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58" r:id="rId5"/>
    <p:sldId id="259" r:id="rId6"/>
    <p:sldId id="271" r:id="rId7"/>
    <p:sldId id="270" r:id="rId8"/>
    <p:sldId id="260" r:id="rId9"/>
    <p:sldId id="261" r:id="rId10"/>
    <p:sldId id="262" r:id="rId11"/>
    <p:sldId id="268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2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lavhN6cHLpw&amp;t=3007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 + CMA018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127978"/>
            <a:ext cx="8521200" cy="698497"/>
          </a:xfrm>
        </p:spPr>
        <p:txBody>
          <a:bodyPr/>
          <a:lstStyle/>
          <a:p>
            <a:pPr algn="ctr"/>
            <a:r>
              <a:rPr lang="cs-CZ" b="1" dirty="0"/>
              <a:t>Dr. Šárka Jelínek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2023</a:t>
            </a:r>
          </a:p>
          <a:p>
            <a:pPr algn="ctr"/>
            <a:r>
              <a:rPr lang="cs-CZ" b="1" dirty="0"/>
              <a:t>26. 10. 2023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B7E4D4-6345-424E-94B6-44154F217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27DBA3-2448-A04A-A526-0FB0B40D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499079"/>
            <a:ext cx="4233765" cy="1171580"/>
          </a:xfrm>
        </p:spPr>
        <p:txBody>
          <a:bodyPr/>
          <a:lstStyle/>
          <a:p>
            <a:pPr algn="ctr"/>
            <a:r>
              <a:rPr lang="cs-CZ" sz="2000" i="1" dirty="0" err="1"/>
              <a:t>Audition</a:t>
            </a:r>
            <a:r>
              <a:rPr lang="cs-CZ" sz="2000" i="1" dirty="0"/>
              <a:t> / </a:t>
            </a:r>
            <a:br>
              <a:rPr lang="cs-CZ" sz="2000" i="1" dirty="0"/>
            </a:br>
            <a:r>
              <a:rPr lang="cs-CZ" sz="2000" i="1" dirty="0" err="1"/>
              <a:t>If</a:t>
            </a:r>
            <a:r>
              <a:rPr lang="cs-CZ" sz="2000" i="1" dirty="0"/>
              <a:t> </a:t>
            </a:r>
            <a:r>
              <a:rPr lang="cs-CZ" sz="2000" i="1" dirty="0" err="1"/>
              <a:t>Only</a:t>
            </a:r>
            <a:r>
              <a:rPr lang="cs-CZ" sz="2000" i="1" dirty="0"/>
              <a:t> </a:t>
            </a:r>
            <a:r>
              <a:rPr lang="cs-CZ" sz="2000" i="1" dirty="0" err="1"/>
              <a:t>They</a:t>
            </a:r>
            <a:r>
              <a:rPr lang="cs-CZ" sz="2000" i="1" dirty="0"/>
              <a:t> </a:t>
            </a:r>
            <a:r>
              <a:rPr lang="cs-CZ" sz="2000" i="1" dirty="0" err="1"/>
              <a:t>Ain‘t</a:t>
            </a:r>
            <a:r>
              <a:rPr lang="cs-CZ" sz="2000" i="1" dirty="0"/>
              <a:t> Had </a:t>
            </a:r>
            <a:r>
              <a:rPr lang="cs-CZ" sz="2000" i="1" dirty="0" err="1"/>
              <a:t>Them</a:t>
            </a:r>
            <a:r>
              <a:rPr lang="cs-CZ" sz="2000" i="1" dirty="0"/>
              <a:t> </a:t>
            </a:r>
            <a:r>
              <a:rPr lang="cs-CZ" sz="2000" i="1" dirty="0" err="1"/>
              <a:t>Bands</a:t>
            </a:r>
            <a:br>
              <a:rPr lang="cs-CZ" sz="2000" i="1" dirty="0"/>
            </a:br>
            <a:r>
              <a:rPr lang="cs-CZ" sz="2000" dirty="0"/>
              <a:t>(1963)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7A24622-A3DC-AF44-BABC-DB08AD76C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751" y="2813159"/>
            <a:ext cx="4572000" cy="3890459"/>
          </a:xfrm>
        </p:spPr>
        <p:txBody>
          <a:bodyPr/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Forman’s feature film (CG </a:t>
            </a:r>
            <a:r>
              <a:rPr lang="en-US" sz="1400" dirty="0" err="1"/>
              <a:t>Šebor-Bor</a:t>
            </a:r>
            <a:r>
              <a:rPr lang="en-US" sz="14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u="sng" dirty="0"/>
              <a:t>Cinematography</a:t>
            </a:r>
            <a:r>
              <a:rPr lang="en-US" sz="1400" dirty="0"/>
              <a:t>: Miroslav </a:t>
            </a:r>
            <a:r>
              <a:rPr lang="en-US" sz="1400" dirty="0" err="1"/>
              <a:t>Ondříček</a:t>
            </a:r>
            <a:r>
              <a:rPr lang="en-US" sz="1400" dirty="0"/>
              <a:t>, </a:t>
            </a:r>
            <a:r>
              <a:rPr lang="en-US" sz="1400" u="sng" dirty="0"/>
              <a:t>Editing</a:t>
            </a:r>
            <a:r>
              <a:rPr lang="en-US" sz="1400" dirty="0"/>
              <a:t>: Miloslav </a:t>
            </a:r>
            <a:r>
              <a:rPr lang="en-US" sz="1400" dirty="0" err="1"/>
              <a:t>Hájek</a:t>
            </a:r>
            <a:endParaRPr lang="en-US" sz="14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b="1" dirty="0"/>
              <a:t>Two parts </a:t>
            </a:r>
            <a:r>
              <a:rPr lang="en-US" sz="1400" dirty="0"/>
              <a:t>– in the first one, we see Josef </a:t>
            </a:r>
            <a:r>
              <a:rPr lang="en-US" sz="1400" dirty="0" err="1"/>
              <a:t>Vostrčil</a:t>
            </a:r>
            <a:r>
              <a:rPr lang="en-US" sz="1400" dirty="0"/>
              <a:t> in a semi-documentary record of the practice of the orchestra in </a:t>
            </a:r>
            <a:r>
              <a:rPr lang="en-US" sz="1400" dirty="0" err="1"/>
              <a:t>Kolín</a:t>
            </a:r>
            <a:r>
              <a:rPr lang="en-US" sz="1400" dirty="0"/>
              <a:t>, the second one follows the audition for a singer in the then very popular </a:t>
            </a:r>
            <a:r>
              <a:rPr lang="en-US" sz="1400" dirty="0" err="1"/>
              <a:t>Semafor</a:t>
            </a:r>
            <a:r>
              <a:rPr lang="en-US" sz="1400" dirty="0"/>
              <a:t> theatre, with two prominent stories (</a:t>
            </a:r>
            <a:r>
              <a:rPr lang="en-US" sz="1400" dirty="0" err="1"/>
              <a:t>Markéta</a:t>
            </a:r>
            <a:r>
              <a:rPr lang="en-US" sz="1400" dirty="0"/>
              <a:t>, a pedicurist, who loses her job because of her attendance and </a:t>
            </a:r>
            <a:r>
              <a:rPr lang="en-US" sz="1400" dirty="0" err="1"/>
              <a:t>Věra</a:t>
            </a:r>
            <a:r>
              <a:rPr lang="en-US" sz="1400" dirty="0"/>
              <a:t> </a:t>
            </a:r>
            <a:r>
              <a:rPr lang="en-US" sz="1400" dirty="0" err="1"/>
              <a:t>Křesadlová</a:t>
            </a:r>
            <a:r>
              <a:rPr lang="en-US" sz="1400" dirty="0"/>
              <a:t> as a talented singer, who fails the audition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1400" dirty="0" err="1"/>
              <a:t>Crucial</a:t>
            </a:r>
            <a:r>
              <a:rPr lang="cs-CZ" sz="1400" dirty="0"/>
              <a:t> moment in </a:t>
            </a:r>
            <a:r>
              <a:rPr lang="cs-CZ" sz="1400" dirty="0" err="1"/>
              <a:t>the</a:t>
            </a:r>
            <a:r>
              <a:rPr lang="cs-CZ" sz="1400" dirty="0"/>
              <a:t> film: a </a:t>
            </a:r>
            <a:r>
              <a:rPr lang="cs-CZ" sz="1400" dirty="0" err="1"/>
              <a:t>sequence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period hit song “Oliver Twist”, </a:t>
            </a:r>
            <a:r>
              <a:rPr lang="cs-CZ" sz="1400" dirty="0" err="1"/>
              <a:t>performed</a:t>
            </a:r>
            <a:r>
              <a:rPr lang="cs-CZ" sz="1400" dirty="0"/>
              <a:t> by </a:t>
            </a:r>
            <a:r>
              <a:rPr lang="cs-CZ" sz="1400" dirty="0" err="1"/>
              <a:t>various</a:t>
            </a:r>
            <a:r>
              <a:rPr lang="cs-CZ" sz="1400" dirty="0"/>
              <a:t> </a:t>
            </a:r>
            <a:r>
              <a:rPr lang="cs-CZ" sz="1400" dirty="0" err="1"/>
              <a:t>singers</a:t>
            </a:r>
            <a:r>
              <a:rPr lang="cs-CZ" sz="1400" dirty="0"/>
              <a:t> and </a:t>
            </a:r>
            <a:r>
              <a:rPr lang="cs-CZ" sz="1400" dirty="0" err="1"/>
              <a:t>edited</a:t>
            </a:r>
            <a:r>
              <a:rPr lang="cs-CZ" sz="1400" dirty="0"/>
              <a:t> </a:t>
            </a:r>
            <a:r>
              <a:rPr lang="cs-CZ" sz="1400" dirty="0" err="1"/>
              <a:t>together</a:t>
            </a:r>
            <a:r>
              <a:rPr lang="cs-CZ" sz="1400" dirty="0"/>
              <a:t>.</a:t>
            </a:r>
            <a:endParaRPr lang="en-US" sz="1400" dirty="0">
              <a:hlinkClick r:id="rId2"/>
            </a:endParaRPr>
          </a:p>
          <a:p>
            <a:endParaRPr lang="cs-CZ" sz="140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8A72792-A35B-0040-B1E1-CEEEFAAA6B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0CD645-AA7E-E14F-AEAF-3D1AE17FE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pic>
        <p:nvPicPr>
          <p:cNvPr id="7" name="Zástupný symbol obrázku 7" descr="Obsah obrázku vpředu, muž, žena, stojící&#10;&#10;Popis byl vytvořen automaticky">
            <a:extLst>
              <a:ext uri="{FF2B5EF4-FFF2-40B4-BE49-F238E27FC236}">
                <a16:creationId xmlns:a16="http://schemas.microsoft.com/office/drawing/2014/main" id="{9EC13CEE-0CAC-CD4B-9576-5E19FD819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/>
          <a:stretch/>
        </p:blipFill>
        <p:spPr>
          <a:xfrm>
            <a:off x="457200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993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5371E4-3097-EEAA-5FEC-00603FAB40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010AC8-641D-A436-A780-5C734FD03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11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F4A9D2F-3DE3-E1E3-BF7C-21C471DB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Audition</a:t>
            </a:r>
            <a:r>
              <a:rPr lang="cs-CZ" dirty="0"/>
              <a:t> (1963) – „Oliver Twist“ </a:t>
            </a:r>
            <a:r>
              <a:rPr lang="cs-CZ" dirty="0" err="1"/>
              <a:t>sequence</a:t>
            </a:r>
            <a:r>
              <a:rPr lang="cs-CZ" dirty="0"/>
              <a:t> </a:t>
            </a:r>
          </a:p>
        </p:txBody>
      </p:sp>
      <p:pic>
        <p:nvPicPr>
          <p:cNvPr id="9" name="videoplayback">
            <a:hlinkClick r:id="" action="ppaction://media"/>
            <a:extLst>
              <a:ext uri="{FF2B5EF4-FFF2-40B4-BE49-F238E27FC236}">
                <a16:creationId xmlns:a16="http://schemas.microsoft.com/office/drawing/2014/main" id="{80A109A1-48F5-C568-FC93-9220C1738B7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2925" y="1692275"/>
            <a:ext cx="5519738" cy="4140200"/>
          </a:xfrm>
        </p:spPr>
      </p:pic>
    </p:spTree>
    <p:extLst>
      <p:ext uri="{BB962C8B-B14F-4D97-AF65-F5344CB8AC3E}">
        <p14:creationId xmlns:p14="http://schemas.microsoft.com/office/powerpoint/2010/main" val="30094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B41D682-B8F3-BC4E-99E5-4FD7CB2E2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618726-39DE-3D4E-9125-BD227D2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626920"/>
            <a:ext cx="3934889" cy="924672"/>
          </a:xfrm>
        </p:spPr>
        <p:txBody>
          <a:bodyPr/>
          <a:lstStyle/>
          <a:p>
            <a:pPr algn="ctr"/>
            <a:r>
              <a:rPr lang="cs-CZ" sz="2400" dirty="0"/>
              <a:t>Ivan Passer</a:t>
            </a:r>
            <a:br>
              <a:rPr lang="cs-CZ" sz="2400" dirty="0"/>
            </a:br>
            <a:r>
              <a:rPr lang="cs-CZ" sz="2400" dirty="0"/>
              <a:t>(1933–2020)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938F157-3E95-F243-AFB9-195C90A2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02" y="2468465"/>
            <a:ext cx="4346369" cy="20733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Together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Forman and Václav Havel he </a:t>
            </a:r>
            <a:r>
              <a:rPr lang="cs-CZ" sz="1400" dirty="0" err="1"/>
              <a:t>studied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College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Jiří z Poděbrad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expeled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FAMU </a:t>
            </a:r>
            <a:r>
              <a:rPr lang="cs-CZ" sz="1400" dirty="0" err="1"/>
              <a:t>because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his </a:t>
            </a:r>
            <a:r>
              <a:rPr lang="cs-CZ" sz="1400" dirty="0" err="1"/>
              <a:t>unsuitable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 </a:t>
            </a:r>
            <a:r>
              <a:rPr lang="cs-CZ" sz="1400" dirty="0" err="1"/>
              <a:t>origin</a:t>
            </a:r>
            <a:r>
              <a:rPr lang="cs-CZ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„Raise </a:t>
            </a:r>
            <a:r>
              <a:rPr lang="cs-CZ" sz="1400" dirty="0" err="1"/>
              <a:t>your</a:t>
            </a:r>
            <a:r>
              <a:rPr lang="cs-CZ" sz="1400" dirty="0"/>
              <a:t> hand </a:t>
            </a:r>
            <a:r>
              <a:rPr lang="cs-CZ" sz="1400" dirty="0" err="1"/>
              <a:t>if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have</a:t>
            </a:r>
            <a:r>
              <a:rPr lang="cs-CZ" sz="1400" dirty="0"/>
              <a:t> </a:t>
            </a:r>
            <a:r>
              <a:rPr lang="cs-CZ" sz="1400" dirty="0" err="1"/>
              <a:t>been</a:t>
            </a:r>
            <a:r>
              <a:rPr lang="cs-CZ" sz="1400" dirty="0"/>
              <a:t> </a:t>
            </a:r>
            <a:r>
              <a:rPr lang="cs-CZ" sz="1400" dirty="0" err="1"/>
              <a:t>expeled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school</a:t>
            </a:r>
            <a:r>
              <a:rPr lang="cs-CZ" sz="1400" dirty="0"/>
              <a:t>,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work</a:t>
            </a:r>
            <a:r>
              <a:rPr lang="cs-CZ" sz="1400" dirty="0"/>
              <a:t>, </a:t>
            </a:r>
            <a:r>
              <a:rPr lang="cs-CZ" sz="1400" dirty="0" err="1"/>
              <a:t>pushed</a:t>
            </a:r>
            <a:r>
              <a:rPr lang="cs-CZ" sz="1400" dirty="0"/>
              <a:t> </a:t>
            </a:r>
            <a:r>
              <a:rPr lang="cs-CZ" sz="1400" dirty="0" err="1"/>
              <a:t>out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cinematic</a:t>
            </a:r>
            <a:r>
              <a:rPr lang="cs-CZ" sz="1400" dirty="0"/>
              <a:t> </a:t>
            </a:r>
            <a:r>
              <a:rPr lang="cs-CZ" sz="1400" dirty="0" err="1"/>
              <a:t>structures</a:t>
            </a:r>
            <a:r>
              <a:rPr lang="cs-CZ" sz="1400" dirty="0"/>
              <a:t> as much as Passer.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curse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his </a:t>
            </a:r>
            <a:r>
              <a:rPr lang="cs-CZ" sz="1400" dirty="0" err="1"/>
              <a:t>unsatisfactory</a:t>
            </a:r>
            <a:r>
              <a:rPr lang="cs-CZ" sz="1400" dirty="0"/>
              <a:t> </a:t>
            </a:r>
            <a:r>
              <a:rPr lang="cs-CZ" sz="1400" dirty="0" err="1"/>
              <a:t>origin</a:t>
            </a:r>
            <a:r>
              <a:rPr lang="cs-CZ" sz="1400" dirty="0"/>
              <a:t> </a:t>
            </a:r>
            <a:r>
              <a:rPr lang="cs-CZ" sz="1400" dirty="0" err="1"/>
              <a:t>burdened</a:t>
            </a:r>
            <a:r>
              <a:rPr lang="cs-CZ" sz="1400" dirty="0"/>
              <a:t> </a:t>
            </a:r>
            <a:r>
              <a:rPr lang="cs-CZ" sz="1400" dirty="0" err="1"/>
              <a:t>him</a:t>
            </a:r>
            <a:r>
              <a:rPr lang="cs-CZ" sz="1400" dirty="0"/>
              <a:t> much more </a:t>
            </a:r>
            <a:r>
              <a:rPr lang="cs-CZ" sz="1400" dirty="0" err="1"/>
              <a:t>than</a:t>
            </a:r>
            <a:r>
              <a:rPr lang="cs-CZ" sz="1400" dirty="0"/>
              <a:t> Chytilová </a:t>
            </a:r>
            <a:r>
              <a:rPr lang="cs-CZ" sz="1400" dirty="0" err="1"/>
              <a:t>or</a:t>
            </a:r>
            <a:r>
              <a:rPr lang="cs-CZ" sz="1400" dirty="0"/>
              <a:t> Schorm, </a:t>
            </a:r>
            <a:r>
              <a:rPr lang="cs-CZ" sz="1400" dirty="0" err="1"/>
              <a:t>both</a:t>
            </a:r>
            <a:r>
              <a:rPr lang="cs-CZ" sz="1400" dirty="0"/>
              <a:t> in </a:t>
            </a:r>
            <a:r>
              <a:rPr lang="cs-CZ" sz="1400" dirty="0" err="1"/>
              <a:t>Stalinist</a:t>
            </a:r>
            <a:r>
              <a:rPr lang="cs-CZ" sz="1400" dirty="0"/>
              <a:t> and post-</a:t>
            </a:r>
            <a:r>
              <a:rPr lang="cs-CZ" sz="1400" dirty="0" err="1"/>
              <a:t>Stalinist</a:t>
            </a:r>
            <a:r>
              <a:rPr lang="cs-CZ" sz="1400" dirty="0"/>
              <a:t> </a:t>
            </a:r>
            <a:r>
              <a:rPr lang="cs-CZ" sz="1400" dirty="0" err="1"/>
              <a:t>times</a:t>
            </a:r>
            <a:r>
              <a:rPr lang="cs-CZ" sz="1400" dirty="0"/>
              <a:t>.“ (AJ </a:t>
            </a:r>
            <a:r>
              <a:rPr lang="cs-CZ" sz="1400" dirty="0" err="1"/>
              <a:t>Liehm</a:t>
            </a:r>
            <a:r>
              <a:rPr lang="cs-CZ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 </a:t>
            </a:r>
            <a:r>
              <a:rPr lang="cs-CZ" sz="1400" dirty="0" err="1"/>
              <a:t>the</a:t>
            </a:r>
            <a:r>
              <a:rPr lang="cs-CZ" sz="1400" dirty="0"/>
              <a:t> 1960s he </a:t>
            </a:r>
            <a:r>
              <a:rPr lang="cs-CZ" sz="1400" dirty="0" err="1"/>
              <a:t>worked</a:t>
            </a:r>
            <a:r>
              <a:rPr lang="cs-CZ" sz="1400" dirty="0"/>
              <a:t> on </a:t>
            </a:r>
            <a:r>
              <a:rPr lang="cs-CZ" sz="1400" dirty="0" err="1"/>
              <a:t>screenplays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films</a:t>
            </a:r>
            <a:r>
              <a:rPr lang="cs-CZ" sz="1400" dirty="0"/>
              <a:t> such as </a:t>
            </a:r>
            <a:r>
              <a:rPr lang="cs-CZ" sz="1400" i="1" dirty="0" err="1"/>
              <a:t>Audition</a:t>
            </a:r>
            <a:r>
              <a:rPr lang="cs-CZ" sz="1400" i="1" dirty="0"/>
              <a:t>, </a:t>
            </a:r>
            <a:r>
              <a:rPr lang="cs-CZ" sz="1400" i="1" dirty="0" err="1"/>
              <a:t>Loves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a </a:t>
            </a:r>
            <a:r>
              <a:rPr lang="cs-CZ" sz="1400" i="1" dirty="0" err="1"/>
              <a:t>blonde</a:t>
            </a:r>
            <a:r>
              <a:rPr lang="cs-CZ" sz="1400" i="1" dirty="0"/>
              <a:t>, </a:t>
            </a:r>
            <a:r>
              <a:rPr lang="cs-CZ" sz="1400" i="1" dirty="0" err="1"/>
              <a:t>Firemen‘s</a:t>
            </a:r>
            <a:r>
              <a:rPr lang="cs-CZ" sz="1400" i="1" dirty="0"/>
              <a:t> </a:t>
            </a:r>
            <a:r>
              <a:rPr lang="cs-CZ" sz="1400" i="1" dirty="0" err="1"/>
              <a:t>ball</a:t>
            </a:r>
            <a:endParaRPr lang="cs-C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Directed</a:t>
            </a:r>
            <a:r>
              <a:rPr lang="cs-CZ" sz="1400" dirty="0"/>
              <a:t> a </a:t>
            </a:r>
            <a:r>
              <a:rPr lang="cs-CZ" sz="1400" dirty="0" err="1"/>
              <a:t>short</a:t>
            </a:r>
            <a:r>
              <a:rPr lang="cs-CZ" sz="1400" dirty="0"/>
              <a:t> film </a:t>
            </a:r>
            <a:r>
              <a:rPr lang="cs-CZ" sz="1400" i="1" dirty="0"/>
              <a:t>A </a:t>
            </a:r>
            <a:r>
              <a:rPr lang="cs-CZ" sz="1400" i="1" dirty="0" err="1"/>
              <a:t>Boring</a:t>
            </a:r>
            <a:r>
              <a:rPr lang="cs-CZ" sz="1400" i="1" dirty="0"/>
              <a:t> </a:t>
            </a:r>
            <a:r>
              <a:rPr lang="cs-CZ" sz="1400" i="1" dirty="0" err="1"/>
              <a:t>Afternoon</a:t>
            </a:r>
            <a:r>
              <a:rPr lang="cs-CZ" sz="1400" i="1" dirty="0"/>
              <a:t> </a:t>
            </a:r>
            <a:r>
              <a:rPr lang="cs-CZ" sz="1400" dirty="0"/>
              <a:t>(1964), </a:t>
            </a:r>
            <a:r>
              <a:rPr lang="cs-CZ" sz="1400" i="1" dirty="0" err="1"/>
              <a:t>Intimate</a:t>
            </a:r>
            <a:r>
              <a:rPr lang="cs-CZ" sz="1400" i="1" dirty="0"/>
              <a:t> </a:t>
            </a:r>
            <a:r>
              <a:rPr lang="cs-CZ" sz="1400" i="1" dirty="0" err="1"/>
              <a:t>lighting</a:t>
            </a:r>
            <a:r>
              <a:rPr lang="cs-CZ" sz="1400" i="1" dirty="0"/>
              <a:t> </a:t>
            </a:r>
            <a:r>
              <a:rPr lang="cs-CZ" sz="1400" dirty="0"/>
              <a:t>(1965) and </a:t>
            </a:r>
            <a:r>
              <a:rPr lang="cs-CZ" sz="1400" dirty="0" err="1"/>
              <a:t>worked</a:t>
            </a:r>
            <a:r>
              <a:rPr lang="cs-CZ" sz="1400" dirty="0"/>
              <a:t> as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assistant</a:t>
            </a:r>
            <a:r>
              <a:rPr lang="cs-CZ" sz="1400" dirty="0"/>
              <a:t> </a:t>
            </a:r>
            <a:r>
              <a:rPr lang="cs-CZ" sz="1400" dirty="0" err="1"/>
              <a:t>director</a:t>
            </a:r>
            <a:r>
              <a:rPr lang="cs-CZ" sz="1400" dirty="0"/>
              <a:t> on </a:t>
            </a:r>
            <a:r>
              <a:rPr lang="cs-CZ" sz="1400" dirty="0" err="1"/>
              <a:t>Forman‘s</a:t>
            </a:r>
            <a:r>
              <a:rPr lang="cs-CZ" sz="1400" dirty="0"/>
              <a:t> film </a:t>
            </a:r>
            <a:r>
              <a:rPr lang="cs-CZ" sz="1400" i="1" dirty="0"/>
              <a:t>Black Peter</a:t>
            </a:r>
          </a:p>
          <a:p>
            <a:endParaRPr lang="cs-CZ" sz="14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17632365-38B1-964D-90EC-8C04FB810E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5048"/>
          <a:stretch>
            <a:fillRect/>
          </a:stretch>
        </p:blipFill>
        <p:spPr>
          <a:xfrm>
            <a:off x="5590403" y="152400"/>
            <a:ext cx="2885704" cy="4328555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0F4F03-4E8D-8548-B2EB-06E914560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10" descr="Obsah obrázku osoba, oblek, muž, stojící&#10;&#10;Popis byl vytvořen automaticky">
            <a:extLst>
              <a:ext uri="{FF2B5EF4-FFF2-40B4-BE49-F238E27FC236}">
                <a16:creationId xmlns:a16="http://schemas.microsoft.com/office/drawing/2014/main" id="{255A700E-6FCB-AD43-AFF0-C443AF624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55" y="3887343"/>
            <a:ext cx="3962400" cy="28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9A4E0-17E0-BE43-9DE6-158DA08F2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13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CCB925-FD9E-B447-8AF4-8D7CC42B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615044"/>
            <a:ext cx="3934889" cy="969506"/>
          </a:xfrm>
        </p:spPr>
        <p:txBody>
          <a:bodyPr/>
          <a:lstStyle/>
          <a:p>
            <a:pPr algn="ctr"/>
            <a:r>
              <a:rPr lang="cs-CZ" sz="2400" i="1" dirty="0" err="1"/>
              <a:t>Intimate</a:t>
            </a:r>
            <a:r>
              <a:rPr lang="cs-CZ" sz="2400" i="1" dirty="0"/>
              <a:t> </a:t>
            </a:r>
            <a:r>
              <a:rPr lang="cs-CZ" sz="2400" i="1" dirty="0" err="1"/>
              <a:t>lighting</a:t>
            </a:r>
            <a:br>
              <a:rPr lang="cs-CZ" sz="2400" dirty="0"/>
            </a:br>
            <a:r>
              <a:rPr lang="cs-CZ" sz="2400" dirty="0"/>
              <a:t>(1965)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B6D1245-4448-9D47-AFF9-6DFD8B2D9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03303"/>
            <a:ext cx="4572000" cy="21115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Not a </a:t>
            </a:r>
            <a:r>
              <a:rPr lang="cs-CZ" sz="1500" dirty="0" err="1"/>
              <a:t>satirical</a:t>
            </a:r>
            <a:r>
              <a:rPr lang="cs-CZ" sz="1500" dirty="0"/>
              <a:t> </a:t>
            </a:r>
            <a:r>
              <a:rPr lang="cs-CZ" sz="1500" dirty="0" err="1"/>
              <a:t>take</a:t>
            </a:r>
            <a:r>
              <a:rPr lang="cs-CZ" sz="1500" dirty="0"/>
              <a:t> on his </a:t>
            </a:r>
            <a:r>
              <a:rPr lang="cs-CZ" sz="1500" dirty="0" err="1"/>
              <a:t>topic</a:t>
            </a:r>
            <a:r>
              <a:rPr lang="cs-CZ" sz="1500" dirty="0"/>
              <a:t>, nor a </a:t>
            </a:r>
            <a:r>
              <a:rPr lang="cs-CZ" sz="1500" dirty="0" err="1"/>
              <a:t>sociological</a:t>
            </a:r>
            <a:r>
              <a:rPr lang="cs-CZ" sz="1500" dirty="0"/>
              <a:t> </a:t>
            </a:r>
            <a:r>
              <a:rPr lang="cs-CZ" sz="1500" dirty="0" err="1"/>
              <a:t>analysis</a:t>
            </a:r>
            <a:r>
              <a:rPr lang="cs-CZ" sz="1500" dirty="0"/>
              <a:t> as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films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Miloš Forman; </a:t>
            </a:r>
            <a:r>
              <a:rPr lang="cs-CZ" sz="1500" dirty="0" err="1"/>
              <a:t>rather</a:t>
            </a:r>
            <a:r>
              <a:rPr lang="cs-CZ" sz="1500" dirty="0"/>
              <a:t> a </a:t>
            </a:r>
            <a:r>
              <a:rPr lang="cs-CZ" sz="1500" dirty="0" err="1"/>
              <a:t>lyrical</a:t>
            </a:r>
            <a:r>
              <a:rPr lang="cs-CZ" sz="1500" dirty="0"/>
              <a:t> </a:t>
            </a:r>
            <a:r>
              <a:rPr lang="cs-CZ" sz="1500" dirty="0" err="1"/>
              <a:t>perspective</a:t>
            </a:r>
            <a:r>
              <a:rPr lang="cs-CZ" sz="1500" dirty="0"/>
              <a:t> and </a:t>
            </a:r>
            <a:r>
              <a:rPr lang="cs-CZ" sz="1500" dirty="0" err="1"/>
              <a:t>psychological</a:t>
            </a:r>
            <a:r>
              <a:rPr lang="cs-CZ" sz="1500" dirty="0"/>
              <a:t> </a:t>
            </a:r>
            <a:r>
              <a:rPr lang="cs-CZ" sz="1500" dirty="0" err="1"/>
              <a:t>introspection</a:t>
            </a:r>
            <a:r>
              <a:rPr lang="cs-CZ" sz="1500" dirty="0"/>
              <a:t>, </a:t>
            </a:r>
            <a:r>
              <a:rPr lang="cs-CZ" sz="1500" dirty="0" err="1"/>
              <a:t>however</a:t>
            </a:r>
            <a:r>
              <a:rPr lang="cs-CZ" sz="1500" dirty="0"/>
              <a:t> his </a:t>
            </a:r>
            <a:r>
              <a:rPr lang="cs-CZ" sz="1500" dirty="0" err="1"/>
              <a:t>films</a:t>
            </a:r>
            <a:r>
              <a:rPr lang="cs-CZ" sz="1500" dirty="0"/>
              <a:t> </a:t>
            </a:r>
            <a:r>
              <a:rPr lang="cs-CZ" sz="1500" dirty="0" err="1"/>
              <a:t>still</a:t>
            </a:r>
            <a:r>
              <a:rPr lang="cs-CZ" sz="1500" dirty="0"/>
              <a:t> </a:t>
            </a:r>
            <a:r>
              <a:rPr lang="cs-CZ" sz="1500" dirty="0" err="1"/>
              <a:t>have</a:t>
            </a:r>
            <a:r>
              <a:rPr lang="cs-CZ" sz="1500" dirty="0"/>
              <a:t> </a:t>
            </a:r>
            <a:r>
              <a:rPr lang="cs-CZ" sz="1500" dirty="0" err="1"/>
              <a:t>an</a:t>
            </a:r>
            <a:r>
              <a:rPr lang="cs-CZ" sz="1500" dirty="0"/>
              <a:t> </a:t>
            </a:r>
            <a:r>
              <a:rPr lang="cs-CZ" sz="1500" dirty="0" err="1"/>
              <a:t>everyday</a:t>
            </a:r>
            <a:r>
              <a:rPr lang="cs-CZ" sz="1500" dirty="0"/>
              <a:t> </a:t>
            </a:r>
            <a:r>
              <a:rPr lang="cs-CZ" sz="1500" dirty="0" err="1"/>
              <a:t>feel</a:t>
            </a:r>
            <a:r>
              <a:rPr lang="cs-CZ" sz="1500" dirty="0"/>
              <a:t> </a:t>
            </a:r>
            <a:r>
              <a:rPr lang="cs-CZ" sz="1500" dirty="0" err="1"/>
              <a:t>about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Never</a:t>
            </a:r>
            <a:r>
              <a:rPr lang="cs-CZ" sz="1500" dirty="0"/>
              <a:t> a </a:t>
            </a:r>
            <a:r>
              <a:rPr lang="cs-CZ" sz="1500" dirty="0" err="1"/>
              <a:t>cinephile</a:t>
            </a:r>
            <a:r>
              <a:rPr lang="cs-CZ" sz="1500" dirty="0"/>
              <a:t> &gt;&gt; he </a:t>
            </a:r>
            <a:r>
              <a:rPr lang="cs-CZ" sz="1500" dirty="0" err="1"/>
              <a:t>genuinely</a:t>
            </a:r>
            <a:r>
              <a:rPr lang="cs-CZ" sz="1500" dirty="0"/>
              <a:t> </a:t>
            </a:r>
            <a:r>
              <a:rPr lang="cs-CZ" sz="1500" dirty="0" err="1"/>
              <a:t>cared</a:t>
            </a:r>
            <a:r>
              <a:rPr lang="cs-CZ" sz="1500" dirty="0"/>
              <a:t> </a:t>
            </a:r>
            <a:r>
              <a:rPr lang="cs-CZ" sz="1500" dirty="0" err="1"/>
              <a:t>for</a:t>
            </a:r>
            <a:r>
              <a:rPr lang="cs-CZ" sz="1500" dirty="0"/>
              <a:t> </a:t>
            </a:r>
            <a:r>
              <a:rPr lang="cs-CZ" sz="1500" dirty="0" err="1"/>
              <a:t>people</a:t>
            </a:r>
            <a:r>
              <a:rPr lang="cs-CZ" sz="1500" dirty="0"/>
              <a:t> and he </a:t>
            </a:r>
            <a:r>
              <a:rPr lang="cs-CZ" sz="1500" dirty="0" err="1"/>
              <a:t>spoke</a:t>
            </a:r>
            <a:r>
              <a:rPr lang="cs-CZ" sz="1500" dirty="0"/>
              <a:t> </a:t>
            </a:r>
            <a:r>
              <a:rPr lang="cs-CZ" sz="1500" dirty="0" err="1"/>
              <a:t>about</a:t>
            </a:r>
            <a:r>
              <a:rPr lang="cs-CZ" sz="1500" dirty="0"/>
              <a:t> </a:t>
            </a:r>
            <a:r>
              <a:rPr lang="cs-CZ" sz="1500" dirty="0" err="1"/>
              <a:t>cinema</a:t>
            </a:r>
            <a:r>
              <a:rPr lang="cs-CZ" sz="1500" dirty="0"/>
              <a:t> as a </a:t>
            </a:r>
            <a:r>
              <a:rPr lang="cs-CZ" sz="1500" dirty="0" err="1"/>
              <a:t>chance</a:t>
            </a:r>
            <a:r>
              <a:rPr lang="cs-CZ" sz="1500" dirty="0"/>
              <a:t> to </a:t>
            </a:r>
            <a:r>
              <a:rPr lang="cs-CZ" sz="1500" dirty="0" err="1"/>
              <a:t>meet</a:t>
            </a:r>
            <a:r>
              <a:rPr lang="cs-CZ" sz="1500" dirty="0"/>
              <a:t> </a:t>
            </a:r>
            <a:r>
              <a:rPr lang="cs-CZ" sz="1500" dirty="0" err="1"/>
              <a:t>different</a:t>
            </a:r>
            <a:r>
              <a:rPr lang="cs-CZ" sz="1500" dirty="0"/>
              <a:t> </a:t>
            </a:r>
            <a:r>
              <a:rPr lang="cs-CZ" sz="1500" dirty="0" err="1"/>
              <a:t>human</a:t>
            </a:r>
            <a:r>
              <a:rPr lang="cs-CZ" sz="1500" dirty="0"/>
              <a:t> </a:t>
            </a:r>
            <a:r>
              <a:rPr lang="cs-CZ" sz="1500" dirty="0" err="1"/>
              <a:t>characters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Both</a:t>
            </a:r>
            <a:r>
              <a:rPr lang="cs-CZ" sz="1500" dirty="0"/>
              <a:t> his 1960s </a:t>
            </a:r>
            <a:r>
              <a:rPr lang="cs-CZ" sz="1500" dirty="0" err="1"/>
              <a:t>films</a:t>
            </a:r>
            <a:r>
              <a:rPr lang="cs-CZ" sz="1500" dirty="0"/>
              <a:t> </a:t>
            </a:r>
            <a:r>
              <a:rPr lang="cs-CZ" sz="1500" dirty="0" err="1"/>
              <a:t>have</a:t>
            </a:r>
            <a:r>
              <a:rPr lang="cs-CZ" sz="1500" dirty="0"/>
              <a:t> a </a:t>
            </a:r>
            <a:r>
              <a:rPr lang="cs-CZ" sz="1500" dirty="0" err="1"/>
              <a:t>light</a:t>
            </a:r>
            <a:r>
              <a:rPr lang="cs-CZ" sz="1500" dirty="0"/>
              <a:t> </a:t>
            </a:r>
            <a:r>
              <a:rPr lang="cs-CZ" sz="1500" dirty="0" err="1"/>
              <a:t>touch</a:t>
            </a:r>
            <a:r>
              <a:rPr lang="cs-CZ" sz="1500" dirty="0"/>
              <a:t> and a </a:t>
            </a:r>
            <a:r>
              <a:rPr lang="cs-CZ" sz="1500" dirty="0" err="1"/>
              <a:t>sense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ease</a:t>
            </a:r>
            <a:r>
              <a:rPr lang="cs-CZ" sz="1500" dirty="0"/>
              <a:t> </a:t>
            </a:r>
            <a:r>
              <a:rPr lang="cs-CZ" sz="1500" dirty="0" err="1"/>
              <a:t>about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r>
              <a:rPr lang="cs-CZ" sz="1500" dirty="0"/>
              <a:t>, </a:t>
            </a:r>
            <a:r>
              <a:rPr lang="cs-CZ" sz="1500" dirty="0" err="1"/>
              <a:t>however</a:t>
            </a:r>
            <a:r>
              <a:rPr lang="cs-CZ" sz="1500" dirty="0"/>
              <a:t> </a:t>
            </a:r>
            <a:r>
              <a:rPr lang="cs-CZ" sz="1500" dirty="0" err="1"/>
              <a:t>there</a:t>
            </a:r>
            <a:r>
              <a:rPr lang="cs-CZ" sz="1500" dirty="0"/>
              <a:t> </a:t>
            </a:r>
            <a:r>
              <a:rPr lang="cs-CZ" sz="1500" dirty="0" err="1"/>
              <a:t>was</a:t>
            </a:r>
            <a:r>
              <a:rPr lang="cs-CZ" sz="1500" dirty="0"/>
              <a:t> a </a:t>
            </a:r>
            <a:r>
              <a:rPr lang="cs-CZ" sz="1500" dirty="0" err="1"/>
              <a:t>tremendous</a:t>
            </a:r>
            <a:r>
              <a:rPr lang="cs-CZ" sz="1500" dirty="0"/>
              <a:t> </a:t>
            </a:r>
            <a:r>
              <a:rPr lang="cs-CZ" sz="1500" dirty="0" err="1"/>
              <a:t>dramaturgical</a:t>
            </a:r>
            <a:r>
              <a:rPr lang="cs-CZ" sz="1500" dirty="0"/>
              <a:t> </a:t>
            </a:r>
            <a:r>
              <a:rPr lang="cs-CZ" sz="1500" dirty="0" err="1"/>
              <a:t>preparation</a:t>
            </a:r>
            <a:r>
              <a:rPr lang="cs-CZ" sz="1500" dirty="0"/>
              <a:t> </a:t>
            </a:r>
            <a:r>
              <a:rPr lang="cs-CZ" sz="1500" dirty="0" err="1"/>
              <a:t>behind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r>
              <a:rPr lang="cs-CZ" sz="1500" dirty="0"/>
              <a:t>; </a:t>
            </a:r>
            <a:r>
              <a:rPr lang="cs-CZ" sz="1500" dirty="0" err="1"/>
              <a:t>although</a:t>
            </a:r>
            <a:r>
              <a:rPr lang="cs-CZ" sz="1500" dirty="0"/>
              <a:t> he </a:t>
            </a:r>
            <a:r>
              <a:rPr lang="cs-CZ" sz="1500" dirty="0" err="1"/>
              <a:t>worked</a:t>
            </a:r>
            <a:r>
              <a:rPr lang="cs-CZ" sz="1500" dirty="0"/>
              <a:t> </a:t>
            </a:r>
            <a:r>
              <a:rPr lang="cs-CZ" sz="1500" dirty="0" err="1"/>
              <a:t>with</a:t>
            </a:r>
            <a:r>
              <a:rPr lang="cs-CZ" sz="1500" dirty="0"/>
              <a:t> non-</a:t>
            </a:r>
            <a:r>
              <a:rPr lang="cs-CZ" sz="1500" dirty="0" err="1"/>
              <a:t>professional</a:t>
            </a:r>
            <a:r>
              <a:rPr lang="cs-CZ" sz="1500" dirty="0"/>
              <a:t> </a:t>
            </a:r>
            <a:r>
              <a:rPr lang="cs-CZ" sz="1500" dirty="0" err="1"/>
              <a:t>actors</a:t>
            </a:r>
            <a:r>
              <a:rPr lang="cs-CZ" sz="1500" dirty="0"/>
              <a:t>, he </a:t>
            </a:r>
            <a:r>
              <a:rPr lang="cs-CZ" sz="1500" dirty="0" err="1"/>
              <a:t>could</a:t>
            </a:r>
            <a:r>
              <a:rPr lang="cs-CZ" sz="1500" dirty="0"/>
              <a:t> </a:t>
            </a:r>
            <a:r>
              <a:rPr lang="cs-CZ" sz="1500" dirty="0" err="1"/>
              <a:t>improvise</a:t>
            </a:r>
            <a:r>
              <a:rPr lang="cs-CZ" sz="1500" dirty="0"/>
              <a:t> </a:t>
            </a:r>
            <a:r>
              <a:rPr lang="cs-CZ" sz="1500" dirty="0" err="1"/>
              <a:t>only</a:t>
            </a:r>
            <a:r>
              <a:rPr lang="cs-CZ" sz="1500" dirty="0"/>
              <a:t> to a </a:t>
            </a:r>
            <a:r>
              <a:rPr lang="cs-CZ" sz="1500" dirty="0" err="1"/>
              <a:t>certain</a:t>
            </a:r>
            <a:r>
              <a:rPr lang="cs-CZ" sz="1500" dirty="0"/>
              <a:t> </a:t>
            </a:r>
            <a:r>
              <a:rPr lang="cs-CZ" sz="1500" dirty="0" err="1"/>
              <a:t>level</a:t>
            </a:r>
            <a:r>
              <a:rPr lang="cs-CZ" sz="1500" dirty="0"/>
              <a:t> </a:t>
            </a:r>
          </a:p>
          <a:p>
            <a:endParaRPr lang="cs-CZ" sz="1500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2BA7F9E5-023C-A442-8BBD-7505C431B4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r="19130"/>
          <a:stretch>
            <a:fillRect/>
          </a:stretch>
        </p:blipFill>
        <p:spPr/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A72937-2E8E-7F47-99DA-0B015B134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A599A7A-6784-3B47-B1EB-B132CC513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14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12248A-BC0E-F54B-8912-51792D11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46578"/>
            <a:ext cx="3934889" cy="1171580"/>
          </a:xfrm>
        </p:spPr>
        <p:txBody>
          <a:bodyPr/>
          <a:lstStyle/>
          <a:p>
            <a:pPr algn="ctr"/>
            <a:r>
              <a:rPr lang="cs-CZ" sz="2400" i="1" dirty="0" err="1"/>
              <a:t>Intimate</a:t>
            </a:r>
            <a:r>
              <a:rPr lang="cs-CZ" sz="2400" i="1" dirty="0"/>
              <a:t> </a:t>
            </a:r>
            <a:r>
              <a:rPr lang="cs-CZ" sz="2400" i="1" dirty="0" err="1"/>
              <a:t>lighting</a:t>
            </a:r>
            <a:r>
              <a:rPr lang="cs-CZ" sz="2400" i="1" dirty="0"/>
              <a:t> </a:t>
            </a:r>
            <a:br>
              <a:rPr lang="cs-CZ" sz="2400" dirty="0"/>
            </a:br>
            <a:r>
              <a:rPr lang="cs-CZ" sz="2400" dirty="0"/>
              <a:t>(1965)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310CE315-373A-C04C-B786-9283EC55E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99" y="2375065"/>
            <a:ext cx="4476997" cy="44829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An</a:t>
            </a:r>
            <a:r>
              <a:rPr lang="cs-CZ" sz="1500" dirty="0"/>
              <a:t> image </a:t>
            </a:r>
            <a:r>
              <a:rPr lang="cs-CZ" sz="1500" dirty="0" err="1"/>
              <a:t>of</a:t>
            </a:r>
            <a:r>
              <a:rPr lang="cs-CZ" sz="1500" dirty="0"/>
              <a:t> a </a:t>
            </a:r>
            <a:r>
              <a:rPr lang="cs-CZ" sz="1500" dirty="0" err="1"/>
              <a:t>peacefull</a:t>
            </a:r>
            <a:r>
              <a:rPr lang="cs-CZ" sz="1500" dirty="0"/>
              <a:t>, </a:t>
            </a:r>
            <a:r>
              <a:rPr lang="cs-CZ" sz="1500" dirty="0" err="1"/>
              <a:t>homely</a:t>
            </a:r>
            <a:r>
              <a:rPr lang="cs-CZ" sz="1500" dirty="0"/>
              <a:t> </a:t>
            </a:r>
            <a:r>
              <a:rPr lang="cs-CZ" sz="1500" dirty="0" err="1"/>
              <a:t>peripehery</a:t>
            </a:r>
            <a:r>
              <a:rPr lang="cs-CZ" sz="1500" dirty="0"/>
              <a:t> </a:t>
            </a:r>
            <a:r>
              <a:rPr lang="cs-CZ" sz="1500" dirty="0" err="1"/>
              <a:t>at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beginning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summer</a:t>
            </a:r>
            <a:r>
              <a:rPr lang="cs-CZ" sz="1500" dirty="0"/>
              <a:t>, </a:t>
            </a:r>
            <a:r>
              <a:rPr lang="cs-CZ" sz="1500" dirty="0" err="1"/>
              <a:t>when</a:t>
            </a:r>
            <a:r>
              <a:rPr lang="cs-CZ" sz="1500" dirty="0"/>
              <a:t> </a:t>
            </a:r>
            <a:r>
              <a:rPr lang="cs-CZ" sz="1500" dirty="0" err="1"/>
              <a:t>two</a:t>
            </a:r>
            <a:r>
              <a:rPr lang="cs-CZ" sz="1500" dirty="0"/>
              <a:t> </a:t>
            </a:r>
            <a:r>
              <a:rPr lang="cs-CZ" sz="1500" dirty="0" err="1"/>
              <a:t>classmates</a:t>
            </a:r>
            <a:r>
              <a:rPr lang="cs-CZ" sz="1500" dirty="0"/>
              <a:t> </a:t>
            </a:r>
            <a:r>
              <a:rPr lang="cs-CZ" sz="1500" dirty="0" err="1"/>
              <a:t>meet</a:t>
            </a:r>
            <a:r>
              <a:rPr lang="cs-CZ" sz="1500" dirty="0"/>
              <a:t> </a:t>
            </a:r>
            <a:r>
              <a:rPr lang="cs-CZ" sz="1500" dirty="0" err="1"/>
              <a:t>years</a:t>
            </a:r>
            <a:r>
              <a:rPr lang="cs-CZ" sz="1500" dirty="0"/>
              <a:t> </a:t>
            </a:r>
            <a:r>
              <a:rPr lang="cs-CZ" sz="1500" dirty="0" err="1"/>
              <a:t>after</a:t>
            </a:r>
            <a:r>
              <a:rPr lang="cs-CZ" sz="1500" dirty="0"/>
              <a:t> </a:t>
            </a:r>
            <a:r>
              <a:rPr lang="cs-CZ" sz="1500" dirty="0" err="1"/>
              <a:t>their</a:t>
            </a:r>
            <a:r>
              <a:rPr lang="cs-CZ" sz="1500" dirty="0"/>
              <a:t> </a:t>
            </a:r>
            <a:r>
              <a:rPr lang="cs-CZ" sz="1500" dirty="0" err="1"/>
              <a:t>graduation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Newcomers</a:t>
            </a:r>
            <a:r>
              <a:rPr lang="cs-CZ" sz="1500" dirty="0"/>
              <a:t>‘ </a:t>
            </a:r>
            <a:r>
              <a:rPr lang="cs-CZ" sz="1500" dirty="0" err="1"/>
              <a:t>project</a:t>
            </a:r>
            <a:r>
              <a:rPr lang="cs-CZ" sz="1500" dirty="0"/>
              <a:t> – Passer + </a:t>
            </a:r>
            <a:r>
              <a:rPr lang="cs-CZ" sz="1500" dirty="0" err="1"/>
              <a:t>cinematographer</a:t>
            </a:r>
            <a:r>
              <a:rPr lang="cs-CZ" sz="1500" dirty="0"/>
              <a:t> Miroslav Ondříček (Josef Střecha)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Vlastimil </a:t>
            </a:r>
            <a:r>
              <a:rPr lang="cs-CZ" sz="1500" dirty="0" err="1"/>
              <a:t>Harnach</a:t>
            </a:r>
            <a:r>
              <a:rPr lang="cs-CZ" sz="1500" dirty="0"/>
              <a:t> (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head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Barrandov </a:t>
            </a:r>
            <a:r>
              <a:rPr lang="cs-CZ" sz="1500" dirty="0" err="1"/>
              <a:t>studios</a:t>
            </a:r>
            <a:r>
              <a:rPr lang="cs-CZ" sz="1500" dirty="0"/>
              <a:t>): </a:t>
            </a:r>
            <a:r>
              <a:rPr lang="cs-CZ" sz="1500" dirty="0" err="1"/>
              <a:t>One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most </a:t>
            </a:r>
            <a:r>
              <a:rPr lang="cs-CZ" sz="1500" dirty="0" err="1"/>
              <a:t>boring</a:t>
            </a:r>
            <a:r>
              <a:rPr lang="cs-CZ" sz="1500" dirty="0"/>
              <a:t> </a:t>
            </a:r>
            <a:r>
              <a:rPr lang="cs-CZ" sz="1500" dirty="0" err="1"/>
              <a:t>films</a:t>
            </a:r>
            <a:r>
              <a:rPr lang="cs-CZ" sz="1500" dirty="0"/>
              <a:t> I </a:t>
            </a:r>
            <a:r>
              <a:rPr lang="cs-CZ" sz="1500" dirty="0" err="1"/>
              <a:t>have</a:t>
            </a:r>
            <a:r>
              <a:rPr lang="cs-CZ" sz="1500" dirty="0"/>
              <a:t> </a:t>
            </a:r>
            <a:r>
              <a:rPr lang="cs-CZ" sz="1500" dirty="0" err="1"/>
              <a:t>ever</a:t>
            </a:r>
            <a:r>
              <a:rPr lang="cs-CZ" sz="1500" dirty="0"/>
              <a:t> </a:t>
            </a:r>
            <a:r>
              <a:rPr lang="cs-CZ" sz="1500" dirty="0" err="1"/>
              <a:t>seen</a:t>
            </a:r>
            <a:r>
              <a:rPr lang="cs-CZ" sz="1500" dirty="0"/>
              <a:t> X </a:t>
            </a:r>
            <a:r>
              <a:rPr lang="cs-CZ" sz="1500" dirty="0" err="1"/>
              <a:t>critical</a:t>
            </a:r>
            <a:r>
              <a:rPr lang="cs-CZ" sz="1500" dirty="0"/>
              <a:t> </a:t>
            </a:r>
            <a:r>
              <a:rPr lang="cs-CZ" sz="1500" dirty="0" err="1"/>
              <a:t>success</a:t>
            </a:r>
            <a:r>
              <a:rPr lang="cs-CZ" sz="1500" dirty="0"/>
              <a:t>, </a:t>
            </a:r>
            <a:r>
              <a:rPr lang="cs-CZ" sz="1500" dirty="0" err="1"/>
              <a:t>both</a:t>
            </a:r>
            <a:r>
              <a:rPr lang="cs-CZ" sz="1500" dirty="0"/>
              <a:t> </a:t>
            </a:r>
            <a:r>
              <a:rPr lang="cs-CZ" sz="1500" dirty="0" err="1"/>
              <a:t>domesticaly</a:t>
            </a:r>
            <a:r>
              <a:rPr lang="cs-CZ" sz="1500" dirty="0"/>
              <a:t> and </a:t>
            </a:r>
            <a:r>
              <a:rPr lang="cs-CZ" sz="1500" dirty="0" err="1"/>
              <a:t>internationally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u="sng" dirty="0" err="1"/>
              <a:t>Audiences</a:t>
            </a:r>
            <a:r>
              <a:rPr lang="cs-CZ" sz="1500" dirty="0"/>
              <a:t>: </a:t>
            </a:r>
            <a:r>
              <a:rPr lang="cs-CZ" sz="1500" i="1" dirty="0" err="1"/>
              <a:t>Intimate</a:t>
            </a:r>
            <a:r>
              <a:rPr lang="cs-CZ" sz="1500" i="1" dirty="0"/>
              <a:t> </a:t>
            </a:r>
            <a:r>
              <a:rPr lang="cs-CZ" sz="1500" i="1" dirty="0" err="1"/>
              <a:t>lighting</a:t>
            </a:r>
            <a:r>
              <a:rPr lang="cs-CZ" sz="1500" i="1" dirty="0"/>
              <a:t> </a:t>
            </a:r>
            <a:r>
              <a:rPr lang="cs-CZ" sz="1500" dirty="0"/>
              <a:t>345 129 / </a:t>
            </a:r>
            <a:r>
              <a:rPr lang="cs-CZ" sz="1500" i="1" dirty="0" err="1"/>
              <a:t>Pearls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the</a:t>
            </a:r>
            <a:r>
              <a:rPr lang="cs-CZ" sz="1500" i="1" dirty="0"/>
              <a:t> </a:t>
            </a:r>
            <a:r>
              <a:rPr lang="cs-CZ" sz="1500" i="1" dirty="0" err="1"/>
              <a:t>deep</a:t>
            </a:r>
            <a:r>
              <a:rPr lang="cs-CZ" sz="1500" i="1" dirty="0"/>
              <a:t> </a:t>
            </a:r>
            <a:r>
              <a:rPr lang="cs-CZ" sz="1500" dirty="0"/>
              <a:t>117 687 / </a:t>
            </a:r>
            <a:r>
              <a:rPr lang="cs-CZ" sz="1500" i="1" dirty="0" err="1"/>
              <a:t>Every</a:t>
            </a:r>
            <a:r>
              <a:rPr lang="cs-CZ" sz="1500" i="1" dirty="0"/>
              <a:t> </a:t>
            </a:r>
            <a:r>
              <a:rPr lang="cs-CZ" sz="1500" i="1" dirty="0" err="1"/>
              <a:t>Young</a:t>
            </a:r>
            <a:r>
              <a:rPr lang="cs-CZ" sz="1500" i="1" dirty="0"/>
              <a:t> Man </a:t>
            </a:r>
            <a:r>
              <a:rPr lang="cs-CZ" sz="1500" dirty="0"/>
              <a:t>(Pavel </a:t>
            </a:r>
            <a:r>
              <a:rPr lang="cs-CZ" sz="1500" dirty="0" err="1"/>
              <a:t>Juráček‘s</a:t>
            </a:r>
            <a:r>
              <a:rPr lang="cs-CZ" sz="1500" dirty="0"/>
              <a:t> </a:t>
            </a:r>
            <a:r>
              <a:rPr lang="cs-CZ" sz="1500" dirty="0" err="1"/>
              <a:t>feature</a:t>
            </a:r>
            <a:r>
              <a:rPr lang="cs-CZ" sz="1500" dirty="0"/>
              <a:t> debut) 282 387 X </a:t>
            </a:r>
            <a:r>
              <a:rPr lang="cs-CZ" sz="1500" i="1" dirty="0" err="1"/>
              <a:t>Loves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a </a:t>
            </a:r>
            <a:r>
              <a:rPr lang="cs-CZ" sz="1500" i="1" dirty="0" err="1"/>
              <a:t>blonde</a:t>
            </a:r>
            <a:r>
              <a:rPr lang="cs-CZ" sz="1500" i="1" dirty="0"/>
              <a:t> </a:t>
            </a:r>
            <a:r>
              <a:rPr lang="cs-CZ" sz="1500" dirty="0"/>
              <a:t>as </a:t>
            </a:r>
            <a:r>
              <a:rPr lang="cs-CZ" sz="1500" dirty="0" err="1"/>
              <a:t>an</a:t>
            </a:r>
            <a:r>
              <a:rPr lang="cs-CZ" sz="1500" dirty="0"/>
              <a:t> </a:t>
            </a:r>
            <a:r>
              <a:rPr lang="cs-CZ" sz="1500" dirty="0" err="1"/>
              <a:t>absolute</a:t>
            </a:r>
            <a:r>
              <a:rPr lang="cs-CZ" sz="1500" dirty="0"/>
              <a:t> hit – 2 255 858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1970 – </a:t>
            </a:r>
            <a:r>
              <a:rPr lang="cs-CZ" sz="1500" dirty="0" err="1"/>
              <a:t>banned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distribution</a:t>
            </a:r>
            <a:endParaRPr lang="cs-CZ" sz="1500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EF92A88A-FE09-1540-B6F4-51DB740122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2" r="31242"/>
          <a:stretch>
            <a:fillRect/>
          </a:stretch>
        </p:blipFill>
        <p:spPr>
          <a:xfrm>
            <a:off x="6068291" y="101612"/>
            <a:ext cx="2553195" cy="3829792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0013FC-63D3-124F-8DF9-207523FAD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441CA21-9CBE-7F43-A728-2BB448E8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36" y="4026404"/>
            <a:ext cx="3693765" cy="27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D5BEB74-A24B-7640-8BBC-67FBE9B246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813ECE-2F16-8141-AD70-693DB032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43793"/>
            <a:ext cx="3934889" cy="961901"/>
          </a:xfrm>
        </p:spPr>
        <p:txBody>
          <a:bodyPr/>
          <a:lstStyle/>
          <a:p>
            <a:pPr algn="ctr"/>
            <a:r>
              <a:rPr lang="cs-CZ" sz="2400" dirty="0"/>
              <a:t>Jaroslav Papoušek</a:t>
            </a:r>
            <a:br>
              <a:rPr lang="cs-CZ" sz="2400" dirty="0"/>
            </a:br>
            <a:r>
              <a:rPr lang="cs-CZ" sz="2400" dirty="0"/>
              <a:t>(1929–1955)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B9E825C-1889-F841-85F9-0BF6C8CF8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05693"/>
            <a:ext cx="4540576" cy="43463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</a:t>
            </a:r>
            <a:r>
              <a:rPr lang="cs-CZ" sz="1400" dirty="0" err="1"/>
              <a:t>Well</a:t>
            </a:r>
            <a:r>
              <a:rPr lang="cs-CZ" sz="1400" dirty="0"/>
              <a:t>, I </a:t>
            </a:r>
            <a:r>
              <a:rPr lang="cs-CZ" sz="1400" dirty="0" err="1"/>
              <a:t>am</a:t>
            </a:r>
            <a:r>
              <a:rPr lang="cs-CZ" sz="1400" dirty="0"/>
              <a:t> </a:t>
            </a:r>
            <a:r>
              <a:rPr lang="cs-CZ" sz="1400" dirty="0" err="1"/>
              <a:t>here</a:t>
            </a:r>
            <a:r>
              <a:rPr lang="cs-CZ" sz="1400" dirty="0"/>
              <a:t> just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silly</a:t>
            </a:r>
            <a:r>
              <a:rPr lang="cs-CZ" sz="1400" dirty="0"/>
              <a:t> </a:t>
            </a:r>
            <a:r>
              <a:rPr lang="cs-CZ" sz="1400" dirty="0" err="1"/>
              <a:t>stuff</a:t>
            </a:r>
            <a:r>
              <a:rPr lang="cs-CZ" sz="1400" dirty="0"/>
              <a:t>“ &gt;&gt; in </a:t>
            </a:r>
            <a:r>
              <a:rPr lang="cs-CZ" sz="1400" dirty="0" err="1"/>
              <a:t>contrast</a:t>
            </a:r>
            <a:r>
              <a:rPr lang="cs-CZ" sz="1400" dirty="0"/>
              <a:t> to Forman in his </a:t>
            </a:r>
            <a:r>
              <a:rPr lang="cs-CZ" sz="1400" dirty="0" err="1"/>
              <a:t>solo</a:t>
            </a:r>
            <a:r>
              <a:rPr lang="cs-CZ" sz="1400" dirty="0"/>
              <a:t> </a:t>
            </a:r>
            <a:r>
              <a:rPr lang="cs-CZ" sz="1400" dirty="0" err="1"/>
              <a:t>work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not </a:t>
            </a:r>
            <a:r>
              <a:rPr lang="cs-CZ" sz="1400" dirty="0" err="1"/>
              <a:t>able</a:t>
            </a:r>
            <a:r>
              <a:rPr lang="cs-CZ" sz="1400" dirty="0"/>
              <a:t> to </a:t>
            </a:r>
            <a:r>
              <a:rPr lang="cs-CZ" sz="1400" dirty="0" err="1"/>
              <a:t>elevate</a:t>
            </a:r>
            <a:r>
              <a:rPr lang="cs-CZ" sz="1400" dirty="0"/>
              <a:t> his </a:t>
            </a:r>
            <a:r>
              <a:rPr lang="cs-CZ" sz="1400" dirty="0" err="1"/>
              <a:t>humour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banality to a </a:t>
            </a:r>
            <a:r>
              <a:rPr lang="cs-CZ" sz="1400" dirty="0" err="1"/>
              <a:t>critical</a:t>
            </a:r>
            <a:r>
              <a:rPr lang="cs-CZ" sz="1400" dirty="0"/>
              <a:t> </a:t>
            </a:r>
            <a:r>
              <a:rPr lang="cs-CZ" sz="1400" dirty="0" err="1"/>
              <a:t>statement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„I </a:t>
            </a:r>
            <a:r>
              <a:rPr lang="cs-CZ" sz="1400" dirty="0" err="1"/>
              <a:t>enjoyed</a:t>
            </a:r>
            <a:r>
              <a:rPr lang="cs-CZ" sz="1400" dirty="0"/>
              <a:t> </a:t>
            </a:r>
            <a:r>
              <a:rPr lang="cs-CZ" sz="1400" dirty="0" err="1"/>
              <a:t>when</a:t>
            </a:r>
            <a:r>
              <a:rPr lang="cs-CZ" sz="1400" dirty="0"/>
              <a:t> </a:t>
            </a:r>
            <a:r>
              <a:rPr lang="cs-CZ" sz="1400" dirty="0" err="1"/>
              <a:t>everybody</a:t>
            </a:r>
            <a:r>
              <a:rPr lang="cs-CZ" sz="1400" dirty="0"/>
              <a:t> </a:t>
            </a:r>
            <a:r>
              <a:rPr lang="cs-CZ" sz="1400" dirty="0" err="1"/>
              <a:t>asked</a:t>
            </a:r>
            <a:r>
              <a:rPr lang="cs-CZ" sz="1400" dirty="0"/>
              <a:t> Miloš </a:t>
            </a:r>
            <a:r>
              <a:rPr lang="cs-CZ" sz="1400" dirty="0" err="1"/>
              <a:t>or</a:t>
            </a:r>
            <a:r>
              <a:rPr lang="cs-CZ" sz="1400" dirty="0"/>
              <a:t> Ivan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stuff</a:t>
            </a:r>
            <a:r>
              <a:rPr lang="cs-CZ" sz="1400" dirty="0"/>
              <a:t> and I </a:t>
            </a:r>
            <a:r>
              <a:rPr lang="cs-CZ" sz="1400" dirty="0" err="1"/>
              <a:t>could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silent</a:t>
            </a:r>
            <a:r>
              <a:rPr lang="cs-CZ" sz="1400" dirty="0"/>
              <a:t> and do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work</a:t>
            </a:r>
            <a:r>
              <a:rPr lang="cs-CZ" sz="1400" dirty="0"/>
              <a:t>“ &gt;&gt; he </a:t>
            </a:r>
            <a:r>
              <a:rPr lang="cs-CZ" sz="1400" dirty="0" err="1"/>
              <a:t>is</a:t>
            </a:r>
            <a:r>
              <a:rPr lang="cs-CZ" sz="1400" dirty="0"/>
              <a:t> not as </a:t>
            </a:r>
            <a:r>
              <a:rPr lang="cs-CZ" sz="1400" dirty="0" err="1"/>
              <a:t>visible</a:t>
            </a:r>
            <a:r>
              <a:rPr lang="cs-CZ" sz="1400" dirty="0"/>
              <a:t> and as </a:t>
            </a:r>
            <a:r>
              <a:rPr lang="cs-CZ" sz="1400" dirty="0" err="1"/>
              <a:t>celebrated</a:t>
            </a:r>
            <a:r>
              <a:rPr lang="cs-CZ" sz="1400" dirty="0"/>
              <a:t> as </a:t>
            </a:r>
            <a:r>
              <a:rPr lang="cs-CZ" sz="1400" dirty="0" err="1"/>
              <a:t>the</a:t>
            </a:r>
            <a:r>
              <a:rPr lang="cs-CZ" sz="1400" dirty="0"/>
              <a:t> rest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trio. </a:t>
            </a:r>
            <a:r>
              <a:rPr lang="cs-CZ" sz="1400" dirty="0" err="1"/>
              <a:t>Also</a:t>
            </a:r>
            <a:r>
              <a:rPr lang="cs-CZ" sz="1400" dirty="0"/>
              <a:t>, he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most </a:t>
            </a:r>
            <a:r>
              <a:rPr lang="cs-CZ" sz="1400" dirty="0" err="1"/>
              <a:t>hardworking</a:t>
            </a:r>
            <a:r>
              <a:rPr lang="cs-CZ" sz="1400" dirty="0"/>
              <a:t> </a:t>
            </a:r>
            <a:r>
              <a:rPr lang="cs-CZ" sz="1400" dirty="0" err="1"/>
              <a:t>out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three</a:t>
            </a:r>
            <a:r>
              <a:rPr lang="cs-CZ" sz="1400" dirty="0"/>
              <a:t> and </a:t>
            </a:r>
            <a:r>
              <a:rPr lang="cs-CZ" sz="1400" dirty="0" err="1"/>
              <a:t>we</a:t>
            </a:r>
            <a:r>
              <a:rPr lang="cs-CZ" sz="1400" dirty="0"/>
              <a:t> </a:t>
            </a:r>
            <a:r>
              <a:rPr lang="cs-CZ" sz="1400" dirty="0" err="1"/>
              <a:t>believe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sharp</a:t>
            </a:r>
            <a:r>
              <a:rPr lang="cs-CZ" sz="1400" dirty="0"/>
              <a:t> </a:t>
            </a:r>
            <a:r>
              <a:rPr lang="cs-CZ" sz="1400" dirty="0" err="1"/>
              <a:t>satirical</a:t>
            </a:r>
            <a:r>
              <a:rPr lang="cs-CZ" sz="1400" dirty="0"/>
              <a:t> </a:t>
            </a:r>
            <a:r>
              <a:rPr lang="cs-CZ" sz="1400" dirty="0" err="1"/>
              <a:t>edge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Forman‘s</a:t>
            </a:r>
            <a:r>
              <a:rPr lang="cs-CZ" sz="1400" dirty="0"/>
              <a:t> </a:t>
            </a:r>
            <a:r>
              <a:rPr lang="cs-CZ" sz="1400" dirty="0" err="1"/>
              <a:t>films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to his </a:t>
            </a:r>
            <a:r>
              <a:rPr lang="cs-CZ" sz="1400" dirty="0" err="1"/>
              <a:t>credit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As a </a:t>
            </a:r>
            <a:r>
              <a:rPr lang="cs-CZ" sz="1400" u="sng" dirty="0" err="1"/>
              <a:t>screenwriter</a:t>
            </a:r>
            <a:r>
              <a:rPr lang="cs-CZ" sz="1400" u="sng" dirty="0"/>
              <a:t> </a:t>
            </a:r>
            <a:r>
              <a:rPr lang="cs-CZ" sz="1400" dirty="0"/>
              <a:t>he </a:t>
            </a:r>
            <a:r>
              <a:rPr lang="cs-CZ" sz="1400" dirty="0" err="1"/>
              <a:t>collaborated</a:t>
            </a:r>
            <a:r>
              <a:rPr lang="cs-CZ" sz="1400" dirty="0"/>
              <a:t> on: </a:t>
            </a:r>
            <a:r>
              <a:rPr lang="cs-CZ" sz="1400" i="1" dirty="0"/>
              <a:t>Black Peter, </a:t>
            </a:r>
            <a:r>
              <a:rPr lang="cs-CZ" sz="1400" i="1" dirty="0" err="1"/>
              <a:t>Intimate</a:t>
            </a:r>
            <a:r>
              <a:rPr lang="cs-CZ" sz="1400" i="1" dirty="0"/>
              <a:t> </a:t>
            </a:r>
            <a:r>
              <a:rPr lang="cs-CZ" sz="1400" i="1" dirty="0" err="1"/>
              <a:t>lighting</a:t>
            </a:r>
            <a:r>
              <a:rPr lang="cs-CZ" sz="1400" i="1" dirty="0"/>
              <a:t>, </a:t>
            </a:r>
            <a:r>
              <a:rPr lang="cs-CZ" sz="1400" i="1" dirty="0" err="1"/>
              <a:t>Loves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a </a:t>
            </a:r>
            <a:r>
              <a:rPr lang="cs-CZ" sz="1400" i="1" dirty="0" err="1"/>
              <a:t>Blonde</a:t>
            </a:r>
            <a:r>
              <a:rPr lang="cs-CZ" sz="1400" i="1" dirty="0"/>
              <a:t>, </a:t>
            </a:r>
            <a:r>
              <a:rPr lang="cs-CZ" sz="1400" i="1" dirty="0" err="1"/>
              <a:t>Firemen‘s</a:t>
            </a:r>
            <a:r>
              <a:rPr lang="cs-CZ" sz="1400" i="1" dirty="0"/>
              <a:t> </a:t>
            </a:r>
            <a:r>
              <a:rPr lang="cs-CZ" sz="1400" i="1" dirty="0" err="1"/>
              <a:t>ball</a:t>
            </a:r>
            <a:endParaRPr lang="cs-C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As a </a:t>
            </a:r>
            <a:r>
              <a:rPr lang="cs-CZ" sz="1400" u="sng" dirty="0" err="1"/>
              <a:t>director</a:t>
            </a:r>
            <a:r>
              <a:rPr lang="cs-CZ" sz="1400" dirty="0"/>
              <a:t>: </a:t>
            </a:r>
            <a:r>
              <a:rPr lang="cs-CZ" sz="1400" dirty="0" err="1"/>
              <a:t>feature</a:t>
            </a:r>
            <a:r>
              <a:rPr lang="cs-CZ" sz="1400" dirty="0"/>
              <a:t> debut </a:t>
            </a:r>
            <a:r>
              <a:rPr lang="cs-CZ" sz="1400" i="1" dirty="0" err="1"/>
              <a:t>The</a:t>
            </a:r>
            <a:r>
              <a:rPr lang="cs-CZ" sz="1400" i="1" dirty="0"/>
              <a:t> Most </a:t>
            </a:r>
            <a:r>
              <a:rPr lang="cs-CZ" sz="1400" i="1" dirty="0" err="1"/>
              <a:t>Beautiful</a:t>
            </a:r>
            <a:r>
              <a:rPr lang="cs-CZ" sz="1400" i="1" dirty="0"/>
              <a:t> Age</a:t>
            </a:r>
            <a:r>
              <a:rPr lang="cs-CZ" sz="1400" dirty="0"/>
              <a:t>, </a:t>
            </a:r>
            <a:r>
              <a:rPr lang="cs-CZ" sz="1400" dirty="0" err="1"/>
              <a:t>fllowed</a:t>
            </a:r>
            <a:r>
              <a:rPr lang="cs-CZ" sz="1400" dirty="0"/>
              <a:t> by a </a:t>
            </a:r>
            <a:r>
              <a:rPr lang="cs-CZ" sz="1400" dirty="0" err="1"/>
              <a:t>sharp</a:t>
            </a:r>
            <a:r>
              <a:rPr lang="cs-CZ" sz="1400" dirty="0"/>
              <a:t> </a:t>
            </a:r>
            <a:r>
              <a:rPr lang="cs-CZ" sz="1400" dirty="0" err="1"/>
              <a:t>satirical</a:t>
            </a:r>
            <a:r>
              <a:rPr lang="cs-CZ" sz="1400" dirty="0"/>
              <a:t> </a:t>
            </a:r>
            <a:r>
              <a:rPr lang="cs-CZ" sz="1400" dirty="0" err="1"/>
              <a:t>comedy</a:t>
            </a:r>
            <a:r>
              <a:rPr lang="cs-CZ" sz="1400" dirty="0"/>
              <a:t> </a:t>
            </a:r>
            <a:r>
              <a:rPr lang="cs-CZ" sz="1400" i="1" dirty="0"/>
              <a:t>Ecce Homo Homolka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0ABDF2F5-010A-0B47-AB8F-664314853C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768609-946B-154F-AEBD-C999A0CA1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7" name="Obrázek 6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82B14DCF-80E5-724A-98B4-7C236170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49" y="329498"/>
            <a:ext cx="3929312" cy="2667635"/>
          </a:xfrm>
          <a:prstGeom prst="rect">
            <a:avLst/>
          </a:prstGeom>
        </p:spPr>
      </p:pic>
      <p:pic>
        <p:nvPicPr>
          <p:cNvPr id="8" name="Obrázek 7" descr="Obsah obrázku fotka, osoba, staré, stojící&#10;&#10;Popis byl vytvořen automaticky">
            <a:extLst>
              <a:ext uri="{FF2B5EF4-FFF2-40B4-BE49-F238E27FC236}">
                <a16:creationId xmlns:a16="http://schemas.microsoft.com/office/drawing/2014/main" id="{7461486D-D730-D04B-B56D-0C0E7D58F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15" y="3593749"/>
            <a:ext cx="4223169" cy="26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303AB10-6161-8748-BBB3-8ED6F76D8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16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EC74DE3-8898-D149-88A8-5EBAF9F7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21921"/>
            <a:ext cx="3934889" cy="534390"/>
          </a:xfrm>
        </p:spPr>
        <p:txBody>
          <a:bodyPr/>
          <a:lstStyle/>
          <a:p>
            <a:pPr algn="ctr"/>
            <a:r>
              <a:rPr lang="cs-CZ" sz="2400" dirty="0"/>
              <a:t>Jaroslav Papoušek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2082C9E-1043-614F-84DC-667B5A6CF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256311"/>
            <a:ext cx="4273124" cy="25585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Director</a:t>
            </a:r>
            <a:r>
              <a:rPr lang="cs-CZ" sz="1600" dirty="0"/>
              <a:t>, </a:t>
            </a:r>
            <a:r>
              <a:rPr lang="cs-CZ" sz="1600" dirty="0" err="1"/>
              <a:t>screenwriter</a:t>
            </a:r>
            <a:r>
              <a:rPr lang="cs-CZ" sz="1600" dirty="0"/>
              <a:t>, </a:t>
            </a:r>
            <a:r>
              <a:rPr lang="cs-CZ" sz="1600" dirty="0" err="1"/>
              <a:t>writer</a:t>
            </a:r>
            <a:r>
              <a:rPr lang="cs-CZ" sz="1600" dirty="0"/>
              <a:t>, </a:t>
            </a:r>
            <a:r>
              <a:rPr lang="cs-CZ" sz="1600" dirty="0" err="1"/>
              <a:t>painter</a:t>
            </a:r>
            <a:r>
              <a:rPr lang="cs-CZ" sz="1600" dirty="0"/>
              <a:t> and </a:t>
            </a:r>
            <a:r>
              <a:rPr lang="cs-CZ" sz="1600" dirty="0" err="1"/>
              <a:t>sculptor</a:t>
            </a:r>
            <a:r>
              <a:rPr lang="cs-CZ" sz="1600" dirty="0"/>
              <a:t>, </a:t>
            </a:r>
            <a:r>
              <a:rPr lang="cs-CZ" sz="1600" dirty="0" err="1"/>
              <a:t>caricaturist</a:t>
            </a:r>
            <a:r>
              <a:rPr lang="cs-CZ" sz="1600" dirty="0"/>
              <a:t> &gt;&gt;very </a:t>
            </a:r>
            <a:r>
              <a:rPr lang="cs-CZ" sz="1600" dirty="0" err="1"/>
              <a:t>versatile</a:t>
            </a:r>
            <a:r>
              <a:rPr lang="cs-CZ" sz="1600" dirty="0"/>
              <a:t>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Spatial</a:t>
            </a:r>
            <a:r>
              <a:rPr lang="cs-CZ" sz="1600" dirty="0"/>
              <a:t> </a:t>
            </a:r>
            <a:r>
              <a:rPr lang="cs-CZ" sz="1600" dirty="0" err="1"/>
              <a:t>imagination</a:t>
            </a:r>
            <a:r>
              <a:rPr lang="cs-CZ" sz="1600" dirty="0"/>
              <a:t> </a:t>
            </a:r>
            <a:r>
              <a:rPr lang="cs-CZ" sz="1600" dirty="0" err="1"/>
              <a:t>together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a </a:t>
            </a:r>
            <a:r>
              <a:rPr lang="cs-CZ" sz="1600" dirty="0" err="1"/>
              <a:t>sense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image </a:t>
            </a:r>
            <a:r>
              <a:rPr lang="cs-CZ" sz="1600" dirty="0" err="1"/>
              <a:t>composition</a:t>
            </a:r>
            <a:r>
              <a:rPr lang="cs-CZ" sz="1600" dirty="0"/>
              <a:t> + </a:t>
            </a:r>
            <a:r>
              <a:rPr lang="cs-CZ" sz="1600" dirty="0" err="1"/>
              <a:t>razor</a:t>
            </a:r>
            <a:r>
              <a:rPr lang="cs-CZ" sz="1600" dirty="0"/>
              <a:t> </a:t>
            </a:r>
            <a:r>
              <a:rPr lang="cs-CZ" sz="1600" dirty="0" err="1"/>
              <a:t>sharp</a:t>
            </a:r>
            <a:r>
              <a:rPr lang="cs-CZ" sz="1600" dirty="0"/>
              <a:t> </a:t>
            </a:r>
            <a:r>
              <a:rPr lang="cs-CZ" sz="1600" dirty="0" err="1"/>
              <a:t>sense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humor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Forman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intrested</a:t>
            </a:r>
            <a:r>
              <a:rPr lang="cs-CZ" sz="1600" dirty="0"/>
              <a:t> in </a:t>
            </a:r>
            <a:r>
              <a:rPr lang="cs-CZ" sz="1600" dirty="0" err="1"/>
              <a:t>youth</a:t>
            </a:r>
            <a:r>
              <a:rPr lang="cs-CZ" sz="1600" dirty="0"/>
              <a:t>, Passer </a:t>
            </a:r>
            <a:r>
              <a:rPr lang="cs-CZ" sz="1600" dirty="0" err="1"/>
              <a:t>favored</a:t>
            </a:r>
            <a:r>
              <a:rPr lang="cs-CZ" sz="1600" dirty="0"/>
              <a:t> </a:t>
            </a:r>
            <a:r>
              <a:rPr lang="cs-CZ" sz="1600" dirty="0" err="1"/>
              <a:t>middle</a:t>
            </a:r>
            <a:r>
              <a:rPr lang="cs-CZ" sz="1600" dirty="0"/>
              <a:t> </a:t>
            </a:r>
            <a:r>
              <a:rPr lang="cs-CZ" sz="1600" dirty="0" err="1"/>
              <a:t>generation</a:t>
            </a:r>
            <a:r>
              <a:rPr lang="cs-CZ" sz="1600" dirty="0"/>
              <a:t>, Papoušek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interested</a:t>
            </a:r>
            <a:r>
              <a:rPr lang="cs-CZ" sz="1600" dirty="0"/>
              <a:t> in </a:t>
            </a:r>
            <a:r>
              <a:rPr lang="cs-CZ" sz="1600" dirty="0" err="1"/>
              <a:t>old</a:t>
            </a:r>
            <a:r>
              <a:rPr lang="cs-CZ" sz="1600" dirty="0"/>
              <a:t> </a:t>
            </a:r>
            <a:r>
              <a:rPr lang="cs-CZ" sz="1600" dirty="0" err="1"/>
              <a:t>age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Ecce Homo Homolka </a:t>
            </a:r>
            <a:r>
              <a:rPr lang="cs-CZ" sz="1600" dirty="0"/>
              <a:t>(1969): a very </a:t>
            </a:r>
            <a:r>
              <a:rPr lang="cs-CZ" sz="1600" dirty="0" err="1"/>
              <a:t>distanced</a:t>
            </a:r>
            <a:r>
              <a:rPr lang="cs-CZ" sz="1600" dirty="0"/>
              <a:t> </a:t>
            </a:r>
            <a:r>
              <a:rPr lang="cs-CZ" sz="1600" dirty="0" err="1"/>
              <a:t>look</a:t>
            </a:r>
            <a:r>
              <a:rPr lang="cs-CZ" sz="1600" dirty="0"/>
              <a:t> on </a:t>
            </a:r>
            <a:r>
              <a:rPr lang="cs-CZ" sz="1600" dirty="0" err="1"/>
              <a:t>family</a:t>
            </a:r>
            <a:r>
              <a:rPr lang="cs-CZ" sz="1600" dirty="0"/>
              <a:t>, </a:t>
            </a:r>
            <a:r>
              <a:rPr lang="cs-CZ" sz="1600" dirty="0" err="1"/>
              <a:t>marriage</a:t>
            </a:r>
            <a:r>
              <a:rPr lang="cs-CZ" sz="1600" dirty="0"/>
              <a:t>, religion and </a:t>
            </a:r>
            <a:r>
              <a:rPr lang="cs-CZ" sz="1600" dirty="0" err="1"/>
              <a:t>multiple</a:t>
            </a:r>
            <a:r>
              <a:rPr lang="cs-CZ" sz="1600" dirty="0"/>
              <a:t> </a:t>
            </a:r>
            <a:r>
              <a:rPr lang="cs-CZ" sz="1600" dirty="0" err="1"/>
              <a:t>generations</a:t>
            </a:r>
            <a:r>
              <a:rPr lang="cs-CZ" sz="1600" dirty="0"/>
              <a:t> </a:t>
            </a:r>
            <a:r>
              <a:rPr lang="cs-CZ" sz="1600" dirty="0" err="1"/>
              <a:t>living</a:t>
            </a:r>
            <a:r>
              <a:rPr lang="cs-CZ" sz="1600" dirty="0"/>
              <a:t> </a:t>
            </a:r>
            <a:r>
              <a:rPr lang="cs-CZ" sz="1600" dirty="0" err="1"/>
              <a:t>together</a:t>
            </a:r>
            <a:r>
              <a:rPr lang="cs-CZ" sz="1600" dirty="0"/>
              <a:t> in </a:t>
            </a:r>
            <a:r>
              <a:rPr lang="cs-CZ" sz="1600" dirty="0" err="1"/>
              <a:t>small</a:t>
            </a:r>
            <a:r>
              <a:rPr lang="cs-CZ" sz="1600" dirty="0"/>
              <a:t> </a:t>
            </a:r>
            <a:r>
              <a:rPr lang="cs-CZ" sz="1600" dirty="0" err="1"/>
              <a:t>spaces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Film full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contrasts</a:t>
            </a:r>
            <a:r>
              <a:rPr lang="cs-CZ" sz="1600" dirty="0"/>
              <a:t> - </a:t>
            </a:r>
            <a:r>
              <a:rPr lang="cs-CZ" sz="1600" dirty="0" err="1"/>
              <a:t>between</a:t>
            </a:r>
            <a:r>
              <a:rPr lang="cs-CZ" sz="1600" dirty="0"/>
              <a:t> </a:t>
            </a:r>
            <a:r>
              <a:rPr lang="cs-CZ" sz="1600" dirty="0" err="1"/>
              <a:t>generations</a:t>
            </a:r>
            <a:r>
              <a:rPr lang="cs-CZ" sz="1600" dirty="0"/>
              <a:t>, </a:t>
            </a:r>
            <a:r>
              <a:rPr lang="cs-CZ" sz="1600" dirty="0" err="1"/>
              <a:t>nature</a:t>
            </a:r>
            <a:r>
              <a:rPr lang="cs-CZ" sz="1600" dirty="0"/>
              <a:t> and </a:t>
            </a:r>
            <a:r>
              <a:rPr lang="cs-CZ" sz="1600" dirty="0" err="1"/>
              <a:t>household</a:t>
            </a:r>
            <a:r>
              <a:rPr lang="cs-CZ" sz="1600" dirty="0"/>
              <a:t>, musical </a:t>
            </a:r>
            <a:r>
              <a:rPr lang="cs-CZ" sz="1600" dirty="0" err="1"/>
              <a:t>styles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91A6C6-BA38-084B-8BB6-EED5B674F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0C483EE9-9DA8-AA48-B5EC-9B5DD28AAC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>
            <a:fillRect/>
          </a:stretch>
        </p:blipFill>
        <p:spPr>
          <a:xfrm>
            <a:off x="6032664" y="3206338"/>
            <a:ext cx="2375065" cy="3562597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1A41B5A-A48E-1547-96F5-B0E48E89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0" y="112774"/>
            <a:ext cx="4273124" cy="30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63F7B-0DE7-EEA5-EE83-9BFDA8E71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D87AFB9-0A59-A090-69B0-913CDE34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33797"/>
            <a:ext cx="3934889" cy="439387"/>
          </a:xfrm>
        </p:spPr>
        <p:txBody>
          <a:bodyPr/>
          <a:lstStyle/>
          <a:p>
            <a:pPr algn="ctr"/>
            <a:r>
              <a:rPr lang="cs-CZ" i="1" dirty="0" err="1"/>
              <a:t>Mouthful</a:t>
            </a:r>
            <a:r>
              <a:rPr lang="cs-CZ" dirty="0"/>
              <a:t>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9FCAEAD1-5230-DA82-71A8-0C9F566F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517569"/>
            <a:ext cx="3934889" cy="22973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graduate</a:t>
            </a:r>
            <a:r>
              <a:rPr lang="cs-CZ" dirty="0"/>
              <a:t> film, made in 1960 by Jan Němec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film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 story „</a:t>
            </a:r>
            <a:r>
              <a:rPr lang="cs-CZ" dirty="0" err="1"/>
              <a:t>Round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“ by Arnošt Lustig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Attracted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and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perceived</a:t>
            </a:r>
            <a:r>
              <a:rPr lang="cs-CZ" dirty="0"/>
              <a:t> as a </a:t>
            </a:r>
            <a:r>
              <a:rPr lang="cs-CZ" dirty="0" err="1"/>
              <a:t>prequel</a:t>
            </a:r>
            <a:r>
              <a:rPr lang="cs-CZ" dirty="0"/>
              <a:t> to </a:t>
            </a:r>
            <a:r>
              <a:rPr lang="cs-CZ" i="1" dirty="0" err="1"/>
              <a:t>Diamonds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night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" name="Zástupný symbol obrázku 9" descr="Obsah obrázku text, kniha, snímek obrazovky, černobílá&#10;&#10;Popis byl vytvořen automaticky">
            <a:extLst>
              <a:ext uri="{FF2B5EF4-FFF2-40B4-BE49-F238E27FC236}">
                <a16:creationId xmlns:a16="http://schemas.microsoft.com/office/drawing/2014/main" id="{5E7530D0-C6DA-B6B7-2542-F61DE96C99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59F5E6-FF76-89AC-BE30-C256F4FD5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45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B38ED8-CB61-2C44-92BB-541AC6443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4736653-AE8B-ED42-B256-91F69A7F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1544651"/>
            <a:ext cx="4230477" cy="923814"/>
          </a:xfrm>
        </p:spPr>
        <p:txBody>
          <a:bodyPr/>
          <a:lstStyle/>
          <a:p>
            <a:pPr algn="ctr"/>
            <a:r>
              <a:rPr lang="cs-CZ" sz="2800" i="1" dirty="0"/>
              <a:t>Black-and-</a:t>
            </a:r>
            <a:r>
              <a:rPr lang="cs-CZ" sz="2800" i="1" dirty="0" err="1"/>
              <a:t>white</a:t>
            </a:r>
            <a:r>
              <a:rPr lang="cs-CZ" sz="2800" i="1" dirty="0"/>
              <a:t> Sylva</a:t>
            </a:r>
            <a:br>
              <a:rPr lang="cs-CZ" dirty="0"/>
            </a:br>
            <a:r>
              <a:rPr lang="cs-CZ" sz="2000" dirty="0"/>
              <a:t>1961, </a:t>
            </a:r>
            <a:r>
              <a:rPr lang="cs-CZ" sz="2000" dirty="0" err="1"/>
              <a:t>dir</a:t>
            </a:r>
            <a:r>
              <a:rPr lang="cs-CZ" sz="2000" dirty="0"/>
              <a:t>. Jan Schmidt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D225F59-1C67-7F44-99DC-85FBA412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" y="2397215"/>
            <a:ext cx="4572000" cy="23464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Jan Schmidt,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written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Pavel Juráček,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scriptwriting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dramaturgy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auteur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Schmidt, Juráček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wrote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voiceover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narration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documentary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made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FAMU,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Cars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thematizing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 parking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Prague).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Schmidt‘s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mid-length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debut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(1963); Juráček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story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Schmid‘s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debut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Ozone Hotel 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(1967).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tight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Juráček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Schmidt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his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diaries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500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FEB6F6A-2918-3444-80D6-8B4292C476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31060-C8B8-F441-A2B5-2FA5B6D207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13D954-580E-ED43-A7C8-39107899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8" r="7664"/>
          <a:stretch/>
        </p:blipFill>
        <p:spPr>
          <a:xfrm>
            <a:off x="4571999" y="1688869"/>
            <a:ext cx="4571999" cy="33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F7F5B28-0A71-AC41-9A25-45C3A14ED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246FF35-78A2-AE4B-969E-F415335D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69423"/>
            <a:ext cx="3934889" cy="1294411"/>
          </a:xfrm>
        </p:spPr>
        <p:txBody>
          <a:bodyPr/>
          <a:lstStyle/>
          <a:p>
            <a:pPr algn="ctr"/>
            <a:r>
              <a:rPr lang="cs-CZ" i="1" dirty="0" err="1"/>
              <a:t>Intimate</a:t>
            </a:r>
            <a:r>
              <a:rPr lang="cs-CZ" i="1" dirty="0"/>
              <a:t> </a:t>
            </a:r>
            <a:r>
              <a:rPr lang="cs-CZ" i="1" dirty="0" err="1"/>
              <a:t>lighting</a:t>
            </a:r>
            <a:br>
              <a:rPr lang="cs-CZ" dirty="0"/>
            </a:br>
            <a:r>
              <a:rPr lang="cs-CZ" sz="2400" dirty="0"/>
              <a:t>1965, </a:t>
            </a:r>
            <a:r>
              <a:rPr lang="cs-CZ" sz="2400" dirty="0" err="1"/>
              <a:t>dir</a:t>
            </a:r>
            <a:r>
              <a:rPr lang="cs-CZ" sz="2400" dirty="0"/>
              <a:t>. Ivan Passer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E55B4E9-AB59-3547-A48E-1A825E2FC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968832"/>
            <a:ext cx="3934889" cy="2719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beloved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New </a:t>
            </a:r>
            <a:r>
              <a:rPr lang="cs-CZ" dirty="0" err="1"/>
              <a:t>Wave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Ivan Passer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collaborator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Miloš Forman,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Jaroslav Papoušek.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Forman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collaborate</a:t>
            </a:r>
            <a:r>
              <a:rPr lang="cs-CZ" dirty="0"/>
              <a:t> on </a:t>
            </a:r>
            <a:r>
              <a:rPr lang="cs-CZ" dirty="0" err="1"/>
              <a:t>Passer‘s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cs-CZ" dirty="0"/>
              <a:t> film debut, Papoušek </a:t>
            </a:r>
            <a:r>
              <a:rPr lang="cs-CZ" dirty="0" err="1"/>
              <a:t>helped</a:t>
            </a:r>
            <a:r>
              <a:rPr lang="cs-CZ" dirty="0"/>
              <a:t> to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 and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screenplay</a:t>
            </a:r>
            <a:r>
              <a:rPr lang="cs-CZ" dirty="0"/>
              <a:t>. 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0485A3C-0161-6544-B03F-236F006E59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067"/>
          <a:stretch>
            <a:fillRect/>
          </a:stretch>
        </p:blipFill>
        <p:spPr/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8529F9-D453-4C4B-B265-3DF012A6E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88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27F769-F4BB-B34C-AE10-EE2AC1320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6A10AEB-9BE8-CE4D-AD72-73F5DA91F5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2EE5F57-70E1-2B40-869F-DA134580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9360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Questions</a:t>
            </a:r>
            <a:r>
              <a:rPr lang="cs-CZ" dirty="0"/>
              <a:t>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FEA1DDF-17D3-F84E-89F9-31B4C605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9" y="949734"/>
            <a:ext cx="8965871" cy="4139998"/>
          </a:xfrm>
        </p:spPr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and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Sylva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Mouthful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these early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foreshadow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tendencies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  <a:p>
            <a:pPr marL="5400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Intimate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lighting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“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cream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label?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noticed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protagonists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microcrisis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permanent,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chronical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perfectly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existence. Permanent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microcrisis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nothing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really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on, just a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troubles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(Ivan Passer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interview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journalist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J.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Liehm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&gt;&gt;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permanent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microcrisis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(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Intimate</a:t>
            </a:r>
            <a:r>
              <a:rPr lang="cs-C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most „musical“ (as a feeling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music, not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film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music (in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rhytm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27829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DF8C58-A7C9-F717-2922-2725A0AF4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A84BC0-8E77-4E62-D68A-8EFDFB54E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6835197-2B39-DFD1-FFE1-C626C7A0A16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„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were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our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eighth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semester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Věra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finished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Ceiling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Evald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Tourist</a:t>
            </a:r>
            <a:r>
              <a:rPr lang="cs-CZ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and Honza </a:t>
            </a:r>
            <a:r>
              <a:rPr lang="cs-CZ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Black and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White</a:t>
            </a:r>
            <a:r>
              <a:rPr lang="cs-CZ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Sylva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When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saw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all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these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films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one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after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other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I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was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astonished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as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if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turned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blind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due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to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sudden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exposure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to a very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strong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light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. […]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Because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when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lights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screening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room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went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on, I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knew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that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Ceiling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Tourist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are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films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inseparable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from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Věra and Evald,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while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Black and </a:t>
            </a:r>
            <a:r>
              <a:rPr lang="cs-CZ" i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White</a:t>
            </a:r>
            <a:r>
              <a:rPr lang="cs-CZ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Sylva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will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enter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history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books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as a film made by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students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of</a:t>
            </a:r>
            <a:r>
              <a:rPr lang="cs-CZ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FAMU.“ </a:t>
            </a:r>
            <a:r>
              <a:rPr lang="cs-CZ" sz="1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(Pavel Juráček, 1969)</a:t>
            </a:r>
          </a:p>
          <a:p>
            <a:endParaRPr lang="cs-CZ" dirty="0"/>
          </a:p>
        </p:txBody>
      </p:sp>
      <p:pic>
        <p:nvPicPr>
          <p:cNvPr id="9" name="Obrázek 8" descr="Obsah obrázku oblečení, Lidská tvář, žena, černobílá&#10;&#10;Popis byl vytvořen automaticky">
            <a:extLst>
              <a:ext uri="{FF2B5EF4-FFF2-40B4-BE49-F238E27FC236}">
                <a16:creationId xmlns:a16="http://schemas.microsoft.com/office/drawing/2014/main" id="{2440E57C-355D-0E56-21FE-98B2BE54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601897"/>
            <a:ext cx="4126930" cy="3012659"/>
          </a:xfrm>
          <a:prstGeom prst="rect">
            <a:avLst/>
          </a:prstGeom>
        </p:spPr>
      </p:pic>
      <p:pic>
        <p:nvPicPr>
          <p:cNvPr id="11" name="Obrázek 10" descr="Obsah obrázku oblečení, Lidská tvář, osoba, muž&#10;&#10;Popis byl vytvořen automaticky">
            <a:extLst>
              <a:ext uri="{FF2B5EF4-FFF2-40B4-BE49-F238E27FC236}">
                <a16:creationId xmlns:a16="http://schemas.microsoft.com/office/drawing/2014/main" id="{2ABAC88B-58E0-61C9-1C15-5557C9F6F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30" y="3321003"/>
            <a:ext cx="3597082" cy="26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7EBCDB-7E29-8BC2-AE43-051B76D30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BC2AD7-A68F-486A-73F5-C7001D56B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Obrázek 5" descr="Obsah obrázku exteriér, osoba, lidé, muž&#10;&#10;Popis byl vytvořen automaticky">
            <a:extLst>
              <a:ext uri="{FF2B5EF4-FFF2-40B4-BE49-F238E27FC236}">
                <a16:creationId xmlns:a16="http://schemas.microsoft.com/office/drawing/2014/main" id="{FCA63B67-24BE-458D-E74C-592F9ED16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" r="23513"/>
          <a:stretch/>
        </p:blipFill>
        <p:spPr>
          <a:xfrm>
            <a:off x="4184055" y="1222219"/>
            <a:ext cx="4912433" cy="4210134"/>
          </a:xfrm>
          <a:prstGeom prst="rect">
            <a:avLst/>
          </a:prstGeom>
        </p:spPr>
      </p:pic>
      <p:pic>
        <p:nvPicPr>
          <p:cNvPr id="7" name="Obrázek 6" descr="Obsah obrázku budova, vsedě, muž, vpředu&#10;&#10;Popis byl vytvořen automaticky">
            <a:extLst>
              <a:ext uri="{FF2B5EF4-FFF2-40B4-BE49-F238E27FC236}">
                <a16:creationId xmlns:a16="http://schemas.microsoft.com/office/drawing/2014/main" id="{621F352B-C524-3E48-7300-30C3A8A24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38" r="4" b="4"/>
          <a:stretch/>
        </p:blipFill>
        <p:spPr>
          <a:xfrm>
            <a:off x="118763" y="355306"/>
            <a:ext cx="4013020" cy="2228759"/>
          </a:xfrm>
          <a:prstGeom prst="rect">
            <a:avLst/>
          </a:prstGeom>
        </p:spPr>
      </p:pic>
      <p:pic>
        <p:nvPicPr>
          <p:cNvPr id="8" name="Obrázek 7" descr="Obsah obrázku osoba, muž, interiér, hledání&#10;&#10;Popis byl vytvořen automaticky">
            <a:extLst>
              <a:ext uri="{FF2B5EF4-FFF2-40B4-BE49-F238E27FC236}">
                <a16:creationId xmlns:a16="http://schemas.microsoft.com/office/drawing/2014/main" id="{90772CEC-A95D-C005-F3BD-A45B62F18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2" r="2" b="2"/>
          <a:stretch/>
        </p:blipFill>
        <p:spPr>
          <a:xfrm>
            <a:off x="109081" y="2898290"/>
            <a:ext cx="4010830" cy="33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584AE-DBB8-7A48-A4F8-8E54CEA45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8C7AE97-C8B8-754B-91F0-D3D5EF32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24709"/>
            <a:ext cx="3934889" cy="1171580"/>
          </a:xfrm>
        </p:spPr>
        <p:txBody>
          <a:bodyPr/>
          <a:lstStyle/>
          <a:p>
            <a:pPr algn="ctr"/>
            <a:r>
              <a:rPr lang="cs-CZ" dirty="0" err="1"/>
              <a:t>Reading</a:t>
            </a:r>
            <a:r>
              <a:rPr lang="cs-CZ" dirty="0"/>
              <a:t> L5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4AEF1FC-39C7-FA4A-8B01-5B3725497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6" y="2398815"/>
            <a:ext cx="4880759" cy="3895108"/>
          </a:xfrm>
        </p:spPr>
        <p:txBody>
          <a:bodyPr/>
          <a:lstStyle/>
          <a:p>
            <a:r>
              <a:rPr lang="cs-CZ" sz="2000" dirty="0"/>
              <a:t>MAZIERSKA, Ewa. </a:t>
            </a:r>
            <a:r>
              <a:rPr lang="cs-CZ" sz="2000" i="1" dirty="0" err="1"/>
              <a:t>Masculinities</a:t>
            </a:r>
            <a:r>
              <a:rPr lang="cs-CZ" sz="2000" i="1" dirty="0"/>
              <a:t> in </a:t>
            </a:r>
            <a:r>
              <a:rPr lang="cs-CZ" sz="2000" i="1" dirty="0" err="1"/>
              <a:t>Polish</a:t>
            </a:r>
            <a:r>
              <a:rPr lang="cs-CZ" sz="2000" i="1" dirty="0"/>
              <a:t>, Czech and </a:t>
            </a:r>
            <a:r>
              <a:rPr lang="cs-CZ" sz="2000" i="1" dirty="0" err="1"/>
              <a:t>Slovak</a:t>
            </a:r>
            <a:r>
              <a:rPr lang="cs-CZ" sz="2000" i="1" dirty="0"/>
              <a:t> </a:t>
            </a:r>
            <a:r>
              <a:rPr lang="cs-CZ" sz="2000" i="1" dirty="0" err="1"/>
              <a:t>Cinema</a:t>
            </a:r>
            <a:r>
              <a:rPr lang="cs-CZ" sz="2000" i="1" dirty="0"/>
              <a:t>. Black </a:t>
            </a:r>
            <a:r>
              <a:rPr lang="cs-CZ" sz="2000" i="1" dirty="0" err="1"/>
              <a:t>Peters</a:t>
            </a:r>
            <a:r>
              <a:rPr lang="cs-CZ" sz="2000" i="1" dirty="0"/>
              <a:t> and </a:t>
            </a:r>
            <a:r>
              <a:rPr lang="cs-CZ" sz="2000" i="1" dirty="0" err="1"/>
              <a:t>Men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Marble</a:t>
            </a:r>
            <a:r>
              <a:rPr lang="cs-CZ" sz="2000" i="1" dirty="0"/>
              <a:t>. </a:t>
            </a:r>
            <a:r>
              <a:rPr lang="cs-CZ" sz="2000" dirty="0"/>
              <a:t>New York and Oxford: </a:t>
            </a:r>
            <a:r>
              <a:rPr lang="cs-CZ" sz="2000" dirty="0" err="1"/>
              <a:t>Berghahn</a:t>
            </a:r>
            <a:r>
              <a:rPr lang="cs-CZ" sz="2000" dirty="0"/>
              <a:t> </a:t>
            </a:r>
            <a:r>
              <a:rPr lang="cs-CZ" sz="2000" dirty="0" err="1"/>
              <a:t>Books</a:t>
            </a:r>
            <a:r>
              <a:rPr lang="cs-CZ" sz="2000" dirty="0"/>
              <a:t>, 2010, pp. 83–130. </a:t>
            </a:r>
          </a:p>
          <a:p>
            <a:endParaRPr lang="cs-CZ" sz="2000" dirty="0"/>
          </a:p>
          <a:p>
            <a:r>
              <a:rPr lang="cs-CZ" sz="2000" dirty="0"/>
              <a:t>STAIGER, Janet. </a:t>
            </a:r>
            <a:r>
              <a:rPr lang="cs-CZ" sz="2000" dirty="0" err="1"/>
              <a:t>Authorship</a:t>
            </a:r>
            <a:r>
              <a:rPr lang="cs-CZ" sz="2000" dirty="0"/>
              <a:t> </a:t>
            </a:r>
            <a:r>
              <a:rPr lang="cs-CZ" sz="2000" dirty="0" err="1"/>
              <a:t>approaches</a:t>
            </a:r>
            <a:r>
              <a:rPr lang="cs-CZ" sz="2000" dirty="0"/>
              <a:t>. In: David A. </a:t>
            </a:r>
            <a:r>
              <a:rPr lang="cs-CZ" sz="2000" dirty="0" err="1"/>
              <a:t>Gerstner</a:t>
            </a:r>
            <a:r>
              <a:rPr lang="cs-CZ" sz="2000" dirty="0"/>
              <a:t> and Janet </a:t>
            </a:r>
            <a:r>
              <a:rPr lang="cs-CZ" sz="2000" dirty="0" err="1"/>
              <a:t>Staiger</a:t>
            </a:r>
            <a:r>
              <a:rPr lang="cs-CZ" sz="2000" dirty="0"/>
              <a:t> (</a:t>
            </a:r>
            <a:r>
              <a:rPr lang="cs-CZ" sz="2000" dirty="0" err="1"/>
              <a:t>eds</a:t>
            </a:r>
            <a:r>
              <a:rPr lang="cs-CZ" sz="2000" dirty="0"/>
              <a:t>.). </a:t>
            </a:r>
            <a:r>
              <a:rPr lang="cs-CZ" sz="2000" i="1" dirty="0" err="1"/>
              <a:t>Authorship</a:t>
            </a:r>
            <a:r>
              <a:rPr lang="cs-CZ" sz="2000" i="1" dirty="0"/>
              <a:t> and Film. </a:t>
            </a:r>
            <a:r>
              <a:rPr lang="cs-CZ" sz="2000" dirty="0"/>
              <a:t>New York and London: </a:t>
            </a:r>
            <a:r>
              <a:rPr lang="cs-CZ" sz="2000" dirty="0" err="1"/>
              <a:t>Routledge</a:t>
            </a:r>
            <a:r>
              <a:rPr lang="cs-CZ" sz="2000" dirty="0"/>
              <a:t>, 2003, pp. 27–57.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5FCB152D-15F1-9643-8161-91FBAA963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>
            <a:fillRect/>
          </a:stretch>
        </p:blipFill>
        <p:spPr>
          <a:xfrm>
            <a:off x="6602682" y="95002"/>
            <a:ext cx="2470068" cy="3705101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6BA388-3AC7-B540-8290-AE03A13A5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</a:t>
            </a:r>
          </a:p>
        </p:txBody>
      </p:sp>
      <p:pic>
        <p:nvPicPr>
          <p:cNvPr id="5" name="Obrázek 4" descr="Obsah obrázku text, Lidská tvář, oblečení, plakát&#10;&#10;Popis byl vytvořen automaticky">
            <a:extLst>
              <a:ext uri="{FF2B5EF4-FFF2-40B4-BE49-F238E27FC236}">
                <a16:creationId xmlns:a16="http://schemas.microsoft.com/office/drawing/2014/main" id="{94F051AD-D064-75FE-E264-8FBEB5A32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77" y="3336624"/>
            <a:ext cx="2282439" cy="34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1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D944F0-5E08-B443-A86F-6D9BD1B25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2C21E0B-3754-1544-81F9-8DF75716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55668"/>
            <a:ext cx="3934889" cy="960298"/>
          </a:xfrm>
        </p:spPr>
        <p:txBody>
          <a:bodyPr/>
          <a:lstStyle/>
          <a:p>
            <a:pPr algn="ctr"/>
            <a:r>
              <a:rPr lang="cs-CZ" sz="2800" b="1" dirty="0"/>
              <a:t>Miloš Forman </a:t>
            </a:r>
            <a:br>
              <a:rPr lang="cs-CZ" sz="2800" b="1" dirty="0"/>
            </a:br>
            <a:r>
              <a:rPr lang="cs-CZ" sz="2800" b="1" dirty="0"/>
              <a:t>(1932–2018)</a:t>
            </a:r>
            <a:endParaRPr lang="cs-CZ" sz="28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2C4CE8C-570F-8B45-9B75-DA9481B3B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31" y="2505695"/>
            <a:ext cx="5023261" cy="28382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„I </a:t>
            </a:r>
            <a:r>
              <a:rPr lang="cs-CZ" sz="1400" dirty="0" err="1"/>
              <a:t>don‘t</a:t>
            </a:r>
            <a:r>
              <a:rPr lang="cs-CZ" sz="1400" dirty="0"/>
              <a:t> care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middle-aged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. […] I care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powerless</a:t>
            </a:r>
            <a:r>
              <a:rPr lang="cs-CZ" sz="1400" dirty="0"/>
              <a:t> </a:t>
            </a:r>
            <a:r>
              <a:rPr lang="cs-CZ" sz="1400" dirty="0" err="1"/>
              <a:t>youth</a:t>
            </a:r>
            <a:r>
              <a:rPr lang="cs-CZ" sz="1400" dirty="0"/>
              <a:t> and </a:t>
            </a:r>
            <a:r>
              <a:rPr lang="cs-CZ" sz="1400" dirty="0" err="1"/>
              <a:t>old</a:t>
            </a:r>
            <a:r>
              <a:rPr lang="cs-CZ" sz="1400" dirty="0"/>
              <a:t> </a:t>
            </a:r>
            <a:r>
              <a:rPr lang="cs-CZ" sz="1400" dirty="0" err="1"/>
              <a:t>age</a:t>
            </a:r>
            <a:r>
              <a:rPr lang="cs-CZ" sz="1400" dirty="0"/>
              <a:t>. These </a:t>
            </a:r>
            <a:r>
              <a:rPr lang="cs-CZ" sz="1400" dirty="0" err="1"/>
              <a:t>two</a:t>
            </a:r>
            <a:r>
              <a:rPr lang="cs-CZ" sz="1400" dirty="0"/>
              <a:t> </a:t>
            </a:r>
            <a:r>
              <a:rPr lang="cs-CZ" sz="1400" dirty="0" err="1"/>
              <a:t>groups</a:t>
            </a:r>
            <a:r>
              <a:rPr lang="cs-CZ" sz="1400" dirty="0"/>
              <a:t> are </a:t>
            </a:r>
            <a:r>
              <a:rPr lang="cs-CZ" sz="1400" dirty="0" err="1"/>
              <a:t>usually</a:t>
            </a:r>
            <a:r>
              <a:rPr lang="cs-CZ" sz="1400" dirty="0"/>
              <a:t> </a:t>
            </a:r>
            <a:r>
              <a:rPr lang="cs-CZ" sz="1400" dirty="0" err="1"/>
              <a:t>manipulated</a:t>
            </a:r>
            <a:r>
              <a:rPr lang="cs-CZ" sz="1400" dirty="0"/>
              <a:t> by </a:t>
            </a:r>
            <a:r>
              <a:rPr lang="cs-CZ" sz="1400" dirty="0" err="1"/>
              <a:t>social</a:t>
            </a:r>
            <a:r>
              <a:rPr lang="cs-CZ" sz="1400" dirty="0"/>
              <a:t> </a:t>
            </a:r>
            <a:r>
              <a:rPr lang="cs-CZ" sz="1400" dirty="0" err="1"/>
              <a:t>order</a:t>
            </a:r>
            <a:r>
              <a:rPr lang="cs-CZ" sz="1400" dirty="0"/>
              <a:t>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worst</a:t>
            </a:r>
            <a:r>
              <a:rPr lang="cs-CZ" sz="1400" dirty="0"/>
              <a:t> </a:t>
            </a:r>
            <a:r>
              <a:rPr lang="cs-CZ" sz="1400" dirty="0" err="1"/>
              <a:t>way</a:t>
            </a:r>
            <a:r>
              <a:rPr lang="cs-CZ" sz="1400" dirty="0"/>
              <a:t>.“ </a:t>
            </a:r>
          </a:p>
          <a:p>
            <a:r>
              <a:rPr lang="cs-CZ" sz="1400" dirty="0"/>
              <a:t>&gt;&gt; </a:t>
            </a:r>
            <a:r>
              <a:rPr lang="cs-CZ" sz="1400" dirty="0" err="1"/>
              <a:t>generational</a:t>
            </a:r>
            <a:r>
              <a:rPr lang="cs-CZ" sz="1400" dirty="0"/>
              <a:t> </a:t>
            </a:r>
            <a:r>
              <a:rPr lang="cs-CZ" sz="1400" dirty="0" err="1"/>
              <a:t>tension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typical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his early </a:t>
            </a:r>
            <a:r>
              <a:rPr lang="cs-CZ" sz="1400" dirty="0" err="1"/>
              <a:t>films</a:t>
            </a:r>
            <a:r>
              <a:rPr lang="cs-CZ" sz="14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Works </a:t>
            </a:r>
            <a:r>
              <a:rPr lang="cs-CZ" sz="1400" dirty="0" err="1"/>
              <a:t>with</a:t>
            </a:r>
            <a:r>
              <a:rPr lang="cs-CZ" sz="1400" dirty="0"/>
              <a:t> non-</a:t>
            </a:r>
            <a:r>
              <a:rPr lang="cs-CZ" sz="1400" dirty="0" err="1"/>
              <a:t>professional</a:t>
            </a:r>
            <a:r>
              <a:rPr lang="cs-CZ" sz="1400" dirty="0"/>
              <a:t> and/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untrained</a:t>
            </a:r>
            <a:r>
              <a:rPr lang="cs-CZ" sz="1400" dirty="0"/>
              <a:t> </a:t>
            </a:r>
            <a:r>
              <a:rPr lang="cs-CZ" sz="1400" dirty="0" err="1"/>
              <a:t>actors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His </a:t>
            </a:r>
            <a:r>
              <a:rPr lang="cs-CZ" sz="1400" dirty="0" err="1"/>
              <a:t>protagonists</a:t>
            </a:r>
            <a:r>
              <a:rPr lang="cs-CZ" sz="1400" dirty="0"/>
              <a:t> are </a:t>
            </a:r>
            <a:r>
              <a:rPr lang="cs-CZ" sz="1400" dirty="0" err="1"/>
              <a:t>usually</a:t>
            </a:r>
            <a:r>
              <a:rPr lang="cs-CZ" sz="1400" dirty="0"/>
              <a:t> </a:t>
            </a:r>
            <a:r>
              <a:rPr lang="cs-CZ" sz="1400" dirty="0" err="1"/>
              <a:t>outsiders</a:t>
            </a:r>
            <a:r>
              <a:rPr lang="cs-CZ" sz="1400" dirty="0"/>
              <a:t>, not </a:t>
            </a:r>
            <a:r>
              <a:rPr lang="cs-CZ" sz="1400" dirty="0" err="1"/>
              <a:t>exemplary</a:t>
            </a:r>
            <a:r>
              <a:rPr lang="cs-CZ" sz="1400" dirty="0"/>
              <a:t> </a:t>
            </a:r>
            <a:r>
              <a:rPr lang="cs-CZ" sz="1400" dirty="0" err="1"/>
              <a:t>leaders</a:t>
            </a:r>
            <a:r>
              <a:rPr lang="cs-CZ" sz="1400" dirty="0"/>
              <a:t>, </a:t>
            </a:r>
            <a:r>
              <a:rPr lang="cs-CZ" sz="1400" dirty="0" err="1"/>
              <a:t>heroes</a:t>
            </a:r>
            <a:r>
              <a:rPr lang="cs-CZ" sz="1400" dirty="0"/>
              <a:t>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rebels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As a </a:t>
            </a:r>
            <a:r>
              <a:rPr lang="cs-CZ" sz="1400" dirty="0" err="1"/>
              <a:t>war</a:t>
            </a:r>
            <a:r>
              <a:rPr lang="cs-CZ" sz="1400" dirty="0"/>
              <a:t> </a:t>
            </a:r>
            <a:r>
              <a:rPr lang="cs-CZ" sz="1400" dirty="0" err="1"/>
              <a:t>orphan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accepted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College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Jiří z Poděbrad, a </a:t>
            </a:r>
            <a:r>
              <a:rPr lang="cs-CZ" sz="1400" dirty="0" err="1"/>
              <a:t>prestigious</a:t>
            </a:r>
            <a:r>
              <a:rPr lang="cs-CZ" sz="1400" dirty="0"/>
              <a:t> and </a:t>
            </a:r>
            <a:r>
              <a:rPr lang="cs-CZ" sz="1400" dirty="0" err="1"/>
              <a:t>elite</a:t>
            </a:r>
            <a:r>
              <a:rPr lang="cs-CZ" sz="1400" dirty="0"/>
              <a:t> </a:t>
            </a:r>
            <a:r>
              <a:rPr lang="cs-CZ" sz="1400" dirty="0" err="1"/>
              <a:t>school</a:t>
            </a:r>
            <a:r>
              <a:rPr lang="cs-CZ" sz="1400" dirty="0"/>
              <a:t>; </a:t>
            </a:r>
            <a:r>
              <a:rPr lang="cs-CZ" sz="1400" dirty="0" err="1"/>
              <a:t>however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expeled</a:t>
            </a:r>
            <a:r>
              <a:rPr lang="cs-CZ" sz="1400" dirty="0"/>
              <a:t> in 1951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mocking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communist</a:t>
            </a:r>
            <a:r>
              <a:rPr lang="cs-CZ" sz="1400" dirty="0"/>
              <a:t>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Failed</a:t>
            </a:r>
            <a:r>
              <a:rPr lang="cs-CZ" sz="1400" dirty="0"/>
              <a:t> </a:t>
            </a:r>
            <a:r>
              <a:rPr lang="cs-CZ" sz="1400" dirty="0" err="1"/>
              <a:t>entrance</a:t>
            </a:r>
            <a:r>
              <a:rPr lang="cs-CZ" sz="1400" dirty="0"/>
              <a:t> </a:t>
            </a:r>
            <a:r>
              <a:rPr lang="cs-CZ" sz="1400" dirty="0" err="1"/>
              <a:t>exams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dramatic</a:t>
            </a:r>
            <a:r>
              <a:rPr lang="cs-CZ" sz="1400" dirty="0"/>
              <a:t> </a:t>
            </a:r>
            <a:r>
              <a:rPr lang="cs-CZ" sz="1400" dirty="0" err="1"/>
              <a:t>faculty</a:t>
            </a:r>
            <a:r>
              <a:rPr lang="cs-CZ" sz="1400" dirty="0"/>
              <a:t> </a:t>
            </a:r>
            <a:r>
              <a:rPr lang="cs-CZ" sz="1400" dirty="0" err="1"/>
              <a:t>at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academy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performing</a:t>
            </a:r>
            <a:r>
              <a:rPr lang="cs-CZ" sz="1400" dirty="0"/>
              <a:t> and musical </a:t>
            </a:r>
            <a:r>
              <a:rPr lang="cs-CZ" sz="1400" dirty="0" err="1"/>
              <a:t>arts</a:t>
            </a:r>
            <a:r>
              <a:rPr lang="cs-CZ" sz="1400" dirty="0"/>
              <a:t>; </a:t>
            </a:r>
            <a:r>
              <a:rPr lang="cs-CZ" sz="1400" dirty="0" err="1"/>
              <a:t>later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accepted</a:t>
            </a:r>
            <a:r>
              <a:rPr lang="cs-CZ" sz="1400" dirty="0"/>
              <a:t> on FAMU (</a:t>
            </a:r>
            <a:r>
              <a:rPr lang="cs-CZ" sz="1400" dirty="0" err="1"/>
              <a:t>dept.of</a:t>
            </a:r>
            <a:r>
              <a:rPr lang="cs-CZ" sz="1400" dirty="0"/>
              <a:t> </a:t>
            </a:r>
            <a:r>
              <a:rPr lang="cs-CZ" sz="1400" dirty="0" err="1"/>
              <a:t>scriptwriting</a:t>
            </a:r>
            <a:r>
              <a:rPr lang="cs-CZ" sz="1400" dirty="0"/>
              <a:t> and dramaturgy)</a:t>
            </a:r>
          </a:p>
          <a:p>
            <a:endParaRPr lang="cs-CZ" sz="140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DF43FCA-449E-8F45-A1DD-35CB9F7943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970135-D31D-5346-B589-0CA893E53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7" name="Obrázek 6" descr="Obsah obrázku stůl, místnost&#10;&#10;Popis byl vytvořen automaticky">
            <a:extLst>
              <a:ext uri="{FF2B5EF4-FFF2-40B4-BE49-F238E27FC236}">
                <a16:creationId xmlns:a16="http://schemas.microsoft.com/office/drawing/2014/main" id="{FE914C9E-A3FD-4F4A-9572-120BFEDD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56" y="52161"/>
            <a:ext cx="2347468" cy="3376839"/>
          </a:xfrm>
          <a:prstGeom prst="rect">
            <a:avLst/>
          </a:prstGeom>
        </p:spPr>
      </p:pic>
      <p:pic>
        <p:nvPicPr>
          <p:cNvPr id="8" name="Obrázek 7" descr="Obsah obrázku text, kniha, podepsat&#10;&#10;Popis byl vytvořen automaticky">
            <a:extLst>
              <a:ext uri="{FF2B5EF4-FFF2-40B4-BE49-F238E27FC236}">
                <a16:creationId xmlns:a16="http://schemas.microsoft.com/office/drawing/2014/main" id="{2F72FB95-C620-A340-B6AC-95AC92CA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25" y="3569419"/>
            <a:ext cx="2380699" cy="32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83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744</TotalTime>
  <Words>1546</Words>
  <Application>Microsoft Macintosh PowerPoint</Application>
  <PresentationFormat>Předvádění na obrazovce (4:3)</PresentationFormat>
  <Paragraphs>104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 Neue</vt:lpstr>
      <vt:lpstr>Tahoma</vt:lpstr>
      <vt:lpstr>Times New Roman</vt:lpstr>
      <vt:lpstr>Wingdings</vt:lpstr>
      <vt:lpstr>Prezentace_MU_CZ</vt:lpstr>
      <vt:lpstr>Czech New Wave CZS36 + CMA018</vt:lpstr>
      <vt:lpstr>Mouthful </vt:lpstr>
      <vt:lpstr>Black-and-white Sylva 1961, dir. Jan Schmidt</vt:lpstr>
      <vt:lpstr>Intimate lighting 1965, dir. Ivan Passer</vt:lpstr>
      <vt:lpstr>Questions </vt:lpstr>
      <vt:lpstr>Prezentace aplikace PowerPoint</vt:lpstr>
      <vt:lpstr>Prezentace aplikace PowerPoint</vt:lpstr>
      <vt:lpstr>Reading L5</vt:lpstr>
      <vt:lpstr>Miloš Forman  (1932–2018)</vt:lpstr>
      <vt:lpstr>Audition /  If Only They Ain‘t Had Them Bands (1963)</vt:lpstr>
      <vt:lpstr>Audition (1963) – „Oliver Twist“ sequence </vt:lpstr>
      <vt:lpstr>Ivan Passer (1933–2020) </vt:lpstr>
      <vt:lpstr>Intimate lighting (1965)</vt:lpstr>
      <vt:lpstr>Intimate lighting  (1965)</vt:lpstr>
      <vt:lpstr>Jaroslav Papoušek (1929–1955)</vt:lpstr>
      <vt:lpstr>Jaroslav Papoušek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12</cp:revision>
  <dcterms:created xsi:type="dcterms:W3CDTF">2022-10-17T09:48:25Z</dcterms:created>
  <dcterms:modified xsi:type="dcterms:W3CDTF">2023-10-25T16:38:11Z</dcterms:modified>
</cp:coreProperties>
</file>