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59" r:id="rId7"/>
    <p:sldId id="261" r:id="rId8"/>
    <p:sldId id="262"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ACA37F2C-5D24-44EF-AD68-45CEA3E385AB}"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331555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A37F2C-5D24-44EF-AD68-45CEA3E385AB}"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336245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A37F2C-5D24-44EF-AD68-45CEA3E385AB}"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274554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A37F2C-5D24-44EF-AD68-45CEA3E385AB}"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109906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ACA37F2C-5D24-44EF-AD68-45CEA3E385AB}"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341267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CA37F2C-5D24-44EF-AD68-45CEA3E385AB}" type="datetimeFigureOut">
              <a:rPr lang="cs-CZ" smtClean="0"/>
              <a:t>29.11.2023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28097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CA37F2C-5D24-44EF-AD68-45CEA3E385AB}" type="datetimeFigureOut">
              <a:rPr lang="cs-CZ" smtClean="0"/>
              <a:t>29.11.2023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341865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CA37F2C-5D24-44EF-AD68-45CEA3E385AB}" type="datetimeFigureOut">
              <a:rPr lang="cs-CZ" smtClean="0"/>
              <a:t>29.11.2023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169299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CA37F2C-5D24-44EF-AD68-45CEA3E385AB}" type="datetimeFigureOut">
              <a:rPr lang="cs-CZ" smtClean="0"/>
              <a:t>29.11.2023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328580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CA37F2C-5D24-44EF-AD68-45CEA3E385AB}" type="datetimeFigureOut">
              <a:rPr lang="cs-CZ" smtClean="0"/>
              <a:t>29.11.2023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404048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CA37F2C-5D24-44EF-AD68-45CEA3E385AB}" type="datetimeFigureOut">
              <a:rPr lang="cs-CZ" smtClean="0"/>
              <a:t>29.11.2023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663511-055F-4903-B855-C5114C11FE8D}" type="slidenum">
              <a:rPr lang="cs-CZ" smtClean="0"/>
              <a:t>‹#›</a:t>
            </a:fld>
            <a:endParaRPr lang="cs-CZ"/>
          </a:p>
        </p:txBody>
      </p:sp>
    </p:spTree>
    <p:extLst>
      <p:ext uri="{BB962C8B-B14F-4D97-AF65-F5344CB8AC3E}">
        <p14:creationId xmlns:p14="http://schemas.microsoft.com/office/powerpoint/2010/main" val="174261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F2C-5D24-44EF-AD68-45CEA3E385AB}" type="datetimeFigureOut">
              <a:rPr lang="cs-CZ" smtClean="0"/>
              <a:t>29.11.2023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63511-055F-4903-B855-C5114C11FE8D}" type="slidenum">
              <a:rPr lang="cs-CZ" smtClean="0"/>
              <a:t>‹#›</a:t>
            </a:fld>
            <a:endParaRPr lang="cs-CZ"/>
          </a:p>
        </p:txBody>
      </p:sp>
    </p:spTree>
    <p:extLst>
      <p:ext uri="{BB962C8B-B14F-4D97-AF65-F5344CB8AC3E}">
        <p14:creationId xmlns:p14="http://schemas.microsoft.com/office/powerpoint/2010/main" val="924597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m.coe.int/168006b65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07469"/>
            <a:ext cx="9144000" cy="2387600"/>
          </a:xfrm>
        </p:spPr>
        <p:txBody>
          <a:bodyPr/>
          <a:lstStyle/>
          <a:p>
            <a:r>
              <a:rPr lang="cs-CZ" dirty="0" err="1" smtClean="0"/>
              <a:t>Collective</a:t>
            </a:r>
            <a:r>
              <a:rPr lang="cs-CZ" dirty="0" smtClean="0"/>
              <a:t> </a:t>
            </a:r>
            <a:r>
              <a:rPr lang="cs-CZ" dirty="0" err="1" smtClean="0"/>
              <a:t>expulsions</a:t>
            </a:r>
            <a:endParaRPr lang="cs-CZ" dirty="0"/>
          </a:p>
        </p:txBody>
      </p:sp>
      <p:sp>
        <p:nvSpPr>
          <p:cNvPr id="3" name="Podnadpis 2"/>
          <p:cNvSpPr>
            <a:spLocks noGrp="1"/>
          </p:cNvSpPr>
          <p:nvPr>
            <p:ph type="subTitle" idx="1"/>
          </p:nvPr>
        </p:nvSpPr>
        <p:spPr>
          <a:xfrm>
            <a:off x="1524000" y="3061710"/>
            <a:ext cx="9144000" cy="1655762"/>
          </a:xfrm>
        </p:spPr>
        <p:txBody>
          <a:bodyPr/>
          <a:lstStyle/>
          <a:p>
            <a:r>
              <a:rPr lang="cs-CZ" dirty="0" smtClean="0"/>
              <a:t>Anna Makarenko</a:t>
            </a:r>
          </a:p>
          <a:p>
            <a:r>
              <a:rPr lang="cs-CZ" dirty="0" smtClean="0"/>
              <a:t>29.11.2023</a:t>
            </a:r>
            <a:endParaRPr lang="cs-CZ" dirty="0"/>
          </a:p>
        </p:txBody>
      </p:sp>
      <p:pic>
        <p:nvPicPr>
          <p:cNvPr id="5" name="Obrázek 4"/>
          <p:cNvPicPr/>
          <p:nvPr/>
        </p:nvPicPr>
        <p:blipFill rotWithShape="1">
          <a:blip r:embed="rId2"/>
          <a:srcRect l="44478" t="20870" r="29068" b="58260"/>
          <a:stretch/>
        </p:blipFill>
        <p:spPr bwMode="auto">
          <a:xfrm>
            <a:off x="3314671" y="4422371"/>
            <a:ext cx="5446944" cy="24356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206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1175"/>
            <a:ext cx="10515600" cy="1325563"/>
          </a:xfrm>
        </p:spPr>
        <p:txBody>
          <a:bodyPr/>
          <a:lstStyle/>
          <a:p>
            <a:r>
              <a:rPr lang="cs-CZ" dirty="0" err="1" smtClean="0"/>
              <a:t>overview</a:t>
            </a:r>
            <a:endParaRPr lang="cs-CZ" dirty="0"/>
          </a:p>
        </p:txBody>
      </p:sp>
      <p:sp>
        <p:nvSpPr>
          <p:cNvPr id="3" name="Zástupný symbol pro obsah 2"/>
          <p:cNvSpPr>
            <a:spLocks noGrp="1"/>
          </p:cNvSpPr>
          <p:nvPr>
            <p:ph idx="1"/>
          </p:nvPr>
        </p:nvSpPr>
        <p:spPr>
          <a:xfrm>
            <a:off x="838200" y="1376738"/>
            <a:ext cx="2877589" cy="4351338"/>
          </a:xfrm>
        </p:spPr>
        <p:txBody>
          <a:bodyPr>
            <a:normAutofit lnSpcReduction="10000"/>
          </a:bodyPr>
          <a:lstStyle/>
          <a:p>
            <a:r>
              <a:rPr lang="cs-CZ" dirty="0" err="1" smtClean="0"/>
              <a:t>Collective</a:t>
            </a:r>
            <a:r>
              <a:rPr lang="cs-CZ" dirty="0" smtClean="0"/>
              <a:t> </a:t>
            </a:r>
            <a:r>
              <a:rPr lang="cs-CZ" dirty="0" err="1" smtClean="0"/>
              <a:t>expulsion</a:t>
            </a:r>
            <a:r>
              <a:rPr lang="cs-CZ" dirty="0" smtClean="0"/>
              <a:t> – </a:t>
            </a:r>
            <a:r>
              <a:rPr lang="cs-CZ" dirty="0" err="1" smtClean="0"/>
              <a:t>legal</a:t>
            </a:r>
            <a:r>
              <a:rPr lang="cs-CZ" dirty="0" smtClean="0"/>
              <a:t> </a:t>
            </a:r>
            <a:r>
              <a:rPr lang="cs-CZ" dirty="0" err="1" smtClean="0"/>
              <a:t>foundation</a:t>
            </a:r>
            <a:endParaRPr lang="cs-CZ" dirty="0" smtClean="0"/>
          </a:p>
          <a:p>
            <a:r>
              <a:rPr lang="cs-CZ" dirty="0" smtClean="0"/>
              <a:t>Case </a:t>
            </a:r>
            <a:r>
              <a:rPr lang="cs-CZ" dirty="0" err="1" smtClean="0"/>
              <a:t>Law</a:t>
            </a:r>
            <a:r>
              <a:rPr lang="cs-CZ" dirty="0" smtClean="0"/>
              <a:t> </a:t>
            </a:r>
            <a:r>
              <a:rPr lang="cs-CZ" dirty="0" err="1" smtClean="0"/>
              <a:t>of</a:t>
            </a:r>
            <a:r>
              <a:rPr lang="cs-CZ" dirty="0" smtClean="0"/>
              <a:t> ECHR</a:t>
            </a:r>
          </a:p>
          <a:p>
            <a:r>
              <a:rPr lang="cs-CZ" dirty="0" err="1" smtClean="0"/>
              <a:t>Closed</a:t>
            </a:r>
            <a:r>
              <a:rPr lang="cs-CZ" dirty="0" smtClean="0"/>
              <a:t> </a:t>
            </a:r>
            <a:r>
              <a:rPr lang="cs-CZ" dirty="0" err="1" smtClean="0"/>
              <a:t>Sea</a:t>
            </a:r>
            <a:r>
              <a:rPr lang="cs-CZ" dirty="0" smtClean="0"/>
              <a:t> </a:t>
            </a:r>
            <a:r>
              <a:rPr lang="cs-CZ" dirty="0" err="1" smtClean="0"/>
              <a:t>documentary</a:t>
            </a:r>
            <a:r>
              <a:rPr lang="cs-CZ" dirty="0" smtClean="0"/>
              <a:t> + </a:t>
            </a:r>
            <a:r>
              <a:rPr lang="cs-CZ" dirty="0" err="1" smtClean="0"/>
              <a:t>discussion</a:t>
            </a:r>
            <a:endParaRPr lang="cs-CZ" dirty="0" smtClean="0"/>
          </a:p>
          <a:p>
            <a:pPr lvl="1"/>
            <a:r>
              <a:rPr lang="cs-CZ" dirty="0" smtClean="0"/>
              <a:t>https://www.youtube.com/watch?v=2H2k_a12g8E</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484" y="1521519"/>
            <a:ext cx="6731000" cy="3886200"/>
          </a:xfrm>
          <a:prstGeom prst="rect">
            <a:avLst/>
          </a:prstGeom>
        </p:spPr>
      </p:pic>
    </p:spTree>
    <p:extLst>
      <p:ext uri="{BB962C8B-B14F-4D97-AF65-F5344CB8AC3E}">
        <p14:creationId xmlns:p14="http://schemas.microsoft.com/office/powerpoint/2010/main" val="1270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Collective</a:t>
            </a:r>
            <a:r>
              <a:rPr lang="cs-CZ" b="1" dirty="0" smtClean="0"/>
              <a:t> </a:t>
            </a:r>
            <a:r>
              <a:rPr lang="cs-CZ" b="1" dirty="0" err="1" smtClean="0"/>
              <a:t>expulsion</a:t>
            </a:r>
            <a:endParaRPr lang="cs-CZ" b="1" dirty="0"/>
          </a:p>
        </p:txBody>
      </p:sp>
      <p:sp>
        <p:nvSpPr>
          <p:cNvPr id="3" name="Zástupný symbol pro obsah 2"/>
          <p:cNvSpPr>
            <a:spLocks noGrp="1"/>
          </p:cNvSpPr>
          <p:nvPr>
            <p:ph idx="1"/>
          </p:nvPr>
        </p:nvSpPr>
        <p:spPr/>
        <p:txBody>
          <a:bodyPr/>
          <a:lstStyle/>
          <a:p>
            <a:pPr marL="0" indent="0">
              <a:buNone/>
            </a:pPr>
            <a:r>
              <a:rPr lang="cs-CZ" dirty="0" smtClean="0"/>
              <a:t>Art. 4 </a:t>
            </a:r>
            <a:r>
              <a:rPr lang="cs-CZ" dirty="0" err="1" smtClean="0"/>
              <a:t>Protocol</a:t>
            </a:r>
            <a:r>
              <a:rPr lang="cs-CZ" dirty="0" smtClean="0"/>
              <a:t> 4 (1963) to </a:t>
            </a:r>
            <a:r>
              <a:rPr lang="cs-CZ" dirty="0" err="1" smtClean="0"/>
              <a:t>the</a:t>
            </a:r>
            <a:r>
              <a:rPr lang="cs-CZ" dirty="0" smtClean="0"/>
              <a:t> </a:t>
            </a:r>
            <a:r>
              <a:rPr lang="cs-CZ" dirty="0" err="1" smtClean="0"/>
              <a:t>Convention</a:t>
            </a:r>
            <a:r>
              <a:rPr lang="cs-CZ" dirty="0" smtClean="0"/>
              <a:t> (1950):</a:t>
            </a:r>
          </a:p>
          <a:p>
            <a:endParaRPr lang="cs-CZ" dirty="0" smtClean="0"/>
          </a:p>
          <a:p>
            <a:r>
              <a:rPr lang="cs-CZ" sz="4000" i="1" dirty="0" smtClean="0"/>
              <a:t>„</a:t>
            </a:r>
            <a:r>
              <a:rPr lang="cs-CZ" sz="4000" i="1" dirty="0" err="1" smtClean="0"/>
              <a:t>Collective</a:t>
            </a:r>
            <a:r>
              <a:rPr lang="cs-CZ" sz="4000" i="1" dirty="0" smtClean="0"/>
              <a:t> </a:t>
            </a:r>
            <a:r>
              <a:rPr lang="cs-CZ" sz="4000" i="1" dirty="0" err="1" smtClean="0"/>
              <a:t>Expulsion</a:t>
            </a:r>
            <a:r>
              <a:rPr lang="cs-CZ" sz="4000" i="1" dirty="0" smtClean="0"/>
              <a:t> </a:t>
            </a:r>
            <a:r>
              <a:rPr lang="cs-CZ" sz="4000" i="1" dirty="0" err="1" smtClean="0"/>
              <a:t>of</a:t>
            </a:r>
            <a:r>
              <a:rPr lang="cs-CZ" sz="4000" i="1" dirty="0" smtClean="0"/>
              <a:t> </a:t>
            </a:r>
            <a:r>
              <a:rPr lang="cs-CZ" sz="4000" i="1" dirty="0" err="1" smtClean="0"/>
              <a:t>aliens</a:t>
            </a:r>
            <a:r>
              <a:rPr lang="cs-CZ" sz="4000" i="1" dirty="0" smtClean="0"/>
              <a:t> </a:t>
            </a:r>
            <a:r>
              <a:rPr lang="cs-CZ" sz="4000" i="1" dirty="0" err="1" smtClean="0"/>
              <a:t>is</a:t>
            </a:r>
            <a:r>
              <a:rPr lang="cs-CZ" sz="4000" i="1" dirty="0" smtClean="0"/>
              <a:t> </a:t>
            </a:r>
            <a:r>
              <a:rPr lang="cs-CZ" sz="4000" i="1" dirty="0" err="1" smtClean="0"/>
              <a:t>prohibited</a:t>
            </a:r>
            <a:r>
              <a:rPr lang="cs-CZ" sz="4000" i="1" dirty="0" smtClean="0"/>
              <a:t>.“</a:t>
            </a:r>
          </a:p>
          <a:p>
            <a:r>
              <a:rPr lang="cs-CZ" dirty="0" err="1" smtClean="0"/>
              <a:t>See</a:t>
            </a:r>
            <a:r>
              <a:rPr lang="cs-CZ" dirty="0" smtClean="0"/>
              <a:t>: </a:t>
            </a:r>
            <a:r>
              <a:rPr lang="cs-CZ" dirty="0" smtClean="0">
                <a:hlinkClick r:id="rId2"/>
              </a:rPr>
              <a:t>https://rm.coe.int/168006b65c</a:t>
            </a:r>
            <a:endParaRPr lang="cs-CZ" dirty="0" smtClean="0"/>
          </a:p>
          <a:p>
            <a:endParaRPr lang="cs-CZ" dirty="0" smtClean="0"/>
          </a:p>
          <a:p>
            <a:r>
              <a:rPr lang="cs-CZ" dirty="0" err="1" smtClean="0"/>
              <a:t>Absolute</a:t>
            </a:r>
            <a:r>
              <a:rPr lang="cs-CZ" dirty="0" smtClean="0"/>
              <a:t> </a:t>
            </a:r>
            <a:r>
              <a:rPr lang="cs-CZ" dirty="0" err="1" smtClean="0"/>
              <a:t>character</a:t>
            </a:r>
            <a:r>
              <a:rPr lang="cs-CZ" dirty="0" smtClean="0"/>
              <a:t>!</a:t>
            </a:r>
            <a:endParaRPr lang="cs-CZ" dirty="0"/>
          </a:p>
          <a:p>
            <a:endParaRPr lang="cs-CZ" dirty="0" smtClean="0"/>
          </a:p>
        </p:txBody>
      </p:sp>
    </p:spTree>
    <p:extLst>
      <p:ext uri="{BB962C8B-B14F-4D97-AF65-F5344CB8AC3E}">
        <p14:creationId xmlns:p14="http://schemas.microsoft.com/office/powerpoint/2010/main" val="1047155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Collective expulsion</a:t>
            </a:r>
            <a:r>
              <a:rPr lang="cs-CZ" b="1" dirty="0" smtClean="0"/>
              <a:t>, </a:t>
            </a:r>
            <a:r>
              <a:rPr lang="cs-CZ" b="1" dirty="0" err="1" smtClean="0"/>
              <a:t>the</a:t>
            </a:r>
            <a:r>
              <a:rPr lang="cs-CZ" b="1" dirty="0" smtClean="0"/>
              <a:t> </a:t>
            </a:r>
            <a:r>
              <a:rPr lang="cs-CZ" b="1" dirty="0" err="1" smtClean="0"/>
              <a:t>definition</a:t>
            </a:r>
            <a:r>
              <a:rPr lang="cs-CZ" b="1" dirty="0" smtClean="0"/>
              <a:t>:</a:t>
            </a:r>
            <a:endParaRPr lang="cs-CZ" b="1" dirty="0"/>
          </a:p>
        </p:txBody>
      </p:sp>
      <p:sp>
        <p:nvSpPr>
          <p:cNvPr id="3" name="Zástupný symbol pro obsah 2"/>
          <p:cNvSpPr>
            <a:spLocks noGrp="1"/>
          </p:cNvSpPr>
          <p:nvPr>
            <p:ph idx="1"/>
          </p:nvPr>
        </p:nvSpPr>
        <p:spPr/>
        <p:txBody>
          <a:bodyPr>
            <a:normAutofit lnSpcReduction="10000"/>
          </a:bodyPr>
          <a:lstStyle/>
          <a:p>
            <a:r>
              <a:rPr lang="en-US" sz="3600" dirty="0" smtClean="0"/>
              <a:t>= any measure compelling </a:t>
            </a:r>
            <a:r>
              <a:rPr lang="en-US" sz="3600" u="sng" dirty="0" smtClean="0">
                <a:solidFill>
                  <a:srgbClr val="00B050"/>
                </a:solidFill>
              </a:rPr>
              <a:t>aliens</a:t>
            </a:r>
            <a:r>
              <a:rPr lang="en-US" sz="3600" dirty="0" smtClean="0"/>
              <a:t>, as a </a:t>
            </a:r>
            <a:r>
              <a:rPr lang="en-US" sz="3600" u="sng" dirty="0" smtClean="0">
                <a:solidFill>
                  <a:srgbClr val="00B050"/>
                </a:solidFill>
              </a:rPr>
              <a:t>group</a:t>
            </a:r>
            <a:r>
              <a:rPr lang="en-US" sz="3600" dirty="0" smtClean="0"/>
              <a:t>, to leave a country, except where such a measure is taken on the basis of a </a:t>
            </a:r>
            <a:r>
              <a:rPr lang="en-US" sz="3600" u="sng" dirty="0" smtClean="0">
                <a:solidFill>
                  <a:srgbClr val="00B050"/>
                </a:solidFill>
              </a:rPr>
              <a:t>reasonable and objective examination </a:t>
            </a:r>
            <a:r>
              <a:rPr lang="en-US" sz="3600" dirty="0" smtClean="0"/>
              <a:t>of the particular case of </a:t>
            </a:r>
            <a:r>
              <a:rPr lang="en-US" sz="3600" u="sng" dirty="0" smtClean="0">
                <a:solidFill>
                  <a:srgbClr val="00B050"/>
                </a:solidFill>
              </a:rPr>
              <a:t>each individual </a:t>
            </a:r>
            <a:r>
              <a:rPr lang="en-US" sz="3600" dirty="0" smtClean="0"/>
              <a:t>alien of the group</a:t>
            </a:r>
            <a:r>
              <a:rPr lang="cs-CZ" sz="3600" dirty="0" smtClean="0"/>
              <a:t>.</a:t>
            </a:r>
          </a:p>
          <a:p>
            <a:r>
              <a:rPr lang="cs-CZ" sz="3600" dirty="0" err="1" smtClean="0"/>
              <a:t>Similar</a:t>
            </a:r>
            <a:r>
              <a:rPr lang="cs-CZ" sz="3600" dirty="0" smtClean="0"/>
              <a:t> </a:t>
            </a:r>
            <a:r>
              <a:rPr lang="cs-CZ" sz="3600" dirty="0" err="1" smtClean="0"/>
              <a:t>decisions</a:t>
            </a:r>
            <a:r>
              <a:rPr lang="cs-CZ" sz="3600" dirty="0" smtClean="0"/>
              <a:t>? </a:t>
            </a:r>
          </a:p>
          <a:p>
            <a:r>
              <a:rPr lang="cs-CZ" sz="3600" dirty="0" err="1" smtClean="0"/>
              <a:t>Number</a:t>
            </a:r>
            <a:r>
              <a:rPr lang="cs-CZ" sz="3600" dirty="0" smtClean="0"/>
              <a:t> </a:t>
            </a:r>
            <a:r>
              <a:rPr lang="cs-CZ" sz="3600" dirty="0" err="1" smtClean="0"/>
              <a:t>of</a:t>
            </a:r>
            <a:r>
              <a:rPr lang="cs-CZ" sz="3600" dirty="0" smtClean="0"/>
              <a:t> </a:t>
            </a:r>
            <a:r>
              <a:rPr lang="cs-CZ" sz="3600" dirty="0" err="1" smtClean="0"/>
              <a:t>persons</a:t>
            </a:r>
            <a:r>
              <a:rPr lang="cs-CZ" sz="3600" dirty="0" smtClean="0"/>
              <a:t> </a:t>
            </a:r>
            <a:r>
              <a:rPr lang="cs-CZ" sz="3600" dirty="0" err="1" smtClean="0"/>
              <a:t>affected</a:t>
            </a:r>
            <a:endParaRPr lang="cs-CZ" sz="3600" dirty="0" smtClean="0"/>
          </a:p>
          <a:p>
            <a:r>
              <a:rPr lang="cs-CZ" sz="3600" dirty="0" err="1" smtClean="0"/>
              <a:t>Territorial</a:t>
            </a:r>
            <a:r>
              <a:rPr lang="cs-CZ" sz="3600" dirty="0" smtClean="0"/>
              <a:t> </a:t>
            </a:r>
            <a:r>
              <a:rPr lang="cs-CZ" sz="3600" dirty="0" err="1"/>
              <a:t>a</a:t>
            </a:r>
            <a:r>
              <a:rPr lang="cs-CZ" sz="3600" dirty="0" err="1" smtClean="0"/>
              <a:t>pplicability</a:t>
            </a:r>
            <a:r>
              <a:rPr lang="cs-CZ" sz="3600" dirty="0" smtClean="0"/>
              <a:t> </a:t>
            </a:r>
            <a:r>
              <a:rPr lang="cs-CZ" sz="3600" dirty="0" err="1" smtClean="0"/>
              <a:t>of</a:t>
            </a:r>
            <a:r>
              <a:rPr lang="cs-CZ" sz="3600" dirty="0" smtClean="0"/>
              <a:t> </a:t>
            </a:r>
            <a:r>
              <a:rPr lang="cs-CZ" sz="3600" dirty="0" err="1" smtClean="0"/>
              <a:t>Protocol</a:t>
            </a:r>
            <a:r>
              <a:rPr lang="cs-CZ" sz="3600" dirty="0" smtClean="0"/>
              <a:t> 4</a:t>
            </a:r>
            <a:endParaRPr lang="cs-CZ" sz="3600" dirty="0" smtClean="0"/>
          </a:p>
          <a:p>
            <a:endParaRPr lang="cs-CZ" i="1" dirty="0"/>
          </a:p>
        </p:txBody>
      </p:sp>
    </p:spTree>
    <p:extLst>
      <p:ext uri="{BB962C8B-B14F-4D97-AF65-F5344CB8AC3E}">
        <p14:creationId xmlns:p14="http://schemas.microsoft.com/office/powerpoint/2010/main" val="2795109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0535" y="1825625"/>
            <a:ext cx="6630929" cy="4351338"/>
          </a:xfrm>
        </p:spPr>
      </p:pic>
      <p:cxnSp>
        <p:nvCxnSpPr>
          <p:cNvPr id="6" name="Přímá spojnice 5"/>
          <p:cNvCxnSpPr/>
          <p:nvPr/>
        </p:nvCxnSpPr>
        <p:spPr>
          <a:xfrm>
            <a:off x="2194560" y="1546167"/>
            <a:ext cx="7872153" cy="48546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2194560" y="1546167"/>
            <a:ext cx="7547956" cy="48546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9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Case </a:t>
            </a:r>
            <a:r>
              <a:rPr lang="cs-CZ" b="1" dirty="0" err="1" smtClean="0"/>
              <a:t>Law</a:t>
            </a:r>
            <a:endParaRPr lang="cs-CZ" b="1" dirty="0"/>
          </a:p>
        </p:txBody>
      </p:sp>
      <p:sp>
        <p:nvSpPr>
          <p:cNvPr id="3" name="Zástupný symbol pro obsah 2"/>
          <p:cNvSpPr>
            <a:spLocks noGrp="1"/>
          </p:cNvSpPr>
          <p:nvPr>
            <p:ph idx="1"/>
          </p:nvPr>
        </p:nvSpPr>
        <p:spPr/>
        <p:txBody>
          <a:bodyPr/>
          <a:lstStyle/>
          <a:p>
            <a:r>
              <a:rPr lang="cs-CZ" b="1" u="sng" dirty="0" smtClean="0"/>
              <a:t>Čonka v. </a:t>
            </a:r>
            <a:r>
              <a:rPr lang="cs-CZ" b="1" u="sng" dirty="0" err="1" smtClean="0"/>
              <a:t>Belgium</a:t>
            </a:r>
            <a:r>
              <a:rPr lang="cs-CZ" b="1" u="sng" dirty="0" smtClean="0"/>
              <a:t> (2002)</a:t>
            </a:r>
          </a:p>
          <a:p>
            <a:r>
              <a:rPr lang="en-US" dirty="0" smtClean="0"/>
              <a:t>The applicants, Slovakian nationals of Roman</a:t>
            </a:r>
            <a:r>
              <a:rPr lang="cs-CZ" dirty="0" smtClean="0"/>
              <a:t>i</a:t>
            </a:r>
            <a:r>
              <a:rPr lang="en-US" dirty="0" smtClean="0"/>
              <a:t> origin, had been arrested with a view to their expulsion after they had been summoned to complete their </a:t>
            </a:r>
            <a:r>
              <a:rPr lang="en-US" u="sng" dirty="0" smtClean="0"/>
              <a:t>asylum</a:t>
            </a:r>
            <a:r>
              <a:rPr lang="en-US" dirty="0" smtClean="0"/>
              <a:t> requests. The applicants complained, in particular, about the circumstances of their arrest and expulsion to Slovakia.</a:t>
            </a:r>
            <a:endParaRPr lang="cs-CZ" dirty="0" smtClean="0"/>
          </a:p>
          <a:p>
            <a:r>
              <a:rPr lang="cs-CZ" dirty="0" err="1" smtClean="0"/>
              <a:t>Refoulement</a:t>
            </a:r>
            <a:r>
              <a:rPr lang="cs-CZ" dirty="0" smtClean="0"/>
              <a:t>: </a:t>
            </a:r>
            <a:r>
              <a:rPr lang="cs-CZ" dirty="0" err="1" smtClean="0"/>
              <a:t>yes</a:t>
            </a:r>
            <a:r>
              <a:rPr lang="cs-CZ" dirty="0" smtClean="0"/>
              <a:t> </a:t>
            </a:r>
            <a:r>
              <a:rPr lang="cs-CZ" dirty="0" err="1" smtClean="0"/>
              <a:t>or</a:t>
            </a:r>
            <a:r>
              <a:rPr lang="cs-CZ" dirty="0" smtClean="0"/>
              <a:t> no?</a:t>
            </a:r>
          </a:p>
          <a:p>
            <a:r>
              <a:rPr lang="cs-CZ" dirty="0" err="1" smtClean="0"/>
              <a:t>Lack</a:t>
            </a:r>
            <a:r>
              <a:rPr lang="cs-CZ" dirty="0" smtClean="0"/>
              <a:t> </a:t>
            </a:r>
            <a:r>
              <a:rPr lang="cs-CZ" dirty="0" err="1" smtClean="0"/>
              <a:t>of</a:t>
            </a:r>
            <a:r>
              <a:rPr lang="cs-CZ" dirty="0" smtClean="0"/>
              <a:t> </a:t>
            </a:r>
            <a:r>
              <a:rPr lang="cs-CZ" dirty="0" err="1" smtClean="0"/>
              <a:t>individual</a:t>
            </a:r>
            <a:r>
              <a:rPr lang="cs-CZ" dirty="0" smtClean="0"/>
              <a:t> </a:t>
            </a:r>
            <a:r>
              <a:rPr lang="cs-CZ" dirty="0" err="1" smtClean="0"/>
              <a:t>assessment</a:t>
            </a:r>
            <a:r>
              <a:rPr lang="cs-CZ" dirty="0" smtClean="0"/>
              <a:t>, </a:t>
            </a:r>
            <a:r>
              <a:rPr lang="cs-CZ" dirty="0" err="1" smtClean="0"/>
              <a:t>lack</a:t>
            </a:r>
            <a:r>
              <a:rPr lang="cs-CZ" dirty="0" smtClean="0"/>
              <a:t> </a:t>
            </a:r>
            <a:r>
              <a:rPr lang="cs-CZ" dirty="0" err="1" smtClean="0"/>
              <a:t>of</a:t>
            </a:r>
            <a:r>
              <a:rPr lang="cs-CZ" dirty="0" smtClean="0"/>
              <a:t> </a:t>
            </a:r>
            <a:r>
              <a:rPr lang="cs-CZ" dirty="0" err="1" smtClean="0"/>
              <a:t>legal</a:t>
            </a:r>
            <a:r>
              <a:rPr lang="cs-CZ" dirty="0" smtClean="0"/>
              <a:t> </a:t>
            </a:r>
            <a:r>
              <a:rPr lang="cs-CZ" dirty="0" err="1" smtClean="0"/>
              <a:t>remedy</a:t>
            </a:r>
            <a:r>
              <a:rPr lang="cs-CZ" dirty="0"/>
              <a:t>.</a:t>
            </a:r>
            <a:endParaRPr lang="cs-CZ" dirty="0" smtClean="0"/>
          </a:p>
          <a:p>
            <a:endParaRPr lang="cs-CZ" dirty="0"/>
          </a:p>
        </p:txBody>
      </p:sp>
    </p:spTree>
    <p:extLst>
      <p:ext uri="{BB962C8B-B14F-4D97-AF65-F5344CB8AC3E}">
        <p14:creationId xmlns:p14="http://schemas.microsoft.com/office/powerpoint/2010/main" val="189732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u="sng" dirty="0" err="1" smtClean="0"/>
              <a:t>Hirsi</a:t>
            </a:r>
            <a:r>
              <a:rPr lang="cs-CZ" b="1" u="sng" dirty="0" smtClean="0"/>
              <a:t> </a:t>
            </a:r>
            <a:r>
              <a:rPr lang="cs-CZ" b="1" u="sng" dirty="0" err="1" smtClean="0"/>
              <a:t>Jamaa</a:t>
            </a:r>
            <a:r>
              <a:rPr lang="cs-CZ" b="1" u="sng" dirty="0" smtClean="0"/>
              <a:t> and </a:t>
            </a:r>
            <a:r>
              <a:rPr lang="cs-CZ" b="1" u="sng" dirty="0" err="1"/>
              <a:t>o</a:t>
            </a:r>
            <a:r>
              <a:rPr lang="cs-CZ" b="1" u="sng" dirty="0" err="1" smtClean="0"/>
              <a:t>thers</a:t>
            </a:r>
            <a:r>
              <a:rPr lang="cs-CZ" b="1" u="sng" dirty="0" smtClean="0"/>
              <a:t> v. Italy (2012), </a:t>
            </a:r>
          </a:p>
          <a:p>
            <a:r>
              <a:rPr lang="cs-CZ" dirty="0" err="1" smtClean="0"/>
              <a:t>Bilateral</a:t>
            </a:r>
            <a:r>
              <a:rPr lang="cs-CZ" dirty="0" smtClean="0"/>
              <a:t> </a:t>
            </a:r>
            <a:r>
              <a:rPr lang="cs-CZ" dirty="0" err="1" smtClean="0"/>
              <a:t>treaty</a:t>
            </a:r>
            <a:r>
              <a:rPr lang="cs-CZ" dirty="0" smtClean="0"/>
              <a:t> </a:t>
            </a:r>
            <a:r>
              <a:rPr lang="cs-CZ" dirty="0" err="1" smtClean="0"/>
              <a:t>with</a:t>
            </a:r>
            <a:r>
              <a:rPr lang="cs-CZ" dirty="0" smtClean="0"/>
              <a:t> </a:t>
            </a:r>
            <a:r>
              <a:rPr lang="cs-CZ" dirty="0" err="1" smtClean="0"/>
              <a:t>Libya</a:t>
            </a:r>
            <a:r>
              <a:rPr lang="cs-CZ" dirty="0" smtClean="0"/>
              <a:t> (2009)</a:t>
            </a:r>
          </a:p>
          <a:p>
            <a:r>
              <a:rPr lang="cs-CZ" dirty="0" err="1" smtClean="0"/>
              <a:t>Outside</a:t>
            </a:r>
            <a:r>
              <a:rPr lang="cs-CZ" dirty="0" smtClean="0"/>
              <a:t> </a:t>
            </a:r>
            <a:r>
              <a:rPr lang="cs-CZ" dirty="0" err="1" smtClean="0"/>
              <a:t>the</a:t>
            </a:r>
            <a:r>
              <a:rPr lang="cs-CZ" dirty="0" smtClean="0"/>
              <a:t> </a:t>
            </a:r>
            <a:r>
              <a:rPr lang="cs-CZ" dirty="0" err="1" smtClean="0"/>
              <a:t>national</a:t>
            </a:r>
            <a:r>
              <a:rPr lang="cs-CZ" dirty="0" smtClean="0"/>
              <a:t> </a:t>
            </a:r>
            <a:r>
              <a:rPr lang="cs-CZ" dirty="0" err="1" smtClean="0"/>
              <a:t>territory</a:t>
            </a:r>
            <a:r>
              <a:rPr lang="cs-CZ" dirty="0" smtClean="0"/>
              <a:t>, </a:t>
            </a:r>
            <a:r>
              <a:rPr lang="cs-CZ" dirty="0" err="1"/>
              <a:t>h</a:t>
            </a:r>
            <a:r>
              <a:rPr lang="cs-CZ" dirty="0" err="1" smtClean="0"/>
              <a:t>igh</a:t>
            </a:r>
            <a:r>
              <a:rPr lang="cs-CZ" dirty="0" smtClean="0"/>
              <a:t> </a:t>
            </a:r>
            <a:r>
              <a:rPr lang="cs-CZ" dirty="0" err="1" smtClean="0"/>
              <a:t>seas</a:t>
            </a:r>
            <a:r>
              <a:rPr lang="cs-CZ" dirty="0" smtClean="0"/>
              <a:t>.</a:t>
            </a:r>
          </a:p>
          <a:p>
            <a:r>
              <a:rPr lang="cs-CZ" dirty="0" err="1" smtClean="0"/>
              <a:t>Expulsion</a:t>
            </a:r>
            <a:r>
              <a:rPr lang="cs-CZ" dirty="0" smtClean="0"/>
              <a:t> = to drive </a:t>
            </a:r>
            <a:r>
              <a:rPr lang="cs-CZ" dirty="0" err="1" smtClean="0"/>
              <a:t>away</a:t>
            </a:r>
            <a:r>
              <a:rPr lang="cs-CZ" dirty="0" smtClean="0"/>
              <a:t> </a:t>
            </a:r>
            <a:r>
              <a:rPr lang="cs-CZ" dirty="0" err="1" smtClean="0"/>
              <a:t>from</a:t>
            </a:r>
            <a:r>
              <a:rPr lang="cs-CZ" dirty="0" smtClean="0"/>
              <a:t> a place</a:t>
            </a:r>
          </a:p>
          <a:p>
            <a:r>
              <a:rPr lang="en-US" dirty="0" smtClean="0"/>
              <a:t>Somalian and Eritrean migrants travelling from Libya had been intercepted at sea by the Italian authorities and sent back to Libya. The applicants complained in particular that they had been subjected to collective expulsion prohibited</a:t>
            </a:r>
            <a:r>
              <a:rPr lang="cs-CZ" dirty="0" smtClean="0"/>
              <a:t>. </a:t>
            </a:r>
            <a:r>
              <a:rPr lang="en-US" dirty="0" smtClean="0"/>
              <a:t>They also submitted that they had had no effective remedy in Italy in that respect.</a:t>
            </a:r>
            <a:endParaRPr lang="cs-CZ" dirty="0"/>
          </a:p>
        </p:txBody>
      </p:sp>
    </p:spTree>
    <p:extLst>
      <p:ext uri="{BB962C8B-B14F-4D97-AF65-F5344CB8AC3E}">
        <p14:creationId xmlns:p14="http://schemas.microsoft.com/office/powerpoint/2010/main" val="2844263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71699" y="1983567"/>
            <a:ext cx="10515600" cy="4351338"/>
          </a:xfrm>
        </p:spPr>
        <p:txBody>
          <a:bodyPr>
            <a:normAutofit fontScale="92500" lnSpcReduction="20000"/>
          </a:bodyPr>
          <a:lstStyle/>
          <a:p>
            <a:r>
              <a:rPr lang="cs-CZ" b="1" u="sng" dirty="0" smtClean="0"/>
              <a:t>N.D. and N.T. v </a:t>
            </a:r>
            <a:r>
              <a:rPr lang="cs-CZ" b="1" u="sng" dirty="0" err="1" smtClean="0"/>
              <a:t>Spain</a:t>
            </a:r>
            <a:r>
              <a:rPr lang="cs-CZ" b="1" u="sng" dirty="0" smtClean="0"/>
              <a:t> (2017,2020)</a:t>
            </a:r>
          </a:p>
          <a:p>
            <a:r>
              <a:rPr lang="cs-CZ" dirty="0" err="1" smtClean="0"/>
              <a:t>Attempt</a:t>
            </a:r>
            <a:r>
              <a:rPr lang="cs-CZ" dirty="0" smtClean="0"/>
              <a:t> to </a:t>
            </a:r>
            <a:r>
              <a:rPr lang="cs-CZ" dirty="0" err="1" smtClean="0"/>
              <a:t>cross</a:t>
            </a:r>
            <a:r>
              <a:rPr lang="cs-CZ" dirty="0" smtClean="0"/>
              <a:t> </a:t>
            </a:r>
            <a:r>
              <a:rPr lang="cs-CZ" dirty="0" err="1" smtClean="0"/>
              <a:t>the</a:t>
            </a:r>
            <a:r>
              <a:rPr lang="cs-CZ" dirty="0" smtClean="0"/>
              <a:t> </a:t>
            </a:r>
            <a:r>
              <a:rPr lang="cs-CZ" dirty="0" err="1" smtClean="0"/>
              <a:t>borders</a:t>
            </a:r>
            <a:r>
              <a:rPr lang="cs-CZ" dirty="0" smtClean="0"/>
              <a:t> in </a:t>
            </a:r>
            <a:r>
              <a:rPr lang="cs-CZ" dirty="0" err="1" smtClean="0"/>
              <a:t>an</a:t>
            </a:r>
            <a:r>
              <a:rPr lang="cs-CZ" dirty="0" smtClean="0"/>
              <a:t> </a:t>
            </a:r>
            <a:r>
              <a:rPr lang="cs-CZ" dirty="0" err="1" smtClean="0"/>
              <a:t>unauthorised</a:t>
            </a:r>
            <a:r>
              <a:rPr lang="cs-CZ" dirty="0" smtClean="0"/>
              <a:t> </a:t>
            </a:r>
            <a:r>
              <a:rPr lang="cs-CZ" dirty="0" err="1" smtClean="0"/>
              <a:t>manner</a:t>
            </a:r>
            <a:r>
              <a:rPr lang="cs-CZ" dirty="0" smtClean="0"/>
              <a:t>, en masse</a:t>
            </a:r>
          </a:p>
          <a:p>
            <a:r>
              <a:rPr lang="cs-CZ" dirty="0" err="1" smtClean="0"/>
              <a:t>Fences</a:t>
            </a:r>
            <a:r>
              <a:rPr lang="cs-CZ" dirty="0" smtClean="0"/>
              <a:t> in </a:t>
            </a:r>
            <a:r>
              <a:rPr lang="cs-CZ" dirty="0" err="1" smtClean="0"/>
              <a:t>Mellila</a:t>
            </a:r>
            <a:endParaRPr lang="cs-CZ" dirty="0" smtClean="0"/>
          </a:p>
          <a:p>
            <a:r>
              <a:rPr lang="cs-CZ" dirty="0" smtClean="0"/>
              <a:t>Non-</a:t>
            </a:r>
            <a:r>
              <a:rPr lang="cs-CZ" dirty="0" err="1" smtClean="0"/>
              <a:t>admission</a:t>
            </a:r>
            <a:endParaRPr lang="cs-CZ" dirty="0"/>
          </a:p>
          <a:p>
            <a:r>
              <a:rPr lang="cs-CZ" dirty="0" err="1" smtClean="0"/>
              <a:t>Expulsion</a:t>
            </a:r>
            <a:r>
              <a:rPr lang="cs-CZ" dirty="0" smtClean="0"/>
              <a:t> to </a:t>
            </a:r>
            <a:r>
              <a:rPr lang="cs-CZ" dirty="0" err="1" smtClean="0"/>
              <a:t>Morroco</a:t>
            </a:r>
            <a:endParaRPr lang="cs-CZ" dirty="0"/>
          </a:p>
          <a:p>
            <a:r>
              <a:rPr lang="cs-CZ" dirty="0" err="1" smtClean="0"/>
              <a:t>other</a:t>
            </a:r>
            <a:r>
              <a:rPr lang="cs-CZ" dirty="0" smtClean="0"/>
              <a:t> </a:t>
            </a:r>
            <a:r>
              <a:rPr lang="cs-CZ" dirty="0" err="1" smtClean="0"/>
              <a:t>genuine</a:t>
            </a:r>
            <a:r>
              <a:rPr lang="cs-CZ" dirty="0" smtClean="0"/>
              <a:t>, </a:t>
            </a:r>
            <a:r>
              <a:rPr lang="cs-CZ" dirty="0" err="1" smtClean="0"/>
              <a:t>effective</a:t>
            </a:r>
            <a:endParaRPr lang="cs-CZ" dirty="0" smtClean="0"/>
          </a:p>
          <a:p>
            <a:pPr marL="0" indent="0">
              <a:buNone/>
            </a:pPr>
            <a:r>
              <a:rPr lang="cs-CZ" dirty="0" err="1"/>
              <a:t>m</a:t>
            </a:r>
            <a:r>
              <a:rPr lang="cs-CZ" dirty="0" err="1" smtClean="0"/>
              <a:t>eans</a:t>
            </a:r>
            <a:r>
              <a:rPr lang="cs-CZ" dirty="0" smtClean="0"/>
              <a:t> </a:t>
            </a:r>
            <a:r>
              <a:rPr lang="cs-CZ" dirty="0" err="1" smtClean="0"/>
              <a:t>of</a:t>
            </a:r>
            <a:r>
              <a:rPr lang="cs-CZ" dirty="0" smtClean="0"/>
              <a:t> </a:t>
            </a:r>
            <a:r>
              <a:rPr lang="cs-CZ" dirty="0" err="1" smtClean="0"/>
              <a:t>entry</a:t>
            </a:r>
            <a:r>
              <a:rPr lang="cs-CZ" dirty="0" smtClean="0"/>
              <a:t>? </a:t>
            </a:r>
          </a:p>
          <a:p>
            <a:pPr marL="0" indent="0">
              <a:buNone/>
            </a:pPr>
            <a:r>
              <a:rPr lang="cs-CZ" dirty="0" smtClean="0"/>
              <a:t>+ </a:t>
            </a:r>
            <a:r>
              <a:rPr lang="cs-CZ" dirty="0" err="1" smtClean="0"/>
              <a:t>consequences</a:t>
            </a:r>
            <a:r>
              <a:rPr lang="cs-CZ" dirty="0" smtClean="0"/>
              <a:t> </a:t>
            </a:r>
            <a:r>
              <a:rPr lang="cs-CZ" dirty="0" err="1" smtClean="0"/>
              <a:t>of</a:t>
            </a:r>
            <a:r>
              <a:rPr lang="cs-CZ" dirty="0" smtClean="0"/>
              <a:t> </a:t>
            </a:r>
            <a:r>
              <a:rPr lang="cs-CZ" dirty="0" err="1" smtClean="0"/>
              <a:t>own</a:t>
            </a:r>
            <a:r>
              <a:rPr lang="cs-CZ" dirty="0" smtClean="0"/>
              <a:t> </a:t>
            </a:r>
          </a:p>
          <a:p>
            <a:pPr marL="0" indent="0">
              <a:buNone/>
            </a:pPr>
            <a:r>
              <a:rPr lang="cs-CZ" dirty="0" err="1" smtClean="0"/>
              <a:t>conduct</a:t>
            </a:r>
            <a:endParaRPr lang="cs-CZ" dirty="0" smtClean="0"/>
          </a:p>
          <a:p>
            <a:pPr marL="0" indent="0">
              <a:buNone/>
            </a:pPr>
            <a:r>
              <a:rPr lang="cs-CZ" dirty="0" smtClean="0"/>
              <a:t> </a:t>
            </a:r>
            <a:endParaRPr lang="cs-CZ" dirty="0"/>
          </a:p>
          <a:p>
            <a:endParaRPr lang="cs-CZ" dirty="0"/>
          </a:p>
        </p:txBody>
      </p:sp>
      <p:pic>
        <p:nvPicPr>
          <p:cNvPr id="4" name="Obrázek 3"/>
          <p:cNvPicPr>
            <a:picLocks noChangeAspect="1"/>
          </p:cNvPicPr>
          <p:nvPr/>
        </p:nvPicPr>
        <p:blipFill rotWithShape="1">
          <a:blip r:embed="rId2"/>
          <a:srcRect l="5470" t="8068" b="7392"/>
          <a:stretch/>
        </p:blipFill>
        <p:spPr>
          <a:xfrm>
            <a:off x="5020889" y="2917767"/>
            <a:ext cx="7039494" cy="3541222"/>
          </a:xfrm>
          <a:prstGeom prst="rect">
            <a:avLst/>
          </a:prstGeom>
        </p:spPr>
      </p:pic>
      <p:cxnSp>
        <p:nvCxnSpPr>
          <p:cNvPr id="6" name="Přímá spojnice se šipkou 5"/>
          <p:cNvCxnSpPr/>
          <p:nvPr/>
        </p:nvCxnSpPr>
        <p:spPr>
          <a:xfrm flipV="1">
            <a:off x="5719156" y="5852463"/>
            <a:ext cx="1928553" cy="3245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474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318</Words>
  <Application>Microsoft Office PowerPoint</Application>
  <PresentationFormat>Širokoúhlá obrazovka</PresentationFormat>
  <Paragraphs>40</Paragraphs>
  <Slides>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vt:i4>
      </vt:variant>
    </vt:vector>
  </HeadingPairs>
  <TitlesOfParts>
    <vt:vector size="12" baseType="lpstr">
      <vt:lpstr>Arial</vt:lpstr>
      <vt:lpstr>Calibri</vt:lpstr>
      <vt:lpstr>Calibri Light</vt:lpstr>
      <vt:lpstr>Motiv Office</vt:lpstr>
      <vt:lpstr>Collective expulsions</vt:lpstr>
      <vt:lpstr>overview</vt:lpstr>
      <vt:lpstr>Collective expulsion</vt:lpstr>
      <vt:lpstr>Collective expulsion, the definition:</vt:lpstr>
      <vt:lpstr>Prezentace aplikace PowerPoint</vt:lpstr>
      <vt:lpstr>Case Law</vt:lpstr>
      <vt:lpstr>Prezentace aplikace PowerPoint</vt:lpstr>
      <vt:lpstr>Prezentace aplikace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expulsions</dc:title>
  <dc:creator>Makarenko Anna, Mgr.</dc:creator>
  <cp:lastModifiedBy>Makarenko Anna, Mgr.</cp:lastModifiedBy>
  <cp:revision>26</cp:revision>
  <dcterms:created xsi:type="dcterms:W3CDTF">2023-11-29T13:28:38Z</dcterms:created>
  <dcterms:modified xsi:type="dcterms:W3CDTF">2023-11-29T15:13:55Z</dcterms:modified>
</cp:coreProperties>
</file>