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978e51f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978e51f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1978e51f7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1978e51f7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978e51f7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1978e51f7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978e51f71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978e51f7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978e51f71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1978e51f7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978e51f71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978e51f71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978e51f7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1978e51f7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978e51f7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1978e51f7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1978e51f71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1978e51f71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1978e51f71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1978e51f71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978e51f7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978e51f7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978e51f7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978e51f7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978e51f71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1978e51f71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978e51f71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1978e51f71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978e51f71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1978e51f71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978e51f71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1978e51f71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1978e51f71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1978e51f71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1978e51f71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1978e51f71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1978e51f71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1978e51f71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1978e51f71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1978e51f71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1978e51f71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1978e51f71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1978e51f71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1978e51f71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978e51f7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1978e51f7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1978e51f71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1978e51f71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1978e51f71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1978e51f71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978e51f7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978e51f7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1978e51f7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1978e51f7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978e51f7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1978e51f7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978e51f7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1978e51f7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1978e51f7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1978e51f7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1978e51f7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1978e51f7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uperbyte.site/studybunny" TargetMode="External"/><Relationship Id="rId4" Type="http://schemas.openxmlformats.org/officeDocument/2006/relationships/hyperlink" Target="https://www.forestapp.cc/" TargetMode="External"/><Relationship Id="rId5" Type="http://schemas.openxmlformats.org/officeDocument/2006/relationships/hyperlink" Target="https://play.google.com/store/apps/details?id=com.AT.PomodoroTimer.timer&amp;hl=en_US" TargetMode="External"/><Relationship Id="rId6" Type="http://schemas.openxmlformats.org/officeDocument/2006/relationships/hyperlink" Target="https://pomofocus.io/app" TargetMode="External"/><Relationship Id="rId7" Type="http://schemas.openxmlformats.org/officeDocument/2006/relationships/hyperlink" Target="https://goblin.tools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outube.com/watch?v=6KhHNWFhwPc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youtube.com/watch?v=6KhHNWFhwPc" TargetMode="External"/><Relationship Id="rId4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forestapp.cc/" TargetMode="External"/><Relationship Id="rId4" Type="http://schemas.openxmlformats.org/officeDocument/2006/relationships/hyperlink" Target="https://one-sec.app/" TargetMode="External"/><Relationship Id="rId5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opatruj.se/" TargetMode="External"/><Relationship Id="rId4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20" Type="http://schemas.openxmlformats.org/officeDocument/2006/relationships/hyperlink" Target="https://pomofocus.io/" TargetMode="External"/><Relationship Id="rId11" Type="http://schemas.openxmlformats.org/officeDocument/2006/relationships/hyperlink" Target="https://momentumdash.com/" TargetMode="External"/><Relationship Id="rId10" Type="http://schemas.openxmlformats.org/officeDocument/2006/relationships/hyperlink" Target="http://www.habitbull.com/" TargetMode="External"/><Relationship Id="rId21" Type="http://schemas.openxmlformats.org/officeDocument/2006/relationships/hyperlink" Target="https://goblin.tools/" TargetMode="External"/><Relationship Id="rId13" Type="http://schemas.openxmlformats.org/officeDocument/2006/relationships/hyperlink" Target="https://routinery.app/" TargetMode="External"/><Relationship Id="rId12" Type="http://schemas.openxmlformats.org/officeDocument/2006/relationships/hyperlink" Target="https://www.replug.me/blog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calendar.google.com" TargetMode="External"/><Relationship Id="rId4" Type="http://schemas.openxmlformats.org/officeDocument/2006/relationships/hyperlink" Target="http://keep.google.com" TargetMode="External"/><Relationship Id="rId9" Type="http://schemas.openxmlformats.org/officeDocument/2006/relationships/hyperlink" Target="https://www.konec-prokrastinace.cz/buzer-listek/" TargetMode="External"/><Relationship Id="rId15" Type="http://schemas.openxmlformats.org/officeDocument/2006/relationships/hyperlink" Target="https://www.superbyte.site/studybunny" TargetMode="External"/><Relationship Id="rId14" Type="http://schemas.openxmlformats.org/officeDocument/2006/relationships/hyperlink" Target="https://play.google.com/store/apps/details?id=com.AT.PomodoroTimer&amp;hl=cs&amp;gl=US" TargetMode="External"/><Relationship Id="rId17" Type="http://schemas.openxmlformats.org/officeDocument/2006/relationships/hyperlink" Target="https://habitica.com/" TargetMode="External"/><Relationship Id="rId16" Type="http://schemas.openxmlformats.org/officeDocument/2006/relationships/hyperlink" Target="https://superbyte.site/habitrabbit/home" TargetMode="External"/><Relationship Id="rId5" Type="http://schemas.openxmlformats.org/officeDocument/2006/relationships/hyperlink" Target="https://support.google.com/tasks/answer/7675772?co=GENIE.Platform%3DDesktop&amp;hl=en" TargetMode="External"/><Relationship Id="rId19" Type="http://schemas.openxmlformats.org/officeDocument/2006/relationships/hyperlink" Target="https://www.notion.so/product" TargetMode="External"/><Relationship Id="rId6" Type="http://schemas.openxmlformats.org/officeDocument/2006/relationships/hyperlink" Target="https://evernote.com" TargetMode="External"/><Relationship Id="rId18" Type="http://schemas.openxmlformats.org/officeDocument/2006/relationships/hyperlink" Target="https://play.google.com/store/apps/details?id=com.google.android.apps.wellbeing&amp;hl=en_US&amp;gl=US" TargetMode="External"/><Relationship Id="rId7" Type="http://schemas.openxmlformats.org/officeDocument/2006/relationships/hyperlink" Target="https://trello.com/" TargetMode="External"/><Relationship Id="rId8" Type="http://schemas.openxmlformats.org/officeDocument/2006/relationships/hyperlink" Target="https://zapier.com/blog/best-todo-list-apps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forestapp.cc/" TargetMode="External"/><Relationship Id="rId4" Type="http://schemas.openxmlformats.org/officeDocument/2006/relationships/hyperlink" Target="https://getcoldturkey.com" TargetMode="External"/><Relationship Id="rId9" Type="http://schemas.openxmlformats.org/officeDocument/2006/relationships/hyperlink" Target="https://adblockplus.org/" TargetMode="External"/><Relationship Id="rId5" Type="http://schemas.openxmlformats.org/officeDocument/2006/relationships/hyperlink" Target="https://chrome.google.com/webstore/detail/stayfocusd/laankejkbhbdhmipfmgcngdelahlfoji" TargetMode="External"/><Relationship Id="rId6" Type="http://schemas.openxmlformats.org/officeDocument/2006/relationships/hyperlink" Target="https://chrome.google.com/webstore/detail/kill-news-feed/hjobfcedfgohjkaieocljfcppjbkglfd" TargetMode="External"/><Relationship Id="rId7" Type="http://schemas.openxmlformats.org/officeDocument/2006/relationships/hyperlink" Target="https://chrome.google.com/webstore/detail/kill-news-feed/hjobfcedfgohjkaieocljfcppjbkglfd" TargetMode="External"/><Relationship Id="rId8" Type="http://schemas.openxmlformats.org/officeDocument/2006/relationships/hyperlink" Target="https://chrome.google.com/webstore/detail/news-feed-eradicator/fjcldmjmjhkklehbacihaiopjklihlg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youtube.com/watch?v=7cnxm-OatV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nás dnes čeká: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s">
                <a:solidFill>
                  <a:schemeClr val="dk1"/>
                </a:solidFill>
              </a:rPr>
              <a:t>ohlédnutí za minulým seminářem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s">
                <a:solidFill>
                  <a:schemeClr val="dk1"/>
                </a:solidFill>
              </a:rPr>
              <a:t>produktivita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s">
                <a:solidFill>
                  <a:schemeClr val="dk1"/>
                </a:solidFill>
              </a:rPr>
              <a:t>prokrastinace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s">
                <a:solidFill>
                  <a:schemeClr val="dk1"/>
                </a:solidFill>
              </a:rPr>
              <a:t>digitální detox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s">
                <a:solidFill>
                  <a:schemeClr val="dk1"/>
                </a:solidFill>
              </a:rPr>
              <a:t>odpočinek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s">
                <a:solidFill>
                  <a:schemeClr val="dk1"/>
                </a:solidFill>
              </a:rPr>
              <a:t>sdílení tipů a zdrojů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s">
                <a:solidFill>
                  <a:schemeClr val="dk1"/>
                </a:solidFill>
              </a:rPr>
              <a:t>závěr, reflexe (dozvěděl jsem se nějaké odpovědi/inspiraci - cokoli o co jsem na začátku stál?)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Prokrastinace - jak ji překonat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cs"/>
              <a:t>Zvládání emocí </a:t>
            </a:r>
            <a:r>
              <a:rPr lang="cs"/>
              <a:t>(identifikace, regulace)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i="1" lang="cs" sz="1400"/>
              <a:t>Uvědomte si, jaké pocity vyvolávají úkoly, které odkládáte.</a:t>
            </a:r>
            <a:r>
              <a:rPr lang="cs" sz="1400"/>
              <a:t> </a:t>
            </a:r>
            <a:r>
              <a:rPr i="1" lang="cs" sz="1400"/>
              <a:t>Zkuste použít relaxační techniky nebo jakoukoliv aktivitu, která vám pomůže snížit úzkost a stres (může být i forma odpočinku).</a:t>
            </a:r>
            <a:endParaRPr i="1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cs"/>
              <a:t>Ochrana před negativními emocemi, vytvoření si podpůrného prostředí</a:t>
            </a:r>
            <a:endParaRPr b="1"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i="1" lang="cs"/>
              <a:t>Zajistěte si prostředí, které minimalizuje rozptýlení a podporuje soustředění. Obzvlášť v náročných obdobích se nebojte vyhledat podporu osob, které jsou vám oporou.</a:t>
            </a:r>
            <a:endParaRPr i="1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cs"/>
              <a:t>Sebeodměňování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i="1" lang="cs"/>
              <a:t>Po splnění úkolu si dopřejte malé odměny, které vám pomohou asociovat úkoly s pozitivními pocity.</a:t>
            </a:r>
            <a:endParaRPr i="1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cs"/>
              <a:t>Osvojení dovedností, případně dohledání informací, získání podpory, rady</a:t>
            </a:r>
            <a:r>
              <a:rPr lang="cs"/>
              <a:t> 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i="1" lang="cs" sz="1400"/>
              <a:t>Investujte čas do zlepšení dovedností potřebných k úkolu, což může zvýšit vaši víru v úspěch.</a:t>
            </a:r>
            <a:endParaRPr b="1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cs"/>
              <a:t>Sebereflexe, analyzování vlastních vzorců chování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i="1" lang="cs"/>
              <a:t>Sledujte, kdy a proč prokrastinujete. Uvědomění si těchto vzorců vám může pomoci lépe pochopit, jak se s nimi vypořádat.</a:t>
            </a:r>
            <a:endParaRPr i="1"/>
          </a:p>
        </p:txBody>
      </p:sp>
      <p:sp>
        <p:nvSpPr>
          <p:cNvPr id="118" name="Google Shape;118;p22"/>
          <p:cNvSpPr txBox="1"/>
          <p:nvPr>
            <p:ph type="title"/>
          </p:nvPr>
        </p:nvSpPr>
        <p:spPr>
          <a:xfrm rot="1329">
            <a:off x="6638102" y="169716"/>
            <a:ext cx="232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1820">
                <a:solidFill>
                  <a:srgbClr val="666666"/>
                </a:solidFill>
              </a:rPr>
              <a:t>Práce s emocemi</a:t>
            </a:r>
            <a:endParaRPr b="1" sz="182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Prokrastinace - jak ji překonat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cs" sz="1800"/>
              <a:t>Zvyšování vlastní efektivity v plnění úkolů</a:t>
            </a:r>
            <a:endParaRPr b="1"/>
          </a:p>
          <a:p>
            <a:pPr indent="-334327" lvl="1" marL="914400" rtl="0" algn="l">
              <a:spcBef>
                <a:spcPts val="0"/>
              </a:spcBef>
              <a:spcAft>
                <a:spcPts val="0"/>
              </a:spcAft>
              <a:buSzPct val="128571"/>
              <a:buChar char="○"/>
            </a:pPr>
            <a:r>
              <a:rPr i="1" lang="cs"/>
              <a:t>Učte se stanovovat si realistické cíle. Rozdělte větší úkoly na menší, zvládnutelné části, které můžete snadno splnit. To zvyšuje vaši důvěru v to, že úkol zvládnete.</a:t>
            </a:r>
            <a:endParaRPr i="1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cs"/>
              <a:t>Změna časového vnímání, vytvoření si časového plánu </a:t>
            </a:r>
            <a:endParaRPr b="1"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i="1" lang="cs"/>
              <a:t>Používejte techniky, které kombinují práci s krátkými přestávkami. Zkoušejte a experimentujte - snažte se využívat jakýkoliv způsob, díky kterému bude úkol méně zastrašující. </a:t>
            </a:r>
            <a:endParaRPr i="1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cs"/>
              <a:t>Stanovení termínů, jasných a konkrétních cílů </a:t>
            </a:r>
            <a:endParaRPr b="1"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i="1" lang="cs"/>
              <a:t>Zkuste si určit si pevné termíny pro dokončení úkolů, i když nejsou formálně stanovené. Tím snížíte tendenci k odkládání, z nenaléhavého cíle vytvoříte naléhavý.</a:t>
            </a:r>
            <a:endParaRPr i="1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cs"/>
              <a:t>Vytvoření rituálů, návyků a zlepšení odhodlání, zmírnění impulzivity</a:t>
            </a:r>
            <a:endParaRPr b="1"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i="1" lang="cs"/>
              <a:t>Zaveďte si rituály před zahájením práce, které vám pomohou soustředit se a připravit se na úkol.</a:t>
            </a:r>
            <a:endParaRPr i="1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cs"/>
              <a:t>Vyhýbání se rozptýlením: </a:t>
            </a:r>
            <a:endParaRPr b="1"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i="1" lang="cs"/>
              <a:t>Zablokujte webové stránky nebo aplikace, které vás rozptylují, a určete si čas, kdy se budete věnovat práci bez vyrušení.</a:t>
            </a:r>
            <a:endParaRPr i="1"/>
          </a:p>
        </p:txBody>
      </p:sp>
      <p:sp>
        <p:nvSpPr>
          <p:cNvPr id="125" name="Google Shape;125;p23"/>
          <p:cNvSpPr txBox="1"/>
          <p:nvPr>
            <p:ph type="title"/>
          </p:nvPr>
        </p:nvSpPr>
        <p:spPr>
          <a:xfrm rot="1207">
            <a:off x="6401850" y="169575"/>
            <a:ext cx="256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1820">
                <a:solidFill>
                  <a:srgbClr val="666666"/>
                </a:solidFill>
              </a:rPr>
              <a:t>Práce s dovednostmi</a:t>
            </a:r>
            <a:endParaRPr b="1" sz="182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327050"/>
            <a:ext cx="891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Techniky ke zvýšení produktivity - 1. část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967350"/>
            <a:ext cx="8520600" cy="38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cs"/>
              <a:t>Pravidlo 2 minut </a:t>
            </a:r>
            <a:endParaRPr b="1"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úkoly zvládnutelné do 2 minut udělejte hned a nikam je neplánujte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cs"/>
              <a:t>Cesta</a:t>
            </a:r>
            <a:endParaRPr b="1"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projít si všechny úkoly, udělat si seznam, předejít rozhodovací paralýze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cs"/>
              <a:t>Snězte tu žábu/První z rána  </a:t>
            </a:r>
            <a:endParaRPr b="1"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začněte den jedním úkolem, do kterého se vám opravdu nechce -&gt; motivace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na první místo si dát to nejdůležitější a nejpodstatnější, protože když s tím pohnete, tak ve světle toho už ty ostatní úkoly nejsou tak nepříjemný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cs"/>
              <a:t>Princip rychlých vítězství (Quick Winns)</a:t>
            </a:r>
            <a:endParaRPr b="1"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v momentě, kdy se díváme na svůj to do list, mám za úkol relativně jednoduchý úkol, jehož dokončení nebude stát tolik času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cs"/>
              <a:t>Efektivní sprint</a:t>
            </a:r>
            <a:endParaRPr b="1"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mám před sebou náročný úkol a místo toho, abych se snažila udělat jeho smysluplnou část, nastavím si časový úsek, během kterého se budu snažit intenzivně věnovat úkolu. V momentě, kdy úsek skončí, ihned toho nechávám.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cs"/>
              <a:t>Zakázané zóny</a:t>
            </a:r>
            <a:endParaRPr b="1"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Blok v kalendáři, kdy nesmíme být výkonní. Čas, v rámci kterého nesmím dělat nic, co je užitečné ve smyslu výkonu (tedy nic co mám za úkol).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Tento čas naopak můžu věnovat sobě (regeneraci, relaxaci).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327050"/>
            <a:ext cx="891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Techniky ke zvýšení produktivity - 2. část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967350"/>
            <a:ext cx="8520600" cy="38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/>
              <a:t>Pomodoro </a:t>
            </a:r>
            <a:endParaRPr b="1"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25 minut práce + 5 minut pauza (opakovat 4x) - funguje u úkolů “bez konce”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/>
              <a:t>Time boxing 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plánovat do diáře i nenaléhavé důležité úkoly (dlouhodobé cíle) a odpočinek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/>
              <a:t>Seskupování podobných úkolů 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plánování, komunikace (maily, telefonáty), studium, úklid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/>
              <a:t>Vlastní rytmus</a:t>
            </a:r>
            <a:r>
              <a:rPr lang="cs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využívat časů, kdy se dobře soustředíte, dělat přestávky (cca 20 min po 90-120 minutách práce)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využívat časových prostojů (v čekárně u lékaře, v MHD, na zastávce…)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/>
              <a:t>Mozková popelnice 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mějte po ruce papír/sešit, kam si zapíšete všechny myšlenky a nápady, které vás během práce na úkolu rozptylují, vraťte se k nim po skončení práce a rozřiďte je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2720"/>
              <a:t>Aplikace</a:t>
            </a:r>
            <a:endParaRPr sz="2720"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u="sng">
                <a:solidFill>
                  <a:schemeClr val="hlink"/>
                </a:solidFill>
                <a:hlinkClick r:id="rId3"/>
              </a:rPr>
              <a:t>Study Bunny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u="sng">
                <a:solidFill>
                  <a:schemeClr val="hlink"/>
                </a:solidFill>
                <a:hlinkClick r:id="rId4"/>
              </a:rPr>
              <a:t>Forest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u="sng">
                <a:solidFill>
                  <a:schemeClr val="hlink"/>
                </a:solidFill>
                <a:hlinkClick r:id="rId5"/>
              </a:rPr>
              <a:t>Brain Focus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u="sng">
                <a:solidFill>
                  <a:schemeClr val="hlink"/>
                </a:solidFill>
                <a:hlinkClick r:id="rId6"/>
              </a:rPr>
              <a:t>Pomofocus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časovač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s" u="sng">
                <a:solidFill>
                  <a:schemeClr val="hlink"/>
                </a:solidFill>
                <a:hlinkClick r:id="rId7"/>
              </a:rPr>
              <a:t>Goblin Tools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Digitální technologie a dopamin</a:t>
            </a:r>
            <a:endParaRPr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aktivizátor (úsilí, odměna)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měl by ukazovat, co je důležité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výrazný vliv na naši náladu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sociální sítě = neustálá odměna (snadno dostupný dopamin)</a:t>
            </a:r>
            <a:endParaRPr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cs" sz="1600">
                <a:solidFill>
                  <a:schemeClr val="dk1"/>
                </a:solidFill>
              </a:rPr>
              <a:t>ztráta schopnosti dělat důležité věci, vynakládat úsilí 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375" y="295600"/>
            <a:ext cx="6168250" cy="462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700" y="1447100"/>
            <a:ext cx="3575475" cy="35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 txBox="1"/>
          <p:nvPr>
            <p:ph type="title"/>
          </p:nvPr>
        </p:nvSpPr>
        <p:spPr>
          <a:xfrm>
            <a:off x="311700" y="264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Digitální detox</a:t>
            </a:r>
            <a:endParaRPr b="1"/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1369650" y="863550"/>
            <a:ext cx="640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Jaké jsou výhody a nevýhody digitálních technologií?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267375" y="326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1920"/>
              <a:t>K čemu může vede nadměrné vystavování se digitálním technologiím?</a:t>
            </a:r>
            <a:endParaRPr b="1" sz="1920"/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11700" y="1049400"/>
            <a:ext cx="8520600" cy="35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Problémy s vlastním obrazem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Nízké sebevědomí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Problémy se spánkem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Deprese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Úzkost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Přibývání na váze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Nezdravé stravování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Nedostatek cvičení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Nedostatek time managementu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Problémy v pracovní oblasti</a:t>
            </a:r>
            <a:endParaRPr/>
          </a:p>
        </p:txBody>
      </p:sp>
      <p:pic>
        <p:nvPicPr>
          <p:cNvPr id="168" name="Google Shape;1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0951" y="1560675"/>
            <a:ext cx="3659250" cy="26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Aktivita</a:t>
            </a:r>
            <a:endParaRPr/>
          </a:p>
        </p:txBody>
      </p:sp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Vybavte si situaci, kdy jste se dobře soustředili, dobře se vám pracovalo? Co k tomu přispělo?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solidFill>
                  <a:schemeClr val="dk1"/>
                </a:solidFill>
              </a:rPr>
              <a:t>Pokud si takovou situaci teď nevybavíte, jak si můžete podmínky nastavit?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5" name="Google Shape;1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862" y="2499225"/>
            <a:ext cx="4768276" cy="238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/>
              <a:t>Ohlédnutí za minulým seminářem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Máte z minulého semináře nějakou otázku nebo postřeh?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Vyzkoušeli jste nějaký nový prvek ve svém plánování/budování návyků, o kterém jsme se bavili? Pokud ano, co vám k tomu pomohlo?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solidFill>
                  <a:schemeClr val="dk1"/>
                </a:solidFill>
              </a:rPr>
              <a:t>Narazili jste na nějakou překážku nebo komplikaci při tvoření plánu?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Výhody digitálního detoxu</a:t>
            </a:r>
            <a:endParaRPr/>
          </a:p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Pocit zklidnění a větší spokojenosti.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Zlepšení soustředění, zaměření se na přítomnost a snížení hladiny stresu.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u="sng">
                <a:solidFill>
                  <a:schemeClr val="hlink"/>
                </a:solidFill>
                <a:hlinkClick r:id="rId3"/>
              </a:rPr>
              <a:t>How Dopamine Detoxing Changed My Brain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Lepší produktivita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eliminace činností, které k ničemu nevedou a marníme jimi čas, zlepšení soustředění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Zlepšení sebeobrazu, sebedůvěru, cítím se obecně lépe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možnost soustředit se na svůj život namísto neustálého srovnávání se s druhými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Zdravější životní styl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vyvarování se bolestí očí, hlavy, páteře…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Zlepšení spánku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umožnění produkce melatoninu, lepší kontrola spánkových cyklů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idx="1" type="body"/>
          </p:nvPr>
        </p:nvSpPr>
        <p:spPr>
          <a:xfrm>
            <a:off x="2167200" y="4463225"/>
            <a:ext cx="480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073" u="sng">
                <a:solidFill>
                  <a:schemeClr val="hlink"/>
                </a:solidFill>
                <a:hlinkClick r:id="rId3"/>
              </a:rPr>
              <a:t>How Dopamine Detoxing Changed My Brain</a:t>
            </a:r>
            <a:endParaRPr b="1" sz="5073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400" y="102825"/>
            <a:ext cx="6429750" cy="42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na digitální detox? </a:t>
            </a:r>
            <a:endParaRPr/>
          </a:p>
        </p:txBody>
      </p:sp>
      <p:sp>
        <p:nvSpPr>
          <p:cNvPr id="193" name="Google Shape;19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Nastavení si jasných pravidel používání telefonu (přestávky, zóny bez mobilu)</a:t>
            </a:r>
            <a:endParaRPr/>
          </a:p>
          <a:p>
            <a:pPr indent="-29749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 u="sng">
                <a:solidFill>
                  <a:schemeClr val="hlink"/>
                </a:solidFill>
                <a:hlinkClick r:id="rId3"/>
              </a:rPr>
              <a:t>Forest app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Odložit mobil při jídle a ideálně i během rozhovorů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Odpojení se kompletně během večera (spánková hygiena)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Aplikace monitorující činnost a čas strávený na telefonu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Vypnutí všech notifikací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Generální úklid aplikací a sociálních sítí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Přepnutí do černobílého režimu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Zaměřit se na své emoce během používání telefonu </a:t>
            </a:r>
            <a:endParaRPr/>
          </a:p>
          <a:p>
            <a:pPr indent="-29749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One sec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"/>
              <a:t>Uvolňující cviky pro namáhané svaly</a:t>
            </a:r>
            <a:endParaRPr/>
          </a:p>
          <a:p>
            <a:pPr indent="-29749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"/>
              <a:t>20-20-20 pravidlo</a:t>
            </a:r>
            <a:endParaRPr/>
          </a:p>
        </p:txBody>
      </p:sp>
      <p:pic>
        <p:nvPicPr>
          <p:cNvPr id="194" name="Google Shape;19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8750" y="3005325"/>
            <a:ext cx="4064550" cy="20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4"/>
          <p:cNvSpPr txBox="1"/>
          <p:nvPr/>
        </p:nvSpPr>
        <p:spPr>
          <a:xfrm>
            <a:off x="5262825" y="214375"/>
            <a:ext cx="36633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i="1" lang="cs" sz="1100">
                <a:solidFill>
                  <a:schemeClr val="accent5"/>
                </a:solidFill>
              </a:rPr>
              <a:t>“Zásadní rozdíl mezi knihou a internetem je v tom, že kniha má poslední stránku, kdežto na konec Facebooku nebo Youtube ještě nikdo nedošel.” (Matěj Krejčí, 2019)</a:t>
            </a:r>
            <a:endParaRPr i="1" sz="11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Zásady digitálního detoxu - shrnutí</a:t>
            </a:r>
            <a:endParaRPr/>
          </a:p>
        </p:txBody>
      </p:sp>
      <p:sp>
        <p:nvSpPr>
          <p:cNvPr id="201" name="Google Shape;20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39725" lvl="0" marL="4572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50"/>
              <a:buAutoNum type="arabicPeriod"/>
            </a:pPr>
            <a:r>
              <a:rPr b="1" lang="cs" sz="1750"/>
              <a:t>Vyvarovat se pokušení</a:t>
            </a:r>
            <a:endParaRPr b="1" sz="1750"/>
          </a:p>
          <a:p>
            <a:pPr indent="-339725" lvl="0" marL="4572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50"/>
              <a:buAutoNum type="arabicPeriod"/>
            </a:pPr>
            <a:r>
              <a:rPr b="1" lang="cs" sz="1750"/>
              <a:t>Definovat si jasná pravidla a držet se jich</a:t>
            </a:r>
            <a:endParaRPr b="1" sz="1750"/>
          </a:p>
          <a:p>
            <a:pPr indent="-339725" lvl="0" marL="4572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50"/>
              <a:buAutoNum type="arabicPeriod"/>
            </a:pPr>
            <a:r>
              <a:rPr b="1" lang="cs" sz="1750"/>
              <a:t>Být pozorný vůči vnitřním spouštěčům </a:t>
            </a:r>
            <a:endParaRPr b="1" sz="175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</a:endParaRPr>
          </a:p>
        </p:txBody>
      </p:sp>
      <p:pic>
        <p:nvPicPr>
          <p:cNvPr id="202" name="Google Shape;2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9475" y="178649"/>
            <a:ext cx="2206625" cy="115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cs" sz="2200"/>
              <a:t>Den má 24 hodin a nikdy nebude mít víc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208" name="Google Shape;208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cs" sz="2800">
                <a:solidFill>
                  <a:schemeClr val="dk1"/>
                </a:solidFill>
              </a:rPr>
              <a:t>Co jste zjistili o svém čase během plnění domácího úkolu?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Označte si a spočítejte (možná už jste to udělali :)</a:t>
            </a:r>
            <a:endParaRPr/>
          </a:p>
        </p:txBody>
      </p:sp>
      <p:sp>
        <p:nvSpPr>
          <p:cNvPr id="214" name="Google Shape;214;p3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Kolik času věnujete odpočinku?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Kolik času věnujete sebepéči?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Kolik času věnujete svým koníčkům?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Kolik času vám zaberou prokrastinační činnosti?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Jsou chvíle, kdy byste mohli se svým časem naložit efektivněji? (propojit činnosti, zavést rutinu…)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solidFill>
                  <a:schemeClr val="dk1"/>
                </a:solidFill>
              </a:rPr>
              <a:t>Máte rezervu?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5" name="Google Shape;215;p3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Je něco co vás překvapilo?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Odpovídá rozložení času pro jednotlivé činnosti tomu, co jsou vaše priority a na čem vám záleží?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Je něco čemu byste chtěli věnovat méně času?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Je něco čemu byste chtěli věnovat více času?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Odpočinek </a:t>
            </a:r>
            <a:endParaRPr/>
          </a:p>
        </p:txBody>
      </p:sp>
      <p:sp>
        <p:nvSpPr>
          <p:cNvPr id="221" name="Google Shape;221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fyzický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mentální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senzorický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sociální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spirituální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kreativní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</a:rPr>
              <a:t>emocionální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společně -&gt; jaké mohou být příčiny přetížení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Opatruj.se</a:t>
            </a:r>
            <a:endParaRPr/>
          </a:p>
        </p:txBody>
      </p:sp>
      <p:pic>
        <p:nvPicPr>
          <p:cNvPr id="222" name="Google Shape;22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3446" y="1042900"/>
            <a:ext cx="3822100" cy="30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3000">
                <a:solidFill>
                  <a:schemeClr val="dk1"/>
                </a:solidFill>
              </a:rPr>
              <a:t>Znovu se podívejte do své analýzy času -&gt; reagujete na přetížení vhodným odpočinkem?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accent5"/>
                </a:solidFill>
              </a:rPr>
              <a:t>Užitečné odkazy</a:t>
            </a:r>
            <a:endParaRPr/>
          </a:p>
        </p:txBody>
      </p:sp>
      <p:sp>
        <p:nvSpPr>
          <p:cNvPr id="234" name="Google Shape;234;p40"/>
          <p:cNvSpPr txBox="1"/>
          <p:nvPr>
            <p:ph idx="1" type="body"/>
          </p:nvPr>
        </p:nvSpPr>
        <p:spPr>
          <a:xfrm>
            <a:off x="387900" y="1070950"/>
            <a:ext cx="8368200" cy="37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Plánování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200" u="sng">
                <a:solidFill>
                  <a:schemeClr val="hlink"/>
                </a:solidFill>
                <a:hlinkClick r:id="rId3"/>
              </a:rPr>
              <a:t>Google Calendar</a:t>
            </a:r>
            <a:r>
              <a:rPr lang="cs" sz="1200">
                <a:solidFill>
                  <a:schemeClr val="hlink"/>
                </a:solidFill>
              </a:rPr>
              <a:t>, </a:t>
            </a:r>
            <a:r>
              <a:rPr lang="cs" sz="1200" u="sng">
                <a:solidFill>
                  <a:schemeClr val="hlink"/>
                </a:solidFill>
                <a:hlinkClick r:id="rId4"/>
              </a:rPr>
              <a:t>Google Keep</a:t>
            </a:r>
            <a:r>
              <a:rPr lang="cs" sz="1200">
                <a:solidFill>
                  <a:schemeClr val="hlink"/>
                </a:solidFill>
              </a:rPr>
              <a:t>, </a:t>
            </a:r>
            <a:r>
              <a:rPr lang="cs" sz="1200" u="sng">
                <a:solidFill>
                  <a:schemeClr val="hlink"/>
                </a:solidFill>
                <a:hlinkClick r:id="rId5"/>
              </a:rPr>
              <a:t>Google Tasks</a:t>
            </a:r>
            <a:endParaRPr sz="1200" u="sng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200" u="sng">
                <a:solidFill>
                  <a:schemeClr val="hlink"/>
                </a:solidFill>
                <a:hlinkClick r:id="rId6"/>
              </a:rPr>
              <a:t>Evernote</a:t>
            </a:r>
            <a:r>
              <a:rPr lang="cs" sz="1200">
                <a:solidFill>
                  <a:schemeClr val="accent5"/>
                </a:solidFill>
              </a:rPr>
              <a:t>, </a:t>
            </a:r>
            <a:r>
              <a:rPr lang="cs" sz="1200" u="sng">
                <a:solidFill>
                  <a:schemeClr val="hlink"/>
                </a:solidFill>
                <a:hlinkClick r:id="rId7"/>
              </a:rPr>
              <a:t>Trello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200" u="sng">
                <a:solidFill>
                  <a:schemeClr val="hlink"/>
                </a:solidFill>
                <a:hlinkClick r:id="rId8"/>
              </a:rPr>
              <a:t>To do</a:t>
            </a:r>
            <a:r>
              <a:rPr lang="cs" sz="1200"/>
              <a:t> - různé aplikace (Todoist, Habitica, TickTick, Remember the milk…)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Návyky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200" u="sng">
                <a:solidFill>
                  <a:schemeClr val="hlink"/>
                </a:solidFill>
                <a:hlinkClick r:id="rId9"/>
              </a:rPr>
              <a:t>Buzer-lístek</a:t>
            </a:r>
            <a:r>
              <a:rPr lang="cs" sz="1200"/>
              <a:t>, </a:t>
            </a:r>
            <a:r>
              <a:rPr lang="cs" sz="1200" u="sng">
                <a:solidFill>
                  <a:schemeClr val="hlink"/>
                </a:solidFill>
                <a:hlinkClick r:id="rId10"/>
              </a:rPr>
              <a:t>Habitbull</a:t>
            </a:r>
            <a:r>
              <a:rPr lang="cs" sz="1200"/>
              <a:t>, </a:t>
            </a:r>
            <a:r>
              <a:rPr lang="cs" sz="1200" u="sng">
                <a:solidFill>
                  <a:schemeClr val="accent5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Momentum </a:t>
            </a:r>
            <a:r>
              <a:rPr lang="cs" sz="1200"/>
              <a:t>- při otevření nové záložky v Chromu/Safari se zobrazí motivační okno s fotkou, citátem, hlavním cílem dne a to-do listem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200"/>
              <a:t>Projekt zaměřený na problematiku digidetoxu: </a:t>
            </a:r>
            <a:r>
              <a:rPr lang="cs" sz="1200" u="sng">
                <a:solidFill>
                  <a:schemeClr val="hlink"/>
                </a:solidFill>
                <a:hlinkClick r:id="rId12"/>
              </a:rPr>
              <a:t>https://www.replug.me/blog/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Studenti doporučují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cs" sz="1200" u="sng">
                <a:solidFill>
                  <a:schemeClr val="accent5"/>
                </a:solid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Routinery</a:t>
            </a:r>
            <a:r>
              <a:rPr lang="cs" sz="1200"/>
              <a:t> - plánovač návyků a rutin, </a:t>
            </a:r>
            <a:r>
              <a:rPr lang="cs" sz="1200" u="sng">
                <a:solidFill>
                  <a:schemeClr val="accent5"/>
                </a:solid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Brain focus</a:t>
            </a:r>
            <a:r>
              <a:rPr lang="cs" sz="1200"/>
              <a:t> a </a:t>
            </a:r>
            <a:r>
              <a:rPr lang="cs" sz="1200" u="sng">
                <a:solidFill>
                  <a:schemeClr val="accent5"/>
                </a:solid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Study bunny</a:t>
            </a:r>
            <a:r>
              <a:rPr lang="cs" sz="1200"/>
              <a:t> - plánovače práce a přestávek, </a:t>
            </a:r>
            <a:r>
              <a:rPr lang="cs" sz="1200" u="sng">
                <a:solidFill>
                  <a:schemeClr val="accent5"/>
                </a:solidFill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Habit rabbit </a:t>
            </a:r>
            <a:r>
              <a:rPr lang="cs" sz="1200"/>
              <a:t>- mapování návyků, </a:t>
            </a:r>
            <a:r>
              <a:rPr lang="cs" sz="1200" u="sng">
                <a:solidFill>
                  <a:schemeClr val="accent5"/>
                </a:solidFill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Habitica </a:t>
            </a:r>
            <a:r>
              <a:rPr lang="cs" sz="1200"/>
              <a:t>- plánovač úkolů a návyků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200" u="sng">
                <a:solidFill>
                  <a:schemeClr val="accent5"/>
                </a:solidFill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Digital well being</a:t>
            </a:r>
            <a:r>
              <a:rPr lang="cs" sz="1200"/>
              <a:t> (android) / Nerušit (apple) - omezení dostupnosti na telefonu pro okolí, mapování používání telefonu, různé režimy upozornění v telefonu…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200" u="sng">
                <a:solidFill>
                  <a:schemeClr val="accent5"/>
                </a:solidFill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Notion</a:t>
            </a:r>
            <a:r>
              <a:rPr lang="cs" sz="1200"/>
              <a:t> - tvorba a správa dokumentů a projektů, synchronizace, mnoho možností využití při studiu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200" u="sng">
                <a:solidFill>
                  <a:schemeClr val="accent5"/>
                </a:solidFill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Pomofocus</a:t>
            </a:r>
            <a:r>
              <a:rPr lang="cs" sz="1200"/>
              <a:t> - online pomodoro časovač + to-do list</a:t>
            </a:r>
            <a:endParaRPr sz="12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cs" sz="1200" u="sng">
                <a:solidFill>
                  <a:schemeClr val="hlink"/>
                </a:solidFill>
                <a:hlinkClick r:id="rId21"/>
              </a:rPr>
              <a:t>Goblin.Tools</a:t>
            </a:r>
            <a:r>
              <a:rPr lang="cs" sz="1200"/>
              <a:t> - rozplánování velkých úkolů na menší kroky pomocí umělé inteligence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accent5"/>
                </a:solidFill>
              </a:rPr>
              <a:t>Užitečné odkazy</a:t>
            </a:r>
            <a:endParaRPr/>
          </a:p>
        </p:txBody>
      </p:sp>
      <p:sp>
        <p:nvSpPr>
          <p:cNvPr id="240" name="Google Shape;240;p41"/>
          <p:cNvSpPr txBox="1"/>
          <p:nvPr>
            <p:ph idx="1" type="body"/>
          </p:nvPr>
        </p:nvSpPr>
        <p:spPr>
          <a:xfrm>
            <a:off x="387900" y="1245625"/>
            <a:ext cx="8368200" cy="35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/>
              <a:t>Omezení přístupu 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cs" sz="14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Forest</a:t>
            </a:r>
            <a:r>
              <a:rPr lang="cs" sz="1400"/>
              <a:t> - vychází z techniky pomodoro, na zvolený čas zamezí přístupu k telefonu, pokud čas dodržíte, vypěstujete si strom, pokud ne, strom uschne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cs" sz="1400" u="sng">
                <a:solidFill>
                  <a:schemeClr val="hlink"/>
                </a:solidFill>
                <a:hlinkClick r:id="rId4"/>
              </a:rPr>
              <a:t>Cold Turkey </a:t>
            </a:r>
            <a:r>
              <a:rPr lang="cs" sz="1400"/>
              <a:t> - omezení přístupu na nastavené weby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cs" sz="1400" u="sng">
                <a:solidFill>
                  <a:schemeClr val="hlink"/>
                </a:solidFill>
                <a:hlinkClick r:id="rId5"/>
              </a:rPr>
              <a:t>Stay Focusd</a:t>
            </a:r>
            <a:r>
              <a:rPr lang="cs" sz="1400"/>
              <a:t> - omezení přístupu na nastavené weby, rozšíření pro Google chrome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cs" sz="1400" u="sng">
                <a:solidFill>
                  <a:schemeClr val="hlink"/>
                </a:solidFill>
                <a:hlinkClick r:id="rId6"/>
              </a:rPr>
              <a:t>Kill News Feed</a:t>
            </a:r>
            <a:r>
              <a:rPr lang="cs" sz="1400">
                <a:solidFill>
                  <a:schemeClr val="hlink"/>
                </a:solidFill>
                <a:uFill>
                  <a:noFill/>
                </a:uFill>
                <a:hlinkClick r:id="rId7"/>
              </a:rPr>
              <a:t> </a:t>
            </a:r>
            <a:r>
              <a:rPr lang="cs" sz="1400"/>
              <a:t>- rozšíření pro Google chrome, zobrazí Facebook bez hlavní stránky s příspěvky ostatních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cs" sz="1400" u="sng">
                <a:solidFill>
                  <a:schemeClr val="hlink"/>
                </a:solidFill>
                <a:hlinkClick r:id="rId8"/>
              </a:rPr>
              <a:t>News feed eradicator </a:t>
            </a:r>
            <a:r>
              <a:rPr lang="cs" sz="1400"/>
              <a:t>- citát místo facebookové/twitterové zdi - můžete dál používat messenger, ale neplýtváte čas scrollováním</a:t>
            </a:r>
            <a:endParaRPr sz="1400"/>
          </a:p>
          <a:p>
            <a:pPr indent="-2984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</a:pPr>
            <a:r>
              <a:rPr lang="cs" sz="1400" u="sng">
                <a:solidFill>
                  <a:schemeClr val="hlink"/>
                </a:solidFill>
                <a:hlinkClick r:id="rId9"/>
              </a:rPr>
              <a:t>AdBlock</a:t>
            </a:r>
            <a:r>
              <a:rPr lang="cs" sz="1400"/>
              <a:t> - blokuje v prohlížeči reklamy</a:t>
            </a:r>
            <a:br>
              <a:rPr lang="cs" sz="1100"/>
            </a:b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Ohlédnutí za minulým seminářem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</a:rPr>
              <a:t>Vaše otázky: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Jak na časový odhad?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Jak začít a udržet se u aktivity?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Jak se motivovat a udělat plánování udržitelné?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Efektivita ve využívání času?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Jak se pravidelně učit?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Jak se nenechat zahltit povinnostmi?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Jak si čas rozvrhnout - metody?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Proces plánování - co změnit?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Jak se dostat z úzkosti, když se potřebuji učit?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cs">
                <a:solidFill>
                  <a:schemeClr val="dk1"/>
                </a:solidFill>
              </a:rPr>
              <a:t>Jak se učit, aby zbyl čas na odpočinek?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</a:rPr>
              <a:t>Podívejte se na své poznámky z úvodu minulého semináře: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cs">
                <a:solidFill>
                  <a:schemeClr val="dk1"/>
                </a:solidFill>
              </a:rPr>
              <a:t>Jaká otázka je za vás zodpovězená. Kde jste udělali posun v tom, co jste chtěli vědět.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cs">
                <a:solidFill>
                  <a:schemeClr val="dk1"/>
                </a:solidFill>
              </a:rPr>
              <a:t>Jakou otázku máte další, co byste se dál potřebovali dozvědět? V jaké oblasti se rozvíjet?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cs">
                <a:solidFill>
                  <a:schemeClr val="dk1"/>
                </a:solidFill>
              </a:rPr>
              <a:t>Jaké otázky vás napadají v souvislosti s dnešními tématy?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2"/>
          <p:cNvSpPr txBox="1"/>
          <p:nvPr>
            <p:ph idx="1" type="body"/>
          </p:nvPr>
        </p:nvSpPr>
        <p:spPr>
          <a:xfrm>
            <a:off x="311700" y="55050"/>
            <a:ext cx="8520600" cy="45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cs" sz="2200">
                <a:solidFill>
                  <a:schemeClr val="dk1"/>
                </a:solidFill>
              </a:rPr>
              <a:t>Pojmenujte aspoň dva poznatky / tipy / inspirace, které si z předmětu odnášíte a které pro sebe považujete za užitečné.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 a doporučená literatura</a:t>
            </a:r>
            <a:endParaRPr/>
          </a:p>
        </p:txBody>
      </p:sp>
      <p:sp>
        <p:nvSpPr>
          <p:cNvPr id="252" name="Google Shape;252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150">
                <a:solidFill>
                  <a:srgbClr val="333333"/>
                </a:solidFill>
                <a:highlight>
                  <a:srgbClr val="FFFFFF"/>
                </a:highlight>
              </a:rPr>
              <a:t>James, C. (2020). </a:t>
            </a:r>
            <a:r>
              <a:rPr i="1" lang="cs" sz="1150">
                <a:solidFill>
                  <a:srgbClr val="333333"/>
                </a:solidFill>
                <a:highlight>
                  <a:srgbClr val="FFFFFF"/>
                </a:highlight>
              </a:rPr>
              <a:t>Atomové návyky: Jak si budovat dobré návyky a zbavovat se těch špatných</a:t>
            </a:r>
            <a:r>
              <a:rPr lang="cs" sz="1150">
                <a:solidFill>
                  <a:srgbClr val="333333"/>
                </a:solidFill>
                <a:highlight>
                  <a:srgbClr val="FFFFFF"/>
                </a:highlight>
              </a:rPr>
              <a:t>. Jan Melvil Publishing.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150">
                <a:solidFill>
                  <a:srgbClr val="333333"/>
                </a:solidFill>
                <a:highlight>
                  <a:srgbClr val="FFFFFF"/>
                </a:highlight>
              </a:rPr>
              <a:t>Oliver, B. (2022). </a:t>
            </a:r>
            <a:r>
              <a:rPr i="1" lang="cs" sz="1150">
                <a:solidFill>
                  <a:srgbClr val="333333"/>
                </a:solidFill>
                <a:highlight>
                  <a:srgbClr val="FFFFFF"/>
                </a:highlight>
              </a:rPr>
              <a:t>Čtyři tisíce týdnů: Time management pro smrtelníky</a:t>
            </a:r>
            <a:r>
              <a:rPr lang="cs" sz="1150">
                <a:solidFill>
                  <a:srgbClr val="333333"/>
                </a:solidFill>
                <a:highlight>
                  <a:srgbClr val="FFFFFF"/>
                </a:highlight>
              </a:rPr>
              <a:t>. Jan Melvil Publishing</a:t>
            </a:r>
            <a:endParaRPr sz="11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150">
                <a:solidFill>
                  <a:srgbClr val="333333"/>
                </a:solidFill>
              </a:rPr>
              <a:t>Jarmar, J. K., &amp; Hlaváček, V. (2024). </a:t>
            </a:r>
            <a:r>
              <a:rPr i="1" lang="cs" sz="1150">
                <a:solidFill>
                  <a:srgbClr val="333333"/>
                </a:solidFill>
              </a:rPr>
              <a:t>Svět levného dopaminu: průvodce pro přežití v době rychlého uspokojení</a:t>
            </a:r>
            <a:r>
              <a:rPr lang="cs" sz="1150">
                <a:solidFill>
                  <a:srgbClr val="333333"/>
                </a:solidFill>
              </a:rPr>
              <a:t>. Euromedia Group.</a:t>
            </a:r>
            <a:endParaRPr sz="12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1150">
                <a:solidFill>
                  <a:srgbClr val="333333"/>
                </a:solidFill>
                <a:highlight>
                  <a:srgbClr val="FFFFFF"/>
                </a:highlight>
              </a:rPr>
              <a:t>Vaše tipy: </a:t>
            </a:r>
            <a:endParaRPr b="1" sz="11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15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https://www.youtube.com/watch?v=7cnxm-OatVs</a:t>
            </a:r>
            <a:endParaRPr sz="11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Produktivita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❌ Dělat velké množství věcí a zaplnit diář, pracovat stále více a déle.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✅ S minimem úsilí dosáhnout co nejlepších výsledků, využít čas efektivně.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energie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pozornost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čas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multitasking?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Prokrastinace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chronická tendence odkládat úkoly na později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složitější úkoly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úkoly se vzdáleným termínem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věnování se jiným činnostem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nenaléhavé -&gt; naléhavé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počáteční krátkodobý zisk z odložení úkolu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dlouhodobě vyšší míra stresu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4425" y="2310175"/>
            <a:ext cx="2990725" cy="207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8900" y="435950"/>
            <a:ext cx="245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Prokrastinace 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239450" y="1083350"/>
            <a:ext cx="4037400" cy="34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obvykle neplánovaná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/>
              <a:t>CÍL 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únik před diskomfortem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krátkodobá úleva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odklad povinností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/>
              <a:t>DŮSLEDKY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vyšší stres a pocit přetížení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nižší kvalita práce,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ztráta příležitostí,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pocity nespokojenosti, případně úzkost, deprese a pocit neschopnosti</a:t>
            </a:r>
            <a:endParaRPr/>
          </a:p>
        </p:txBody>
      </p:sp>
      <p:sp>
        <p:nvSpPr>
          <p:cNvPr id="88" name="Google Shape;88;p18"/>
          <p:cNvSpPr txBox="1"/>
          <p:nvPr/>
        </p:nvSpPr>
        <p:spPr>
          <a:xfrm>
            <a:off x="4276850" y="2435525"/>
            <a:ext cx="489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4909400" y="1008650"/>
            <a:ext cx="3629400" cy="34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obvykle plánovaný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/>
              <a:t>CÍL 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obnova energie a produktivity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snížení stresu a lepší pohoda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růst a rozvoj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/>
              <a:t>DŮSLEDKY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obnova energie a zvýšení produktivity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lepší schopnost soustředění a kreativita,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snížení stresu a prevence syndromu vyhoření,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zlepšení psychické pohody a vztahů,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podpora zdraví </a:t>
            </a:r>
            <a:endParaRPr/>
          </a:p>
        </p:txBody>
      </p:sp>
      <p:sp>
        <p:nvSpPr>
          <p:cNvPr id="90" name="Google Shape;90;p18"/>
          <p:cNvSpPr txBox="1"/>
          <p:nvPr>
            <p:ph type="title"/>
          </p:nvPr>
        </p:nvSpPr>
        <p:spPr>
          <a:xfrm>
            <a:off x="4909400" y="373025"/>
            <a:ext cx="279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Zdravý odpočinek</a:t>
            </a:r>
            <a:endParaRPr/>
          </a:p>
        </p:txBody>
      </p:sp>
      <p:cxnSp>
        <p:nvCxnSpPr>
          <p:cNvPr id="91" name="Google Shape;91;p18"/>
          <p:cNvCxnSpPr/>
          <p:nvPr/>
        </p:nvCxnSpPr>
        <p:spPr>
          <a:xfrm>
            <a:off x="4325575" y="0"/>
            <a:ext cx="47100" cy="514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92" name="Google Shape;92;p18"/>
          <p:cNvCxnSpPr/>
          <p:nvPr/>
        </p:nvCxnSpPr>
        <p:spPr>
          <a:xfrm>
            <a:off x="7875" y="1046000"/>
            <a:ext cx="9146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4900" y="50500"/>
            <a:ext cx="4856925" cy="50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Prokrastinace - příčiny</a:t>
            </a:r>
            <a:endParaRPr b="1"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/>
              <a:t>Emoční faktory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Strach z neúspěchu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Nedostatek důvěry ve vlastní schopnosti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Perfekcionismus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Stres, úzkost, deprese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/>
              <a:t>Kognitivní faktory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Zlozvyky (návyky, rutiny)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Nedostatek motivace, nudná nebo nepříjemná aktivita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Nedostatek sebedisciplíny, mezery v dovednosti plánovat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cs"/>
              <a:t>Externí faktory</a:t>
            </a:r>
            <a:r>
              <a:rPr lang="cs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Přetížení množstvím informací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Nejistota a nejasnost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Vliv okolí, rozptylující vlivy</a:t>
            </a:r>
            <a:endParaRPr b="1"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7525" y="70800"/>
            <a:ext cx="4077824" cy="20369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531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Sebereflexe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cs" sz="1465">
                <a:solidFill>
                  <a:schemeClr val="dk1"/>
                </a:solidFill>
              </a:rPr>
              <a:t>Vyberte si aktuální úkol, který odkládáte (například seminární práce, diplomová práce, průběžné učení na zkoušku).</a:t>
            </a:r>
            <a:endParaRPr sz="1465">
              <a:solidFill>
                <a:schemeClr val="dk1"/>
              </a:solidFill>
            </a:endParaRPr>
          </a:p>
          <a:p>
            <a:pPr indent="-321627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65"/>
              <a:buChar char="●"/>
            </a:pPr>
            <a:r>
              <a:rPr lang="cs" sz="1465">
                <a:solidFill>
                  <a:schemeClr val="dk1"/>
                </a:solidFill>
              </a:rPr>
              <a:t>Jaký úkol odkládáš? </a:t>
            </a:r>
            <a:endParaRPr sz="1465">
              <a:solidFill>
                <a:schemeClr val="dk1"/>
              </a:solidFill>
            </a:endParaRPr>
          </a:p>
          <a:p>
            <a:pPr indent="-32162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Char char="●"/>
            </a:pPr>
            <a:r>
              <a:rPr lang="cs" sz="1465">
                <a:solidFill>
                  <a:schemeClr val="dk1"/>
                </a:solidFill>
              </a:rPr>
              <a:t>Jaké pocity prožíváš, když si vybavíš, že bys měl/a úkol dělat? </a:t>
            </a:r>
            <a:endParaRPr sz="1465">
              <a:solidFill>
                <a:schemeClr val="dk1"/>
              </a:solidFill>
            </a:endParaRPr>
          </a:p>
          <a:p>
            <a:pPr indent="-32162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Char char="●"/>
            </a:pPr>
            <a:r>
              <a:rPr lang="cs" sz="1465">
                <a:solidFill>
                  <a:schemeClr val="dk1"/>
                </a:solidFill>
              </a:rPr>
              <a:t>Co tě vede k odložení tohoto úkolu? </a:t>
            </a:r>
            <a:endParaRPr sz="1465">
              <a:solidFill>
                <a:schemeClr val="dk1"/>
              </a:solidFill>
            </a:endParaRPr>
          </a:p>
          <a:p>
            <a:pPr indent="-32162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Char char="●"/>
            </a:pPr>
            <a:r>
              <a:rPr lang="cs" sz="1465">
                <a:solidFill>
                  <a:schemeClr val="dk1"/>
                </a:solidFill>
              </a:rPr>
              <a:t>Jak se v tu chvíli cítíš?  </a:t>
            </a:r>
            <a:endParaRPr sz="1465">
              <a:solidFill>
                <a:schemeClr val="dk1"/>
              </a:solidFill>
            </a:endParaRPr>
          </a:p>
          <a:p>
            <a:pPr indent="-321627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Char char="●"/>
            </a:pPr>
            <a:r>
              <a:rPr lang="cs" sz="1465">
                <a:solidFill>
                  <a:schemeClr val="dk1"/>
                </a:solidFill>
              </a:rPr>
              <a:t>Jaký má odkládání úkolu dopad na tvou produktivitu a duševní pohodu?</a:t>
            </a:r>
            <a:endParaRPr sz="146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b="1" lang="cs" sz="1465">
                <a:solidFill>
                  <a:schemeClr val="dk1"/>
                </a:solidFill>
              </a:rPr>
              <a:t>Zkus si vypsat emoce, které prožíváš. </a:t>
            </a:r>
            <a:endParaRPr b="1" sz="1465">
              <a:solidFill>
                <a:schemeClr val="dk1"/>
              </a:solidFill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3575" y="414775"/>
            <a:ext cx="4621801" cy="462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