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Nunito"/>
      <p:regular r:id="rId16"/>
      <p:bold r:id="rId17"/>
      <p:italic r:id="rId18"/>
      <p:boldItalic r:id="rId19"/>
    </p:embeddedFont>
    <p:embeddedFont>
      <p:font typeface="Maven Pro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avenPro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MavenPr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Nunito-bold.fntdata"/><Relationship Id="rId16" Type="http://schemas.openxmlformats.org/officeDocument/2006/relationships/font" Target="fonts/Nuni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Italic.fntdata"/><Relationship Id="rId6" Type="http://schemas.openxmlformats.org/officeDocument/2006/relationships/slide" Target="slides/slide1.xml"/><Relationship Id="rId18" Type="http://schemas.openxmlformats.org/officeDocument/2006/relationships/font" Target="fonts/Nuni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30ef30ed852_4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30ef30ed852_4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0ef30ed852_0_18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30ef30ed852_0_18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30ef30ed852_0_19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30ef30ed852_0_19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30ef30ed852_0_18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30ef30ed852_0_18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30ef30ed852_0_18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30ef30ed852_0_18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30ef30ed852_0_18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30ef30ed852_0_18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30ef30ed852_0_19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30ef30ed852_0_19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30ef30ed852_0_19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30ef30ed852_0_19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30ef30ed852_4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30ef30ed852_4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youtube.com/watch?v=O7eOxDpEx8s" TargetMode="External"/><Relationship Id="rId4" Type="http://schemas.openxmlformats.org/officeDocument/2006/relationships/hyperlink" Target="https://www.youtube.com/watch?v=O7eOxDpEx8s" TargetMode="External"/><Relationship Id="rId5" Type="http://schemas.openxmlformats.org/officeDocument/2006/relationships/hyperlink" Target="https://www.youtube.com/watch?v=O7eOxDpEx8s" TargetMode="External"/><Relationship Id="rId6" Type="http://schemas.openxmlformats.org/officeDocument/2006/relationships/hyperlink" Target="https://www.youtube.com/watch?v=G9JCVOY6hTY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youtube.com/watch?v=_WnhoIbfcoM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25"/>
            <a:ext cx="7468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JAK PŘIPRAVIT POSTER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2"/>
          <p:cNvSpPr txBox="1"/>
          <p:nvPr>
            <p:ph type="ctrTitle"/>
          </p:nvPr>
        </p:nvSpPr>
        <p:spPr>
          <a:xfrm>
            <a:off x="0" y="0"/>
            <a:ext cx="8811600" cy="1956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22"/>
          <p:cNvSpPr txBox="1"/>
          <p:nvPr>
            <p:ph idx="1" type="subTitle"/>
          </p:nvPr>
        </p:nvSpPr>
        <p:spPr>
          <a:xfrm>
            <a:off x="123450" y="1956600"/>
            <a:ext cx="8564700" cy="245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3500">
                <a:latin typeface="Arial"/>
                <a:ea typeface="Arial"/>
                <a:cs typeface="Arial"/>
                <a:sym typeface="Arial"/>
              </a:rPr>
              <a:t>Příklady: </a:t>
            </a:r>
            <a:endParaRPr sz="3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1100" u="sng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Thurs</a:t>
            </a:r>
            <a:r>
              <a:rPr lang="cs" sz="1800" u="sng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day Poster 1st Place Winner | 2017 Fall Research Confe</a:t>
            </a:r>
            <a:r>
              <a:rPr lang="cs" sz="1100" u="sng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rence</a:t>
            </a:r>
            <a:endParaRPr b="1" sz="36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2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2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Saturday Poster 1st Place Winner | 2017 Fall Research Conference</a:t>
            </a:r>
            <a:endParaRPr b="1" sz="2200">
              <a:latin typeface="Maven Pro"/>
              <a:ea typeface="Maven Pro"/>
              <a:cs typeface="Maven Pro"/>
              <a:sym typeface="Maven Pr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ctrTitle"/>
          </p:nvPr>
        </p:nvSpPr>
        <p:spPr>
          <a:xfrm>
            <a:off x="824000" y="1613825"/>
            <a:ext cx="7468500" cy="9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TVORBA POSTERU </a:t>
            </a:r>
            <a:endParaRPr b="0"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cs" sz="2000" u="sng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(178) How to make an academic poster in powerpoint - YouTube</a:t>
            </a:r>
            <a:endParaRPr/>
          </a:p>
        </p:txBody>
      </p:sp>
      <p:sp>
        <p:nvSpPr>
          <p:cNvPr id="284" name="Google Shape;284;p14"/>
          <p:cNvSpPr txBox="1"/>
          <p:nvPr>
            <p:ph idx="1" type="subTitle"/>
          </p:nvPr>
        </p:nvSpPr>
        <p:spPr>
          <a:xfrm>
            <a:off x="824000" y="2571725"/>
            <a:ext cx="7751700" cy="25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300">
                <a:latin typeface="Arial"/>
                <a:ea typeface="Arial"/>
                <a:cs typeface="Arial"/>
                <a:sym typeface="Arial"/>
              </a:rPr>
              <a:t>Krok 1 : </a:t>
            </a:r>
            <a:endParaRPr b="1" sz="3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500">
                <a:latin typeface="Arial"/>
                <a:ea typeface="Arial"/>
                <a:cs typeface="Arial"/>
                <a:sym typeface="Arial"/>
              </a:rPr>
              <a:t>Orientace a velikost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500">
                <a:latin typeface="Arial"/>
                <a:ea typeface="Arial"/>
                <a:cs typeface="Arial"/>
                <a:sym typeface="Arial"/>
              </a:rPr>
              <a:t>orientace: na výšku velikost:  velikost: A0, A1, </a:t>
            </a:r>
            <a:r>
              <a:rPr lang="cs" sz="2500">
                <a:latin typeface="Arial"/>
                <a:ea typeface="Arial"/>
                <a:cs typeface="Arial"/>
                <a:sym typeface="Arial"/>
              </a:rPr>
              <a:t>cílem je čitelnost z 1–1,5 metru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15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91" name="Google Shape;29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8975" y="0"/>
            <a:ext cx="8894950" cy="5023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16"/>
          <p:cNvSpPr txBox="1"/>
          <p:nvPr>
            <p:ph type="ctrTitle"/>
          </p:nvPr>
        </p:nvSpPr>
        <p:spPr>
          <a:xfrm>
            <a:off x="824000" y="1613817"/>
            <a:ext cx="4255500" cy="69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3711">
                <a:latin typeface="Arial"/>
                <a:ea typeface="Arial"/>
                <a:cs typeface="Arial"/>
                <a:sym typeface="Arial"/>
              </a:rPr>
              <a:t>Krok 2 </a:t>
            </a:r>
            <a:endParaRPr sz="371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16"/>
          <p:cNvSpPr txBox="1"/>
          <p:nvPr>
            <p:ph idx="1" type="subTitle"/>
          </p:nvPr>
        </p:nvSpPr>
        <p:spPr>
          <a:xfrm>
            <a:off x="824000" y="2452200"/>
            <a:ext cx="7704600" cy="25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3100"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1" lang="cs" sz="3100">
                <a:latin typeface="Arial"/>
                <a:ea typeface="Arial"/>
                <a:cs typeface="Arial"/>
                <a:sym typeface="Arial"/>
              </a:rPr>
              <a:t>bsah a rozvržení (dispozice)  </a:t>
            </a:r>
            <a:endParaRPr b="1" sz="3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500">
                <a:latin typeface="Arial"/>
                <a:ea typeface="Arial"/>
                <a:cs typeface="Arial"/>
                <a:sym typeface="Arial"/>
              </a:rPr>
              <a:t>text rozdělit na odstavce - abstrakt, diagramy, grafy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500">
                <a:latin typeface="Arial"/>
                <a:ea typeface="Arial"/>
                <a:cs typeface="Arial"/>
                <a:sym typeface="Arial"/>
              </a:rPr>
              <a:t>krátké věty 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 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500">
                <a:latin typeface="Arial"/>
                <a:ea typeface="Arial"/>
                <a:cs typeface="Arial"/>
                <a:sym typeface="Arial"/>
              </a:rPr>
              <a:t>sekce, podsekce, odrážky (puntíky v textu)</a:t>
            </a:r>
            <a:endParaRPr sz="25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7"/>
          <p:cNvSpPr txBox="1"/>
          <p:nvPr>
            <p:ph type="ctrTitle"/>
          </p:nvPr>
        </p:nvSpPr>
        <p:spPr>
          <a:xfrm>
            <a:off x="824000" y="871400"/>
            <a:ext cx="8058300" cy="427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17"/>
          <p:cNvSpPr txBox="1"/>
          <p:nvPr>
            <p:ph idx="1" type="subTitle"/>
          </p:nvPr>
        </p:nvSpPr>
        <p:spPr>
          <a:xfrm>
            <a:off x="824000" y="871400"/>
            <a:ext cx="7869600" cy="410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04" name="Google Shape;30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9750" y="42525"/>
            <a:ext cx="8944249" cy="4934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8"/>
          <p:cNvSpPr txBox="1"/>
          <p:nvPr>
            <p:ph type="ctrTitle"/>
          </p:nvPr>
        </p:nvSpPr>
        <p:spPr>
          <a:xfrm>
            <a:off x="824000" y="1036587"/>
            <a:ext cx="4255500" cy="96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3300">
                <a:latin typeface="Arial"/>
                <a:ea typeface="Arial"/>
                <a:cs typeface="Arial"/>
                <a:sym typeface="Arial"/>
              </a:rPr>
              <a:t>Uspořádání</a:t>
            </a:r>
            <a:endParaRPr sz="33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18"/>
          <p:cNvSpPr txBox="1"/>
          <p:nvPr>
            <p:ph idx="1" type="subTitle"/>
          </p:nvPr>
        </p:nvSpPr>
        <p:spPr>
          <a:xfrm>
            <a:off x="566400" y="1909625"/>
            <a:ext cx="8011200" cy="2830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500">
                <a:latin typeface="Arial"/>
                <a:ea typeface="Arial"/>
                <a:cs typeface="Arial"/>
                <a:sym typeface="Arial"/>
              </a:rPr>
              <a:t>text musí jít shora dolů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500">
                <a:latin typeface="Arial"/>
                <a:ea typeface="Arial"/>
                <a:cs typeface="Arial"/>
                <a:sym typeface="Arial"/>
              </a:rPr>
              <a:t>                     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500">
                <a:latin typeface="Arial"/>
                <a:ea typeface="Arial"/>
                <a:cs typeface="Arial"/>
                <a:sym typeface="Arial"/>
              </a:rPr>
              <a:t>zleva doprava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19"/>
          <p:cNvSpPr txBox="1"/>
          <p:nvPr>
            <p:ph type="ctrTitle"/>
          </p:nvPr>
        </p:nvSpPr>
        <p:spPr>
          <a:xfrm>
            <a:off x="682425" y="1780325"/>
            <a:ext cx="6218100" cy="69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3711">
                <a:latin typeface="Arial"/>
                <a:ea typeface="Arial"/>
                <a:cs typeface="Arial"/>
                <a:sym typeface="Arial"/>
              </a:rPr>
              <a:t>Krok 3 - Další položky</a:t>
            </a:r>
            <a:endParaRPr/>
          </a:p>
        </p:txBody>
      </p:sp>
      <p:sp>
        <p:nvSpPr>
          <p:cNvPr id="316" name="Google Shape;316;p19"/>
          <p:cNvSpPr txBox="1"/>
          <p:nvPr>
            <p:ph idx="1" type="subTitle"/>
          </p:nvPr>
        </p:nvSpPr>
        <p:spPr>
          <a:xfrm>
            <a:off x="0" y="2475725"/>
            <a:ext cx="9144000" cy="252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r>
              <a:rPr lang="cs" sz="2100">
                <a:latin typeface="Arial"/>
                <a:ea typeface="Arial"/>
                <a:cs typeface="Arial"/>
                <a:sym typeface="Arial"/>
              </a:rPr>
              <a:t>loga - domovské univerzity a univerzity, která pořádá konferenci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100">
                <a:latin typeface="Arial"/>
                <a:ea typeface="Arial"/>
                <a:cs typeface="Arial"/>
                <a:sym typeface="Arial"/>
              </a:rPr>
              <a:t>           případně loga spolufinancujících organizací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r>
              <a:rPr lang="cs" sz="2100">
                <a:latin typeface="Arial"/>
                <a:ea typeface="Arial"/>
                <a:cs typeface="Arial"/>
                <a:sym typeface="Arial"/>
              </a:rPr>
              <a:t>jméno přednášejícího, emai, domovská univerzita + fotka - ve spodní části posteru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r>
              <a:rPr lang="cs" sz="2100">
                <a:latin typeface="Arial"/>
                <a:ea typeface="Arial"/>
                <a:cs typeface="Arial"/>
                <a:sym typeface="Arial"/>
              </a:rPr>
              <a:t>jména dalších spoluautorů vč. kontaktů /emailu/ - v horní části posteru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r>
              <a:rPr lang="cs" sz="2100">
                <a:latin typeface="Arial"/>
                <a:ea typeface="Arial"/>
                <a:cs typeface="Arial"/>
                <a:sym typeface="Arial"/>
              </a:rPr>
              <a:t>odkazy a zdroje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Arial"/>
              <a:buChar char="●"/>
            </a:pPr>
            <a:r>
              <a:rPr lang="cs" sz="2100">
                <a:latin typeface="Arial"/>
                <a:ea typeface="Arial"/>
                <a:cs typeface="Arial"/>
                <a:sym typeface="Arial"/>
              </a:rPr>
              <a:t>obrázky ve formátu např jpeg, pdf</a:t>
            </a:r>
            <a:endParaRPr sz="21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0"/>
          <p:cNvSpPr txBox="1"/>
          <p:nvPr>
            <p:ph type="ctrTitle"/>
          </p:nvPr>
        </p:nvSpPr>
        <p:spPr>
          <a:xfrm>
            <a:off x="824000" y="1613825"/>
            <a:ext cx="7067400" cy="484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3711">
                <a:latin typeface="Arial"/>
                <a:ea typeface="Arial"/>
                <a:cs typeface="Arial"/>
                <a:sym typeface="Arial"/>
              </a:rPr>
              <a:t>Krok 5  - Obrázky, font a barvy</a:t>
            </a:r>
            <a:endParaRPr/>
          </a:p>
        </p:txBody>
      </p:sp>
      <p:sp>
        <p:nvSpPr>
          <p:cNvPr id="322" name="Google Shape;322;p20"/>
          <p:cNvSpPr txBox="1"/>
          <p:nvPr>
            <p:ph idx="1" type="subTitle"/>
          </p:nvPr>
        </p:nvSpPr>
        <p:spPr>
          <a:xfrm>
            <a:off x="824000" y="2216275"/>
            <a:ext cx="7657200" cy="283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Font typeface="Arial"/>
              <a:buChar char="●"/>
            </a:pPr>
            <a:r>
              <a:rPr lang="cs" sz="2300">
                <a:latin typeface="Arial"/>
                <a:ea typeface="Arial"/>
                <a:cs typeface="Arial"/>
                <a:sym typeface="Arial"/>
              </a:rPr>
              <a:t>obrázky - Vector - pdf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300">
                <a:latin typeface="Arial"/>
                <a:ea typeface="Arial"/>
                <a:cs typeface="Arial"/>
                <a:sym typeface="Arial"/>
              </a:rPr>
              <a:t>                 Raster - jpeg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300">
                <a:latin typeface="Arial"/>
                <a:ea typeface="Arial"/>
                <a:cs typeface="Arial"/>
                <a:sym typeface="Arial"/>
              </a:rPr>
              <a:t>různé zdroje - zdroj je potřeba uvést pod obrázkem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Font typeface="Arial"/>
              <a:buChar char="●"/>
            </a:pPr>
            <a:r>
              <a:rPr lang="cs" sz="2300">
                <a:latin typeface="Arial"/>
                <a:ea typeface="Arial"/>
                <a:cs typeface="Arial"/>
                <a:sym typeface="Arial"/>
              </a:rPr>
              <a:t>internet nebo vlastní obrázky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Font typeface="Arial"/>
              <a:buChar char="●"/>
            </a:pPr>
            <a:r>
              <a:rPr lang="cs" sz="2300">
                <a:latin typeface="Arial"/>
                <a:ea typeface="Arial"/>
                <a:cs typeface="Arial"/>
                <a:sym typeface="Arial"/>
              </a:rPr>
              <a:t>font - oblíbené např. Arial a Verdana - nadpisy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300">
                <a:latin typeface="Arial"/>
                <a:ea typeface="Arial"/>
                <a:cs typeface="Arial"/>
                <a:sym typeface="Arial"/>
              </a:rPr>
              <a:t>    pro text - např. Palatino, Rockwell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1"/>
          <p:cNvSpPr txBox="1"/>
          <p:nvPr>
            <p:ph type="ctrTitle"/>
          </p:nvPr>
        </p:nvSpPr>
        <p:spPr>
          <a:xfrm>
            <a:off x="186975" y="292550"/>
            <a:ext cx="8176200" cy="128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Krok 6 - Závěrečné úpravy a barvy</a:t>
            </a:r>
            <a:endParaRPr/>
          </a:p>
        </p:txBody>
      </p:sp>
      <p:sp>
        <p:nvSpPr>
          <p:cNvPr id="328" name="Google Shape;328;p21"/>
          <p:cNvSpPr txBox="1"/>
          <p:nvPr>
            <p:ph idx="1" type="subTitle"/>
          </p:nvPr>
        </p:nvSpPr>
        <p:spPr>
          <a:xfrm>
            <a:off x="0" y="1201725"/>
            <a:ext cx="9047400" cy="394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Font typeface="Arial"/>
              <a:buChar char="●"/>
            </a:pPr>
            <a:r>
              <a:rPr lang="cs" sz="2500">
                <a:latin typeface="Arial"/>
                <a:ea typeface="Arial"/>
                <a:cs typeface="Arial"/>
                <a:sym typeface="Arial"/>
              </a:rPr>
              <a:t>barvy - doporučeno bílé pozadí.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 sz="2500">
                <a:latin typeface="Arial"/>
                <a:ea typeface="Arial"/>
                <a:cs typeface="Arial"/>
                <a:sym typeface="Arial"/>
              </a:rPr>
              <a:t>       nadpisy a podnadpisy barevně zvýraznit (použít různé barvy)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Font typeface="Arial"/>
              <a:buChar char="●"/>
            </a:pPr>
            <a:r>
              <a:rPr lang="cs" sz="2500">
                <a:latin typeface="Arial"/>
                <a:ea typeface="Arial"/>
                <a:cs typeface="Arial"/>
                <a:sym typeface="Arial"/>
              </a:rPr>
              <a:t>zarovnání, orámování odstavců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Font typeface="Arial"/>
              <a:buChar char="●"/>
            </a:pPr>
            <a:r>
              <a:rPr lang="cs" sz="2500">
                <a:latin typeface="Arial"/>
                <a:ea typeface="Arial"/>
                <a:cs typeface="Arial"/>
                <a:sym typeface="Arial"/>
              </a:rPr>
              <a:t>stáhnout poster jako pdf</a:t>
            </a:r>
            <a:endParaRPr sz="25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