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75" r:id="rId4"/>
    <p:sldId id="277" r:id="rId5"/>
    <p:sldId id="280" r:id="rId6"/>
    <p:sldId id="281" r:id="rId7"/>
    <p:sldId id="283" r:id="rId8"/>
    <p:sldId id="288" r:id="rId9"/>
    <p:sldId id="284" r:id="rId10"/>
    <p:sldId id="285" r:id="rId11"/>
    <p:sldId id="289" r:id="rId12"/>
    <p:sldId id="287" r:id="rId13"/>
    <p:sldId id="278" r:id="rId14"/>
    <p:sldId id="286" r:id="rId15"/>
    <p:sldId id="282" r:id="rId16"/>
    <p:sldId id="279" r:id="rId17"/>
    <p:sldId id="290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6D5737-7ADE-4019-A7C3-A7825DB04139}">
          <p14:sldIdLst>
            <p14:sldId id="256"/>
            <p14:sldId id="276"/>
            <p14:sldId id="275"/>
            <p14:sldId id="277"/>
            <p14:sldId id="280"/>
            <p14:sldId id="281"/>
            <p14:sldId id="283"/>
            <p14:sldId id="288"/>
            <p14:sldId id="284"/>
            <p14:sldId id="285"/>
            <p14:sldId id="289"/>
            <p14:sldId id="287"/>
            <p14:sldId id="278"/>
            <p14:sldId id="286"/>
            <p14:sldId id="282"/>
            <p14:sldId id="27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88" autoAdjust="0"/>
  </p:normalViewPr>
  <p:slideViewPr>
    <p:cSldViewPr snapToGrid="0">
      <p:cViewPr varScale="1">
        <p:scale>
          <a:sx n="62" d="100"/>
          <a:sy n="62" d="100"/>
        </p:scale>
        <p:origin x="834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recerová" userId="68233c8ba44d83d3" providerId="LiveId" clId="{DE42E290-394C-4279-87CF-BB9F566E00F7}"/>
    <pc:docChg chg="modSld">
      <pc:chgData name="Kateřina Frecerová" userId="68233c8ba44d83d3" providerId="LiveId" clId="{DE42E290-394C-4279-87CF-BB9F566E00F7}" dt="2024-09-22T15:21:28.627" v="12" actId="20577"/>
      <pc:docMkLst>
        <pc:docMk/>
      </pc:docMkLst>
      <pc:sldChg chg="modSp mod">
        <pc:chgData name="Kateřina Frecerová" userId="68233c8ba44d83d3" providerId="LiveId" clId="{DE42E290-394C-4279-87CF-BB9F566E00F7}" dt="2024-09-22T15:21:28.627" v="12" actId="20577"/>
        <pc:sldMkLst>
          <pc:docMk/>
          <pc:sldMk cId="2611918853" sldId="279"/>
        </pc:sldMkLst>
        <pc:spChg chg="mod">
          <ac:chgData name="Kateřina Frecerová" userId="68233c8ba44d83d3" providerId="LiveId" clId="{DE42E290-394C-4279-87CF-BB9F566E00F7}" dt="2024-09-22T15:21:28.627" v="12" actId="20577"/>
          <ac:spMkLst>
            <pc:docMk/>
            <pc:sldMk cId="2611918853" sldId="279"/>
            <ac:spMk id="7" creationId="{BCCB467B-6C47-FA62-D9C0-80081C7D9B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zechstepbystep.cz/coLm4dEPxQE9/uploads/2018/06/CD1_track_25.mp3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online.org/learning/courses/exercise/542-nova-slova-2" TargetMode="External"/><Relationship Id="rId2" Type="http://schemas.openxmlformats.org/officeDocument/2006/relationships/hyperlink" Target="https://www.czechonline.org/learning/courses/exercise/541-nova-slova-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zechonline.org/learning/courses/exercise/543-nova-slova-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cs/view-image.php?image=260665&amp;picture=smazeny-syr-a-hranolk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online.org/learning/courses/exercise/249-opakovani-neformalni-dialog" TargetMode="External"/><Relationship Id="rId2" Type="http://schemas.openxmlformats.org/officeDocument/2006/relationships/hyperlink" Target="https://www.czechonline.org/learning/courses/exercise/241-sloveso-by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zechonline.org/learning/courses/exercise/246-odkud-jste" TargetMode="External"/><Relationship Id="rId4" Type="http://schemas.openxmlformats.org/officeDocument/2006/relationships/hyperlink" Target="https://www.czechonline.org/learning/courses/exercise/248-opakovani-formalni-dialo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stepbystep.cz/coLm4dEPxQE9/uploads/2018/06/CD1_track_12.mp3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stepbystep.cz/coLm4dEPxQE9/uploads/2018/06/CD1_track_23.mp3" TargetMode="External"/><Relationship Id="rId2" Type="http://schemas.openxmlformats.org/officeDocument/2006/relationships/hyperlink" Target="https://www.czechstepbystep.cz/coLm4dEPxQE9/uploads/2018/06/CD1_track_21.mp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zechstepbystep.cz/coLm4dEPxQE9/uploads/2018/06/CD1_track_23.mp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30.09.2024 Kateřina Frecerová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sk-SK" dirty="0"/>
              <a:t>Druhý </a:t>
            </a:r>
            <a:r>
              <a:rPr lang="sk-SK" dirty="0" err="1"/>
              <a:t>týden</a:t>
            </a:r>
            <a:br>
              <a:rPr lang="sk-SK" dirty="0"/>
            </a:b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Exchange </a:t>
            </a:r>
            <a:r>
              <a:rPr lang="sk-SK" dirty="0" err="1"/>
              <a:t>Students</a:t>
            </a:r>
            <a:r>
              <a:rPr lang="sk-SK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A6CA557-2DEC-C749-887A-C7C41048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 err="1"/>
              <a:t>Second</a:t>
            </a:r>
            <a:r>
              <a:rPr lang="sk-SK" dirty="0"/>
              <a:t> </a:t>
            </a:r>
            <a:r>
              <a:rPr lang="sk-SK" dirty="0" err="1"/>
              <a:t>week</a:t>
            </a: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B79515-23AC-196C-9DD2-E923FD2F1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272407-3AFD-CEB0-3108-C9B8A9EF7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877593-3305-3951-5E84-ABC4B1600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687915D-1E97-51FD-DE05-A1104064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ti let?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F6A3BF-68A7-61E1-0F50-762553F4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X Kolik je vám let?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Je mi… </a:t>
            </a:r>
          </a:p>
        </p:txBody>
      </p:sp>
    </p:spTree>
    <p:extLst>
      <p:ext uri="{BB962C8B-B14F-4D97-AF65-F5344CB8AC3E}">
        <p14:creationId xmlns:p14="http://schemas.microsoft.com/office/powerpoint/2010/main" val="213789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8E1236-DA6B-8EB3-E4EA-546E2094FA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61DC3-544D-4D3C-5764-C7D6D439A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C825E-1416-36BC-48DD-8DAB5FAC9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A046C7-3DB0-95FF-4E12-0A9B4AC1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932C0-AFD9-36E3-C542-0B30F61B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je nejmladší?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youngest</a:t>
            </a:r>
            <a:r>
              <a:rPr lang="cs-CZ" dirty="0"/>
              <a:t>?</a:t>
            </a:r>
          </a:p>
          <a:p>
            <a:r>
              <a:rPr lang="cs-CZ" dirty="0"/>
              <a:t>Nejmladší je/jsou…</a:t>
            </a:r>
          </a:p>
          <a:p>
            <a:r>
              <a:rPr lang="cs-CZ" dirty="0"/>
              <a:t>Kdo je nejstarší? </a:t>
            </a:r>
            <a:r>
              <a:rPr lang="cs-CZ" dirty="0" err="1"/>
              <a:t>Wo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oldest</a:t>
            </a:r>
            <a:r>
              <a:rPr lang="cs-CZ" dirty="0"/>
              <a:t>?</a:t>
            </a:r>
          </a:p>
          <a:p>
            <a:r>
              <a:rPr lang="cs-CZ" dirty="0"/>
              <a:t>Nejstarší je/jsou… </a:t>
            </a:r>
          </a:p>
          <a:p>
            <a:r>
              <a:rPr lang="cs-CZ" dirty="0"/>
              <a:t>Kolik je….?</a:t>
            </a:r>
          </a:p>
          <a:p>
            <a:r>
              <a:rPr lang="cs-CZ" dirty="0"/>
              <a:t>…. je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7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5DD919-87AA-EFCF-2A7B-DC2E00D3A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46E11F-FC06-67BA-EC24-71EA18B91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2FE149-1004-F494-7A60-FB62F11B3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DFC4834-9E3F-314A-25BC-6AC286CF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B0F7AB-A88A-7E02-98FE-2CDDB448F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Str. 25/2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 descr="Obsah obrázku text, Kuchyně, nádobí, jídlo&#10;&#10;Popis byl vytvořen automaticky">
            <a:extLst>
              <a:ext uri="{FF2B5EF4-FFF2-40B4-BE49-F238E27FC236}">
                <a16:creationId xmlns:a16="http://schemas.microsoft.com/office/drawing/2014/main" id="{FCAE464F-D26D-64CB-458F-D1AD8B33E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16" y="720000"/>
            <a:ext cx="8739984" cy="48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3F6E3F-624C-C05D-B08C-C99F82E89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4EB902-0D86-AEC0-29B7-79561AB98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84AD18-B747-ADC8-A321-1C2FCA731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FC7621A-AFB5-94F7-8715-10C80C27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F03BB6-1FAA-76BD-AA6F-9FD78906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Slovíčka</a:t>
            </a:r>
            <a:endParaRPr lang="cs-CZ" dirty="0"/>
          </a:p>
          <a:p>
            <a:r>
              <a:rPr lang="cs-CZ" dirty="0">
                <a:hlinkClick r:id="rId3"/>
              </a:rPr>
              <a:t>Slovíčka poslech</a:t>
            </a:r>
            <a:endParaRPr lang="cs-CZ" dirty="0"/>
          </a:p>
          <a:p>
            <a:r>
              <a:rPr lang="cs-CZ" dirty="0">
                <a:hlinkClick r:id="rId4"/>
              </a:rPr>
              <a:t>Slovíčka psaní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98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E38C0F-2FFD-59C0-6A91-FCA79839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Kolik to stojí?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A5B637-5C8C-5D49-0A91-0EF3842AC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30.09.2024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40E7D5-8E91-560D-E391-3A03FEE7A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5538B1-9341-76B4-C367-AB4365F1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510" y="26895"/>
            <a:ext cx="3215490" cy="586590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Kolik stojí palačinky se šlehačkou?</a:t>
            </a:r>
          </a:p>
          <a:p>
            <a:pPr>
              <a:spcAft>
                <a:spcPts val="600"/>
              </a:spcAft>
            </a:pPr>
            <a:r>
              <a:rPr lang="cs-CZ" dirty="0"/>
              <a:t>Palačinky se šlehačkou stojí padesát korun.</a:t>
            </a:r>
          </a:p>
          <a:p>
            <a:pPr>
              <a:spcAft>
                <a:spcPts val="600"/>
              </a:spcAft>
            </a:pPr>
            <a:r>
              <a:rPr lang="en-US" dirty="0"/>
              <a:t>How much are pancakes with whipped cream?</a:t>
            </a:r>
          </a:p>
          <a:p>
            <a:pPr>
              <a:spcAft>
                <a:spcPts val="600"/>
              </a:spcAft>
            </a:pPr>
            <a:r>
              <a:rPr lang="en-US" dirty="0"/>
              <a:t>Pancakes with whipped cream cost </a:t>
            </a:r>
            <a:r>
              <a:rPr lang="cs-CZ" dirty="0" err="1"/>
              <a:t>fifty</a:t>
            </a:r>
            <a:r>
              <a:rPr lang="en-US" dirty="0"/>
              <a:t> crowns</a:t>
            </a: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/>
              <a:t>Příloha = </a:t>
            </a:r>
            <a:r>
              <a:rPr lang="cs-CZ" b="1" dirty="0" err="1"/>
              <a:t>side</a:t>
            </a:r>
            <a:r>
              <a:rPr lang="cs-CZ" b="1" dirty="0"/>
              <a:t> </a:t>
            </a:r>
            <a:r>
              <a:rPr lang="cs-CZ" b="1" dirty="0" err="1"/>
              <a:t>dish</a:t>
            </a:r>
            <a:endParaRPr lang="cs-CZ" b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cs-CZ" b="1" dirty="0">
                <a:sym typeface="Wingdings" panose="05000000000000000000" pitchFamily="2" charset="2"/>
              </a:rPr>
              <a:t>brambory, knedlíky, rýže, …</a:t>
            </a:r>
          </a:p>
          <a:p>
            <a:pPr>
              <a:spcAft>
                <a:spcPts val="600"/>
              </a:spcAft>
            </a:pPr>
            <a:r>
              <a:rPr lang="cs-CZ" b="1" dirty="0"/>
              <a:t>Hlavní chod = hlavní jídlo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47F7C1-641F-32E1-F164-2E4905A4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36863"/>
            <a:ext cx="8003136" cy="4721851"/>
          </a:xfrm>
          <a:prstGeom prst="rect">
            <a:avLst/>
          </a:prstGeom>
          <a:noFill/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889528-595E-3CEE-C1E3-7504EF0C0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700" err="1"/>
              <a:t>How</a:t>
            </a:r>
            <a:r>
              <a:rPr lang="cs-CZ" sz="1700"/>
              <a:t> much </a:t>
            </a:r>
            <a:r>
              <a:rPr lang="cs-CZ" sz="1700" err="1"/>
              <a:t>is</a:t>
            </a:r>
            <a:r>
              <a:rPr lang="cs-CZ" sz="1700"/>
              <a:t> </a:t>
            </a:r>
            <a:r>
              <a:rPr lang="cs-CZ" sz="1700" err="1"/>
              <a:t>it</a:t>
            </a:r>
            <a:r>
              <a:rPr lang="cs-CZ" sz="170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721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9151A6-044B-C8BC-93AB-2A49E9E20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E6AF18-D669-1C7B-C4E7-971242AF5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384B36-0CE1-3633-D46B-8A83DC129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4BC4B6E-C999-59F5-016F-5D7536C6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vs 2 vs 3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16B439-9757-FEE7-EA98-CAF8F48E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Dám si </a:t>
            </a:r>
            <a:r>
              <a:rPr lang="cs-CZ" dirty="0"/>
              <a:t>JEDNO </a:t>
            </a:r>
            <a:r>
              <a:rPr lang="cs-CZ" dirty="0">
                <a:solidFill>
                  <a:schemeClr val="accent3"/>
                </a:solidFill>
              </a:rPr>
              <a:t>pivo</a:t>
            </a:r>
            <a:r>
              <a:rPr lang="cs-CZ" dirty="0"/>
              <a:t>, JEDNO </a:t>
            </a:r>
            <a:r>
              <a:rPr lang="cs-CZ" dirty="0">
                <a:solidFill>
                  <a:schemeClr val="accent3"/>
                </a:solidFill>
              </a:rPr>
              <a:t>víno</a:t>
            </a:r>
            <a:r>
              <a:rPr lang="cs-CZ" dirty="0"/>
              <a:t>, JEDEN</a:t>
            </a:r>
            <a:r>
              <a:rPr lang="cs-CZ" dirty="0">
                <a:solidFill>
                  <a:schemeClr val="tx2"/>
                </a:solidFill>
              </a:rPr>
              <a:t> džus</a:t>
            </a:r>
            <a:r>
              <a:rPr lang="cs-CZ" dirty="0"/>
              <a:t>, JEDNU </a:t>
            </a:r>
            <a:r>
              <a:rPr lang="cs-CZ" dirty="0">
                <a:solidFill>
                  <a:srgbClr val="FF0000"/>
                </a:solidFill>
              </a:rPr>
              <a:t>kávu</a:t>
            </a:r>
          </a:p>
          <a:p>
            <a:pPr marL="7200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dirty="0"/>
              <a:t>DVĚ </a:t>
            </a:r>
            <a:r>
              <a:rPr lang="cs-CZ" dirty="0">
                <a:solidFill>
                  <a:schemeClr val="accent3"/>
                </a:solidFill>
              </a:rPr>
              <a:t>piva</a:t>
            </a:r>
            <a:r>
              <a:rPr lang="cs-CZ" dirty="0"/>
              <a:t>, DVĚ </a:t>
            </a:r>
            <a:r>
              <a:rPr lang="cs-CZ" dirty="0">
                <a:solidFill>
                  <a:schemeClr val="accent3"/>
                </a:solidFill>
              </a:rPr>
              <a:t>vína</a:t>
            </a:r>
            <a:r>
              <a:rPr lang="cs-CZ" dirty="0"/>
              <a:t>, DVA </a:t>
            </a:r>
            <a:r>
              <a:rPr lang="cs-CZ" dirty="0">
                <a:solidFill>
                  <a:schemeClr val="tx2"/>
                </a:solidFill>
              </a:rPr>
              <a:t>džusy</a:t>
            </a:r>
            <a:r>
              <a:rPr lang="cs-CZ" dirty="0"/>
              <a:t>, DVĚ </a:t>
            </a:r>
            <a:r>
              <a:rPr lang="cs-CZ" dirty="0">
                <a:solidFill>
                  <a:srgbClr val="FF0000"/>
                </a:solidFill>
              </a:rPr>
              <a:t>kávy</a:t>
            </a:r>
          </a:p>
          <a:p>
            <a:pPr marL="7200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dirty="0"/>
              <a:t>TŘI </a:t>
            </a:r>
            <a:r>
              <a:rPr lang="cs-CZ" dirty="0">
                <a:solidFill>
                  <a:schemeClr val="accent3"/>
                </a:solidFill>
              </a:rPr>
              <a:t>piva</a:t>
            </a:r>
            <a:r>
              <a:rPr lang="cs-CZ" dirty="0"/>
              <a:t>, TŘI </a:t>
            </a:r>
            <a:r>
              <a:rPr lang="cs-CZ" dirty="0">
                <a:solidFill>
                  <a:schemeClr val="accent3"/>
                </a:solidFill>
              </a:rPr>
              <a:t>vína</a:t>
            </a:r>
            <a:r>
              <a:rPr lang="cs-CZ" dirty="0"/>
              <a:t>, TŘI </a:t>
            </a:r>
            <a:r>
              <a:rPr lang="cs-CZ" dirty="0">
                <a:solidFill>
                  <a:srgbClr val="0000DC"/>
                </a:solidFill>
              </a:rPr>
              <a:t>džusy</a:t>
            </a:r>
            <a:r>
              <a:rPr lang="cs-CZ" dirty="0"/>
              <a:t>, TŘI </a:t>
            </a:r>
            <a:r>
              <a:rPr lang="cs-CZ" dirty="0">
                <a:solidFill>
                  <a:srgbClr val="FF0000"/>
                </a:solidFill>
              </a:rPr>
              <a:t>kávy</a:t>
            </a:r>
          </a:p>
          <a:p>
            <a:pPr marL="7200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dirty="0">
                <a:highlight>
                  <a:srgbClr val="FFFF00"/>
                </a:highlight>
              </a:rPr>
              <a:t>Počítáme… </a:t>
            </a:r>
            <a:r>
              <a:rPr lang="cs-CZ" dirty="0" err="1">
                <a:highlight>
                  <a:srgbClr val="FFFF00"/>
                </a:highlight>
              </a:rPr>
              <a:t>counting</a:t>
            </a:r>
            <a:endParaRPr lang="cs-CZ" dirty="0">
              <a:highlight>
                <a:srgbClr val="FFFF00"/>
              </a:highlight>
            </a:endParaRPr>
          </a:p>
          <a:p>
            <a:pPr marL="72000" indent="0">
              <a:buNone/>
            </a:pPr>
            <a:r>
              <a:rPr lang="cs-CZ" b="1" dirty="0">
                <a:highlight>
                  <a:srgbClr val="FFFF00"/>
                </a:highlight>
              </a:rPr>
              <a:t>Jedna</a:t>
            </a:r>
            <a:r>
              <a:rPr lang="cs-CZ" dirty="0">
                <a:highlight>
                  <a:srgbClr val="FFFF00"/>
                </a:highlight>
              </a:rPr>
              <a:t>, dva, tři… </a:t>
            </a:r>
          </a:p>
        </p:txBody>
      </p:sp>
    </p:spTree>
    <p:extLst>
      <p:ext uri="{BB962C8B-B14F-4D97-AF65-F5344CB8AC3E}">
        <p14:creationId xmlns:p14="http://schemas.microsoft.com/office/powerpoint/2010/main" val="228460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300557-BBC4-04F0-50A9-7B0F38DF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A7FB4-3AC5-8222-7AD8-F6BA87461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20DFFA-E8B0-FCD3-AAFC-1BBEBC16E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EDCB15-72B8-7AE2-A66E-FECFCDCF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Dialogy</a:t>
            </a:r>
          </a:p>
        </p:txBody>
      </p:sp>
      <p:pic>
        <p:nvPicPr>
          <p:cNvPr id="8" name="Zástupný obsah 7" descr="Obsah obrázku jídlo, Smažené jídlo, Svačinka, Rychlé občerstvení&#10;&#10;Popis byl vytvořen automaticky">
            <a:extLst>
              <a:ext uri="{FF2B5EF4-FFF2-40B4-BE49-F238E27FC236}">
                <a16:creationId xmlns:a16="http://schemas.microsoft.com/office/drawing/2014/main" id="{CA7F4FED-4E56-9520-1091-5D39AE232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000" y="1274259"/>
            <a:ext cx="3517301" cy="2350196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4DB144-FE72-0197-418A-6AB45587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68" y="288856"/>
            <a:ext cx="6309907" cy="55783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9A12F4-0BE4-94D9-1EEF-E012E63CF653}"/>
              </a:ext>
            </a:extLst>
          </p:cNvPr>
          <p:cNvSpPr txBox="1"/>
          <p:nvPr/>
        </p:nvSpPr>
        <p:spPr>
          <a:xfrm>
            <a:off x="666000" y="3775121"/>
            <a:ext cx="351730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zaplatím (já) x zaplatíme (my)</a:t>
            </a:r>
          </a:p>
          <a:p>
            <a:pPr algn="l"/>
            <a:r>
              <a:rPr lang="cs-CZ" sz="2000" dirty="0">
                <a:latin typeface="+mn-lt"/>
              </a:rPr>
              <a:t>dám si (já) x dáme si</a:t>
            </a:r>
          </a:p>
          <a:p>
            <a:pPr algn="l"/>
            <a:r>
              <a:rPr lang="cs-CZ" sz="2000" dirty="0">
                <a:latin typeface="+mn-lt"/>
              </a:rPr>
              <a:t>děkuji (já) x děkujeme (my)</a:t>
            </a:r>
          </a:p>
        </p:txBody>
      </p:sp>
    </p:spTree>
    <p:extLst>
      <p:ext uri="{BB962C8B-B14F-4D97-AF65-F5344CB8AC3E}">
        <p14:creationId xmlns:p14="http://schemas.microsoft.com/office/powerpoint/2010/main" val="8639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CACE97-958F-2323-F6B2-ED850244AC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58E9-F21E-BE28-A413-4F7388471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049BA-1C91-66E3-E7D9-F66A2C4C6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5AF96-39A7-314E-85EA-109DE0E1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Fráze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875C1-73C1-3F5B-6E4B-2B050E78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Berete ISIC (</a:t>
            </a:r>
            <a:r>
              <a:rPr lang="cs-CZ" dirty="0" err="1"/>
              <a:t>ajsik</a:t>
            </a:r>
            <a:r>
              <a:rPr lang="cs-CZ" dirty="0"/>
              <a:t>)?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accept</a:t>
            </a:r>
            <a:r>
              <a:rPr lang="cs-CZ" dirty="0"/>
              <a:t> ISIC </a:t>
            </a:r>
            <a:r>
              <a:rPr lang="cs-CZ" dirty="0" err="1"/>
              <a:t>card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1BB2C7-52E2-59D7-208B-9FE91E665D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0E8FAF-7E38-40C3-D156-45AC5CD81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9DF557-2195-8449-F5BA-3AA73CB8C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pronouns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86A7B8-FA53-B249-8256-FF1B7289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DB2710E-04A0-C7AB-5DD9-65D96FB5B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59555"/>
              </p:ext>
            </p:extLst>
          </p:nvPr>
        </p:nvGraphicFramePr>
        <p:xfrm>
          <a:off x="720725" y="1712595"/>
          <a:ext cx="104992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803">
                  <a:extLst>
                    <a:ext uri="{9D8B030D-6E8A-4147-A177-3AD203B41FA5}">
                      <a16:colId xmlns:a16="http://schemas.microsoft.com/office/drawing/2014/main" val="2364204571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2013700156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1204123033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2144206266"/>
                    </a:ext>
                  </a:extLst>
                </a:gridCol>
              </a:tblGrid>
              <a:tr h="320233">
                <a:tc gridSpan="2">
                  <a:txBody>
                    <a:bodyPr/>
                    <a:lstStyle/>
                    <a:p>
                      <a:r>
                        <a:rPr lang="cs-CZ" dirty="0"/>
                        <a:t>SINGULÁR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PLURÁL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86321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3291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7184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/>
                        <a:t>HE, </a:t>
                      </a:r>
                      <a:r>
                        <a:rPr lang="cs-CZ" dirty="0" err="1"/>
                        <a:t>SHE</a:t>
                      </a:r>
                      <a:r>
                        <a:rPr lang="cs-CZ" dirty="0"/>
                        <a:t>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ON, ONA, 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6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B4D2C0-1566-58DB-096F-D1BA5A290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AFD04-ED69-ED91-8704-ABC05F882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098399-4C21-7669-528F-87D7F44B7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Verb TO </a:t>
            </a:r>
            <a:r>
              <a:rPr lang="cs-CZ" dirty="0" err="1"/>
              <a:t>BE</a:t>
            </a:r>
            <a:r>
              <a:rPr lang="cs-CZ" dirty="0"/>
              <a:t> in </a:t>
            </a:r>
            <a:r>
              <a:rPr lang="cs-CZ" dirty="0" err="1"/>
              <a:t>present</a:t>
            </a:r>
            <a:r>
              <a:rPr lang="cs-CZ" dirty="0"/>
              <a:t> tense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0CA8353-8BA9-FAE1-ABA4-4DB38E0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BÝT v přítomném čase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C56FB8-5706-EE41-7980-D091DFEE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irregular</a:t>
            </a:r>
            <a:r>
              <a:rPr lang="cs-CZ" dirty="0"/>
              <a:t> Czech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CHTÍT = to </a:t>
            </a:r>
            <a:r>
              <a:rPr lang="cs-CZ" dirty="0" err="1"/>
              <a:t>want</a:t>
            </a:r>
            <a:r>
              <a:rPr lang="cs-CZ" dirty="0"/>
              <a:t>). </a:t>
            </a:r>
          </a:p>
          <a:p>
            <a:r>
              <a:rPr lang="cs-CZ" dirty="0"/>
              <a:t>All Czech </a:t>
            </a:r>
            <a:r>
              <a:rPr lang="cs-CZ" dirty="0" err="1"/>
              <a:t>verbs</a:t>
            </a:r>
            <a:r>
              <a:rPr lang="cs-CZ" dirty="0"/>
              <a:t> are </a:t>
            </a:r>
            <a:r>
              <a:rPr lang="cs-CZ" dirty="0" err="1"/>
              <a:t>conjugated</a:t>
            </a:r>
            <a:r>
              <a:rPr lang="cs-CZ" dirty="0"/>
              <a:t>. </a:t>
            </a:r>
            <a:r>
              <a:rPr lang="cs-CZ" dirty="0" err="1"/>
              <a:t>Verbs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endings</a:t>
            </a:r>
            <a:r>
              <a:rPr lang="cs-CZ" dirty="0"/>
              <a:t> to express </a:t>
            </a:r>
            <a:r>
              <a:rPr lang="cs-CZ" dirty="0" err="1"/>
              <a:t>persons</a:t>
            </a:r>
            <a:r>
              <a:rPr lang="cs-CZ" dirty="0"/>
              <a:t>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0D798CE-A238-808C-2B94-28734EC8A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63000"/>
              </p:ext>
            </p:extLst>
          </p:nvPr>
        </p:nvGraphicFramePr>
        <p:xfrm>
          <a:off x="1570681" y="424803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59628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39638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8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JÁ JSEM (NEJSEM)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MY JSME (NEJSME)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6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TY JSI (NEJSI)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VY JSTE (NEJSTE)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3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ON, ONA, ONO JE (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NENÍ !!)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ONI JSOU (NEJSOU)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1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A995DC-F80D-5124-84E6-30CAD8EAEC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213622-8673-6AEE-ADC5-DD67C271E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0525F8-E97D-C529-0CE5-CB612CCBA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784094B-BEC2-28C4-165A-EA06461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BBB8C4-F792-F381-237E-ED639C96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Sloveso BÝT</a:t>
            </a:r>
            <a:endParaRPr lang="cs-CZ" dirty="0"/>
          </a:p>
          <a:p>
            <a:r>
              <a:rPr lang="cs-CZ" dirty="0">
                <a:hlinkClick r:id="rId3"/>
              </a:rPr>
              <a:t>Neformální fráze</a:t>
            </a:r>
            <a:endParaRPr lang="cs-CZ" dirty="0"/>
          </a:p>
          <a:p>
            <a:r>
              <a:rPr lang="cs-CZ" dirty="0">
                <a:hlinkClick r:id="rId4"/>
              </a:rPr>
              <a:t>Formální fráze</a:t>
            </a:r>
            <a:endParaRPr lang="cs-CZ" dirty="0"/>
          </a:p>
          <a:p>
            <a:r>
              <a:rPr lang="cs-CZ" dirty="0">
                <a:hlinkClick r:id="rId5"/>
              </a:rPr>
              <a:t>Odkud jste?</a:t>
            </a:r>
            <a:endParaRPr lang="cs-CZ" dirty="0"/>
          </a:p>
          <a:p>
            <a:endParaRPr lang="cs-CZ" dirty="0"/>
          </a:p>
          <a:p>
            <a:r>
              <a:rPr lang="cs-CZ" dirty="0"/>
              <a:t>Kolik je vám let? X Kolik je ti let?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Je mi… </a:t>
            </a:r>
          </a:p>
          <a:p>
            <a:r>
              <a:rPr lang="cs-CZ" dirty="0"/>
              <a:t>Jak se jmenujete? X Jak se jmenuješ?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Jmenuju se… Já jsem…</a:t>
            </a:r>
          </a:p>
        </p:txBody>
      </p:sp>
    </p:spTree>
    <p:extLst>
      <p:ext uri="{BB962C8B-B14F-4D97-AF65-F5344CB8AC3E}">
        <p14:creationId xmlns:p14="http://schemas.microsoft.com/office/powerpoint/2010/main" val="20859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671CC0-1033-5F28-E0FE-EAFBEAE3B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ADC886-D9A1-6B72-3A1D-FC78A0A6C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11C65D-C5CA-B82A-1FE6-4D6696BA7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502588F-D919-D227-5CF8-50E876D8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0 až 10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096FC2-4DB3-A02C-2E71-268BD1C2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AUDIO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0        1       2        3       4       5       6       7       8       9       10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800" dirty="0"/>
              <a:t>nula      _____     ______   ______  ______   pět    _______   ______    osm    ______      _______</a:t>
            </a:r>
          </a:p>
          <a:p>
            <a:pPr marL="72000" indent="0">
              <a:buNone/>
            </a:pPr>
            <a:endParaRPr lang="cs-CZ" sz="1800" dirty="0"/>
          </a:p>
          <a:p>
            <a:pPr marL="72000" indent="0">
              <a:buNone/>
            </a:pPr>
            <a:r>
              <a:rPr lang="cs-CZ" sz="1800" dirty="0"/>
              <a:t>Čtyři, deset, jedna, tři, sedm, dva, devět, šest   </a:t>
            </a:r>
          </a:p>
        </p:txBody>
      </p:sp>
    </p:spTree>
    <p:extLst>
      <p:ext uri="{BB962C8B-B14F-4D97-AF65-F5344CB8AC3E}">
        <p14:creationId xmlns:p14="http://schemas.microsoft.com/office/powerpoint/2010/main" val="98643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E37A51-9380-FBD0-29E5-B1C7A863E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400A6-0A0F-7A07-4D72-B889D6925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BC7D9C-4577-8BBC-35C4-453625745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E129839-E454-3B62-B94F-CEABE5DC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máš UČO?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301ADA-0ABD-4309-4D82-2EC45F35E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X Jaké máte UČO?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472154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Moje UČO je čtyři sedm dva jedna pět čtyři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(Jaké máš telefonní číslo? Jaké máte telefonní číslo?)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10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9D6854-5BE4-37DD-75DB-113C7CE4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19F762-6E51-863C-E87E-4850FDC26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784828-1AE9-0322-E4E1-8A9E79485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6D1918-6313-1138-9934-E8BAE167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10 až 1000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412366-805A-1777-3EAE-054724E8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AUDIO</a:t>
            </a:r>
            <a:endParaRPr lang="cs-CZ" dirty="0"/>
          </a:p>
          <a:p>
            <a:r>
              <a:rPr lang="cs-CZ" dirty="0">
                <a:hlinkClick r:id="rId3"/>
              </a:rPr>
              <a:t>PROCVIČENÍ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A6FA86-4858-73F7-0A6F-54AA1538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68" y="2699771"/>
            <a:ext cx="7757832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9D6854-5BE4-37DD-75DB-113C7CE4A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19F762-6E51-863C-E87E-4850FDC26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784828-1AE9-0322-E4E1-8A9E79485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6D1918-6313-1138-9934-E8BAE167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10 až 1000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412366-805A-1777-3EAE-054724E8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PROCVIČENÍ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F91C9BC-120F-32D6-FBFD-52DDDAAB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0" y="2478361"/>
            <a:ext cx="8348951" cy="22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E37A51-9380-FBD0-29E5-B1C7A863E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30.09.2024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400A6-0A0F-7A07-4D72-B889D6925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BC7D9C-4577-8BBC-35C4-453625745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E129839-E454-3B62-B94F-CEABE5DC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máš UČO?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301ADA-0ABD-4309-4D82-2EC45F35E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X Jaké máte UČO?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472154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Moje UČO je čtyřicet sedm, dvacet jedna, padesát čtyři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Čtyři sta sedmdesát dva, sto padesát čtyři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 marL="72000" indent="0">
              <a:buNone/>
            </a:pP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99660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prezentace-cjv-cz-16-9 (1)</Template>
  <TotalTime>507</TotalTime>
  <Words>549</Words>
  <Application>Microsoft Office PowerPoint</Application>
  <PresentationFormat>Widescreen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Druhý týden Czech for Exchange Students </vt:lpstr>
      <vt:lpstr>Osobní zájmena</vt:lpstr>
      <vt:lpstr>Sloveso BÝT v přítomném čase </vt:lpstr>
      <vt:lpstr>Opakování</vt:lpstr>
      <vt:lpstr>Číslovky 0 až 10</vt:lpstr>
      <vt:lpstr>Jaké máš UČO?</vt:lpstr>
      <vt:lpstr>Číslovky 10 až 1000</vt:lpstr>
      <vt:lpstr>Číslovky 10 až 1000</vt:lpstr>
      <vt:lpstr>Jaké máš UČO?</vt:lpstr>
      <vt:lpstr>Kolik je ti let?</vt:lpstr>
      <vt:lpstr>PowerPoint Presentation</vt:lpstr>
      <vt:lpstr>Restaurace</vt:lpstr>
      <vt:lpstr>Restaurace</vt:lpstr>
      <vt:lpstr>Kolik to stojí?</vt:lpstr>
      <vt:lpstr>1 vs 2 vs 3</vt:lpstr>
      <vt:lpstr>Dialogy</vt:lpstr>
      <vt:lpstr>Fráze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Frecerová</dc:creator>
  <cp:lastModifiedBy>Kateřina Frecerová</cp:lastModifiedBy>
  <cp:revision>8</cp:revision>
  <cp:lastPrinted>1601-01-01T00:00:00Z</cp:lastPrinted>
  <dcterms:created xsi:type="dcterms:W3CDTF">2024-09-22T12:03:40Z</dcterms:created>
  <dcterms:modified xsi:type="dcterms:W3CDTF">2024-09-30T11:32:04Z</dcterms:modified>
</cp:coreProperties>
</file>