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57" r:id="rId4"/>
    <p:sldId id="260" r:id="rId5"/>
    <p:sldId id="259" r:id="rId6"/>
    <p:sldId id="258" r:id="rId7"/>
    <p:sldId id="265" r:id="rId8"/>
    <p:sldId id="266" r:id="rId9"/>
    <p:sldId id="267" r:id="rId10"/>
    <p:sldId id="264" r:id="rId11"/>
    <p:sldId id="263" r:id="rId12"/>
    <p:sldId id="262" r:id="rId13"/>
    <p:sldId id="261" r:id="rId14"/>
    <p:sldId id="269" r:id="rId15"/>
    <p:sldId id="268" r:id="rId16"/>
    <p:sldId id="270" r:id="rId17"/>
    <p:sldId id="271" r:id="rId18"/>
    <p:sldId id="272" r:id="rId19"/>
    <p:sldId id="273" r:id="rId20"/>
    <p:sldId id="277" r:id="rId21"/>
    <p:sldId id="281" r:id="rId22"/>
    <p:sldId id="280" r:id="rId23"/>
    <p:sldId id="278" r:id="rId24"/>
    <p:sldId id="276" r:id="rId25"/>
    <p:sldId id="275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A6D5737-7ADE-4019-A7C3-A7825DB04139}">
          <p14:sldIdLst>
            <p14:sldId id="256"/>
            <p14:sldId id="279"/>
            <p14:sldId id="257"/>
            <p14:sldId id="260"/>
            <p14:sldId id="259"/>
            <p14:sldId id="258"/>
            <p14:sldId id="265"/>
            <p14:sldId id="266"/>
            <p14:sldId id="267"/>
            <p14:sldId id="264"/>
            <p14:sldId id="263"/>
            <p14:sldId id="262"/>
            <p14:sldId id="261"/>
            <p14:sldId id="269"/>
            <p14:sldId id="268"/>
            <p14:sldId id="270"/>
            <p14:sldId id="271"/>
            <p14:sldId id="272"/>
            <p14:sldId id="273"/>
            <p14:sldId id="277"/>
            <p14:sldId id="281"/>
            <p14:sldId id="280"/>
            <p14:sldId id="278"/>
            <p14:sldId id="276"/>
            <p14:sldId id="275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88" autoAdjust="0"/>
  </p:normalViewPr>
  <p:slideViewPr>
    <p:cSldViewPr snapToGrid="0">
      <p:cViewPr varScale="1">
        <p:scale>
          <a:sx n="83" d="100"/>
          <a:sy n="83" d="100"/>
        </p:scale>
        <p:origin x="682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E4158-E352-47AE-9407-F75C1DEAB45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1723805-9075-4110-A4AB-DB903D98FC80}">
      <dgm:prSet/>
      <dgm:spPr/>
      <dgm:t>
        <a:bodyPr/>
        <a:lstStyle/>
        <a:p>
          <a:r>
            <a:rPr lang="en-US"/>
            <a:t>Active participation. </a:t>
          </a:r>
        </a:p>
      </dgm:t>
    </dgm:pt>
    <dgm:pt modelId="{F8090DAB-13C5-4A68-AC28-402696A2CAA4}" type="parTrans" cxnId="{55DDD466-DECD-47F9-999C-706D67D16B83}">
      <dgm:prSet/>
      <dgm:spPr/>
      <dgm:t>
        <a:bodyPr/>
        <a:lstStyle/>
        <a:p>
          <a:endParaRPr lang="en-US"/>
        </a:p>
      </dgm:t>
    </dgm:pt>
    <dgm:pt modelId="{02F02A68-66EB-47C0-A43D-CBB9F417C514}" type="sibTrans" cxnId="{55DDD466-DECD-47F9-999C-706D67D16B83}">
      <dgm:prSet/>
      <dgm:spPr/>
      <dgm:t>
        <a:bodyPr/>
        <a:lstStyle/>
        <a:p>
          <a:endParaRPr lang="en-US"/>
        </a:p>
      </dgm:t>
    </dgm:pt>
    <dgm:pt modelId="{76270820-76DE-40D2-BADD-59EB17C02EA7}">
      <dgm:prSet/>
      <dgm:spPr/>
      <dgm:t>
        <a:bodyPr/>
        <a:lstStyle/>
        <a:p>
          <a:r>
            <a:rPr lang="en-US"/>
            <a:t>Students</a:t>
          </a:r>
          <a:r>
            <a:rPr lang="cs-CZ"/>
            <a:t> </a:t>
          </a:r>
          <a:r>
            <a:rPr lang="en-US"/>
            <a:t>have to pass the final test and oral exam</a:t>
          </a:r>
        </a:p>
      </dgm:t>
    </dgm:pt>
    <dgm:pt modelId="{5FDD5C3E-5358-4B9E-9EBF-22F813EF2C7B}" type="parTrans" cxnId="{752E3E29-BA0D-4E41-8C6F-78426356ECC6}">
      <dgm:prSet/>
      <dgm:spPr/>
      <dgm:t>
        <a:bodyPr/>
        <a:lstStyle/>
        <a:p>
          <a:endParaRPr lang="en-US"/>
        </a:p>
      </dgm:t>
    </dgm:pt>
    <dgm:pt modelId="{2ADA3A4E-5FC9-45D3-952D-6051698E4867}" type="sibTrans" cxnId="{752E3E29-BA0D-4E41-8C6F-78426356ECC6}">
      <dgm:prSet/>
      <dgm:spPr/>
      <dgm:t>
        <a:bodyPr/>
        <a:lstStyle/>
        <a:p>
          <a:endParaRPr lang="en-US"/>
        </a:p>
      </dgm:t>
    </dgm:pt>
    <dgm:pt modelId="{ED69BCFA-95E4-436E-B504-6A31345653BD}">
      <dgm:prSet/>
      <dgm:spPr/>
      <dgm:t>
        <a:bodyPr/>
        <a:lstStyle/>
        <a:p>
          <a:r>
            <a:rPr lang="cs-CZ"/>
            <a:t>You can miss 3 lessons. </a:t>
          </a:r>
          <a:endParaRPr lang="en-US"/>
        </a:p>
      </dgm:t>
    </dgm:pt>
    <dgm:pt modelId="{238B1C02-FA6A-4CA6-9B3E-3823D97B985E}" type="parTrans" cxnId="{6669D134-61EB-46ED-91BF-15732F134AD3}">
      <dgm:prSet/>
      <dgm:spPr/>
      <dgm:t>
        <a:bodyPr/>
        <a:lstStyle/>
        <a:p>
          <a:endParaRPr lang="en-US"/>
        </a:p>
      </dgm:t>
    </dgm:pt>
    <dgm:pt modelId="{6C222519-5517-4A0E-87C2-FE810ECF91DC}" type="sibTrans" cxnId="{6669D134-61EB-46ED-91BF-15732F134AD3}">
      <dgm:prSet/>
      <dgm:spPr/>
      <dgm:t>
        <a:bodyPr/>
        <a:lstStyle/>
        <a:p>
          <a:endParaRPr lang="en-US"/>
        </a:p>
      </dgm:t>
    </dgm:pt>
    <dgm:pt modelId="{DA6B9A43-964D-4F88-A633-247393FF9A39}" type="pres">
      <dgm:prSet presAssocID="{C5DE4158-E352-47AE-9407-F75C1DEAB45F}" presName="root" presStyleCnt="0">
        <dgm:presLayoutVars>
          <dgm:dir/>
          <dgm:resizeHandles val="exact"/>
        </dgm:presLayoutVars>
      </dgm:prSet>
      <dgm:spPr/>
    </dgm:pt>
    <dgm:pt modelId="{63E95CF5-1BA7-4F19-8D80-7DB7F9B2ED83}" type="pres">
      <dgm:prSet presAssocID="{C1723805-9075-4110-A4AB-DB903D98FC80}" presName="compNode" presStyleCnt="0"/>
      <dgm:spPr/>
    </dgm:pt>
    <dgm:pt modelId="{E1423F3B-F721-47F8-A191-774975B2B7EE}" type="pres">
      <dgm:prSet presAssocID="{C1723805-9075-4110-A4AB-DB903D98FC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iket"/>
        </a:ext>
      </dgm:extLst>
    </dgm:pt>
    <dgm:pt modelId="{86125AEA-E33C-4A54-8C62-392B64C48B71}" type="pres">
      <dgm:prSet presAssocID="{C1723805-9075-4110-A4AB-DB903D98FC80}" presName="spaceRect" presStyleCnt="0"/>
      <dgm:spPr/>
    </dgm:pt>
    <dgm:pt modelId="{AEE11A52-858D-4F9B-A4D6-075B0C1D613A}" type="pres">
      <dgm:prSet presAssocID="{C1723805-9075-4110-A4AB-DB903D98FC80}" presName="textRect" presStyleLbl="revTx" presStyleIdx="0" presStyleCnt="3">
        <dgm:presLayoutVars>
          <dgm:chMax val="1"/>
          <dgm:chPref val="1"/>
        </dgm:presLayoutVars>
      </dgm:prSet>
      <dgm:spPr/>
    </dgm:pt>
    <dgm:pt modelId="{F9445E00-2E11-4381-AFCB-E807F6E6941E}" type="pres">
      <dgm:prSet presAssocID="{02F02A68-66EB-47C0-A43D-CBB9F417C514}" presName="sibTrans" presStyleCnt="0"/>
      <dgm:spPr/>
    </dgm:pt>
    <dgm:pt modelId="{7CCAA38D-2A8E-4FE8-A944-6D9884F95EB8}" type="pres">
      <dgm:prSet presAssocID="{76270820-76DE-40D2-BADD-59EB17C02EA7}" presName="compNode" presStyleCnt="0"/>
      <dgm:spPr/>
    </dgm:pt>
    <dgm:pt modelId="{F804CAE0-F296-48EE-9B58-F08CDF660628}" type="pres">
      <dgm:prSet presAssocID="{76270820-76DE-40D2-BADD-59EB17C02E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5121FE8-27CC-4F41-B74F-697A3966AA9C}" type="pres">
      <dgm:prSet presAssocID="{76270820-76DE-40D2-BADD-59EB17C02EA7}" presName="spaceRect" presStyleCnt="0"/>
      <dgm:spPr/>
    </dgm:pt>
    <dgm:pt modelId="{B76C5626-AF8E-4461-98C7-29290A5AD2F5}" type="pres">
      <dgm:prSet presAssocID="{76270820-76DE-40D2-BADD-59EB17C02EA7}" presName="textRect" presStyleLbl="revTx" presStyleIdx="1" presStyleCnt="3">
        <dgm:presLayoutVars>
          <dgm:chMax val="1"/>
          <dgm:chPref val="1"/>
        </dgm:presLayoutVars>
      </dgm:prSet>
      <dgm:spPr/>
    </dgm:pt>
    <dgm:pt modelId="{A1E8333F-E802-480D-9FED-EA8FA815B453}" type="pres">
      <dgm:prSet presAssocID="{2ADA3A4E-5FC9-45D3-952D-6051698E4867}" presName="sibTrans" presStyleCnt="0"/>
      <dgm:spPr/>
    </dgm:pt>
    <dgm:pt modelId="{10EDB1BE-7052-45DA-AE20-C64070884992}" type="pres">
      <dgm:prSet presAssocID="{ED69BCFA-95E4-436E-B504-6A31345653BD}" presName="compNode" presStyleCnt="0"/>
      <dgm:spPr/>
    </dgm:pt>
    <dgm:pt modelId="{E56280D7-2400-4039-9C4A-C74F4B6D85E5}" type="pres">
      <dgm:prSet presAssocID="{ED69BCFA-95E4-436E-B504-6A31345653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Černá tabule"/>
        </a:ext>
      </dgm:extLst>
    </dgm:pt>
    <dgm:pt modelId="{1244FE16-43A4-491B-AA15-476BDAF0AE76}" type="pres">
      <dgm:prSet presAssocID="{ED69BCFA-95E4-436E-B504-6A31345653BD}" presName="spaceRect" presStyleCnt="0"/>
      <dgm:spPr/>
    </dgm:pt>
    <dgm:pt modelId="{F87F35F5-7637-4B9B-BB62-F81B898DFE76}" type="pres">
      <dgm:prSet presAssocID="{ED69BCFA-95E4-436E-B504-6A31345653B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2953F07-7F28-4439-AEF5-A1EB892B2139}" type="presOf" srcId="{ED69BCFA-95E4-436E-B504-6A31345653BD}" destId="{F87F35F5-7637-4B9B-BB62-F81B898DFE76}" srcOrd="0" destOrd="0" presId="urn:microsoft.com/office/officeart/2018/2/layout/IconLabelList"/>
    <dgm:cxn modelId="{74BF2F24-A207-449A-B8CE-ACF70AD06EF4}" type="presOf" srcId="{C1723805-9075-4110-A4AB-DB903D98FC80}" destId="{AEE11A52-858D-4F9B-A4D6-075B0C1D613A}" srcOrd="0" destOrd="0" presId="urn:microsoft.com/office/officeart/2018/2/layout/IconLabelList"/>
    <dgm:cxn modelId="{752E3E29-BA0D-4E41-8C6F-78426356ECC6}" srcId="{C5DE4158-E352-47AE-9407-F75C1DEAB45F}" destId="{76270820-76DE-40D2-BADD-59EB17C02EA7}" srcOrd="1" destOrd="0" parTransId="{5FDD5C3E-5358-4B9E-9EBF-22F813EF2C7B}" sibTransId="{2ADA3A4E-5FC9-45D3-952D-6051698E4867}"/>
    <dgm:cxn modelId="{6669D134-61EB-46ED-91BF-15732F134AD3}" srcId="{C5DE4158-E352-47AE-9407-F75C1DEAB45F}" destId="{ED69BCFA-95E4-436E-B504-6A31345653BD}" srcOrd="2" destOrd="0" parTransId="{238B1C02-FA6A-4CA6-9B3E-3823D97B985E}" sibTransId="{6C222519-5517-4A0E-87C2-FE810ECF91DC}"/>
    <dgm:cxn modelId="{55DDD466-DECD-47F9-999C-706D67D16B83}" srcId="{C5DE4158-E352-47AE-9407-F75C1DEAB45F}" destId="{C1723805-9075-4110-A4AB-DB903D98FC80}" srcOrd="0" destOrd="0" parTransId="{F8090DAB-13C5-4A68-AC28-402696A2CAA4}" sibTransId="{02F02A68-66EB-47C0-A43D-CBB9F417C514}"/>
    <dgm:cxn modelId="{D0CBFA72-4A0B-40FF-994A-77AEF7360FCB}" type="presOf" srcId="{C5DE4158-E352-47AE-9407-F75C1DEAB45F}" destId="{DA6B9A43-964D-4F88-A633-247393FF9A39}" srcOrd="0" destOrd="0" presId="urn:microsoft.com/office/officeart/2018/2/layout/IconLabelList"/>
    <dgm:cxn modelId="{52F548A4-ED49-4E28-B7A4-ABCCC894ADA1}" type="presOf" srcId="{76270820-76DE-40D2-BADD-59EB17C02EA7}" destId="{B76C5626-AF8E-4461-98C7-29290A5AD2F5}" srcOrd="0" destOrd="0" presId="urn:microsoft.com/office/officeart/2018/2/layout/IconLabelList"/>
    <dgm:cxn modelId="{1AC1FF91-5541-47FA-A209-093F4D335453}" type="presParOf" srcId="{DA6B9A43-964D-4F88-A633-247393FF9A39}" destId="{63E95CF5-1BA7-4F19-8D80-7DB7F9B2ED83}" srcOrd="0" destOrd="0" presId="urn:microsoft.com/office/officeart/2018/2/layout/IconLabelList"/>
    <dgm:cxn modelId="{BD8428E0-2E9A-45FF-A81F-ADB7E05C0C41}" type="presParOf" srcId="{63E95CF5-1BA7-4F19-8D80-7DB7F9B2ED83}" destId="{E1423F3B-F721-47F8-A191-774975B2B7EE}" srcOrd="0" destOrd="0" presId="urn:microsoft.com/office/officeart/2018/2/layout/IconLabelList"/>
    <dgm:cxn modelId="{385B6E0B-1A06-4C6D-83C7-F6FBF8BC5B29}" type="presParOf" srcId="{63E95CF5-1BA7-4F19-8D80-7DB7F9B2ED83}" destId="{86125AEA-E33C-4A54-8C62-392B64C48B71}" srcOrd="1" destOrd="0" presId="urn:microsoft.com/office/officeart/2018/2/layout/IconLabelList"/>
    <dgm:cxn modelId="{D7DC86A1-78A9-4B5D-A827-5633B395A565}" type="presParOf" srcId="{63E95CF5-1BA7-4F19-8D80-7DB7F9B2ED83}" destId="{AEE11A52-858D-4F9B-A4D6-075B0C1D613A}" srcOrd="2" destOrd="0" presId="urn:microsoft.com/office/officeart/2018/2/layout/IconLabelList"/>
    <dgm:cxn modelId="{C40C9B6B-28EF-4A3C-BAC9-0C7FEC969C26}" type="presParOf" srcId="{DA6B9A43-964D-4F88-A633-247393FF9A39}" destId="{F9445E00-2E11-4381-AFCB-E807F6E6941E}" srcOrd="1" destOrd="0" presId="urn:microsoft.com/office/officeart/2018/2/layout/IconLabelList"/>
    <dgm:cxn modelId="{956F44A7-BBC5-4E3C-A424-C1B945DBD05D}" type="presParOf" srcId="{DA6B9A43-964D-4F88-A633-247393FF9A39}" destId="{7CCAA38D-2A8E-4FE8-A944-6D9884F95EB8}" srcOrd="2" destOrd="0" presId="urn:microsoft.com/office/officeart/2018/2/layout/IconLabelList"/>
    <dgm:cxn modelId="{63449D3E-13D7-4B6A-B867-80BCEA770EAF}" type="presParOf" srcId="{7CCAA38D-2A8E-4FE8-A944-6D9884F95EB8}" destId="{F804CAE0-F296-48EE-9B58-F08CDF660628}" srcOrd="0" destOrd="0" presId="urn:microsoft.com/office/officeart/2018/2/layout/IconLabelList"/>
    <dgm:cxn modelId="{F1758B92-A1AC-4C71-AE2C-CC55E87E9BD0}" type="presParOf" srcId="{7CCAA38D-2A8E-4FE8-A944-6D9884F95EB8}" destId="{25121FE8-27CC-4F41-B74F-697A3966AA9C}" srcOrd="1" destOrd="0" presId="urn:microsoft.com/office/officeart/2018/2/layout/IconLabelList"/>
    <dgm:cxn modelId="{C3EFD76D-B5F7-4F3F-AB7F-1915C4DA8D39}" type="presParOf" srcId="{7CCAA38D-2A8E-4FE8-A944-6D9884F95EB8}" destId="{B76C5626-AF8E-4461-98C7-29290A5AD2F5}" srcOrd="2" destOrd="0" presId="urn:microsoft.com/office/officeart/2018/2/layout/IconLabelList"/>
    <dgm:cxn modelId="{CAB01869-19A8-4B18-971E-E00AEC52EBB4}" type="presParOf" srcId="{DA6B9A43-964D-4F88-A633-247393FF9A39}" destId="{A1E8333F-E802-480D-9FED-EA8FA815B453}" srcOrd="3" destOrd="0" presId="urn:microsoft.com/office/officeart/2018/2/layout/IconLabelList"/>
    <dgm:cxn modelId="{913A66C4-42C7-4C6D-A373-9B811715FA16}" type="presParOf" srcId="{DA6B9A43-964D-4F88-A633-247393FF9A39}" destId="{10EDB1BE-7052-45DA-AE20-C64070884992}" srcOrd="4" destOrd="0" presId="urn:microsoft.com/office/officeart/2018/2/layout/IconLabelList"/>
    <dgm:cxn modelId="{0A32A9CC-2F37-46FE-AB66-032853D988C8}" type="presParOf" srcId="{10EDB1BE-7052-45DA-AE20-C64070884992}" destId="{E56280D7-2400-4039-9C4A-C74F4B6D85E5}" srcOrd="0" destOrd="0" presId="urn:microsoft.com/office/officeart/2018/2/layout/IconLabelList"/>
    <dgm:cxn modelId="{49D77022-4E76-4C63-8390-A14B49A29C2F}" type="presParOf" srcId="{10EDB1BE-7052-45DA-AE20-C64070884992}" destId="{1244FE16-43A4-491B-AA15-476BDAF0AE76}" srcOrd="1" destOrd="0" presId="urn:microsoft.com/office/officeart/2018/2/layout/IconLabelList"/>
    <dgm:cxn modelId="{7572D968-F0F0-4935-B63A-E7E6F3FDEFF9}" type="presParOf" srcId="{10EDB1BE-7052-45DA-AE20-C64070884992}" destId="{F87F35F5-7637-4B9B-BB62-F81B898DFE7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C4893-1C49-4D7C-8E2C-6AA70928A0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1F715B2-79AF-4362-8729-C2CE653F9F86}">
      <dgm:prSet/>
      <dgm:spPr/>
      <dgm:t>
        <a:bodyPr/>
        <a:lstStyle/>
        <a:p>
          <a:r>
            <a:rPr lang="cs-CZ" b="0"/>
            <a:t>Create 3 groups</a:t>
          </a:r>
          <a:endParaRPr lang="cs-CZ"/>
        </a:p>
      </dgm:t>
    </dgm:pt>
    <dgm:pt modelId="{0B59553E-3D38-49CC-81A5-AAA02F612C22}" type="parTrans" cxnId="{B3AFCCB8-D14C-4219-836E-BE0045CB94F9}">
      <dgm:prSet/>
      <dgm:spPr/>
      <dgm:t>
        <a:bodyPr/>
        <a:lstStyle/>
        <a:p>
          <a:endParaRPr lang="cs-CZ"/>
        </a:p>
      </dgm:t>
    </dgm:pt>
    <dgm:pt modelId="{632F2393-F93B-48D0-8D99-785B2D4C478B}" type="sibTrans" cxnId="{B3AFCCB8-D14C-4219-836E-BE0045CB94F9}">
      <dgm:prSet/>
      <dgm:spPr/>
      <dgm:t>
        <a:bodyPr/>
        <a:lstStyle/>
        <a:p>
          <a:endParaRPr lang="cs-CZ"/>
        </a:p>
      </dgm:t>
    </dgm:pt>
    <dgm:pt modelId="{ADEAB506-19EA-4686-94A5-9C5473BF4C33}">
      <dgm:prSet/>
      <dgm:spPr/>
      <dgm:t>
        <a:bodyPr/>
        <a:lstStyle/>
        <a:p>
          <a:r>
            <a:rPr lang="cs-CZ" b="0"/>
            <a:t>Discover what you have in common and what makes you unique. The weirdest things you decide to share, the better! </a:t>
          </a:r>
          <a:r>
            <a:rPr lang="cs-CZ" b="0">
              <a:sym typeface="Wingdings" panose="05000000000000000000" pitchFamily="2" charset="2"/>
            </a:rPr>
            <a:t></a:t>
          </a:r>
          <a:r>
            <a:rPr lang="cs-CZ" b="0"/>
            <a:t>  </a:t>
          </a:r>
          <a:endParaRPr lang="cs-CZ"/>
        </a:p>
      </dgm:t>
    </dgm:pt>
    <dgm:pt modelId="{93DE7E76-1C3B-4822-B789-D30C179187D7}" type="parTrans" cxnId="{103285C4-C440-4C07-B416-593E5FED15CB}">
      <dgm:prSet/>
      <dgm:spPr/>
      <dgm:t>
        <a:bodyPr/>
        <a:lstStyle/>
        <a:p>
          <a:endParaRPr lang="cs-CZ"/>
        </a:p>
      </dgm:t>
    </dgm:pt>
    <dgm:pt modelId="{B8D68D4F-FF29-4AEB-8245-5819B5CE2786}" type="sibTrans" cxnId="{103285C4-C440-4C07-B416-593E5FED15CB}">
      <dgm:prSet/>
      <dgm:spPr/>
      <dgm:t>
        <a:bodyPr/>
        <a:lstStyle/>
        <a:p>
          <a:endParaRPr lang="cs-CZ"/>
        </a:p>
      </dgm:t>
    </dgm:pt>
    <dgm:pt modelId="{5E3A8EB5-6D6E-44F3-94E7-E3C1AED0A739}">
      <dgm:prSet/>
      <dgm:spPr/>
      <dgm:t>
        <a:bodyPr/>
        <a:lstStyle/>
        <a:p>
          <a:r>
            <a:rPr lang="cs-CZ" b="0"/>
            <a:t>At the end you will share </a:t>
          </a:r>
          <a:r>
            <a:rPr lang="en-US" b="0"/>
            <a:t>what you have in common with other groups </a:t>
          </a:r>
          <a:r>
            <a:rPr lang="cs-CZ" b="0"/>
            <a:t>and what makes you unique. You can start by saying your names. In Czech we say: </a:t>
          </a:r>
          <a:r>
            <a:rPr lang="cs-CZ" b="0" i="1"/>
            <a:t>Já se jmenuji… (My name is) </a:t>
          </a:r>
          <a:r>
            <a:rPr lang="cs-CZ" b="0"/>
            <a:t>or </a:t>
          </a:r>
          <a:r>
            <a:rPr lang="cs-CZ" b="0" i="1"/>
            <a:t>Já jsem… </a:t>
          </a:r>
          <a:r>
            <a:rPr lang="cs-CZ" b="0"/>
            <a:t>(I am)</a:t>
          </a:r>
          <a:endParaRPr lang="cs-CZ"/>
        </a:p>
      </dgm:t>
    </dgm:pt>
    <dgm:pt modelId="{A82CCA38-563A-4CBA-BDE9-3871EB0C4EAA}" type="parTrans" cxnId="{C971F11A-83ED-4F0E-83CF-0487479749E9}">
      <dgm:prSet/>
      <dgm:spPr/>
      <dgm:t>
        <a:bodyPr/>
        <a:lstStyle/>
        <a:p>
          <a:endParaRPr lang="cs-CZ"/>
        </a:p>
      </dgm:t>
    </dgm:pt>
    <dgm:pt modelId="{93E0311C-9077-44B9-A81E-D4DB90F0129C}" type="sibTrans" cxnId="{C971F11A-83ED-4F0E-83CF-0487479749E9}">
      <dgm:prSet/>
      <dgm:spPr/>
      <dgm:t>
        <a:bodyPr/>
        <a:lstStyle/>
        <a:p>
          <a:endParaRPr lang="cs-CZ"/>
        </a:p>
      </dgm:t>
    </dgm:pt>
    <dgm:pt modelId="{D885D35D-3066-432F-BB0F-D06248F89761}" type="pres">
      <dgm:prSet presAssocID="{DF9C4893-1C49-4D7C-8E2C-6AA70928A057}" presName="linear" presStyleCnt="0">
        <dgm:presLayoutVars>
          <dgm:animLvl val="lvl"/>
          <dgm:resizeHandles val="exact"/>
        </dgm:presLayoutVars>
      </dgm:prSet>
      <dgm:spPr/>
    </dgm:pt>
    <dgm:pt modelId="{55918078-54DB-4B3E-8AE3-2B82BBA6F088}" type="pres">
      <dgm:prSet presAssocID="{71F715B2-79AF-4362-8729-C2CE653F9F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8862BB-7E40-4300-8912-4AB451B05065}" type="pres">
      <dgm:prSet presAssocID="{632F2393-F93B-48D0-8D99-785B2D4C478B}" presName="spacer" presStyleCnt="0"/>
      <dgm:spPr/>
    </dgm:pt>
    <dgm:pt modelId="{338F423F-56C9-4F45-8A34-56FECAB86FE2}" type="pres">
      <dgm:prSet presAssocID="{ADEAB506-19EA-4686-94A5-9C5473BF4C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E3218A-AB7C-48C9-BD95-C94ACD5D4908}" type="pres">
      <dgm:prSet presAssocID="{B8D68D4F-FF29-4AEB-8245-5819B5CE2786}" presName="spacer" presStyleCnt="0"/>
      <dgm:spPr/>
    </dgm:pt>
    <dgm:pt modelId="{27ACBF3F-3C2F-4B39-90DD-3A775CBEA2C0}" type="pres">
      <dgm:prSet presAssocID="{5E3A8EB5-6D6E-44F3-94E7-E3C1AED0A7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6F0006-D3C0-429D-92D4-2996F76AE277}" type="presOf" srcId="{ADEAB506-19EA-4686-94A5-9C5473BF4C33}" destId="{338F423F-56C9-4F45-8A34-56FECAB86FE2}" srcOrd="0" destOrd="0" presId="urn:microsoft.com/office/officeart/2005/8/layout/vList2"/>
    <dgm:cxn modelId="{C971F11A-83ED-4F0E-83CF-0487479749E9}" srcId="{DF9C4893-1C49-4D7C-8E2C-6AA70928A057}" destId="{5E3A8EB5-6D6E-44F3-94E7-E3C1AED0A739}" srcOrd="2" destOrd="0" parTransId="{A82CCA38-563A-4CBA-BDE9-3871EB0C4EAA}" sibTransId="{93E0311C-9077-44B9-A81E-D4DB90F0129C}"/>
    <dgm:cxn modelId="{7AC74874-6CF7-4D96-8B06-C001DF895B29}" type="presOf" srcId="{71F715B2-79AF-4362-8729-C2CE653F9F86}" destId="{55918078-54DB-4B3E-8AE3-2B82BBA6F088}" srcOrd="0" destOrd="0" presId="urn:microsoft.com/office/officeart/2005/8/layout/vList2"/>
    <dgm:cxn modelId="{B334B181-4545-4126-85D7-F9BF7A7AC716}" type="presOf" srcId="{DF9C4893-1C49-4D7C-8E2C-6AA70928A057}" destId="{D885D35D-3066-432F-BB0F-D06248F89761}" srcOrd="0" destOrd="0" presId="urn:microsoft.com/office/officeart/2005/8/layout/vList2"/>
    <dgm:cxn modelId="{B3AFCCB8-D14C-4219-836E-BE0045CB94F9}" srcId="{DF9C4893-1C49-4D7C-8E2C-6AA70928A057}" destId="{71F715B2-79AF-4362-8729-C2CE653F9F86}" srcOrd="0" destOrd="0" parTransId="{0B59553E-3D38-49CC-81A5-AAA02F612C22}" sibTransId="{632F2393-F93B-48D0-8D99-785B2D4C478B}"/>
    <dgm:cxn modelId="{8759ADC0-FEA1-4436-84B8-B9488C33AC18}" type="presOf" srcId="{5E3A8EB5-6D6E-44F3-94E7-E3C1AED0A739}" destId="{27ACBF3F-3C2F-4B39-90DD-3A775CBEA2C0}" srcOrd="0" destOrd="0" presId="urn:microsoft.com/office/officeart/2005/8/layout/vList2"/>
    <dgm:cxn modelId="{103285C4-C440-4C07-B416-593E5FED15CB}" srcId="{DF9C4893-1C49-4D7C-8E2C-6AA70928A057}" destId="{ADEAB506-19EA-4686-94A5-9C5473BF4C33}" srcOrd="1" destOrd="0" parTransId="{93DE7E76-1C3B-4822-B789-D30C179187D7}" sibTransId="{B8D68D4F-FF29-4AEB-8245-5819B5CE2786}"/>
    <dgm:cxn modelId="{6AA63EE4-1422-4C17-AE75-B3D60BFBDCE5}" type="presParOf" srcId="{D885D35D-3066-432F-BB0F-D06248F89761}" destId="{55918078-54DB-4B3E-8AE3-2B82BBA6F088}" srcOrd="0" destOrd="0" presId="urn:microsoft.com/office/officeart/2005/8/layout/vList2"/>
    <dgm:cxn modelId="{D34865E8-CA62-4C4B-86ED-E864E1950199}" type="presParOf" srcId="{D885D35D-3066-432F-BB0F-D06248F89761}" destId="{168862BB-7E40-4300-8912-4AB451B05065}" srcOrd="1" destOrd="0" presId="urn:microsoft.com/office/officeart/2005/8/layout/vList2"/>
    <dgm:cxn modelId="{C17D01D1-EADC-44C4-B983-BD2DF0A08448}" type="presParOf" srcId="{D885D35D-3066-432F-BB0F-D06248F89761}" destId="{338F423F-56C9-4F45-8A34-56FECAB86FE2}" srcOrd="2" destOrd="0" presId="urn:microsoft.com/office/officeart/2005/8/layout/vList2"/>
    <dgm:cxn modelId="{92CA7A27-C687-4847-8872-1AF54C08D013}" type="presParOf" srcId="{D885D35D-3066-432F-BB0F-D06248F89761}" destId="{16E3218A-AB7C-48C9-BD95-C94ACD5D4908}" srcOrd="3" destOrd="0" presId="urn:microsoft.com/office/officeart/2005/8/layout/vList2"/>
    <dgm:cxn modelId="{EB301322-0438-4FB0-8646-A6786CA9C0A1}" type="presParOf" srcId="{D885D35D-3066-432F-BB0F-D06248F89761}" destId="{27ACBF3F-3C2F-4B39-90DD-3A775CBEA2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9C562-F166-436D-A5D9-C6346E0596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57C902-9964-4A02-B5A3-FC2A2DA47026}">
      <dgm:prSet/>
      <dgm:spPr/>
      <dgm:t>
        <a:bodyPr/>
        <a:lstStyle/>
        <a:p>
          <a:r>
            <a:rPr lang="cs-CZ" b="0" dirty="0" err="1">
              <a:sym typeface="Wingdings" panose="05000000000000000000" pitchFamily="2" charset="2"/>
            </a:rPr>
            <a:t>synthetic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language</a:t>
          </a:r>
          <a:r>
            <a:rPr lang="cs-CZ" b="0" dirty="0">
              <a:sym typeface="Wingdings" panose="05000000000000000000" pitchFamily="2" charset="2"/>
            </a:rPr>
            <a:t>, no </a:t>
          </a:r>
          <a:r>
            <a:rPr lang="cs-CZ" b="0" dirty="0" err="1">
              <a:sym typeface="Wingdings" panose="05000000000000000000" pitchFamily="2" charset="2"/>
            </a:rPr>
            <a:t>strict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word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order</a:t>
          </a:r>
          <a:r>
            <a:rPr lang="cs-CZ" b="0" dirty="0">
              <a:sym typeface="Wingdings" panose="05000000000000000000" pitchFamily="2" charset="2"/>
            </a:rPr>
            <a:t>, </a:t>
          </a:r>
          <a:r>
            <a:rPr lang="cs-CZ" b="0" dirty="0" err="1">
              <a:sym typeface="Wingdings" panose="05000000000000000000" pitchFamily="2" charset="2"/>
            </a:rPr>
            <a:t>uses</a:t>
          </a:r>
          <a:r>
            <a:rPr lang="cs-CZ" b="0" dirty="0">
              <a:sym typeface="Wingdings" panose="05000000000000000000" pitchFamily="2" charset="2"/>
            </a:rPr>
            <a:t> </a:t>
          </a:r>
          <a:r>
            <a:rPr lang="cs-CZ" b="0" dirty="0" err="1">
              <a:sym typeface="Wingdings" panose="05000000000000000000" pitchFamily="2" charset="2"/>
            </a:rPr>
            <a:t>prefixes</a:t>
          </a:r>
          <a:r>
            <a:rPr lang="cs-CZ" b="0" dirty="0">
              <a:sym typeface="Wingdings" panose="05000000000000000000" pitchFamily="2" charset="2"/>
            </a:rPr>
            <a:t>, </a:t>
          </a:r>
          <a:r>
            <a:rPr lang="cs-CZ" b="0" dirty="0" err="1">
              <a:sym typeface="Wingdings" panose="05000000000000000000" pitchFamily="2" charset="2"/>
            </a:rPr>
            <a:t>suffixes</a:t>
          </a:r>
          <a:r>
            <a:rPr lang="cs-CZ" b="0" dirty="0">
              <a:sym typeface="Wingdings" panose="05000000000000000000" pitchFamily="2" charset="2"/>
            </a:rPr>
            <a:t>, …</a:t>
          </a:r>
          <a:endParaRPr lang="cs-CZ" dirty="0"/>
        </a:p>
      </dgm:t>
    </dgm:pt>
    <dgm:pt modelId="{34C7BAFC-F574-4338-BB51-09C26C97F2B9}" type="parTrans" cxnId="{D95C8EFA-4041-4F3E-869E-B6576F6DCF4F}">
      <dgm:prSet/>
      <dgm:spPr/>
      <dgm:t>
        <a:bodyPr/>
        <a:lstStyle/>
        <a:p>
          <a:endParaRPr lang="cs-CZ"/>
        </a:p>
      </dgm:t>
    </dgm:pt>
    <dgm:pt modelId="{5739C70E-73AA-48B6-AE78-B0BF7E21EBE2}" type="sibTrans" cxnId="{D95C8EFA-4041-4F3E-869E-B6576F6DCF4F}">
      <dgm:prSet/>
      <dgm:spPr/>
      <dgm:t>
        <a:bodyPr/>
        <a:lstStyle/>
        <a:p>
          <a:endParaRPr lang="cs-CZ"/>
        </a:p>
      </dgm:t>
    </dgm:pt>
    <dgm:pt modelId="{AD87C07E-1696-43CA-9EFB-8E99B9C319D5}">
      <dgm:prSet/>
      <dgm:spPr/>
      <dgm:t>
        <a:bodyPr/>
        <a:lstStyle/>
        <a:p>
          <a:r>
            <a:rPr lang="cs-CZ" b="0" dirty="0"/>
            <a:t>7 pádů (</a:t>
          </a:r>
          <a:r>
            <a:rPr lang="cs-CZ" b="0" dirty="0" err="1"/>
            <a:t>cases</a:t>
          </a:r>
          <a:r>
            <a:rPr lang="cs-CZ" b="0" dirty="0"/>
            <a:t>), singulár a plurál; </a:t>
          </a:r>
          <a:r>
            <a:rPr lang="cs-CZ" b="0" dirty="0" err="1"/>
            <a:t>changing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endings</a:t>
          </a:r>
          <a:endParaRPr lang="cs-CZ" dirty="0"/>
        </a:p>
      </dgm:t>
    </dgm:pt>
    <dgm:pt modelId="{8A6070C4-0280-49D0-BFC1-31BC0F3774B9}" type="parTrans" cxnId="{7C64EB1A-F316-4985-9D0E-CEFD45F8F142}">
      <dgm:prSet/>
      <dgm:spPr/>
      <dgm:t>
        <a:bodyPr/>
        <a:lstStyle/>
        <a:p>
          <a:endParaRPr lang="cs-CZ"/>
        </a:p>
      </dgm:t>
    </dgm:pt>
    <dgm:pt modelId="{1A11D009-5627-4D2D-96D1-1B12B607A16A}" type="sibTrans" cxnId="{7C64EB1A-F316-4985-9D0E-CEFD45F8F142}">
      <dgm:prSet/>
      <dgm:spPr/>
      <dgm:t>
        <a:bodyPr/>
        <a:lstStyle/>
        <a:p>
          <a:endParaRPr lang="cs-CZ"/>
        </a:p>
      </dgm:t>
    </dgm:pt>
    <dgm:pt modelId="{6DB560C2-142A-4F6E-B2C5-B54C2E5F87D2}">
      <dgm:prSet/>
      <dgm:spPr/>
      <dgm:t>
        <a:bodyPr/>
        <a:lstStyle/>
        <a:p>
          <a:r>
            <a:rPr lang="cs-CZ" b="0"/>
            <a:t>3 rody (genders): maskulinum – životný (animate) a neživotný (inanimate), femininum, neutrum</a:t>
          </a:r>
          <a:endParaRPr lang="cs-CZ"/>
        </a:p>
      </dgm:t>
    </dgm:pt>
    <dgm:pt modelId="{0A1E3A7A-79C8-4705-918A-46628C052048}" type="parTrans" cxnId="{766ACA27-3728-4553-BD99-20826173DD30}">
      <dgm:prSet/>
      <dgm:spPr/>
      <dgm:t>
        <a:bodyPr/>
        <a:lstStyle/>
        <a:p>
          <a:endParaRPr lang="cs-CZ"/>
        </a:p>
      </dgm:t>
    </dgm:pt>
    <dgm:pt modelId="{74D71203-C319-452A-833B-2A95113B514C}" type="sibTrans" cxnId="{766ACA27-3728-4553-BD99-20826173DD30}">
      <dgm:prSet/>
      <dgm:spPr/>
      <dgm:t>
        <a:bodyPr/>
        <a:lstStyle/>
        <a:p>
          <a:endParaRPr lang="cs-CZ"/>
        </a:p>
      </dgm:t>
    </dgm:pt>
    <dgm:pt modelId="{4050CDE7-273E-47ED-97C6-5BBDEB6EC4B8}">
      <dgm:prSet/>
      <dgm:spPr/>
      <dgm:t>
        <a:bodyPr/>
        <a:lstStyle/>
        <a:p>
          <a:r>
            <a:rPr lang="cs-CZ" b="0" dirty="0"/>
            <a:t>3 časy (</a:t>
          </a:r>
          <a:r>
            <a:rPr lang="cs-CZ" b="0" dirty="0" err="1"/>
            <a:t>tenses</a:t>
          </a:r>
          <a:r>
            <a:rPr lang="cs-CZ" b="0" dirty="0"/>
            <a:t>): přítomný (</a:t>
          </a:r>
          <a:r>
            <a:rPr lang="cs-CZ" b="0" dirty="0" err="1"/>
            <a:t>present</a:t>
          </a:r>
          <a:r>
            <a:rPr lang="cs-CZ" b="0" dirty="0"/>
            <a:t>), minulý (past), budoucí (</a:t>
          </a:r>
          <a:r>
            <a:rPr lang="cs-CZ" b="0" dirty="0" err="1"/>
            <a:t>future</a:t>
          </a:r>
          <a:r>
            <a:rPr lang="cs-CZ" b="0" dirty="0"/>
            <a:t>); </a:t>
          </a:r>
          <a:r>
            <a:rPr lang="cs-CZ" b="0" dirty="0" err="1"/>
            <a:t>verbs</a:t>
          </a:r>
          <a:r>
            <a:rPr lang="cs-CZ" b="0" dirty="0"/>
            <a:t> are </a:t>
          </a:r>
          <a:r>
            <a:rPr lang="cs-CZ" b="0" dirty="0" err="1"/>
            <a:t>conjugated</a:t>
          </a:r>
          <a:endParaRPr lang="cs-CZ" dirty="0"/>
        </a:p>
      </dgm:t>
    </dgm:pt>
    <dgm:pt modelId="{3A4D8BA6-898A-407A-989F-905CBFBFC172}" type="parTrans" cxnId="{578C0D07-13EC-4B2B-8496-FD41DDCBF1C3}">
      <dgm:prSet/>
      <dgm:spPr/>
      <dgm:t>
        <a:bodyPr/>
        <a:lstStyle/>
        <a:p>
          <a:endParaRPr lang="cs-CZ"/>
        </a:p>
      </dgm:t>
    </dgm:pt>
    <dgm:pt modelId="{BF5BC33F-2969-4958-92E9-A7D4FCEE156E}" type="sibTrans" cxnId="{578C0D07-13EC-4B2B-8496-FD41DDCBF1C3}">
      <dgm:prSet/>
      <dgm:spPr/>
      <dgm:t>
        <a:bodyPr/>
        <a:lstStyle/>
        <a:p>
          <a:endParaRPr lang="cs-CZ"/>
        </a:p>
      </dgm:t>
    </dgm:pt>
    <dgm:pt modelId="{1D1D5156-A49B-4582-A455-C2D9A2781082}">
      <dgm:prSet/>
      <dgm:spPr/>
      <dgm:t>
        <a:bodyPr/>
        <a:lstStyle/>
        <a:p>
          <a:r>
            <a:rPr lang="cs-CZ" b="0" dirty="0"/>
            <a:t>standart and </a:t>
          </a:r>
          <a:r>
            <a:rPr lang="cs-CZ" b="0" dirty="0" err="1"/>
            <a:t>colloquial</a:t>
          </a:r>
          <a:r>
            <a:rPr lang="cs-CZ" b="0" dirty="0"/>
            <a:t> Czech</a:t>
          </a:r>
        </a:p>
        <a:p>
          <a:r>
            <a:rPr lang="cs-CZ" b="0" dirty="0" err="1"/>
            <a:t>Odkus</a:t>
          </a:r>
          <a:r>
            <a:rPr lang="cs-CZ" b="0" dirty="0"/>
            <a:t> jsi? x</a:t>
          </a:r>
        </a:p>
        <a:p>
          <a:r>
            <a:rPr lang="cs-CZ" b="0" dirty="0"/>
            <a:t>Odkud seš?</a:t>
          </a:r>
          <a:endParaRPr lang="cs-CZ" dirty="0"/>
        </a:p>
      </dgm:t>
    </dgm:pt>
    <dgm:pt modelId="{DE91AEAA-8BC1-410D-A693-1CAB8711011B}" type="parTrans" cxnId="{542A9433-62C5-4645-B67B-74F13C4AA44B}">
      <dgm:prSet/>
      <dgm:spPr/>
      <dgm:t>
        <a:bodyPr/>
        <a:lstStyle/>
        <a:p>
          <a:endParaRPr lang="cs-CZ"/>
        </a:p>
      </dgm:t>
    </dgm:pt>
    <dgm:pt modelId="{583EDC3D-C1CB-4BC9-9D98-6F4FA57FB57B}" type="sibTrans" cxnId="{542A9433-62C5-4645-B67B-74F13C4AA44B}">
      <dgm:prSet/>
      <dgm:spPr/>
      <dgm:t>
        <a:bodyPr/>
        <a:lstStyle/>
        <a:p>
          <a:endParaRPr lang="cs-CZ"/>
        </a:p>
      </dgm:t>
    </dgm:pt>
    <dgm:pt modelId="{F5582DC6-E940-4207-94F4-9A0B2F7A6E5C}">
      <dgm:prSet/>
      <dgm:spPr/>
      <dgm:t>
        <a:bodyPr/>
        <a:lstStyle/>
        <a:p>
          <a:r>
            <a:rPr lang="cs-CZ" b="0" dirty="0" err="1"/>
            <a:t>Formal</a:t>
          </a:r>
          <a:r>
            <a:rPr lang="cs-CZ" b="0" dirty="0"/>
            <a:t> (vykání) x </a:t>
          </a:r>
          <a:r>
            <a:rPr lang="cs-CZ" b="0" dirty="0" err="1"/>
            <a:t>informal</a:t>
          </a:r>
          <a:r>
            <a:rPr lang="cs-CZ" b="0" dirty="0"/>
            <a:t> (tykání) </a:t>
          </a:r>
          <a:r>
            <a:rPr lang="cs-CZ" b="0" dirty="0" err="1"/>
            <a:t>czech</a:t>
          </a:r>
          <a:r>
            <a:rPr lang="cs-CZ" b="0" dirty="0"/>
            <a:t> (</a:t>
          </a:r>
          <a:r>
            <a:rPr lang="cs-CZ" b="0" dirty="0" err="1"/>
            <a:t>you</a:t>
          </a:r>
          <a:r>
            <a:rPr lang="cs-CZ" b="0" dirty="0"/>
            <a:t>)</a:t>
          </a:r>
        </a:p>
      </dgm:t>
    </dgm:pt>
    <dgm:pt modelId="{6923C458-44E3-4DF0-A87E-B3375BD0B6EE}" type="parTrans" cxnId="{C05A3F34-78B1-4D1C-B20A-6D091EA41A8D}">
      <dgm:prSet/>
      <dgm:spPr/>
      <dgm:t>
        <a:bodyPr/>
        <a:lstStyle/>
        <a:p>
          <a:endParaRPr lang="cs-CZ"/>
        </a:p>
      </dgm:t>
    </dgm:pt>
    <dgm:pt modelId="{027E3435-1CA9-47CC-A985-C3F69924FB76}" type="sibTrans" cxnId="{C05A3F34-78B1-4D1C-B20A-6D091EA41A8D}">
      <dgm:prSet/>
      <dgm:spPr/>
      <dgm:t>
        <a:bodyPr/>
        <a:lstStyle/>
        <a:p>
          <a:endParaRPr lang="cs-CZ"/>
        </a:p>
      </dgm:t>
    </dgm:pt>
    <dgm:pt modelId="{2F1A9730-0BEB-41BC-B1E5-BA068999D716}" type="pres">
      <dgm:prSet presAssocID="{58D9C562-F166-436D-A5D9-C6346E0596BC}" presName="diagram" presStyleCnt="0">
        <dgm:presLayoutVars>
          <dgm:dir/>
          <dgm:resizeHandles val="exact"/>
        </dgm:presLayoutVars>
      </dgm:prSet>
      <dgm:spPr/>
    </dgm:pt>
    <dgm:pt modelId="{4521B9DA-A7E4-40B4-8C1A-3B6C29E3CC22}" type="pres">
      <dgm:prSet presAssocID="{2857C902-9964-4A02-B5A3-FC2A2DA47026}" presName="node" presStyleLbl="node1" presStyleIdx="0" presStyleCnt="6">
        <dgm:presLayoutVars>
          <dgm:bulletEnabled val="1"/>
        </dgm:presLayoutVars>
      </dgm:prSet>
      <dgm:spPr/>
    </dgm:pt>
    <dgm:pt modelId="{51B86A95-8BA7-443C-878B-FDCB381C38DA}" type="pres">
      <dgm:prSet presAssocID="{5739C70E-73AA-48B6-AE78-B0BF7E21EBE2}" presName="sibTrans" presStyleCnt="0"/>
      <dgm:spPr/>
    </dgm:pt>
    <dgm:pt modelId="{64368E41-6596-4BFA-9A5B-BE0B01AC9D4E}" type="pres">
      <dgm:prSet presAssocID="{AD87C07E-1696-43CA-9EFB-8E99B9C319D5}" presName="node" presStyleLbl="node1" presStyleIdx="1" presStyleCnt="6">
        <dgm:presLayoutVars>
          <dgm:bulletEnabled val="1"/>
        </dgm:presLayoutVars>
      </dgm:prSet>
      <dgm:spPr/>
    </dgm:pt>
    <dgm:pt modelId="{4C53B898-5F0B-49A7-8EF3-6787809C4CC7}" type="pres">
      <dgm:prSet presAssocID="{1A11D009-5627-4D2D-96D1-1B12B607A16A}" presName="sibTrans" presStyleCnt="0"/>
      <dgm:spPr/>
    </dgm:pt>
    <dgm:pt modelId="{86871EDF-2CE8-4AEB-99A2-2E8CD8C3C9F3}" type="pres">
      <dgm:prSet presAssocID="{6DB560C2-142A-4F6E-B2C5-B54C2E5F87D2}" presName="node" presStyleLbl="node1" presStyleIdx="2" presStyleCnt="6">
        <dgm:presLayoutVars>
          <dgm:bulletEnabled val="1"/>
        </dgm:presLayoutVars>
      </dgm:prSet>
      <dgm:spPr/>
    </dgm:pt>
    <dgm:pt modelId="{437727F1-6157-4AA0-A20B-BC2CE66EDFBD}" type="pres">
      <dgm:prSet presAssocID="{74D71203-C319-452A-833B-2A95113B514C}" presName="sibTrans" presStyleCnt="0"/>
      <dgm:spPr/>
    </dgm:pt>
    <dgm:pt modelId="{A4DEA929-FF6B-4FCC-9472-7B80F5D0E5BD}" type="pres">
      <dgm:prSet presAssocID="{4050CDE7-273E-47ED-97C6-5BBDEB6EC4B8}" presName="node" presStyleLbl="node1" presStyleIdx="3" presStyleCnt="6" custLinFactNeighborX="-581" custLinFactNeighborY="-1935">
        <dgm:presLayoutVars>
          <dgm:bulletEnabled val="1"/>
        </dgm:presLayoutVars>
      </dgm:prSet>
      <dgm:spPr/>
    </dgm:pt>
    <dgm:pt modelId="{4DCED402-F56C-4178-B893-BA2BD0D8087E}" type="pres">
      <dgm:prSet presAssocID="{BF5BC33F-2969-4958-92E9-A7D4FCEE156E}" presName="sibTrans" presStyleCnt="0"/>
      <dgm:spPr/>
    </dgm:pt>
    <dgm:pt modelId="{4F8922AC-D664-4DC6-AC06-D24E51511E33}" type="pres">
      <dgm:prSet presAssocID="{1D1D5156-A49B-4582-A455-C2D9A2781082}" presName="node" presStyleLbl="node1" presStyleIdx="4" presStyleCnt="6">
        <dgm:presLayoutVars>
          <dgm:bulletEnabled val="1"/>
        </dgm:presLayoutVars>
      </dgm:prSet>
      <dgm:spPr/>
    </dgm:pt>
    <dgm:pt modelId="{43C5524A-A780-47FF-8AEA-8288D052A43E}" type="pres">
      <dgm:prSet presAssocID="{583EDC3D-C1CB-4BC9-9D98-6F4FA57FB57B}" presName="sibTrans" presStyleCnt="0"/>
      <dgm:spPr/>
    </dgm:pt>
    <dgm:pt modelId="{2F1C0281-BD0D-4D2B-A05A-274F815A0E6D}" type="pres">
      <dgm:prSet presAssocID="{F5582DC6-E940-4207-94F4-9A0B2F7A6E5C}" presName="node" presStyleLbl="node1" presStyleIdx="5" presStyleCnt="6">
        <dgm:presLayoutVars>
          <dgm:bulletEnabled val="1"/>
        </dgm:presLayoutVars>
      </dgm:prSet>
      <dgm:spPr/>
    </dgm:pt>
  </dgm:ptLst>
  <dgm:cxnLst>
    <dgm:cxn modelId="{578C0D07-13EC-4B2B-8496-FD41DDCBF1C3}" srcId="{58D9C562-F166-436D-A5D9-C6346E0596BC}" destId="{4050CDE7-273E-47ED-97C6-5BBDEB6EC4B8}" srcOrd="3" destOrd="0" parTransId="{3A4D8BA6-898A-407A-989F-905CBFBFC172}" sibTransId="{BF5BC33F-2969-4958-92E9-A7D4FCEE156E}"/>
    <dgm:cxn modelId="{7C64EB1A-F316-4985-9D0E-CEFD45F8F142}" srcId="{58D9C562-F166-436D-A5D9-C6346E0596BC}" destId="{AD87C07E-1696-43CA-9EFB-8E99B9C319D5}" srcOrd="1" destOrd="0" parTransId="{8A6070C4-0280-49D0-BFC1-31BC0F3774B9}" sibTransId="{1A11D009-5627-4D2D-96D1-1B12B607A16A}"/>
    <dgm:cxn modelId="{766ACA27-3728-4553-BD99-20826173DD30}" srcId="{58D9C562-F166-436D-A5D9-C6346E0596BC}" destId="{6DB560C2-142A-4F6E-B2C5-B54C2E5F87D2}" srcOrd="2" destOrd="0" parTransId="{0A1E3A7A-79C8-4705-918A-46628C052048}" sibTransId="{74D71203-C319-452A-833B-2A95113B514C}"/>
    <dgm:cxn modelId="{542A9433-62C5-4645-B67B-74F13C4AA44B}" srcId="{58D9C562-F166-436D-A5D9-C6346E0596BC}" destId="{1D1D5156-A49B-4582-A455-C2D9A2781082}" srcOrd="4" destOrd="0" parTransId="{DE91AEAA-8BC1-410D-A693-1CAB8711011B}" sibTransId="{583EDC3D-C1CB-4BC9-9D98-6F4FA57FB57B}"/>
    <dgm:cxn modelId="{C05A3F34-78B1-4D1C-B20A-6D091EA41A8D}" srcId="{58D9C562-F166-436D-A5D9-C6346E0596BC}" destId="{F5582DC6-E940-4207-94F4-9A0B2F7A6E5C}" srcOrd="5" destOrd="0" parTransId="{6923C458-44E3-4DF0-A87E-B3375BD0B6EE}" sibTransId="{027E3435-1CA9-47CC-A985-C3F69924FB76}"/>
    <dgm:cxn modelId="{42D58B3C-7770-45C8-9A15-A1753AC348D3}" type="presOf" srcId="{2857C902-9964-4A02-B5A3-FC2A2DA47026}" destId="{4521B9DA-A7E4-40B4-8C1A-3B6C29E3CC22}" srcOrd="0" destOrd="0" presId="urn:microsoft.com/office/officeart/2005/8/layout/default"/>
    <dgm:cxn modelId="{03F9777E-9D62-479B-90BD-80D517C3BB4B}" type="presOf" srcId="{F5582DC6-E940-4207-94F4-9A0B2F7A6E5C}" destId="{2F1C0281-BD0D-4D2B-A05A-274F815A0E6D}" srcOrd="0" destOrd="0" presId="urn:microsoft.com/office/officeart/2005/8/layout/default"/>
    <dgm:cxn modelId="{B8F7DB8D-53EA-41D5-AAAD-347A1942F4FC}" type="presOf" srcId="{AD87C07E-1696-43CA-9EFB-8E99B9C319D5}" destId="{64368E41-6596-4BFA-9A5B-BE0B01AC9D4E}" srcOrd="0" destOrd="0" presId="urn:microsoft.com/office/officeart/2005/8/layout/default"/>
    <dgm:cxn modelId="{8EB340A3-6F92-4457-85AA-FD4D2271791F}" type="presOf" srcId="{1D1D5156-A49B-4582-A455-C2D9A2781082}" destId="{4F8922AC-D664-4DC6-AC06-D24E51511E33}" srcOrd="0" destOrd="0" presId="urn:microsoft.com/office/officeart/2005/8/layout/default"/>
    <dgm:cxn modelId="{205594B2-46CA-4A76-8EBD-CCC0FF349C14}" type="presOf" srcId="{4050CDE7-273E-47ED-97C6-5BBDEB6EC4B8}" destId="{A4DEA929-FF6B-4FCC-9472-7B80F5D0E5BD}" srcOrd="0" destOrd="0" presId="urn:microsoft.com/office/officeart/2005/8/layout/default"/>
    <dgm:cxn modelId="{35E1CFB6-9D18-4A59-8FBC-904E38FC35C2}" type="presOf" srcId="{6DB560C2-142A-4F6E-B2C5-B54C2E5F87D2}" destId="{86871EDF-2CE8-4AEB-99A2-2E8CD8C3C9F3}" srcOrd="0" destOrd="0" presId="urn:microsoft.com/office/officeart/2005/8/layout/default"/>
    <dgm:cxn modelId="{8B9092C2-17C2-41E9-8083-4CED4B86FD84}" type="presOf" srcId="{58D9C562-F166-436D-A5D9-C6346E0596BC}" destId="{2F1A9730-0BEB-41BC-B1E5-BA068999D716}" srcOrd="0" destOrd="0" presId="urn:microsoft.com/office/officeart/2005/8/layout/default"/>
    <dgm:cxn modelId="{D95C8EFA-4041-4F3E-869E-B6576F6DCF4F}" srcId="{58D9C562-F166-436D-A5D9-C6346E0596BC}" destId="{2857C902-9964-4A02-B5A3-FC2A2DA47026}" srcOrd="0" destOrd="0" parTransId="{34C7BAFC-F574-4338-BB51-09C26C97F2B9}" sibTransId="{5739C70E-73AA-48B6-AE78-B0BF7E21EBE2}"/>
    <dgm:cxn modelId="{9FEA464C-456A-498F-B101-93CC2B642A03}" type="presParOf" srcId="{2F1A9730-0BEB-41BC-B1E5-BA068999D716}" destId="{4521B9DA-A7E4-40B4-8C1A-3B6C29E3CC22}" srcOrd="0" destOrd="0" presId="urn:microsoft.com/office/officeart/2005/8/layout/default"/>
    <dgm:cxn modelId="{B12673B7-3992-4741-BC1B-BBFA6FA318A0}" type="presParOf" srcId="{2F1A9730-0BEB-41BC-B1E5-BA068999D716}" destId="{51B86A95-8BA7-443C-878B-FDCB381C38DA}" srcOrd="1" destOrd="0" presId="urn:microsoft.com/office/officeart/2005/8/layout/default"/>
    <dgm:cxn modelId="{CA9197B9-6E17-42CB-B673-D2321612FB06}" type="presParOf" srcId="{2F1A9730-0BEB-41BC-B1E5-BA068999D716}" destId="{64368E41-6596-4BFA-9A5B-BE0B01AC9D4E}" srcOrd="2" destOrd="0" presId="urn:microsoft.com/office/officeart/2005/8/layout/default"/>
    <dgm:cxn modelId="{6171D1B3-DF9C-46E9-AA65-81FD40B1729B}" type="presParOf" srcId="{2F1A9730-0BEB-41BC-B1E5-BA068999D716}" destId="{4C53B898-5F0B-49A7-8EF3-6787809C4CC7}" srcOrd="3" destOrd="0" presId="urn:microsoft.com/office/officeart/2005/8/layout/default"/>
    <dgm:cxn modelId="{713504CA-1537-4B27-B56E-D2D31F5E273E}" type="presParOf" srcId="{2F1A9730-0BEB-41BC-B1E5-BA068999D716}" destId="{86871EDF-2CE8-4AEB-99A2-2E8CD8C3C9F3}" srcOrd="4" destOrd="0" presId="urn:microsoft.com/office/officeart/2005/8/layout/default"/>
    <dgm:cxn modelId="{8FCCEF20-9960-4A45-9953-2EA894307225}" type="presParOf" srcId="{2F1A9730-0BEB-41BC-B1E5-BA068999D716}" destId="{437727F1-6157-4AA0-A20B-BC2CE66EDFBD}" srcOrd="5" destOrd="0" presId="urn:microsoft.com/office/officeart/2005/8/layout/default"/>
    <dgm:cxn modelId="{5C75C7FF-6140-4587-800F-D8117D6C1698}" type="presParOf" srcId="{2F1A9730-0BEB-41BC-B1E5-BA068999D716}" destId="{A4DEA929-FF6B-4FCC-9472-7B80F5D0E5BD}" srcOrd="6" destOrd="0" presId="urn:microsoft.com/office/officeart/2005/8/layout/default"/>
    <dgm:cxn modelId="{CFDE2F83-192C-482E-8A1B-50DF3D073C54}" type="presParOf" srcId="{2F1A9730-0BEB-41BC-B1E5-BA068999D716}" destId="{4DCED402-F56C-4178-B893-BA2BD0D8087E}" srcOrd="7" destOrd="0" presId="urn:microsoft.com/office/officeart/2005/8/layout/default"/>
    <dgm:cxn modelId="{BBBBCF83-8A82-4B28-890D-387FFACCAAC3}" type="presParOf" srcId="{2F1A9730-0BEB-41BC-B1E5-BA068999D716}" destId="{4F8922AC-D664-4DC6-AC06-D24E51511E33}" srcOrd="8" destOrd="0" presId="urn:microsoft.com/office/officeart/2005/8/layout/default"/>
    <dgm:cxn modelId="{2F6626FE-7B5D-4EED-BDCE-45B665F0A76F}" type="presParOf" srcId="{2F1A9730-0BEB-41BC-B1E5-BA068999D716}" destId="{43C5524A-A780-47FF-8AEA-8288D052A43E}" srcOrd="9" destOrd="0" presId="urn:microsoft.com/office/officeart/2005/8/layout/default"/>
    <dgm:cxn modelId="{75D364EE-6945-4A9D-90BA-53AC16E26BF8}" type="presParOf" srcId="{2F1A9730-0BEB-41BC-B1E5-BA068999D716}" destId="{2F1C0281-BD0D-4D2B-A05A-274F815A0E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3F3B-F721-47F8-A191-774975B2B7EE}">
      <dsp:nvSpPr>
        <dsp:cNvPr id="0" name=""/>
        <dsp:cNvSpPr/>
      </dsp:nvSpPr>
      <dsp:spPr>
        <a:xfrm>
          <a:off x="898087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11A52-858D-4F9B-A4D6-075B0C1D613A}">
      <dsp:nvSpPr>
        <dsp:cNvPr id="0" name=""/>
        <dsp:cNvSpPr/>
      </dsp:nvSpPr>
      <dsp:spPr>
        <a:xfrm>
          <a:off x="18379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Active participation. </a:t>
          </a:r>
        </a:p>
      </dsp:txBody>
      <dsp:txXfrm>
        <a:off x="18379" y="2620426"/>
        <a:ext cx="3198937" cy="720000"/>
      </dsp:txXfrm>
    </dsp:sp>
    <dsp:sp modelId="{F804CAE0-F296-48EE-9B58-F08CDF660628}">
      <dsp:nvSpPr>
        <dsp:cNvPr id="0" name=""/>
        <dsp:cNvSpPr/>
      </dsp:nvSpPr>
      <dsp:spPr>
        <a:xfrm>
          <a:off x="4656839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C5626-AF8E-4461-98C7-29290A5AD2F5}">
      <dsp:nvSpPr>
        <dsp:cNvPr id="0" name=""/>
        <dsp:cNvSpPr/>
      </dsp:nvSpPr>
      <dsp:spPr>
        <a:xfrm>
          <a:off x="3777131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</a:t>
          </a:r>
          <a:r>
            <a:rPr lang="cs-CZ" sz="2100" kern="1200"/>
            <a:t> </a:t>
          </a:r>
          <a:r>
            <a:rPr lang="en-US" sz="2100" kern="1200"/>
            <a:t>have to pass the final test and oral exam</a:t>
          </a:r>
        </a:p>
      </dsp:txBody>
      <dsp:txXfrm>
        <a:off x="3777131" y="2620426"/>
        <a:ext cx="3198937" cy="720000"/>
      </dsp:txXfrm>
    </dsp:sp>
    <dsp:sp modelId="{E56280D7-2400-4039-9C4A-C74F4B6D85E5}">
      <dsp:nvSpPr>
        <dsp:cNvPr id="0" name=""/>
        <dsp:cNvSpPr/>
      </dsp:nvSpPr>
      <dsp:spPr>
        <a:xfrm>
          <a:off x="8415590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F35F5-7637-4B9B-BB62-F81B898DFE76}">
      <dsp:nvSpPr>
        <dsp:cNvPr id="0" name=""/>
        <dsp:cNvSpPr/>
      </dsp:nvSpPr>
      <dsp:spPr>
        <a:xfrm>
          <a:off x="7535882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You can miss 3 lessons. </a:t>
          </a:r>
          <a:endParaRPr lang="en-US" sz="2100" kern="1200"/>
        </a:p>
      </dsp:txBody>
      <dsp:txXfrm>
        <a:off x="7535882" y="2620426"/>
        <a:ext cx="319893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18078-54DB-4B3E-8AE3-2B82BBA6F088}">
      <dsp:nvSpPr>
        <dsp:cNvPr id="0" name=""/>
        <dsp:cNvSpPr/>
      </dsp:nvSpPr>
      <dsp:spPr>
        <a:xfrm>
          <a:off x="0" y="37334"/>
          <a:ext cx="10753200" cy="1307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Create 3 groups</a:t>
          </a:r>
          <a:endParaRPr lang="cs-CZ" sz="2500" kern="1200"/>
        </a:p>
      </dsp:txBody>
      <dsp:txXfrm>
        <a:off x="63808" y="101142"/>
        <a:ext cx="10625584" cy="1179493"/>
      </dsp:txXfrm>
    </dsp:sp>
    <dsp:sp modelId="{338F423F-56C9-4F45-8A34-56FECAB86FE2}">
      <dsp:nvSpPr>
        <dsp:cNvPr id="0" name=""/>
        <dsp:cNvSpPr/>
      </dsp:nvSpPr>
      <dsp:spPr>
        <a:xfrm>
          <a:off x="0" y="1416444"/>
          <a:ext cx="10753200" cy="1307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Discover what you have in common and what makes you unique. The weirdest things you decide to share, the better! </a:t>
          </a:r>
          <a:r>
            <a:rPr lang="cs-CZ" sz="2500" b="0" kern="1200">
              <a:sym typeface="Wingdings" panose="05000000000000000000" pitchFamily="2" charset="2"/>
            </a:rPr>
            <a:t></a:t>
          </a:r>
          <a:r>
            <a:rPr lang="cs-CZ" sz="2500" b="0" kern="1200"/>
            <a:t>  </a:t>
          </a:r>
          <a:endParaRPr lang="cs-CZ" sz="2500" kern="1200"/>
        </a:p>
      </dsp:txBody>
      <dsp:txXfrm>
        <a:off x="63808" y="1480252"/>
        <a:ext cx="10625584" cy="1179493"/>
      </dsp:txXfrm>
    </dsp:sp>
    <dsp:sp modelId="{27ACBF3F-3C2F-4B39-90DD-3A775CBEA2C0}">
      <dsp:nvSpPr>
        <dsp:cNvPr id="0" name=""/>
        <dsp:cNvSpPr/>
      </dsp:nvSpPr>
      <dsp:spPr>
        <a:xfrm>
          <a:off x="0" y="2795553"/>
          <a:ext cx="10753200" cy="1307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At the end you will share </a:t>
          </a:r>
          <a:r>
            <a:rPr lang="en-US" sz="2500" b="0" kern="1200"/>
            <a:t>what you have in common with other groups </a:t>
          </a:r>
          <a:r>
            <a:rPr lang="cs-CZ" sz="2500" b="0" kern="1200"/>
            <a:t>and what makes you unique. You can start by saying your names. In Czech we say: </a:t>
          </a:r>
          <a:r>
            <a:rPr lang="cs-CZ" sz="2500" b="0" i="1" kern="1200"/>
            <a:t>Já se jmenuji… (My name is) </a:t>
          </a:r>
          <a:r>
            <a:rPr lang="cs-CZ" sz="2500" b="0" kern="1200"/>
            <a:t>or </a:t>
          </a:r>
          <a:r>
            <a:rPr lang="cs-CZ" sz="2500" b="0" i="1" kern="1200"/>
            <a:t>Já jsem… </a:t>
          </a:r>
          <a:r>
            <a:rPr lang="cs-CZ" sz="2500" b="0" kern="1200"/>
            <a:t>(I am)</a:t>
          </a:r>
          <a:endParaRPr lang="cs-CZ" sz="2500" kern="1200"/>
        </a:p>
      </dsp:txBody>
      <dsp:txXfrm>
        <a:off x="63808" y="2859361"/>
        <a:ext cx="10625584" cy="1179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1B9DA-A7E4-40B4-8C1A-3B6C29E3CC22}">
      <dsp:nvSpPr>
        <dsp:cNvPr id="0" name=""/>
        <dsp:cNvSpPr/>
      </dsp:nvSpPr>
      <dsp:spPr>
        <a:xfrm>
          <a:off x="285631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 err="1">
              <a:sym typeface="Wingdings" panose="05000000000000000000" pitchFamily="2" charset="2"/>
            </a:rPr>
            <a:t>synthetic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language</a:t>
          </a:r>
          <a:r>
            <a:rPr lang="cs-CZ" sz="2400" b="0" kern="1200" dirty="0">
              <a:sym typeface="Wingdings" panose="05000000000000000000" pitchFamily="2" charset="2"/>
            </a:rPr>
            <a:t>, no </a:t>
          </a:r>
          <a:r>
            <a:rPr lang="cs-CZ" sz="2400" b="0" kern="1200" dirty="0" err="1">
              <a:sym typeface="Wingdings" panose="05000000000000000000" pitchFamily="2" charset="2"/>
            </a:rPr>
            <a:t>strict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word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order</a:t>
          </a:r>
          <a:r>
            <a:rPr lang="cs-CZ" sz="2400" b="0" kern="1200" dirty="0">
              <a:sym typeface="Wingdings" panose="05000000000000000000" pitchFamily="2" charset="2"/>
            </a:rPr>
            <a:t>, </a:t>
          </a:r>
          <a:r>
            <a:rPr lang="cs-CZ" sz="2400" b="0" kern="1200" dirty="0" err="1">
              <a:sym typeface="Wingdings" panose="05000000000000000000" pitchFamily="2" charset="2"/>
            </a:rPr>
            <a:t>uses</a:t>
          </a:r>
          <a:r>
            <a:rPr lang="cs-CZ" sz="2400" b="0" kern="1200" dirty="0">
              <a:sym typeface="Wingdings" panose="05000000000000000000" pitchFamily="2" charset="2"/>
            </a:rPr>
            <a:t> </a:t>
          </a:r>
          <a:r>
            <a:rPr lang="cs-CZ" sz="2400" b="0" kern="1200" dirty="0" err="1">
              <a:sym typeface="Wingdings" panose="05000000000000000000" pitchFamily="2" charset="2"/>
            </a:rPr>
            <a:t>prefixes</a:t>
          </a:r>
          <a:r>
            <a:rPr lang="cs-CZ" sz="2400" b="0" kern="1200" dirty="0">
              <a:sym typeface="Wingdings" panose="05000000000000000000" pitchFamily="2" charset="2"/>
            </a:rPr>
            <a:t>, </a:t>
          </a:r>
          <a:r>
            <a:rPr lang="cs-CZ" sz="2400" b="0" kern="1200" dirty="0" err="1">
              <a:sym typeface="Wingdings" panose="05000000000000000000" pitchFamily="2" charset="2"/>
            </a:rPr>
            <a:t>suffixes</a:t>
          </a:r>
          <a:r>
            <a:rPr lang="cs-CZ" sz="2400" b="0" kern="1200" dirty="0">
              <a:sym typeface="Wingdings" panose="05000000000000000000" pitchFamily="2" charset="2"/>
            </a:rPr>
            <a:t>, …</a:t>
          </a:r>
          <a:endParaRPr lang="cs-CZ" sz="2400" kern="1200" dirty="0"/>
        </a:p>
      </dsp:txBody>
      <dsp:txXfrm>
        <a:off x="285631" y="1793"/>
        <a:ext cx="3181855" cy="1909113"/>
      </dsp:txXfrm>
    </dsp:sp>
    <dsp:sp modelId="{64368E41-6596-4BFA-9A5B-BE0B01AC9D4E}">
      <dsp:nvSpPr>
        <dsp:cNvPr id="0" name=""/>
        <dsp:cNvSpPr/>
      </dsp:nvSpPr>
      <dsp:spPr>
        <a:xfrm>
          <a:off x="3785672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7 pádů (</a:t>
          </a:r>
          <a:r>
            <a:rPr lang="cs-CZ" sz="2400" b="0" kern="1200" dirty="0" err="1"/>
            <a:t>cases</a:t>
          </a:r>
          <a:r>
            <a:rPr lang="cs-CZ" sz="2400" b="0" kern="1200" dirty="0"/>
            <a:t>), singulár a plurál; </a:t>
          </a:r>
          <a:r>
            <a:rPr lang="cs-CZ" sz="2400" b="0" kern="1200" dirty="0" err="1"/>
            <a:t>changing</a:t>
          </a:r>
          <a:r>
            <a:rPr lang="cs-CZ" sz="2400" b="0" kern="1200" dirty="0"/>
            <a:t> </a:t>
          </a:r>
          <a:r>
            <a:rPr lang="cs-CZ" sz="2400" b="0" kern="1200" dirty="0" err="1"/>
            <a:t>of</a:t>
          </a:r>
          <a:r>
            <a:rPr lang="cs-CZ" sz="2400" b="0" kern="1200" dirty="0"/>
            <a:t> </a:t>
          </a:r>
          <a:r>
            <a:rPr lang="cs-CZ" sz="2400" b="0" kern="1200" dirty="0" err="1"/>
            <a:t>endings</a:t>
          </a:r>
          <a:endParaRPr lang="cs-CZ" sz="2400" kern="1200" dirty="0"/>
        </a:p>
      </dsp:txBody>
      <dsp:txXfrm>
        <a:off x="3785672" y="1793"/>
        <a:ext cx="3181855" cy="1909113"/>
      </dsp:txXfrm>
    </dsp:sp>
    <dsp:sp modelId="{86871EDF-2CE8-4AEB-99A2-2E8CD8C3C9F3}">
      <dsp:nvSpPr>
        <dsp:cNvPr id="0" name=""/>
        <dsp:cNvSpPr/>
      </dsp:nvSpPr>
      <dsp:spPr>
        <a:xfrm>
          <a:off x="7285713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/>
            <a:t>3 rody (genders): maskulinum – životný (animate) a neživotný (inanimate), femininum, neutrum</a:t>
          </a:r>
          <a:endParaRPr lang="cs-CZ" sz="2400" kern="1200"/>
        </a:p>
      </dsp:txBody>
      <dsp:txXfrm>
        <a:off x="7285713" y="1793"/>
        <a:ext cx="3181855" cy="1909113"/>
      </dsp:txXfrm>
    </dsp:sp>
    <dsp:sp modelId="{A4DEA929-FF6B-4FCC-9472-7B80F5D0E5BD}">
      <dsp:nvSpPr>
        <dsp:cNvPr id="0" name=""/>
        <dsp:cNvSpPr/>
      </dsp:nvSpPr>
      <dsp:spPr>
        <a:xfrm>
          <a:off x="267145" y="2192150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3 časy (</a:t>
          </a:r>
          <a:r>
            <a:rPr lang="cs-CZ" sz="2400" b="0" kern="1200" dirty="0" err="1"/>
            <a:t>tenses</a:t>
          </a:r>
          <a:r>
            <a:rPr lang="cs-CZ" sz="2400" b="0" kern="1200" dirty="0"/>
            <a:t>): přítomný (</a:t>
          </a:r>
          <a:r>
            <a:rPr lang="cs-CZ" sz="2400" b="0" kern="1200" dirty="0" err="1"/>
            <a:t>present</a:t>
          </a:r>
          <a:r>
            <a:rPr lang="cs-CZ" sz="2400" b="0" kern="1200" dirty="0"/>
            <a:t>), minulý (past), budoucí (</a:t>
          </a:r>
          <a:r>
            <a:rPr lang="cs-CZ" sz="2400" b="0" kern="1200" dirty="0" err="1"/>
            <a:t>future</a:t>
          </a:r>
          <a:r>
            <a:rPr lang="cs-CZ" sz="2400" b="0" kern="1200" dirty="0"/>
            <a:t>); </a:t>
          </a:r>
          <a:r>
            <a:rPr lang="cs-CZ" sz="2400" b="0" kern="1200" dirty="0" err="1"/>
            <a:t>verbs</a:t>
          </a:r>
          <a:r>
            <a:rPr lang="cs-CZ" sz="2400" b="0" kern="1200" dirty="0"/>
            <a:t> are </a:t>
          </a:r>
          <a:r>
            <a:rPr lang="cs-CZ" sz="2400" b="0" kern="1200" dirty="0" err="1"/>
            <a:t>conjugated</a:t>
          </a:r>
          <a:endParaRPr lang="cs-CZ" sz="2400" kern="1200" dirty="0"/>
        </a:p>
      </dsp:txBody>
      <dsp:txXfrm>
        <a:off x="267145" y="2192150"/>
        <a:ext cx="3181855" cy="1909113"/>
      </dsp:txXfrm>
    </dsp:sp>
    <dsp:sp modelId="{4F8922AC-D664-4DC6-AC06-D24E51511E33}">
      <dsp:nvSpPr>
        <dsp:cNvPr id="0" name=""/>
        <dsp:cNvSpPr/>
      </dsp:nvSpPr>
      <dsp:spPr>
        <a:xfrm>
          <a:off x="3785672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standart and </a:t>
          </a:r>
          <a:r>
            <a:rPr lang="cs-CZ" sz="2400" b="0" kern="1200" dirty="0" err="1"/>
            <a:t>colloquial</a:t>
          </a:r>
          <a:r>
            <a:rPr lang="cs-CZ" sz="2400" b="0" kern="1200" dirty="0"/>
            <a:t> Czech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 err="1"/>
            <a:t>Odkus</a:t>
          </a:r>
          <a:r>
            <a:rPr lang="cs-CZ" sz="2400" b="0" kern="1200" dirty="0"/>
            <a:t> jsi? x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Odkud seš?</a:t>
          </a:r>
          <a:endParaRPr lang="cs-CZ" sz="2400" kern="1200" dirty="0"/>
        </a:p>
      </dsp:txBody>
      <dsp:txXfrm>
        <a:off x="3785672" y="2229091"/>
        <a:ext cx="3181855" cy="1909113"/>
      </dsp:txXfrm>
    </dsp:sp>
    <dsp:sp modelId="{2F1C0281-BD0D-4D2B-A05A-274F815A0E6D}">
      <dsp:nvSpPr>
        <dsp:cNvPr id="0" name=""/>
        <dsp:cNvSpPr/>
      </dsp:nvSpPr>
      <dsp:spPr>
        <a:xfrm>
          <a:off x="7285713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 err="1"/>
            <a:t>Formal</a:t>
          </a:r>
          <a:r>
            <a:rPr lang="cs-CZ" sz="2400" b="0" kern="1200" dirty="0"/>
            <a:t> (vykání) x </a:t>
          </a:r>
          <a:r>
            <a:rPr lang="cs-CZ" sz="2400" b="0" kern="1200" dirty="0" err="1"/>
            <a:t>informal</a:t>
          </a:r>
          <a:r>
            <a:rPr lang="cs-CZ" sz="2400" b="0" kern="1200" dirty="0"/>
            <a:t> (tykání) </a:t>
          </a:r>
          <a:r>
            <a:rPr lang="cs-CZ" sz="2400" b="0" kern="1200" dirty="0" err="1"/>
            <a:t>czech</a:t>
          </a:r>
          <a:r>
            <a:rPr lang="cs-CZ" sz="2400" b="0" kern="1200" dirty="0"/>
            <a:t> (</a:t>
          </a:r>
          <a:r>
            <a:rPr lang="cs-CZ" sz="2400" b="0" kern="1200" dirty="0" err="1"/>
            <a:t>you</a:t>
          </a:r>
          <a:r>
            <a:rPr lang="cs-CZ" sz="2400" b="0" kern="1200" dirty="0"/>
            <a:t>)</a:t>
          </a:r>
        </a:p>
      </dsp:txBody>
      <dsp:txXfrm>
        <a:off x="7285713" y="2229091"/>
        <a:ext cx="3181855" cy="1909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cean-water-during-yellow-sunset-747016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exels.com/photo/adventure-cold-daylight-fog-291732/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ppuccino_at_Sightglass_Coffee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tea-cup-vintage-tea-cup-tea-coffee-2107599/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ldswearwords/19373997579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xfuel.com/en/free-photo-jrhrk" TargetMode="Externa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pcorn-snack-salty-food-eat-731053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en/candy-dessert-table-party-sweet-680200/" TargetMode="Externa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KFC_(restaurant)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t.wikipedia.org/wiki/McDonald's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ulinarychronicles.com/2016/03/20/chocolate-and-peanut-butter-macarons-happy-macaron-day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ikist.com/search?q=tiktok" TargetMode="Externa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ndas.co.uk/collections/3-for-18-pounds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ijirst.org/Liners-&amp;-Ankle-Socks/180099-Socks-Girls-Ankle-Socks/" TargetMode="Externa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76655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Bengalese_Eagle_Owl.jpg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czechstepbystep.cz/coLm4dEPxQE9/uploads/2018/11/Track-02.mp3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hyperlink" Target="https://pixabay.com/cs/pivo-p%C5%AFllitr-p%C4%9Bna-%C5%BE%C3%ADze%C5%88-fl%C3%A1m-1669275/" TargetMode="External"/><Relationship Id="rId7" Type="http://schemas.openxmlformats.org/officeDocument/2006/relationships/hyperlink" Target="https://en.wikipedia.org/wiki/Petr_Pave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11" Type="http://schemas.openxmlformats.org/officeDocument/2006/relationships/hyperlink" Target="https://it.wikipedia.org/wiki/Jarom%C3%ADr_J%C3%A1gr" TargetMode="External"/><Relationship Id="rId5" Type="http://schemas.openxmlformats.org/officeDocument/2006/relationships/hyperlink" Target="https://commons.wikimedia.org/wiki/File:Petrov_(Brno)_2.JPG" TargetMode="External"/><Relationship Id="rId10" Type="http://schemas.openxmlformats.org/officeDocument/2006/relationships/image" Target="../media/image42.JPG"/><Relationship Id="rId4" Type="http://schemas.openxmlformats.org/officeDocument/2006/relationships/image" Target="../media/image39.jpeg"/><Relationship Id="rId9" Type="http://schemas.openxmlformats.org/officeDocument/2006/relationships/hyperlink" Target="https://allwavingflags.blogspot.com/2018/06/flag-of-czech-republic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kanada-podzim-na-podzim-barvy-186375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cs/t%C5%99e%C5%A1%C5%88ov%C3%A9-kv%C4%9Bty-kr%C3%A1sn%C3%A9-r%C5%AF%C5%BEov%C3%BD-jaro-1323934/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indle_Paperwhite_3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nio.com/cs/objekty/knihy/knihovna-vzdelavani-literatura-kniha-moudrost-znalosti-studium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-electronics.org/watch-game-of-thrones-with-a-raspberry-pi-powered-drogo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lickr.com/photos/wiyre/35845274262/" TargetMode="Externa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50109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cs/%C5%A1t%C4%9Bn%C4%9B-pes-staford%C5%A1%C3%ADrsk%C3%BD-bulteri%C3%A9r-843375/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/>
              <a:t>23.09.2024 Kateřina Frecerová</a:t>
            </a:r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sk-SK" dirty="0" err="1"/>
              <a:t>První</a:t>
            </a:r>
            <a:r>
              <a:rPr lang="sk-SK" dirty="0"/>
              <a:t> </a:t>
            </a:r>
            <a:r>
              <a:rPr lang="sk-SK" dirty="0" err="1"/>
              <a:t>týden</a:t>
            </a:r>
            <a:br>
              <a:rPr lang="sk-SK" dirty="0"/>
            </a:b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Exchange </a:t>
            </a:r>
            <a:r>
              <a:rPr lang="sk-SK" dirty="0" err="1"/>
              <a:t>Students</a:t>
            </a:r>
            <a:r>
              <a:rPr lang="sk-SK" dirty="0"/>
              <a:t>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A6CA557-2DEC-C749-887A-C7C41048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week</a:t>
            </a:r>
            <a:endParaRPr lang="sk-SK"/>
          </a:p>
          <a:p>
            <a:pPr>
              <a:spcAft>
                <a:spcPts val="600"/>
              </a:spcAft>
            </a:pPr>
            <a:endParaRPr lang="sk-SK"/>
          </a:p>
          <a:p>
            <a:pPr>
              <a:spcAft>
                <a:spcPts val="600"/>
              </a:spcAft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3C5656-5A31-F4D3-6500-F93C9B900EF9}"/>
              </a:ext>
            </a:extLst>
          </p:cNvPr>
          <p:cNvSpPr txBox="1"/>
          <p:nvPr/>
        </p:nvSpPr>
        <p:spPr>
          <a:xfrm>
            <a:off x="840259" y="1902941"/>
            <a:ext cx="10371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MOŘE NEBO HORY?</a:t>
            </a:r>
          </a:p>
          <a:p>
            <a:pPr algn="l"/>
            <a:r>
              <a:rPr lang="cs-CZ" sz="2800" dirty="0">
                <a:latin typeface="+mn-lt"/>
              </a:rPr>
              <a:t>                                   </a:t>
            </a:r>
            <a:r>
              <a:rPr lang="cs-CZ" sz="2800" dirty="0" err="1">
                <a:latin typeface="+mn-lt"/>
              </a:rPr>
              <a:t>Sea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mountains</a:t>
            </a:r>
            <a:r>
              <a:rPr lang="cs-CZ" sz="2800" dirty="0">
                <a:latin typeface="+mn-lt"/>
              </a:rPr>
              <a:t>? </a:t>
            </a:r>
          </a:p>
        </p:txBody>
      </p:sp>
      <p:pic>
        <p:nvPicPr>
          <p:cNvPr id="9" name="Obrázek 8" descr="Obsah obrázku venku, voda, příroda, obloha&#10;&#10;Popis byl vytvořen automaticky">
            <a:extLst>
              <a:ext uri="{FF2B5EF4-FFF2-40B4-BE49-F238E27FC236}">
                <a16:creationId xmlns:a16="http://schemas.microsoft.com/office/drawing/2014/main" id="{6E3691C9-B5C5-9435-AB40-7CDBD53B3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7871" y="3242859"/>
            <a:ext cx="4003589" cy="2680089"/>
          </a:xfrm>
          <a:prstGeom prst="rect">
            <a:avLst/>
          </a:prstGeom>
        </p:spPr>
      </p:pic>
      <p:pic>
        <p:nvPicPr>
          <p:cNvPr id="11" name="Obrázek 10" descr="Obsah obrázku venku, příroda, mrak, obloha&#10;&#10;Popis byl vytvořen automaticky">
            <a:extLst>
              <a:ext uri="{FF2B5EF4-FFF2-40B4-BE49-F238E27FC236}">
                <a16:creationId xmlns:a16="http://schemas.microsoft.com/office/drawing/2014/main" id="{6A928FFB-1CFD-266F-4CFA-58DD66DCE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58249" y="3246752"/>
            <a:ext cx="4003589" cy="267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 descr="Obsah obrázku jídlo, nápoj, káva, šálek na kávu&#10;&#10;Popis byl vytvořen automaticky">
            <a:extLst>
              <a:ext uri="{FF2B5EF4-FFF2-40B4-BE49-F238E27FC236}">
                <a16:creationId xmlns:a16="http://schemas.microsoft.com/office/drawing/2014/main" id="{408C638D-8185-70DD-6F47-36E7C1210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000" y="3032999"/>
            <a:ext cx="4384667" cy="292342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9924A28-F1CE-7144-8815-4A7FF72AADC0}"/>
              </a:ext>
            </a:extLst>
          </p:cNvPr>
          <p:cNvSpPr txBox="1"/>
          <p:nvPr/>
        </p:nvSpPr>
        <p:spPr>
          <a:xfrm>
            <a:off x="666001" y="8464247"/>
            <a:ext cx="3976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commons.wikimedia.org/wiki/File:Cappuccino_at_Sightglass_Coffee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11" name="Obrázek 10" descr="Obsah obrázku Servírovací nádobí, podšálek, porcelán, nádobí&#10;&#10;Popis byl vytvořen automaticky">
            <a:extLst>
              <a:ext uri="{FF2B5EF4-FFF2-40B4-BE49-F238E27FC236}">
                <a16:creationId xmlns:a16="http://schemas.microsoft.com/office/drawing/2014/main" id="{8D67AC8C-7FF0-5493-DD83-DE7E0B85F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88860" y="3032999"/>
            <a:ext cx="4385140" cy="292342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C33098-614B-AB4D-3735-A7452685C565}"/>
              </a:ext>
            </a:extLst>
          </p:cNvPr>
          <p:cNvSpPr txBox="1"/>
          <p:nvPr/>
        </p:nvSpPr>
        <p:spPr>
          <a:xfrm>
            <a:off x="864973" y="1839152"/>
            <a:ext cx="923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KÁVA NEBO ČAJ?</a:t>
            </a:r>
          </a:p>
          <a:p>
            <a:pPr algn="ctr"/>
            <a:r>
              <a:rPr lang="cs-CZ" sz="2800" dirty="0" err="1">
                <a:latin typeface="+mn-lt"/>
              </a:rPr>
              <a:t>Coffee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tea</a:t>
            </a:r>
            <a:r>
              <a:rPr lang="cs-CZ" sz="28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591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8C05BC-B979-B816-10F7-396DD54AED78}"/>
              </a:ext>
            </a:extLst>
          </p:cNvPr>
          <p:cNvSpPr txBox="1"/>
          <p:nvPr/>
        </p:nvSpPr>
        <p:spPr>
          <a:xfrm>
            <a:off x="922638" y="1993557"/>
            <a:ext cx="99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ZPRÁVA NEBO VOLÁNÍ?</a:t>
            </a:r>
          </a:p>
          <a:p>
            <a:pPr algn="ctr"/>
            <a:r>
              <a:rPr lang="cs-CZ" sz="2800" dirty="0">
                <a:latin typeface="+mn-lt"/>
              </a:rPr>
              <a:t>Text </a:t>
            </a:r>
            <a:r>
              <a:rPr lang="cs-CZ" sz="2800" dirty="0" err="1">
                <a:latin typeface="+mn-lt"/>
              </a:rPr>
              <a:t>or</a:t>
            </a:r>
            <a:r>
              <a:rPr lang="cs-CZ" sz="2800" dirty="0">
                <a:latin typeface="+mn-lt"/>
              </a:rPr>
              <a:t> call?</a:t>
            </a:r>
          </a:p>
        </p:txBody>
      </p:sp>
      <p:pic>
        <p:nvPicPr>
          <p:cNvPr id="9" name="Obrázek 8" descr="Obsah obrázku Mobilní telefon, text, Komunikační zařízení, Přenosné komunikační zařízení&#10;&#10;Popis byl vytvořen automaticky">
            <a:extLst>
              <a:ext uri="{FF2B5EF4-FFF2-40B4-BE49-F238E27FC236}">
                <a16:creationId xmlns:a16="http://schemas.microsoft.com/office/drawing/2014/main" id="{0CBDDF36-03AD-DEA0-C9AA-1656F65F5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2000" y="3195200"/>
            <a:ext cx="3343654" cy="2748066"/>
          </a:xfrm>
          <a:prstGeom prst="rect">
            <a:avLst/>
          </a:prstGeom>
        </p:spPr>
      </p:pic>
      <p:pic>
        <p:nvPicPr>
          <p:cNvPr id="15" name="Obrázek 14" descr="Obsah obrázku kreslené, snímek obrazovky, design&#10;&#10;Popis byl vytvořen automaticky">
            <a:extLst>
              <a:ext uri="{FF2B5EF4-FFF2-40B4-BE49-F238E27FC236}">
                <a16:creationId xmlns:a16="http://schemas.microsoft.com/office/drawing/2014/main" id="{F9D1D25B-384C-C34A-76C4-6CDAFC45C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4606" y="3184822"/>
            <a:ext cx="4135394" cy="27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3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795EF4-920A-346A-1DE3-2CACD1D2FE0D}"/>
              </a:ext>
            </a:extLst>
          </p:cNvPr>
          <p:cNvSpPr txBox="1"/>
          <p:nvPr/>
        </p:nvSpPr>
        <p:spPr>
          <a:xfrm>
            <a:off x="1021492" y="1886465"/>
            <a:ext cx="8906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SLANÉ NEBO SLADKÉ?</a:t>
            </a:r>
          </a:p>
          <a:p>
            <a:pPr algn="ctr"/>
            <a:r>
              <a:rPr lang="cs-CZ" sz="3200" dirty="0">
                <a:latin typeface="+mn-lt"/>
              </a:rPr>
              <a:t>Salty </a:t>
            </a:r>
            <a:r>
              <a:rPr lang="cs-CZ" sz="3200" dirty="0" err="1">
                <a:latin typeface="+mn-lt"/>
              </a:rPr>
              <a:t>or</a:t>
            </a:r>
            <a:r>
              <a:rPr lang="cs-CZ" sz="3200" dirty="0">
                <a:latin typeface="+mn-lt"/>
              </a:rPr>
              <a:t> </a:t>
            </a:r>
            <a:r>
              <a:rPr lang="cs-CZ" sz="3200" dirty="0" err="1">
                <a:latin typeface="+mn-lt"/>
              </a:rPr>
              <a:t>sweet</a:t>
            </a:r>
            <a:r>
              <a:rPr lang="cs-CZ" sz="3200" dirty="0">
                <a:latin typeface="+mn-lt"/>
              </a:rPr>
              <a:t>?</a:t>
            </a:r>
          </a:p>
        </p:txBody>
      </p:sp>
      <p:pic>
        <p:nvPicPr>
          <p:cNvPr id="13" name="Obrázek 12" descr="Obsah obrázku kukuřice, popcorn, jídlo, Svačinka&#10;&#10;Popis byl vytvořen automaticky">
            <a:extLst>
              <a:ext uri="{FF2B5EF4-FFF2-40B4-BE49-F238E27FC236}">
                <a16:creationId xmlns:a16="http://schemas.microsoft.com/office/drawing/2014/main" id="{371EDCED-C5ED-27C3-8014-9E8AC497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435" y="2940791"/>
            <a:ext cx="4704836" cy="3136557"/>
          </a:xfrm>
          <a:prstGeom prst="rect">
            <a:avLst/>
          </a:prstGeom>
        </p:spPr>
      </p:pic>
      <p:pic>
        <p:nvPicPr>
          <p:cNvPr id="15" name="Obrázek 14" descr="Obsah obrázku jídlo, sladkosti, cukrovinky, dezert&#10;&#10;Popis byl vytvořen automaticky">
            <a:extLst>
              <a:ext uri="{FF2B5EF4-FFF2-40B4-BE49-F238E27FC236}">
                <a16:creationId xmlns:a16="http://schemas.microsoft.com/office/drawing/2014/main" id="{59403D78-059E-379A-8AEC-CC9A0FB2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95706" y="2940248"/>
            <a:ext cx="4704836" cy="31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9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795EF4-920A-346A-1DE3-2CACD1D2FE0D}"/>
              </a:ext>
            </a:extLst>
          </p:cNvPr>
          <p:cNvSpPr txBox="1"/>
          <p:nvPr/>
        </p:nvSpPr>
        <p:spPr>
          <a:xfrm>
            <a:off x="1021492" y="1886465"/>
            <a:ext cx="8906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KFC NEBO MCDONALD?</a:t>
            </a:r>
          </a:p>
          <a:p>
            <a:pPr algn="ctr"/>
            <a:r>
              <a:rPr lang="cs-CZ" sz="3200" dirty="0">
                <a:latin typeface="+mn-lt"/>
              </a:rPr>
              <a:t>„</a:t>
            </a:r>
            <a:r>
              <a:rPr lang="cs-CZ" sz="3200" dirty="0" err="1">
                <a:latin typeface="+mn-lt"/>
              </a:rPr>
              <a:t>Káefko</a:t>
            </a:r>
            <a:r>
              <a:rPr lang="cs-CZ" sz="3200" dirty="0">
                <a:latin typeface="+mn-lt"/>
              </a:rPr>
              <a:t> nebo </a:t>
            </a:r>
            <a:r>
              <a:rPr lang="cs-CZ" sz="3200" dirty="0" err="1">
                <a:latin typeface="+mn-lt"/>
              </a:rPr>
              <a:t>mekáč</a:t>
            </a:r>
            <a:r>
              <a:rPr lang="cs-CZ" sz="3200" dirty="0">
                <a:latin typeface="+mn-lt"/>
              </a:rPr>
              <a:t>“</a:t>
            </a:r>
          </a:p>
        </p:txBody>
      </p:sp>
      <p:pic>
        <p:nvPicPr>
          <p:cNvPr id="9" name="Obrázek 8" descr="Obsah obrázku Grafika, Písmo, grafický design, logo&#10;&#10;Popis byl vytvořen automaticky">
            <a:extLst>
              <a:ext uri="{FF2B5EF4-FFF2-40B4-BE49-F238E27FC236}">
                <a16:creationId xmlns:a16="http://schemas.microsoft.com/office/drawing/2014/main" id="{B79C9F0C-E6F1-797E-8890-F29555101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3858" y="3158679"/>
            <a:ext cx="4453453" cy="2673321"/>
          </a:xfrm>
          <a:prstGeom prst="rect">
            <a:avLst/>
          </a:prstGeom>
        </p:spPr>
      </p:pic>
      <p:pic>
        <p:nvPicPr>
          <p:cNvPr id="14" name="Obrázek 13" descr="Obsah obrázku žlutá, design&#10;&#10;Popis byl vytvořen automaticky">
            <a:extLst>
              <a:ext uri="{FF2B5EF4-FFF2-40B4-BE49-F238E27FC236}">
                <a16:creationId xmlns:a16="http://schemas.microsoft.com/office/drawing/2014/main" id="{97CF41B1-B08E-4056-8B51-6BEE1CD7B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3914" y="2963855"/>
            <a:ext cx="3637692" cy="31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4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795EF4-920A-346A-1DE3-2CACD1D2FE0D}"/>
              </a:ext>
            </a:extLst>
          </p:cNvPr>
          <p:cNvSpPr txBox="1"/>
          <p:nvPr/>
        </p:nvSpPr>
        <p:spPr>
          <a:xfrm>
            <a:off x="1021492" y="1886465"/>
            <a:ext cx="8906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TIK TOK NEBO INSTAGRAM?</a:t>
            </a:r>
          </a:p>
          <a:p>
            <a:pPr algn="ctr"/>
            <a:r>
              <a:rPr lang="cs-CZ" sz="3200" dirty="0">
                <a:latin typeface="+mn-lt"/>
              </a:rPr>
              <a:t>„</a:t>
            </a:r>
            <a:r>
              <a:rPr lang="cs-CZ" sz="3200" dirty="0" err="1">
                <a:latin typeface="+mn-lt"/>
              </a:rPr>
              <a:t>instáč</a:t>
            </a:r>
            <a:r>
              <a:rPr lang="cs-CZ" sz="3200" dirty="0">
                <a:latin typeface="+mn-lt"/>
              </a:rPr>
              <a:t>“</a:t>
            </a:r>
          </a:p>
        </p:txBody>
      </p:sp>
      <p:pic>
        <p:nvPicPr>
          <p:cNvPr id="14" name="Obrázek 13" descr="Obsah obrázku Grafika, Písmo, logo, grafický design&#10;&#10;Popis byl vytvořen automaticky">
            <a:extLst>
              <a:ext uri="{FF2B5EF4-FFF2-40B4-BE49-F238E27FC236}">
                <a16:creationId xmlns:a16="http://schemas.microsoft.com/office/drawing/2014/main" id="{CBED272F-0577-2276-FD66-20F0547F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9508" y="3039763"/>
            <a:ext cx="4047571" cy="3061188"/>
          </a:xfrm>
          <a:prstGeom prst="rect">
            <a:avLst/>
          </a:prstGeom>
        </p:spPr>
      </p:pic>
      <p:pic>
        <p:nvPicPr>
          <p:cNvPr id="17" name="Obrázek 16" descr="Obsah obrázku text, přístroj, Elektronické zařízení, Mobilní telefon&#10;&#10;Popis byl vytvořen automaticky">
            <a:extLst>
              <a:ext uri="{FF2B5EF4-FFF2-40B4-BE49-F238E27FC236}">
                <a16:creationId xmlns:a16="http://schemas.microsoft.com/office/drawing/2014/main" id="{FE4E41DD-ACD7-BE0E-283C-57D8CB4B3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94254" y="3158146"/>
            <a:ext cx="4191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9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795EF4-920A-346A-1DE3-2CACD1D2FE0D}"/>
              </a:ext>
            </a:extLst>
          </p:cNvPr>
          <p:cNvSpPr txBox="1"/>
          <p:nvPr/>
        </p:nvSpPr>
        <p:spPr>
          <a:xfrm>
            <a:off x="1021492" y="1886465"/>
            <a:ext cx="8906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VYSOKÉ NEBO KOTNÍKOVÉ PONOŽKY?</a:t>
            </a:r>
          </a:p>
          <a:p>
            <a:pPr algn="ctr"/>
            <a:r>
              <a:rPr lang="cs-CZ" sz="3200" dirty="0" err="1">
                <a:latin typeface="+mn-lt"/>
              </a:rPr>
              <a:t>High</a:t>
            </a:r>
            <a:r>
              <a:rPr lang="cs-CZ" sz="3200" dirty="0">
                <a:latin typeface="+mn-lt"/>
              </a:rPr>
              <a:t> </a:t>
            </a:r>
            <a:r>
              <a:rPr lang="cs-CZ" sz="3200" dirty="0" err="1">
                <a:latin typeface="+mn-lt"/>
              </a:rPr>
              <a:t>or</a:t>
            </a:r>
            <a:r>
              <a:rPr lang="cs-CZ" sz="3200" dirty="0">
                <a:latin typeface="+mn-lt"/>
              </a:rPr>
              <a:t> </a:t>
            </a:r>
            <a:r>
              <a:rPr lang="cs-CZ" sz="3200" dirty="0" err="1">
                <a:latin typeface="+mn-lt"/>
              </a:rPr>
              <a:t>ankle</a:t>
            </a:r>
            <a:r>
              <a:rPr lang="cs-CZ" sz="3200" dirty="0">
                <a:latin typeface="+mn-lt"/>
              </a:rPr>
              <a:t> </a:t>
            </a:r>
            <a:r>
              <a:rPr lang="cs-CZ" sz="3200" dirty="0" err="1">
                <a:latin typeface="+mn-lt"/>
              </a:rPr>
              <a:t>socks</a:t>
            </a:r>
            <a:r>
              <a:rPr lang="cs-CZ" sz="3200" dirty="0">
                <a:latin typeface="+mn-lt"/>
              </a:rPr>
              <a:t>?</a:t>
            </a:r>
          </a:p>
          <a:p>
            <a:pPr algn="ctr"/>
            <a:endParaRPr lang="cs-CZ" sz="3200" dirty="0">
              <a:latin typeface="+mn-lt"/>
            </a:endParaRPr>
          </a:p>
        </p:txBody>
      </p:sp>
      <p:pic>
        <p:nvPicPr>
          <p:cNvPr id="5" name="Obrázek 4" descr="Obsah obrázku oblečení, boty, ponožka&#10;&#10;Popis byl vytvořen automaticky">
            <a:extLst>
              <a:ext uri="{FF2B5EF4-FFF2-40B4-BE49-F238E27FC236}">
                <a16:creationId xmlns:a16="http://schemas.microsoft.com/office/drawing/2014/main" id="{AE64763F-24A0-F017-4884-E6D507E20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2006" y="3167348"/>
            <a:ext cx="2789077" cy="2789077"/>
          </a:xfrm>
          <a:prstGeom prst="rect">
            <a:avLst/>
          </a:prstGeom>
        </p:spPr>
      </p:pic>
      <p:pic>
        <p:nvPicPr>
          <p:cNvPr id="12" name="Obrázek 11" descr="Obsah obrázku růžová&#10;&#10;Popis byl vytvořen automaticky">
            <a:extLst>
              <a:ext uri="{FF2B5EF4-FFF2-40B4-BE49-F238E27FC236}">
                <a16:creationId xmlns:a16="http://schemas.microsoft.com/office/drawing/2014/main" id="{C4F689D8-0753-E1E3-7561-7750E3D6E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9493" y="3040115"/>
            <a:ext cx="2489980" cy="30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9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795EF4-920A-346A-1DE3-2CACD1D2FE0D}"/>
              </a:ext>
            </a:extLst>
          </p:cNvPr>
          <p:cNvSpPr txBox="1"/>
          <p:nvPr/>
        </p:nvSpPr>
        <p:spPr>
          <a:xfrm>
            <a:off x="1021492" y="1886465"/>
            <a:ext cx="8906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RANNÍ PTÁČE NEBO NOČNÍ SOVA?</a:t>
            </a:r>
          </a:p>
          <a:p>
            <a:pPr algn="ctr"/>
            <a:r>
              <a:rPr lang="en-US" sz="3200" dirty="0">
                <a:latin typeface="+mn-lt"/>
              </a:rPr>
              <a:t>Early bird or night owl?</a:t>
            </a:r>
          </a:p>
          <a:p>
            <a:pPr algn="ctr"/>
            <a:endParaRPr lang="cs-CZ" sz="3200" dirty="0">
              <a:latin typeface="+mn-lt"/>
            </a:endParaRPr>
          </a:p>
        </p:txBody>
      </p:sp>
      <p:pic>
        <p:nvPicPr>
          <p:cNvPr id="9" name="Obrázek 8" descr="Obsah obrázku hodiny, Nástěnné hodiny, Elektronické hodiny, čas&#10;&#10;Popis byl vytvořen automaticky">
            <a:extLst>
              <a:ext uri="{FF2B5EF4-FFF2-40B4-BE49-F238E27FC236}">
                <a16:creationId xmlns:a16="http://schemas.microsoft.com/office/drawing/2014/main" id="{F0CE9A77-4740-26D9-1E54-D46C5C68F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1207" y="3229642"/>
            <a:ext cx="2844453" cy="2628027"/>
          </a:xfrm>
          <a:prstGeom prst="rect">
            <a:avLst/>
          </a:prstGeom>
        </p:spPr>
      </p:pic>
      <p:pic>
        <p:nvPicPr>
          <p:cNvPr id="13" name="Obrázek 12" descr="Obsah obrázku pták, dravý pták, sova, Výreček&#10;&#10;Popis byl vytvořen automaticky">
            <a:extLst>
              <a:ext uri="{FF2B5EF4-FFF2-40B4-BE49-F238E27FC236}">
                <a16:creationId xmlns:a16="http://schemas.microsoft.com/office/drawing/2014/main" id="{09F09D20-537A-B508-EC4C-69EC6CF23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211" y="3010184"/>
            <a:ext cx="2143011" cy="322308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898DE8F-E3D6-8C86-9DBC-1199D63B4A97}"/>
              </a:ext>
            </a:extLst>
          </p:cNvPr>
          <p:cNvSpPr txBox="1"/>
          <p:nvPr/>
        </p:nvSpPr>
        <p:spPr>
          <a:xfrm>
            <a:off x="7249092" y="6659777"/>
            <a:ext cx="186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5" tooltip="https://commons.wikimedia.org/wiki/File:Bengalese_Eagle_Owl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53077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5E4C8F-BFF2-3889-AE45-590674A81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921BF2-EE26-9FD3-F630-C4D77B063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63DE17-4F58-5A30-3DB2-25C5A1E25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A9AB0BC-3C29-3273-7C68-4272C4D8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Hello, I </a:t>
            </a:r>
            <a:r>
              <a:rPr lang="cs-CZ" dirty="0" err="1"/>
              <a:t>am</a:t>
            </a:r>
            <a:r>
              <a:rPr lang="cs-CZ" dirty="0"/>
              <a:t> Czech </a:t>
            </a:r>
            <a:r>
              <a:rPr lang="cs-CZ" dirty="0" err="1"/>
              <a:t>language</a:t>
            </a:r>
            <a:r>
              <a:rPr lang="cs-CZ" dirty="0"/>
              <a:t>!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F7ADBAA-166E-D306-00E2-9277D5D29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02197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9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057D8A-AB99-4FEA-BFAF-764B260D1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18DA7C-3A1D-FB03-9230-9EB9C28C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1BE990-6DC4-F9AE-2418-0E431D06B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výslovnostní pravidla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4E6B16-9A3E-6835-4C4C-DE0D5C76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8EFB14-D938-EAB6-B288-72E8B901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sz="1200">
                <a:hlinkClick r:id="rId2"/>
              </a:rPr>
              <a:t>https://www.czechstepbystep.cz/coLm4dEPxQE9/uploads/2018/11/Track-02.mp3</a:t>
            </a:r>
            <a:r>
              <a:rPr lang="cs-CZ" sz="1200"/>
              <a:t>   </a:t>
            </a:r>
            <a:endParaRPr lang="cs-CZ" sz="1200" dirty="0"/>
          </a:p>
        </p:txBody>
      </p:sp>
      <p:pic>
        <p:nvPicPr>
          <p:cNvPr id="8" name="Obrázek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43B9C9D-5FDC-A833-8364-249AA1051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1" y="1203675"/>
            <a:ext cx="6162797" cy="43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783B2F-ED5A-607C-C2F8-21F7D176C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23.09.2024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A6397-5235-F889-52E6-61EE7AC23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CCB467B-6C47-FA62-D9C0-80081C7D9B8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692150"/>
            <a:ext cx="10753200" cy="5139850"/>
          </a:xfrm>
        </p:spPr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Dobrý den. X Ahoj. (Hello)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Já jsem Kateřina. A vy (and </a:t>
            </a:r>
            <a:r>
              <a:rPr lang="cs-CZ" dirty="0" err="1"/>
              <a:t>you</a:t>
            </a:r>
            <a:r>
              <a:rPr lang="cs-CZ" dirty="0"/>
              <a:t>?) 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Já jsem…(I </a:t>
            </a:r>
            <a:r>
              <a:rPr lang="cs-CZ" dirty="0" err="1"/>
              <a:t>am</a:t>
            </a:r>
            <a:r>
              <a:rPr lang="cs-CZ" dirty="0"/>
              <a:t>…)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Těší mě. (Nice to meet </a:t>
            </a:r>
            <a:r>
              <a:rPr lang="cs-CZ" dirty="0" err="1"/>
              <a:t>you</a:t>
            </a:r>
            <a:r>
              <a:rPr lang="cs-CZ" dirty="0"/>
              <a:t>)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Mě taky. (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191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28F811-1B2F-00F9-E346-0D8B2F815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07F33-36D4-C4E5-A388-7701BF877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56A872-DA75-1F2D-12EB-051BC96CE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x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expressions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8495DA-954F-A4DF-4223-F57D538A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 x 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80E45D-3D04-9212-59E6-FF16403F8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VY (</a:t>
            </a:r>
            <a:r>
              <a:rPr lang="cs-CZ" sz="1600" dirty="0" err="1"/>
              <a:t>you</a:t>
            </a:r>
            <a:r>
              <a:rPr lang="cs-CZ" sz="1600" dirty="0"/>
              <a:t>) = </a:t>
            </a:r>
            <a:r>
              <a:rPr lang="cs-CZ" sz="1600" dirty="0" err="1"/>
              <a:t>formal</a:t>
            </a:r>
            <a:r>
              <a:rPr lang="cs-CZ" sz="1600" dirty="0"/>
              <a:t> X TY (</a:t>
            </a:r>
            <a:r>
              <a:rPr lang="cs-CZ" sz="1600" dirty="0" err="1"/>
              <a:t>you</a:t>
            </a:r>
            <a:r>
              <a:rPr lang="cs-CZ" sz="1600" dirty="0"/>
              <a:t>) = </a:t>
            </a:r>
            <a:r>
              <a:rPr lang="cs-CZ" sz="1600" dirty="0" err="1"/>
              <a:t>informal</a:t>
            </a:r>
            <a:endParaRPr lang="cs-CZ" sz="1600" dirty="0"/>
          </a:p>
          <a:p>
            <a:r>
              <a:rPr lang="cs-CZ" sz="1600" dirty="0"/>
              <a:t>Dobrý den = </a:t>
            </a:r>
            <a:r>
              <a:rPr lang="cs-CZ" sz="1600" dirty="0" err="1"/>
              <a:t>formal</a:t>
            </a:r>
            <a:r>
              <a:rPr lang="cs-CZ" sz="1600" dirty="0"/>
              <a:t> X Ahoj! Čau! = </a:t>
            </a:r>
            <a:r>
              <a:rPr lang="cs-CZ" sz="1600" dirty="0" err="1"/>
              <a:t>informal</a:t>
            </a:r>
            <a:r>
              <a:rPr lang="cs-CZ" sz="1600" dirty="0"/>
              <a:t> (Hello)</a:t>
            </a:r>
          </a:p>
          <a:p>
            <a:r>
              <a:rPr lang="cs-CZ" sz="1600" dirty="0"/>
              <a:t>Odkud jste? </a:t>
            </a:r>
            <a:r>
              <a:rPr lang="cs-CZ" sz="1600" dirty="0" err="1"/>
              <a:t>Where</a:t>
            </a:r>
            <a:r>
              <a:rPr lang="cs-CZ" sz="1600" dirty="0"/>
              <a:t> are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= </a:t>
            </a:r>
            <a:r>
              <a:rPr lang="cs-CZ" sz="1600" dirty="0" err="1"/>
              <a:t>formal</a:t>
            </a:r>
            <a:endParaRPr lang="cs-CZ" sz="1600" dirty="0"/>
          </a:p>
          <a:p>
            <a:r>
              <a:rPr lang="cs-CZ" sz="1600" dirty="0"/>
              <a:t>Odkud jsi? </a:t>
            </a:r>
            <a:r>
              <a:rPr lang="cs-CZ" sz="1600" dirty="0" err="1"/>
              <a:t>Where</a:t>
            </a:r>
            <a:r>
              <a:rPr lang="cs-CZ" sz="1600" dirty="0"/>
              <a:t> are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= </a:t>
            </a:r>
            <a:r>
              <a:rPr lang="cs-CZ" sz="1600" dirty="0" err="1"/>
              <a:t>informal</a:t>
            </a:r>
            <a:endParaRPr lang="cs-CZ" sz="1600" dirty="0"/>
          </a:p>
          <a:p>
            <a:r>
              <a:rPr lang="cs-CZ" sz="1600" dirty="0"/>
              <a:t>(Já) jsem z … I </a:t>
            </a:r>
            <a:r>
              <a:rPr lang="cs-CZ" sz="1600" dirty="0" err="1"/>
              <a:t>am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</a:p>
          <a:p>
            <a:pPr marL="72000" indent="0">
              <a:buNone/>
            </a:pPr>
            <a:r>
              <a:rPr lang="cs-CZ" sz="1600" dirty="0">
                <a:sym typeface="Wingdings" panose="05000000000000000000" pitchFamily="2" charset="2"/>
              </a:rPr>
              <a:t>                                        nominativ          genitiv</a:t>
            </a:r>
          </a:p>
          <a:p>
            <a:pPr marL="72000" indent="0">
              <a:buNone/>
            </a:pPr>
            <a:r>
              <a:rPr lang="cs-CZ" sz="1600" dirty="0">
                <a:sym typeface="Wingdings" panose="05000000000000000000" pitchFamily="2" charset="2"/>
              </a:rPr>
              <a:t>/ </a:t>
            </a:r>
            <a:r>
              <a:rPr lang="cs-CZ" sz="1600" dirty="0" err="1">
                <a:sym typeface="Wingdings" panose="05000000000000000000" pitchFamily="2" charset="2"/>
              </a:rPr>
              <a:t>we</a:t>
            </a:r>
            <a:r>
              <a:rPr lang="cs-CZ" sz="1600" dirty="0">
                <a:sym typeface="Wingdings" panose="05000000000000000000" pitchFamily="2" charset="2"/>
              </a:rPr>
              <a:t> use genitiv singulár / Německ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o</a:t>
            </a:r>
            <a:r>
              <a:rPr lang="cs-CZ" sz="1600" dirty="0">
                <a:sym typeface="Wingdings" panose="05000000000000000000" pitchFamily="2" charset="2"/>
              </a:rPr>
              <a:t>  Německ</a:t>
            </a:r>
            <a:r>
              <a:rPr lang="cs-CZ" sz="1600" dirty="0">
                <a:solidFill>
                  <a:schemeClr val="tx2"/>
                </a:solidFill>
                <a:sym typeface="Wingdings" panose="05000000000000000000" pitchFamily="2" charset="2"/>
              </a:rPr>
              <a:t>a</a:t>
            </a:r>
          </a:p>
          <a:p>
            <a:r>
              <a:rPr lang="cs-CZ" sz="1600" dirty="0">
                <a:sym typeface="Wingdings" panose="05000000000000000000" pitchFamily="2" charset="2"/>
              </a:rPr>
              <a:t>A vy? X A ty? </a:t>
            </a:r>
          </a:p>
          <a:p>
            <a:r>
              <a:rPr lang="cs-CZ" sz="1600" dirty="0">
                <a:sym typeface="Wingdings" panose="05000000000000000000" pitchFamily="2" charset="2"/>
              </a:rPr>
              <a:t>Na shledanou! (</a:t>
            </a:r>
            <a:r>
              <a:rPr lang="cs-CZ" sz="1600" dirty="0" err="1">
                <a:sym typeface="Wingdings" panose="05000000000000000000" pitchFamily="2" charset="2"/>
              </a:rPr>
              <a:t>Good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bye</a:t>
            </a:r>
            <a:r>
              <a:rPr lang="cs-CZ" sz="1600" dirty="0">
                <a:sym typeface="Wingdings" panose="05000000000000000000" pitchFamily="2" charset="2"/>
              </a:rPr>
              <a:t>) Ahoj! (</a:t>
            </a:r>
            <a:r>
              <a:rPr lang="cs-CZ" sz="1600" dirty="0" err="1">
                <a:sym typeface="Wingdings" panose="05000000000000000000" pitchFamily="2" charset="2"/>
              </a:rPr>
              <a:t>Bye</a:t>
            </a:r>
            <a:r>
              <a:rPr lang="cs-CZ" sz="1600" dirty="0">
                <a:sym typeface="Wingdings" panose="05000000000000000000" pitchFamily="2" charset="2"/>
              </a:rPr>
              <a:t>)</a:t>
            </a:r>
            <a:endParaRPr lang="cs-CZ" sz="16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15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0CECE8-F568-F381-F0FD-4C4962971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A9EB09-D460-6A35-9F96-4CC0369C4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0299BE-2B2A-54FF-D5AF-297DB1F1C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countries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EA5DEED-CB7E-7689-53D9-C64A9E25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7C8360-E559-0816-B1DF-8B719DDB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Amerika </a:t>
            </a:r>
            <a:r>
              <a:rPr lang="cs-CZ" dirty="0">
                <a:sym typeface="Wingdings" panose="05000000000000000000" pitchFamily="2" charset="2"/>
              </a:rPr>
              <a:t> z Ameriky</a:t>
            </a:r>
          </a:p>
          <a:p>
            <a:r>
              <a:rPr lang="cs-CZ" dirty="0">
                <a:sym typeface="Wingdings" panose="05000000000000000000" pitchFamily="2" charset="2"/>
              </a:rPr>
              <a:t>Francie  z Francie</a:t>
            </a:r>
          </a:p>
          <a:p>
            <a:r>
              <a:rPr lang="cs-CZ" dirty="0">
                <a:sym typeface="Wingdings" panose="05000000000000000000" pitchFamily="2" charset="2"/>
              </a:rPr>
              <a:t>Německo  z Německa</a:t>
            </a:r>
          </a:p>
          <a:p>
            <a:r>
              <a:rPr lang="cs-CZ" dirty="0">
                <a:sym typeface="Wingdings" panose="05000000000000000000" pitchFamily="2" charset="2"/>
              </a:rPr>
              <a:t>Holandsko  z Holandska / Nizozemsko  z Nizozemska</a:t>
            </a:r>
          </a:p>
          <a:p>
            <a:r>
              <a:rPr lang="cs-CZ" dirty="0">
                <a:sym typeface="Wingdings" panose="05000000000000000000" pitchFamily="2" charset="2"/>
              </a:rPr>
              <a:t>Polsko  z Polska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12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344036-1C73-EA00-1127-832F9DF01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004486-7615-CBC7-4B3A-F2F585B49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E43156-6421-47BF-E305-3F267FF9A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se máš? / Jak se máte?</a:t>
            </a:r>
          </a:p>
          <a:p>
            <a:r>
              <a:rPr lang="cs-CZ" dirty="0" err="1"/>
              <a:t>Informal</a:t>
            </a:r>
            <a:r>
              <a:rPr lang="cs-CZ" dirty="0"/>
              <a:t> / </a:t>
            </a:r>
            <a:r>
              <a:rPr lang="cs-CZ" dirty="0" err="1"/>
              <a:t>formal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?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6E067E-164E-27F4-8469-89965545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fráze</a:t>
            </a:r>
          </a:p>
        </p:txBody>
      </p:sp>
      <p:pic>
        <p:nvPicPr>
          <p:cNvPr id="8" name="Zástupný obsah 7" descr="Obsah obrázku text, snímek obrazovky, kreslené&#10;&#10;Popis byl vytvořen automaticky">
            <a:extLst>
              <a:ext uri="{FF2B5EF4-FFF2-40B4-BE49-F238E27FC236}">
                <a16:creationId xmlns:a16="http://schemas.microsoft.com/office/drawing/2014/main" id="{9C3E33C9-D6B9-157B-7843-645196BF3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20" y="73891"/>
            <a:ext cx="7986080" cy="5647748"/>
          </a:xfrm>
        </p:spPr>
      </p:pic>
    </p:spTree>
    <p:extLst>
      <p:ext uri="{BB962C8B-B14F-4D97-AF65-F5344CB8AC3E}">
        <p14:creationId xmlns:p14="http://schemas.microsoft.com/office/powerpoint/2010/main" val="12858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87E220-72F7-5224-7A25-58CCC2EFB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AB0357-B722-AA48-9E84-A2ED34058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1415DF-86FC-B2BA-9C8C-900F2B257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víte o České republice?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3A9FB9-54CC-B3F4-F643-1375A91E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Czech </a:t>
            </a:r>
            <a:r>
              <a:rPr lang="cs-CZ" dirty="0" err="1"/>
              <a:t>republic</a:t>
            </a:r>
            <a:r>
              <a:rPr lang="cs-CZ" dirty="0"/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C47AEA-5C40-5028-EDDA-987B14F16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/ KDO JE TO? </a:t>
            </a:r>
            <a:r>
              <a:rPr lang="cs-CZ" dirty="0" err="1"/>
              <a:t>What</a:t>
            </a:r>
            <a:r>
              <a:rPr lang="cs-CZ" dirty="0"/>
              <a:t> /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</a:p>
          <a:p>
            <a:r>
              <a:rPr lang="cs-CZ" dirty="0"/>
              <a:t>To je… It </a:t>
            </a:r>
            <a:r>
              <a:rPr lang="cs-CZ" dirty="0" err="1"/>
              <a:t>is</a:t>
            </a:r>
            <a:r>
              <a:rPr lang="cs-CZ" dirty="0"/>
              <a:t>…</a:t>
            </a:r>
          </a:p>
          <a:p>
            <a:pPr marL="72000" indent="0">
              <a:buNone/>
            </a:pPr>
            <a:r>
              <a:rPr lang="cs-CZ" i="1" dirty="0"/>
              <a:t>Brno, česká vlajka, prezident Petr Pavel, pivo, Jaromír Jágr</a:t>
            </a:r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r>
              <a:rPr lang="cs-CZ" sz="1000" i="1" dirty="0"/>
              <a:t>(6/1,2,3)</a:t>
            </a:r>
          </a:p>
        </p:txBody>
      </p:sp>
      <p:pic>
        <p:nvPicPr>
          <p:cNvPr id="8" name="Obrázek 7" descr="Obsah obrázku nápoj, pivo, Nápojové sklo, Půllitr&#10;&#10;Popis byl vytvořen automaticky">
            <a:extLst>
              <a:ext uri="{FF2B5EF4-FFF2-40B4-BE49-F238E27FC236}">
                <a16:creationId xmlns:a16="http://schemas.microsoft.com/office/drawing/2014/main" id="{3288765A-5236-C728-C556-39BB20721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001" y="3196281"/>
            <a:ext cx="2254376" cy="2643568"/>
          </a:xfrm>
          <a:prstGeom prst="rect">
            <a:avLst/>
          </a:prstGeom>
        </p:spPr>
      </p:pic>
      <p:pic>
        <p:nvPicPr>
          <p:cNvPr id="10" name="Obrázek 9" descr="Obsah obrázku venku, obloha, budova, místo uctívání&#10;&#10;Popis byl vytvořen automaticky">
            <a:extLst>
              <a:ext uri="{FF2B5EF4-FFF2-40B4-BE49-F238E27FC236}">
                <a16:creationId xmlns:a16="http://schemas.microsoft.com/office/drawing/2014/main" id="{5B26B78B-C96E-1EE2-6D31-DF256CC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74376" y="3184699"/>
            <a:ext cx="2066411" cy="2755214"/>
          </a:xfrm>
          <a:prstGeom prst="rect">
            <a:avLst/>
          </a:prstGeom>
        </p:spPr>
      </p:pic>
      <p:pic>
        <p:nvPicPr>
          <p:cNvPr id="13" name="Obrázek 12" descr="Obsah obrázku Lidská tvář, osoba, oblečení, vázanka&#10;&#10;Popis byl vytvořen automaticky">
            <a:extLst>
              <a:ext uri="{FF2B5EF4-FFF2-40B4-BE49-F238E27FC236}">
                <a16:creationId xmlns:a16="http://schemas.microsoft.com/office/drawing/2014/main" id="{47800538-E504-673C-1C08-4A777FC43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21487" y="3180335"/>
            <a:ext cx="1949026" cy="2755214"/>
          </a:xfrm>
          <a:prstGeom prst="rect">
            <a:avLst/>
          </a:prstGeom>
        </p:spPr>
      </p:pic>
      <p:pic>
        <p:nvPicPr>
          <p:cNvPr id="16" name="Obrázek 15" descr="Obsah obrázku vlajka, Obdélník, červená&#10;&#10;Popis byl vytvořen automaticky">
            <a:extLst>
              <a:ext uri="{FF2B5EF4-FFF2-40B4-BE49-F238E27FC236}">
                <a16:creationId xmlns:a16="http://schemas.microsoft.com/office/drawing/2014/main" id="{F61F8794-608D-597B-CC13-0071832410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17119" y="3186222"/>
            <a:ext cx="1905000" cy="2857500"/>
          </a:xfrm>
          <a:prstGeom prst="rect">
            <a:avLst/>
          </a:prstGeom>
        </p:spPr>
      </p:pic>
      <p:pic>
        <p:nvPicPr>
          <p:cNvPr id="25" name="Obrázek 24" descr="Obsah obrázku hokej, lední hokej, sportovní hra, osoba&#10;&#10;Popis byl vytvořen automaticky">
            <a:extLst>
              <a:ext uri="{FF2B5EF4-FFF2-40B4-BE49-F238E27FC236}">
                <a16:creationId xmlns:a16="http://schemas.microsoft.com/office/drawing/2014/main" id="{AE1766F9-D488-8DE0-5963-9A0ADCBBE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217624" y="3180335"/>
            <a:ext cx="2159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6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1BB2C7-52E2-59D7-208B-9FE91E665D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0E8FAF-7E38-40C3-D156-45AC5CD81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9DF557-2195-8449-F5BA-3AA73CB8C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pronouns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86A7B8-FA53-B249-8256-FF1B7289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DB2710E-04A0-C7AB-5DD9-65D96FB5B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59555"/>
              </p:ext>
            </p:extLst>
          </p:nvPr>
        </p:nvGraphicFramePr>
        <p:xfrm>
          <a:off x="720725" y="1712595"/>
          <a:ext cx="104992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803">
                  <a:extLst>
                    <a:ext uri="{9D8B030D-6E8A-4147-A177-3AD203B41FA5}">
                      <a16:colId xmlns:a16="http://schemas.microsoft.com/office/drawing/2014/main" val="2364204571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2013700156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1204123033"/>
                    </a:ext>
                  </a:extLst>
                </a:gridCol>
                <a:gridCol w="2624803">
                  <a:extLst>
                    <a:ext uri="{9D8B030D-6E8A-4147-A177-3AD203B41FA5}">
                      <a16:colId xmlns:a16="http://schemas.microsoft.com/office/drawing/2014/main" val="2144206266"/>
                    </a:ext>
                  </a:extLst>
                </a:gridCol>
              </a:tblGrid>
              <a:tr h="320233">
                <a:tc gridSpan="2">
                  <a:txBody>
                    <a:bodyPr/>
                    <a:lstStyle/>
                    <a:p>
                      <a:r>
                        <a:rPr lang="cs-CZ" dirty="0"/>
                        <a:t>SINGULÁR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PLURÁL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86321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03291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 err="1"/>
                        <a:t>YOU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YOU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7184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r>
                        <a:rPr lang="cs-CZ" dirty="0"/>
                        <a:t>HE, </a:t>
                      </a:r>
                      <a:r>
                        <a:rPr lang="cs-CZ" dirty="0" err="1"/>
                        <a:t>SHE</a:t>
                      </a:r>
                      <a:r>
                        <a:rPr lang="cs-CZ" dirty="0"/>
                        <a:t>,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ON, ONA, 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6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B4D2C0-1566-58DB-096F-D1BA5A290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8AFD04-ED69-ED91-8704-ABC05F882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098399-4C21-7669-528F-87D7F44B7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Verb TO </a:t>
            </a:r>
            <a:r>
              <a:rPr lang="cs-CZ" dirty="0" err="1"/>
              <a:t>BE</a:t>
            </a:r>
            <a:r>
              <a:rPr lang="cs-CZ" dirty="0"/>
              <a:t> in </a:t>
            </a:r>
            <a:r>
              <a:rPr lang="cs-CZ" dirty="0" err="1"/>
              <a:t>present</a:t>
            </a:r>
            <a:r>
              <a:rPr lang="cs-CZ" dirty="0"/>
              <a:t> tense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0CA8353-8BA9-FAE1-ABA4-4DB38E04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 BÝT v přítomném čase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C56FB8-5706-EE41-7980-D091DFEE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irregular</a:t>
            </a:r>
            <a:r>
              <a:rPr lang="cs-CZ" dirty="0"/>
              <a:t> Czech </a:t>
            </a:r>
            <a:r>
              <a:rPr lang="cs-CZ" dirty="0" err="1"/>
              <a:t>verbs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CHTÍT = to </a:t>
            </a:r>
            <a:r>
              <a:rPr lang="cs-CZ" dirty="0" err="1"/>
              <a:t>want</a:t>
            </a:r>
            <a:r>
              <a:rPr lang="cs-CZ" dirty="0"/>
              <a:t>). </a:t>
            </a:r>
          </a:p>
          <a:p>
            <a:r>
              <a:rPr lang="cs-CZ" dirty="0"/>
              <a:t>All Czech </a:t>
            </a:r>
            <a:r>
              <a:rPr lang="cs-CZ" dirty="0" err="1"/>
              <a:t>verbs</a:t>
            </a:r>
            <a:r>
              <a:rPr lang="cs-CZ" dirty="0"/>
              <a:t> are </a:t>
            </a:r>
            <a:r>
              <a:rPr lang="cs-CZ" dirty="0" err="1"/>
              <a:t>conjugated</a:t>
            </a:r>
            <a:r>
              <a:rPr lang="cs-CZ" dirty="0"/>
              <a:t>. </a:t>
            </a:r>
            <a:r>
              <a:rPr lang="cs-CZ" dirty="0" err="1"/>
              <a:t>Verbs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endings</a:t>
            </a:r>
            <a:r>
              <a:rPr lang="cs-CZ" dirty="0"/>
              <a:t> to express </a:t>
            </a:r>
            <a:r>
              <a:rPr lang="cs-CZ" dirty="0" err="1"/>
              <a:t>persons</a:t>
            </a:r>
            <a:r>
              <a:rPr lang="cs-CZ" dirty="0"/>
              <a:t>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0D798CE-A238-808C-2B94-28734EC8A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63000"/>
              </p:ext>
            </p:extLst>
          </p:nvPr>
        </p:nvGraphicFramePr>
        <p:xfrm>
          <a:off x="1570681" y="424803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059628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39638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8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JÁ JSEM (NEJSEM)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MY JSME (NEJSME)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6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TY JSI (NEJSI)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VY JSTE (NEJSTE)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37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ON, ONA, ONO JE (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NENÍ !!)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ONI JSOU (NEJSOU)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1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4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6E45E6-5A44-0AD3-1656-AF664BDFE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6BDB64-6DBF-AF83-CA92-092333C01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AC5CAA-8D0F-E7A4-8890-CA500C9AB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F550F13-DA2D-A7D0-D965-2446DEF3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děláš?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D27256-DA1F-8433-F240-57BEDD5B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děláš?/ Co děláte? 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do?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?)</a:t>
            </a:r>
          </a:p>
          <a:p>
            <a:pPr marL="72000" indent="0">
              <a:buNone/>
            </a:pPr>
            <a:r>
              <a:rPr lang="cs-CZ" dirty="0" err="1"/>
              <a:t>Informal</a:t>
            </a:r>
            <a:r>
              <a:rPr lang="cs-CZ" dirty="0"/>
              <a:t> / </a:t>
            </a:r>
            <a:r>
              <a:rPr lang="cs-CZ" dirty="0" err="1"/>
              <a:t>formal</a:t>
            </a:r>
            <a:endParaRPr lang="cs-CZ" dirty="0"/>
          </a:p>
          <a:p>
            <a:r>
              <a:rPr lang="cs-CZ" dirty="0"/>
              <a:t>Já jsem student (I </a:t>
            </a:r>
            <a:r>
              <a:rPr lang="cs-CZ" dirty="0" err="1"/>
              <a:t>am</a:t>
            </a:r>
            <a:r>
              <a:rPr lang="cs-CZ" dirty="0"/>
              <a:t> a student)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woman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STUDENT</a:t>
            </a:r>
            <a:r>
              <a:rPr lang="cs-CZ" dirty="0">
                <a:solidFill>
                  <a:srgbClr val="FF0000"/>
                </a:solidFill>
              </a:rPr>
              <a:t>KA</a:t>
            </a:r>
            <a:r>
              <a:rPr lang="cs-CZ" dirty="0"/>
              <a:t>)</a:t>
            </a:r>
          </a:p>
          <a:p>
            <a:r>
              <a:rPr lang="cs-CZ" dirty="0"/>
              <a:t>Co studuješ? / Co studujete? (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study?)</a:t>
            </a:r>
          </a:p>
          <a:p>
            <a:pPr marL="72000" indent="0">
              <a:buNone/>
            </a:pPr>
            <a:r>
              <a:rPr lang="cs-CZ" dirty="0" err="1"/>
              <a:t>Informal</a:t>
            </a:r>
            <a:r>
              <a:rPr lang="cs-CZ" dirty="0"/>
              <a:t> / </a:t>
            </a:r>
            <a:r>
              <a:rPr lang="cs-CZ" dirty="0" err="1"/>
              <a:t>formal</a:t>
            </a:r>
            <a:endParaRPr lang="cs-CZ" dirty="0"/>
          </a:p>
          <a:p>
            <a:r>
              <a:rPr lang="cs-CZ" dirty="0"/>
              <a:t>(Já) studuji mezinárodní práva / sociální vztahy / evropské právo / politologii / mezinárodní právo, … (I study …)</a:t>
            </a:r>
          </a:p>
        </p:txBody>
      </p:sp>
    </p:spTree>
    <p:extLst>
      <p:ext uri="{BB962C8B-B14F-4D97-AF65-F5344CB8AC3E}">
        <p14:creationId xmlns:p14="http://schemas.microsoft.com/office/powerpoint/2010/main" val="261751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E9BCF5-62DC-4711-33E2-8BF8682189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F28240-DBCE-737D-BB65-1A852B3DC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13780E-52C5-200D-D7F0-A9A6AF3E1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F032412-D32A-8B60-0D85-64C0F8EC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Dialog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7726BB-C567-65FA-DD5C-10069371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Ahoj! Jak se jmenuješ? Já se jmenuji / Já jsem… a ty? </a:t>
            </a:r>
          </a:p>
          <a:p>
            <a:r>
              <a:rPr lang="cs-CZ" dirty="0"/>
              <a:t>Těší mě.</a:t>
            </a:r>
          </a:p>
          <a:p>
            <a:r>
              <a:rPr lang="cs-CZ" dirty="0"/>
              <a:t>Jak se máš? Dobře / špatně</a:t>
            </a:r>
          </a:p>
          <a:p>
            <a:r>
              <a:rPr lang="cs-CZ" dirty="0"/>
              <a:t>Odkud jsi? Já jsem z…</a:t>
            </a:r>
          </a:p>
          <a:p>
            <a:r>
              <a:rPr lang="cs-CZ" dirty="0"/>
              <a:t>Co děláš? Já jsem student / studentka.</a:t>
            </a:r>
          </a:p>
          <a:p>
            <a:r>
              <a:rPr lang="cs-CZ" dirty="0"/>
              <a:t>Co studuješ? Já studuji …</a:t>
            </a:r>
          </a:p>
          <a:p>
            <a:r>
              <a:rPr lang="cs-CZ" dirty="0"/>
              <a:t>Ahoj!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81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07FD37-1EF3-91C2-762D-8EE9F738B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23.09.2024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5CF47F-EA24-71CC-A598-512AAB831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7AC0ED-E81D-8FEE-CAB5-E73A6BF5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How</a:t>
            </a:r>
            <a:r>
              <a:rPr lang="cs-CZ" sz="2200"/>
              <a:t> to </a:t>
            </a:r>
            <a:r>
              <a:rPr lang="cs-CZ" sz="2200" err="1"/>
              <a:t>get</a:t>
            </a:r>
            <a:r>
              <a:rPr lang="cs-CZ" sz="2200"/>
              <a:t> </a:t>
            </a:r>
            <a:r>
              <a:rPr lang="cs-CZ" sz="2200" err="1"/>
              <a:t>credits</a:t>
            </a:r>
            <a:r>
              <a:rPr lang="cs-CZ" sz="2200"/>
              <a:t>?</a:t>
            </a:r>
          </a:p>
        </p:txBody>
      </p:sp>
      <p:graphicFrame>
        <p:nvGraphicFramePr>
          <p:cNvPr id="9" name="Zástupný obsah 4">
            <a:extLst>
              <a:ext uri="{FF2B5EF4-FFF2-40B4-BE49-F238E27FC236}">
                <a16:creationId xmlns:a16="http://schemas.microsoft.com/office/drawing/2014/main" id="{409EA317-E8E8-A0BB-066D-44368987A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2365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0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C4E350E-79FF-7B07-6051-4976FD0B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40A30F-45B7-82B5-BC39-F3CC6B1D6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23.09.2024 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45B19F-5024-D0EC-1A39-B34FA1D7B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E1B442-3465-08A8-FEA2-2E6B5F77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1795849"/>
            <a:ext cx="4125465" cy="40094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700" dirty="0" err="1"/>
              <a:t>You</a:t>
            </a:r>
            <a:r>
              <a:rPr lang="cs-CZ" sz="1700" dirty="0"/>
              <a:t> </a:t>
            </a:r>
            <a:r>
              <a:rPr lang="cs-CZ" sz="1700" dirty="0" err="1"/>
              <a:t>don‘t</a:t>
            </a:r>
            <a:r>
              <a:rPr lang="cs-CZ" sz="1700" dirty="0"/>
              <a:t> </a:t>
            </a:r>
            <a:r>
              <a:rPr lang="cs-CZ" sz="1700" dirty="0" err="1"/>
              <a:t>have</a:t>
            </a:r>
            <a:r>
              <a:rPr lang="cs-CZ" sz="1700" dirty="0"/>
              <a:t> to </a:t>
            </a:r>
            <a:r>
              <a:rPr lang="cs-CZ" sz="1700" dirty="0" err="1"/>
              <a:t>buy</a:t>
            </a:r>
            <a:r>
              <a:rPr lang="cs-CZ" sz="1700" dirty="0"/>
              <a:t> a </a:t>
            </a:r>
            <a:r>
              <a:rPr lang="cs-CZ" sz="1700" dirty="0" err="1"/>
              <a:t>textbook</a:t>
            </a:r>
            <a:r>
              <a:rPr lang="cs-CZ" sz="1700" dirty="0"/>
              <a:t>. I </a:t>
            </a:r>
            <a:r>
              <a:rPr lang="cs-CZ" sz="1700" dirty="0" err="1"/>
              <a:t>will</a:t>
            </a:r>
            <a:r>
              <a:rPr lang="cs-CZ" sz="1700" dirty="0"/>
              <a:t> </a:t>
            </a:r>
            <a:r>
              <a:rPr lang="cs-CZ" sz="1700" dirty="0" err="1"/>
              <a:t>provide</a:t>
            </a:r>
            <a:r>
              <a:rPr lang="cs-CZ" sz="1700" dirty="0"/>
              <a:t> </a:t>
            </a:r>
            <a:r>
              <a:rPr lang="cs-CZ" sz="1700" dirty="0" err="1"/>
              <a:t>you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all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materials</a:t>
            </a:r>
            <a:r>
              <a:rPr lang="cs-CZ" sz="1700" dirty="0"/>
              <a:t>. </a:t>
            </a:r>
          </a:p>
          <a:p>
            <a:pPr>
              <a:spcAft>
                <a:spcPts val="600"/>
              </a:spcAft>
            </a:pPr>
            <a:r>
              <a:rPr lang="cs-CZ" sz="1700" dirty="0" err="1"/>
              <a:t>If</a:t>
            </a:r>
            <a:r>
              <a:rPr lang="cs-CZ" sz="1700" dirty="0"/>
              <a:t> </a:t>
            </a:r>
            <a:r>
              <a:rPr lang="cs-CZ" sz="1700" dirty="0" err="1"/>
              <a:t>you</a:t>
            </a:r>
            <a:r>
              <a:rPr lang="cs-CZ" sz="1700" dirty="0"/>
              <a:t> miss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class</a:t>
            </a:r>
            <a:r>
              <a:rPr lang="cs-CZ" sz="1700" dirty="0"/>
              <a:t>, </a:t>
            </a:r>
            <a:r>
              <a:rPr lang="cs-CZ" sz="1700" dirty="0" err="1"/>
              <a:t>you</a:t>
            </a:r>
            <a:r>
              <a:rPr lang="cs-CZ" sz="1700" dirty="0"/>
              <a:t> </a:t>
            </a:r>
            <a:r>
              <a:rPr lang="cs-CZ" sz="1700" dirty="0" err="1"/>
              <a:t>can</a:t>
            </a:r>
            <a:r>
              <a:rPr lang="cs-CZ" sz="1700" dirty="0"/>
              <a:t> </a:t>
            </a:r>
            <a:r>
              <a:rPr lang="cs-CZ" sz="1700" dirty="0" err="1"/>
              <a:t>catch</a:t>
            </a:r>
            <a:r>
              <a:rPr lang="cs-CZ" sz="1700" dirty="0"/>
              <a:t> up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us</a:t>
            </a:r>
            <a:r>
              <a:rPr lang="cs-CZ" sz="1700" dirty="0"/>
              <a:t>. I </a:t>
            </a:r>
            <a:r>
              <a:rPr lang="cs-CZ" sz="1700" dirty="0" err="1"/>
              <a:t>will</a:t>
            </a:r>
            <a:r>
              <a:rPr lang="cs-CZ" sz="1700" dirty="0"/>
              <a:t> upload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materials</a:t>
            </a:r>
            <a:r>
              <a:rPr lang="cs-CZ" sz="1700" dirty="0"/>
              <a:t> to IS in </a:t>
            </a:r>
            <a:r>
              <a:rPr lang="cs-CZ" sz="1700" dirty="0" err="1"/>
              <a:t>your</a:t>
            </a:r>
            <a:r>
              <a:rPr lang="cs-CZ" sz="1700" dirty="0"/>
              <a:t> study </a:t>
            </a:r>
            <a:r>
              <a:rPr lang="cs-CZ" sz="1700" dirty="0" err="1"/>
              <a:t>materials</a:t>
            </a:r>
            <a:r>
              <a:rPr lang="cs-CZ" sz="1700" dirty="0"/>
              <a:t>. </a:t>
            </a:r>
          </a:p>
          <a:p>
            <a:pPr>
              <a:spcAft>
                <a:spcPts val="600"/>
              </a:spcAft>
            </a:pPr>
            <a:r>
              <a:rPr lang="cs-CZ" sz="1700" dirty="0" err="1"/>
              <a:t>What</a:t>
            </a:r>
            <a:r>
              <a:rPr lang="cs-CZ" sz="1700" dirty="0"/>
              <a:t> are </a:t>
            </a:r>
            <a:r>
              <a:rPr lang="cs-CZ" sz="1700" dirty="0" err="1"/>
              <a:t>your</a:t>
            </a:r>
            <a:r>
              <a:rPr lang="cs-CZ" sz="1700" dirty="0"/>
              <a:t> </a:t>
            </a:r>
            <a:r>
              <a:rPr lang="cs-CZ" sz="1700" dirty="0" err="1"/>
              <a:t>expectations</a:t>
            </a:r>
            <a:r>
              <a:rPr lang="cs-CZ" sz="1700" dirty="0"/>
              <a:t>? </a:t>
            </a:r>
            <a:r>
              <a:rPr lang="cs-CZ" sz="1700" dirty="0" err="1"/>
              <a:t>What</a:t>
            </a:r>
            <a:r>
              <a:rPr lang="cs-CZ" sz="1700" dirty="0"/>
              <a:t> do </a:t>
            </a:r>
            <a:r>
              <a:rPr lang="cs-CZ" sz="1700" dirty="0" err="1"/>
              <a:t>you</a:t>
            </a:r>
            <a:r>
              <a:rPr lang="cs-CZ" sz="1700" dirty="0"/>
              <a:t> </a:t>
            </a:r>
            <a:r>
              <a:rPr lang="cs-CZ" sz="1700" dirty="0" err="1"/>
              <a:t>want</a:t>
            </a:r>
            <a:r>
              <a:rPr lang="cs-CZ" sz="1700" dirty="0"/>
              <a:t> to </a:t>
            </a:r>
            <a:r>
              <a:rPr lang="cs-CZ" sz="1700" dirty="0" err="1"/>
              <a:t>learn</a:t>
            </a:r>
            <a:r>
              <a:rPr lang="cs-CZ" sz="1700" dirty="0"/>
              <a:t>?</a:t>
            </a:r>
          </a:p>
          <a:p>
            <a:pPr>
              <a:spcAft>
                <a:spcPts val="600"/>
              </a:spcAft>
            </a:pPr>
            <a:endParaRPr lang="cs-CZ" sz="17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757158-DF90-513E-3FD8-536A49CE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09" y="2082462"/>
            <a:ext cx="6207791" cy="3305649"/>
          </a:xfrm>
          <a:prstGeom prst="rect">
            <a:avLst/>
          </a:prstGeom>
          <a:noFill/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9F19F2D-DB8B-CEB8-438E-835F1FED1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Organizace kurzu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9DD6D-315B-ADD2-CF00-F5490C769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F85E1-D828-F8F0-4FC6-E41382D69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9D3E011-D092-978D-C619-3BC5EE090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Unique</a:t>
            </a:r>
            <a:r>
              <a:rPr lang="cs-CZ" dirty="0"/>
              <a:t> and </a:t>
            </a:r>
            <a:r>
              <a:rPr lang="cs-CZ" dirty="0" err="1"/>
              <a:t>shared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687E0E-5AD1-D7B0-6454-D2FD1061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r>
              <a:rPr lang="cs-CZ" dirty="0"/>
              <a:t> 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98F4951E-A59E-E1A3-D1AB-490E8418D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8235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" name="Obrázek 9" descr="Obsah obrázku venku, podzim, Opadavý, les&#10;&#10;Popis byl vytvořen automaticky">
            <a:extLst>
              <a:ext uri="{FF2B5EF4-FFF2-40B4-BE49-F238E27FC236}">
                <a16:creationId xmlns:a16="http://schemas.microsoft.com/office/drawing/2014/main" id="{D66F18F0-3EAB-8978-A011-AFA6D8A5F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211" y="2853588"/>
            <a:ext cx="4250384" cy="2833590"/>
          </a:xfrm>
          <a:prstGeom prst="rect">
            <a:avLst/>
          </a:prstGeom>
        </p:spPr>
      </p:pic>
      <p:pic>
        <p:nvPicPr>
          <p:cNvPr id="12" name="Obrázek 11" descr="Obsah obrázku kvést, sakura, třešňový květ, pružina&#10;&#10;Popis byl vytvořen automaticky">
            <a:extLst>
              <a:ext uri="{FF2B5EF4-FFF2-40B4-BE49-F238E27FC236}">
                <a16:creationId xmlns:a16="http://schemas.microsoft.com/office/drawing/2014/main" id="{6A0BA512-F129-0966-88E1-F4B74D230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02446" y="2853588"/>
            <a:ext cx="5037491" cy="283358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4B63646-4683-7635-FB2B-B8B7BA39CBC4}"/>
              </a:ext>
            </a:extLst>
          </p:cNvPr>
          <p:cNvSpPr txBox="1"/>
          <p:nvPr/>
        </p:nvSpPr>
        <p:spPr>
          <a:xfrm>
            <a:off x="873211" y="1754659"/>
            <a:ext cx="946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n-lt"/>
              </a:rPr>
              <a:t>PODZIM NEBO JARO?</a:t>
            </a:r>
          </a:p>
          <a:p>
            <a:pPr algn="ctr"/>
            <a:r>
              <a:rPr lang="cs-CZ" sz="2800" dirty="0" err="1">
                <a:latin typeface="+mn-lt"/>
              </a:rPr>
              <a:t>Fall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spring</a:t>
            </a:r>
            <a:r>
              <a:rPr lang="cs-CZ" sz="28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923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/>
              <a:t>THIS OR 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Ice 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/>
          </a:p>
          <a:p>
            <a:pPr marL="72000" indent="0">
              <a:buNone/>
            </a:pPr>
            <a:endParaRPr lang="cs-CZ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BFC84E-14BE-7C35-016B-0BFAB084B3B1}"/>
              </a:ext>
            </a:extLst>
          </p:cNvPr>
          <p:cNvSpPr txBox="1"/>
          <p:nvPr/>
        </p:nvSpPr>
        <p:spPr>
          <a:xfrm>
            <a:off x="666000" y="1644782"/>
            <a:ext cx="9507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KNIHA NEBO E-KNIHA?</a:t>
            </a:r>
          </a:p>
          <a:p>
            <a:pPr algn="ctr"/>
            <a:r>
              <a:rPr lang="cs-CZ" sz="2800" dirty="0" err="1">
                <a:latin typeface="+mn-lt"/>
              </a:rPr>
              <a:t>Book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</a:t>
            </a:r>
            <a:r>
              <a:rPr lang="cs-CZ" sz="2800" dirty="0">
                <a:latin typeface="+mn-lt"/>
              </a:rPr>
              <a:t> e-</a:t>
            </a:r>
            <a:r>
              <a:rPr lang="cs-CZ" sz="2800" dirty="0" err="1">
                <a:latin typeface="+mn-lt"/>
              </a:rPr>
              <a:t>book</a:t>
            </a:r>
            <a:r>
              <a:rPr lang="cs-CZ" sz="2800" dirty="0">
                <a:latin typeface="+mn-lt"/>
              </a:rPr>
              <a:t>?</a:t>
            </a:r>
          </a:p>
        </p:txBody>
      </p:sp>
      <p:pic>
        <p:nvPicPr>
          <p:cNvPr id="9" name="Obrázek 8" descr="Obsah obrázku Tablet, přístroj, Elektronické zařízení, Komunikační zařízení&#10;&#10;Popis byl vytvořen automaticky">
            <a:extLst>
              <a:ext uri="{FF2B5EF4-FFF2-40B4-BE49-F238E27FC236}">
                <a16:creationId xmlns:a16="http://schemas.microsoft.com/office/drawing/2014/main" id="{4BE2150C-BE6A-8BD5-47F8-A6C11F82B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642262"/>
            <a:ext cx="4077730" cy="3058298"/>
          </a:xfrm>
          <a:prstGeom prst="rect">
            <a:avLst/>
          </a:prstGeom>
        </p:spPr>
      </p:pic>
      <p:pic>
        <p:nvPicPr>
          <p:cNvPr id="12" name="Obrázek 11" descr="Obsah obrázku papír, Papírový výrobek, Publikace, text&#10;&#10;Popis byl vytvořen automaticky">
            <a:extLst>
              <a:ext uri="{FF2B5EF4-FFF2-40B4-BE49-F238E27FC236}">
                <a16:creationId xmlns:a16="http://schemas.microsoft.com/office/drawing/2014/main" id="{2D9A4C73-FA50-CAA4-8469-F6660978D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0000" y="2642262"/>
            <a:ext cx="5157890" cy="30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6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B6AC311-050A-27FB-3BD5-9614A30DFD7D}"/>
              </a:ext>
            </a:extLst>
          </p:cNvPr>
          <p:cNvSpPr txBox="1"/>
          <p:nvPr/>
        </p:nvSpPr>
        <p:spPr>
          <a:xfrm>
            <a:off x="718800" y="1788671"/>
            <a:ext cx="110551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KNIHA NEBO FILM / SERIÁL?</a:t>
            </a:r>
          </a:p>
          <a:p>
            <a:pPr algn="ctr"/>
            <a:r>
              <a:rPr lang="cs-CZ" sz="2800" dirty="0" err="1">
                <a:latin typeface="+mn-lt"/>
              </a:rPr>
              <a:t>Book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movie</a:t>
            </a:r>
            <a:r>
              <a:rPr lang="cs-CZ" sz="2800" dirty="0">
                <a:latin typeface="+mn-lt"/>
              </a:rPr>
              <a:t>/</a:t>
            </a:r>
            <a:r>
              <a:rPr lang="cs-CZ" sz="2800" dirty="0" err="1">
                <a:latin typeface="+mn-lt"/>
              </a:rPr>
              <a:t>series</a:t>
            </a:r>
            <a:r>
              <a:rPr lang="cs-CZ" sz="2800" dirty="0">
                <a:latin typeface="+mn-lt"/>
              </a:rPr>
              <a:t>?</a:t>
            </a:r>
          </a:p>
          <a:p>
            <a:pPr algn="l"/>
            <a:endParaRPr lang="cs-CZ" sz="2800" dirty="0">
              <a:latin typeface="+mn-lt"/>
            </a:endParaRPr>
          </a:p>
        </p:txBody>
      </p:sp>
      <p:pic>
        <p:nvPicPr>
          <p:cNvPr id="9" name="Obrázek 8" descr="Obsah obrázku osoba, Lidská tvář, venku, území&#10;&#10;Popis byl vytvořen automaticky">
            <a:extLst>
              <a:ext uri="{FF2B5EF4-FFF2-40B4-BE49-F238E27FC236}">
                <a16:creationId xmlns:a16="http://schemas.microsoft.com/office/drawing/2014/main" id="{DBB5D2D7-205E-F8C7-CDC8-1100861BB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0842" y="3001595"/>
            <a:ext cx="4397768" cy="3141263"/>
          </a:xfrm>
          <a:prstGeom prst="rect">
            <a:avLst/>
          </a:prstGeom>
        </p:spPr>
      </p:pic>
      <p:pic>
        <p:nvPicPr>
          <p:cNvPr id="12" name="Obrázek 11" descr="Obsah obrázku text, kniha, krabice, Balení a označování&#10;&#10;Popis byl vytvořen automaticky">
            <a:extLst>
              <a:ext uri="{FF2B5EF4-FFF2-40B4-BE49-F238E27FC236}">
                <a16:creationId xmlns:a16="http://schemas.microsoft.com/office/drawing/2014/main" id="{63CC1CDA-A750-647E-7434-D8466F3BD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7973" y="3001595"/>
            <a:ext cx="5238027" cy="31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15A463-C336-BD0D-621B-A90659D09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23.09.2024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C76CC-C971-B0BC-8191-7DF132FF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017FFFC-CCBD-15CA-EFE7-67E84EF22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OR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7129FF-A328-6F79-FBEB-1B646A5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breakers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65A904-4FEB-F07B-70C7-E309936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                                   </a:t>
            </a:r>
            <a:r>
              <a:rPr lang="cs-CZ" dirty="0" err="1"/>
              <a:t>Cat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dog?</a:t>
            </a:r>
          </a:p>
        </p:txBody>
      </p:sp>
      <p:pic>
        <p:nvPicPr>
          <p:cNvPr id="5" name="Obrázek 4" descr="Obsah obrázku savec, území, kočka, Vousky&#10;&#10;Popis byl vytvořen automaticky">
            <a:extLst>
              <a:ext uri="{FF2B5EF4-FFF2-40B4-BE49-F238E27FC236}">
                <a16:creationId xmlns:a16="http://schemas.microsoft.com/office/drawing/2014/main" id="{39434A4C-CD76-F5FA-41F2-846DB7D2F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940" y="3123084"/>
            <a:ext cx="3844948" cy="2883711"/>
          </a:xfrm>
          <a:prstGeom prst="rect">
            <a:avLst/>
          </a:prstGeom>
        </p:spPr>
      </p:pic>
      <p:pic>
        <p:nvPicPr>
          <p:cNvPr id="10" name="Obrázek 9" descr="Obsah obrázku savec, Psí plemeno, pes, tráva&#10;&#10;Popis byl vytvořen automaticky">
            <a:extLst>
              <a:ext uri="{FF2B5EF4-FFF2-40B4-BE49-F238E27FC236}">
                <a16:creationId xmlns:a16="http://schemas.microsoft.com/office/drawing/2014/main" id="{982FCD7D-07C2-F42B-B7A6-D9440FD5A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3042952"/>
            <a:ext cx="3737324" cy="304397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4120B-2004-1982-9719-26D7DDEFAE4F}"/>
              </a:ext>
            </a:extLst>
          </p:cNvPr>
          <p:cNvSpPr txBox="1"/>
          <p:nvPr/>
        </p:nvSpPr>
        <p:spPr>
          <a:xfrm>
            <a:off x="864973" y="1952368"/>
            <a:ext cx="927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+mn-lt"/>
              </a:rPr>
              <a:t>KOČKA NEBO PES?</a:t>
            </a:r>
          </a:p>
        </p:txBody>
      </p:sp>
    </p:spTree>
    <p:extLst>
      <p:ext uri="{BB962C8B-B14F-4D97-AF65-F5344CB8AC3E}">
        <p14:creationId xmlns:p14="http://schemas.microsoft.com/office/powerpoint/2010/main" val="369609651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prezentace-cjv-cz-16-9 (1)</Template>
  <TotalTime>291</TotalTime>
  <Words>1051</Words>
  <Application>Microsoft Office PowerPoint</Application>
  <PresentationFormat>Širokoúhlá obrazovka</PresentationFormat>
  <Paragraphs>245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Prezentace_MU_CZ</vt:lpstr>
      <vt:lpstr>První týden Czech for Exchange Students </vt:lpstr>
      <vt:lpstr>Prezentace aplikace PowerPoint</vt:lpstr>
      <vt:lpstr>How to get credits?</vt:lpstr>
      <vt:lpstr>Organization</vt:lpstr>
      <vt:lpstr>Ice breakers </vt:lpstr>
      <vt:lpstr>Ice breakers</vt:lpstr>
      <vt:lpstr>Ice breakers</vt:lpstr>
      <vt:lpstr>Ice breakers</vt:lpstr>
      <vt:lpstr>Ice breakers</vt:lpstr>
      <vt:lpstr>Ice breakers</vt:lpstr>
      <vt:lpstr>Ice breakers</vt:lpstr>
      <vt:lpstr>Ice breakers</vt:lpstr>
      <vt:lpstr>Ice breakers</vt:lpstr>
      <vt:lpstr>Ice breakers</vt:lpstr>
      <vt:lpstr>Ice breakers</vt:lpstr>
      <vt:lpstr>Ice breakers</vt:lpstr>
      <vt:lpstr>Ice breakers</vt:lpstr>
      <vt:lpstr>Hello, I am Czech language!</vt:lpstr>
      <vt:lpstr>Basic pronunciation rules</vt:lpstr>
      <vt:lpstr>VY x TY</vt:lpstr>
      <vt:lpstr>Země</vt:lpstr>
      <vt:lpstr>Základní fráze</vt:lpstr>
      <vt:lpstr>What do you know about Czech republic?</vt:lpstr>
      <vt:lpstr>Osobní zájmena</vt:lpstr>
      <vt:lpstr>Sloveso BÝT v přítomném čase </vt:lpstr>
      <vt:lpstr>Co děláš?</vt:lpstr>
      <vt:lpstr>Dialog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Frecerová</dc:creator>
  <cp:lastModifiedBy>Kateřina Frecerová</cp:lastModifiedBy>
  <cp:revision>5</cp:revision>
  <cp:lastPrinted>1601-01-01T00:00:00Z</cp:lastPrinted>
  <dcterms:created xsi:type="dcterms:W3CDTF">2024-09-22T12:03:40Z</dcterms:created>
  <dcterms:modified xsi:type="dcterms:W3CDTF">2024-09-23T21:54:13Z</dcterms:modified>
</cp:coreProperties>
</file>