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embeddedFontLst>
    <p:embeddedFont>
      <p:font typeface="EB Garamond" panose="00000500000000000000" pitchFamily="2" charset="0"/>
      <p:regular r:id="rId38"/>
      <p:bold r:id="rId39"/>
      <p:italic r:id="rId40"/>
      <p:boldItalic r:id="rId41"/>
    </p:embeddedFont>
    <p:embeddedFont>
      <p:font typeface="Georgia" panose="02040502050405020303" pitchFamily="18" charset="0"/>
      <p:regular r:id="rId42"/>
      <p:bold r:id="rId43"/>
      <p:italic r:id="rId44"/>
      <p:boldItalic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40">
          <p15:clr>
            <a:srgbClr val="A4A3A4"/>
          </p15:clr>
        </p15:guide>
        <p15:guide id="2" orient="horz" pos="954">
          <p15:clr>
            <a:srgbClr val="A4A3A4"/>
          </p15:clr>
        </p15:guide>
        <p15:guide id="3" orient="horz" pos="536">
          <p15:clr>
            <a:srgbClr val="A4A3A4"/>
          </p15:clr>
        </p15:guide>
        <p15:guide id="4" orient="horz" pos="2896">
          <p15:clr>
            <a:srgbClr val="A4A3A4"/>
          </p15:clr>
        </p15:guide>
        <p15:guide id="5" orient="horz" pos="2958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710" autoAdjust="0"/>
  </p:normalViewPr>
  <p:slideViewPr>
    <p:cSldViewPr snapToGrid="0">
      <p:cViewPr varScale="1">
        <p:scale>
          <a:sx n="140" d="100"/>
          <a:sy n="140" d="100"/>
        </p:scale>
        <p:origin x="120" y="480"/>
      </p:cViewPr>
      <p:guideLst>
        <p:guide orient="horz" pos="840"/>
        <p:guide orient="horz" pos="954"/>
        <p:guide orient="horz" pos="536"/>
        <p:guide orient="horz" pos="2896"/>
        <p:guide orient="horz" pos="2958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b4a0ee7b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b4a0ee7b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cb4a0ee7b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d455f2954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d455f2954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2d455f2954a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0b104c518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0b104c518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30b104c518d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0b104c518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0b104c518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30b104c518d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0b8d5163e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0b8d5163e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30b8d5163e8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b8d5163e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0b8d5163e8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30b8d5163e8_0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0b8d5163e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0b8d5163e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30b8d5163e8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0b8d5163e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0b8d5163e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30b8d5163e8_0_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20d4598d6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20d4598d6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20d4598d6b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20d4598d6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20d4598d6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220d4598d6b_0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20d4598d6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20d4598d6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220d4598d6b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0b104c518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0b104c518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30b104c518d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20d4598d6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20d4598d6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20d4598d6b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20d4598d6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20d4598d6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220d4598d6b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20d4598d6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20d4598d6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220d4598d6b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0b6aa7d08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0b6aa7d08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30b6aa7d08b_0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1a5225767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1a5225767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21a52257672_0_3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0b6aa7d08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0b6aa7d08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g30b6aa7d08b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de91d32ff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de91d32ff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1de91d32ff4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1a5225767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1a52257672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21a52257672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1a5225767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1a52257672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21a52257672_0_5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1a52257672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1a52257672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21a52257672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0b104c518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0b104c518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30b104c518d_0_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1a52257672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1a52257672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21a52257672_0_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20d4598d6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20d4598d6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220d4598d6b_0_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1a52257672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1a52257672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21a52257672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1a5225767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21a52257672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21a52257672_0_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1a52257672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1a52257672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21a52257672_0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1a52257672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1a52257672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21a52257672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35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0b104c518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0b104c518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cs"/>
              <a:t>Způsob, jakým se zrakové postižení odráží v těchto oblastech, pak např. (vysoké) škole nebo zaměstnavateli umožňuje definovat funkční potenciál, který člověk se zrakovým postižením má. Proto dál mluvíme o funkčním přístupu např. ke studentům, zaměstnancům apod. </a:t>
            </a:r>
            <a:endParaRPr/>
          </a:p>
        </p:txBody>
      </p:sp>
      <p:sp>
        <p:nvSpPr>
          <p:cNvPr id="126" name="Google Shape;126;g30b104c518d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b9252a0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b9252a0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30b9252a0e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d455f295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d455f295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2d455f2954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d455f2954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d455f2954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d455f2954a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9d463ad0c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9d463ad0c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9d463ad0c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0b104c518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0b104c518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30b104c518d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">
  <p:cSld name="Úvodní sníme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 descr="Logo MUNI Teiresi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499" y="310500"/>
            <a:ext cx="2757830" cy="79408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98877" y="3087301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ky text - dva sloupce">
  <p:cSld name="Obrázky text - dva sloupc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278022" y="4749900"/>
            <a:ext cx="45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539998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2"/>
          </p:nvPr>
        </p:nvSpPr>
        <p:spPr>
          <a:xfrm>
            <a:off x="53999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3"/>
          </p:nvPr>
        </p:nvSpPr>
        <p:spPr>
          <a:xfrm>
            <a:off x="540543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sz="7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4"/>
          </p:nvPr>
        </p:nvSpPr>
        <p:spPr>
          <a:xfrm>
            <a:off x="4688459" y="3375000"/>
            <a:ext cx="39150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5"/>
          </p:nvPr>
        </p:nvSpPr>
        <p:spPr>
          <a:xfrm>
            <a:off x="4689002" y="3051000"/>
            <a:ext cx="39150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SzPts val="700"/>
              <a:buFont typeface="Arial"/>
              <a:buNone/>
              <a:defRPr sz="7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6"/>
          </p:nvPr>
        </p:nvSpPr>
        <p:spPr>
          <a:xfrm>
            <a:off x="4688459" y="539034"/>
            <a:ext cx="3915000" cy="24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9" name="Google Shape;79;p11" descr="Logo MUNI Teiresi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 snímek">
  <p:cSld name="Prázdný sníme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278022" y="4749900"/>
            <a:ext cx="45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82" name="Google Shape;82;p12" descr="Logo MUNI Teiresi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verzní snímek s obrázkem">
  <p:cSld name="Inverzní snímek s obrázkem">
    <p:bg>
      <p:bgPr>
        <a:solidFill>
          <a:srgbClr val="0000DC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278022" y="4749900"/>
            <a:ext cx="45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pic>
        <p:nvPicPr>
          <p:cNvPr id="85" name="Google Shape;85;p13" descr="Logo MUNI Teiresi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6367" y="4536034"/>
            <a:ext cx="1556589" cy="44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nímek MUNI TEIRESIÁS">
  <p:cSld name="Snímek MUNI TEIRESIÁS">
    <p:bg>
      <p:bgPr>
        <a:solidFill>
          <a:srgbClr val="0000DC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4" descr="Logo MUNI Teiresi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98123" y="1657865"/>
            <a:ext cx="6347763" cy="182776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nímek MUNI">
  <p:cSld name="Snímek MUNI">
    <p:bg>
      <p:bgPr>
        <a:solidFill>
          <a:schemeClr val="dk2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5" descr="Masarykova univerzit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94444" y="1825716"/>
            <a:ext cx="5755118" cy="149206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310500" y="4671000"/>
            <a:ext cx="189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ftr" idx="11"/>
          </p:nvPr>
        </p:nvSpPr>
        <p:spPr>
          <a:xfrm>
            <a:off x="540000" y="4671000"/>
            <a:ext cx="5940000" cy="1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0000DC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 snímek bez loga" type="blank">
  <p:cSld name="BLANK">
    <p:bg>
      <p:bgPr>
        <a:noFill/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>
  <p:cSld name="Nadpis a obsah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" name="Google Shape;21;p3" descr="Logo MUNI Teiresi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98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Úvodní snímek – inverzní">
  <p:cSld name="Úvodní snímek – inverzní">
    <p:bg>
      <p:bgPr>
        <a:solidFill>
          <a:srgbClr val="0000DC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 descr="Logo MUNI Teiresi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0499" y="310500"/>
            <a:ext cx="2757825" cy="79408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>
            <a:off x="298877" y="3087301"/>
            <a:ext cx="85212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lvl="3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200"/>
            </a:lvl4pPr>
            <a:lvl5pPr lvl="4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5pPr>
            <a:lvl6pPr lvl="5" algn="ctr"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  <p15:guide id="2" pos="17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obsah">
  <p:cSld name="Nadpis, podnadpis a obsah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278022" y="4749900"/>
            <a:ext cx="45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" name="Google Shape;31;p5" descr="Logo MUNI Teiresi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porovnání">
  <p:cSld name="Nadpis a porovnání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278022" y="4749900"/>
            <a:ext cx="45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540544" y="972001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540000" y="1269001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3"/>
          </p:nvPr>
        </p:nvSpPr>
        <p:spPr>
          <a:xfrm>
            <a:off x="4688459" y="967886"/>
            <a:ext cx="3915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4"/>
          </p:nvPr>
        </p:nvSpPr>
        <p:spPr>
          <a:xfrm>
            <a:off x="4688460" y="1267703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" name="Google Shape;39;p6" descr="Logo MUNI Teiresi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obsah a text">
  <p:cSld name="Nadpis, obsah a 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278022" y="4749900"/>
            <a:ext cx="45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539353" y="1271306"/>
            <a:ext cx="3913800" cy="29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540544" y="4199752"/>
            <a:ext cx="39138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 i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3"/>
          </p:nvPr>
        </p:nvSpPr>
        <p:spPr>
          <a:xfrm>
            <a:off x="4688460" y="1250268"/>
            <a:ext cx="3915000" cy="31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 b="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̶"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7" descr="Logo MUNI Teiresi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43">
          <p15:clr>
            <a:srgbClr val="FBAE40"/>
          </p15:clr>
        </p15:guide>
        <p15:guide id="2" pos="543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, podnadpis a tři sloupce">
  <p:cSld name="Nadpis, podnadpis a tři sloupc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278022" y="4749900"/>
            <a:ext cx="45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330000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539999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3"/>
          </p:nvPr>
        </p:nvSpPr>
        <p:spPr>
          <a:xfrm>
            <a:off x="3330000" y="3310703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4"/>
          </p:nvPr>
        </p:nvSpPr>
        <p:spPr>
          <a:xfrm>
            <a:off x="6120900" y="3310702"/>
            <a:ext cx="2484000" cy="10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1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u="none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None/>
              <a:defRPr/>
            </a:lvl4pPr>
            <a:lvl5pPr marL="2286000" lvl="4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5"/>
          </p:nvPr>
        </p:nvSpPr>
        <p:spPr>
          <a:xfrm>
            <a:off x="540544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6"/>
          </p:nvPr>
        </p:nvSpPr>
        <p:spPr>
          <a:xfrm>
            <a:off x="3330356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7"/>
          </p:nvPr>
        </p:nvSpPr>
        <p:spPr>
          <a:xfrm>
            <a:off x="6121077" y="3018852"/>
            <a:ext cx="24837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8"/>
          </p:nvPr>
        </p:nvSpPr>
        <p:spPr>
          <a:xfrm>
            <a:off x="539999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9"/>
          </p:nvPr>
        </p:nvSpPr>
        <p:spPr>
          <a:xfrm>
            <a:off x="6120001" y="1269001"/>
            <a:ext cx="2483700" cy="1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13"/>
          </p:nvPr>
        </p:nvSpPr>
        <p:spPr>
          <a:xfrm>
            <a:off x="540544" y="972001"/>
            <a:ext cx="8064000" cy="2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222222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60" name="Google Shape;60;p8" descr="Logo MUNI Teiresi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7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a text bez nadpisu">
  <p:cSld name="Obsah a text bez nadpisu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278022" y="4749900"/>
            <a:ext cx="45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4704159" y="519113"/>
            <a:ext cx="3900600" cy="3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 b="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̶"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539353" y="519113"/>
            <a:ext cx="3913800" cy="3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3"/>
          </p:nvPr>
        </p:nvSpPr>
        <p:spPr>
          <a:xfrm>
            <a:off x="540544" y="4199752"/>
            <a:ext cx="3913800" cy="1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800"/>
              <a:buFont typeface="Arial"/>
              <a:buNone/>
              <a:defRPr sz="800" b="0" i="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6" name="Google Shape;66;p9" descr="Logo MUNI Teiresi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69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bez nadpisu">
  <p:cSld name="Obsah bez nadpisu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278022" y="4749900"/>
            <a:ext cx="45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540000" y="519113"/>
            <a:ext cx="8064900" cy="3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̶"/>
              <a:defRPr b="0"/>
            </a:lvl1pPr>
            <a:lvl2pPr marL="914400" lvl="1" indent="-3238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̶"/>
              <a:defRPr sz="1500"/>
            </a:lvl2pPr>
            <a:lvl3pPr marL="137160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Arial"/>
              <a:buNone/>
              <a:defRPr/>
            </a:lvl3pPr>
            <a:lvl4pPr marL="182880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0" name="Google Shape;70;p10" descr="Logo MUNI Teiresiá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7450" y="4541064"/>
            <a:ext cx="1510287" cy="43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>
          <p15:clr>
            <a:srgbClr val="FBAE40"/>
          </p15:clr>
        </p15:guide>
        <p15:guide id="2" pos="3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278022" y="4749900"/>
            <a:ext cx="453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Roboto"/>
              <a:buNone/>
              <a:defRPr sz="30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 b="1" i="0" u="none" strike="noStrike" cap="none">
                <a:solidFill>
                  <a:srgbClr val="00287D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539100" y="1404000"/>
            <a:ext cx="8064900" cy="29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Roboto"/>
              <a:buNone/>
              <a:defRPr sz="21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300"/>
              <a:buFont typeface="Roboto"/>
              <a:buNone/>
              <a:defRPr sz="15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Roboto"/>
              <a:buNone/>
              <a:defRPr sz="14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"/>
              <a:buNone/>
              <a:defRPr sz="1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"/>
              <a:buChar char="•"/>
              <a:defRPr sz="1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"/>
              <a:buNone/>
              <a:defRPr sz="1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"/>
              <a:buNone/>
              <a:defRPr sz="1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"/>
              <a:buNone/>
              <a:defRPr sz="120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87">
          <p15:clr>
            <a:srgbClr val="F26B43"/>
          </p15:clr>
        </p15:guide>
        <p15:guide id="2" pos="3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CS/ALL/?uri=CELEX:32019L088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-lex.europa.eu/legal-content/CS/TXT/HTML/?uri=CELEX:32019L0882&amp;from=CS#d1e1057-70-1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.org/WAI/standards-guidelines/wcag/glance/" TargetMode="External"/><Relationship Id="rId3" Type="http://schemas.openxmlformats.org/officeDocument/2006/relationships/hyperlink" Target="https://www.w3.org/WAI/" TargetMode="External"/><Relationship Id="rId7" Type="http://schemas.openxmlformats.org/officeDocument/2006/relationships/hyperlink" Target="https://www.w3.org/WAI/standards-guidelines/#uaa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3.org/WAI/standards-guidelines/#atag" TargetMode="External"/><Relationship Id="rId5" Type="http://schemas.openxmlformats.org/officeDocument/2006/relationships/hyperlink" Target="https://www.w3.org/WAI/standards-guidelines/wcag/" TargetMode="External"/><Relationship Id="rId10" Type="http://schemas.openxmlformats.org/officeDocument/2006/relationships/hyperlink" Target="https://www.w3.org/WAI/WCAG21/Techniques/" TargetMode="External"/><Relationship Id="rId4" Type="http://schemas.openxmlformats.org/officeDocument/2006/relationships/hyperlink" Target="https://www.w3.org/WAI/standards-guidelines/" TargetMode="External"/><Relationship Id="rId9" Type="http://schemas.openxmlformats.org/officeDocument/2006/relationships/hyperlink" Target="https://www.w3.org/WAI/WCAG21/quickref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konyprolidi.cz/cs/2019-99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vcr.cz/clanek/pristupnost-internetovych-stranek-a-mobilnich-aplikaci.aspx" TargetMode="External"/><Relationship Id="rId4" Type="http://schemas.openxmlformats.org/officeDocument/2006/relationships/hyperlink" Target="https://eur-lex.europa.eu/legal-content/CS/TXT/?uri=CELEX%3A32016L2102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ccessibletextbooksforall.org/stories/creating-accessible-epub" TargetMode="External"/><Relationship Id="rId3" Type="http://schemas.openxmlformats.org/officeDocument/2006/relationships/hyperlink" Target="https://www.pdfa.org/pdfua-in-a-nutshell/" TargetMode="External"/><Relationship Id="rId7" Type="http://schemas.openxmlformats.org/officeDocument/2006/relationships/hyperlink" Target="https://books.google.cz/books/about/Accessible_EPUB_3.html?id=oqNbvgEACAAJ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3.org/TR/epub-a11y-11/" TargetMode="External"/><Relationship Id="rId5" Type="http://schemas.openxmlformats.org/officeDocument/2006/relationships/hyperlink" Target="https://www.pdflib.com/pdf-knowledge-base/pdfua" TargetMode="External"/><Relationship Id="rId4" Type="http://schemas.openxmlformats.org/officeDocument/2006/relationships/hyperlink" Target="https://www.w3.org/TR/WCAG20-TECHS/pdf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aisy.org/info-help/guidance-training/standard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iresias.muni.cz/download/Metodika_VII.pdf" TargetMode="External"/><Relationship Id="rId5" Type="http://schemas.openxmlformats.org/officeDocument/2006/relationships/hyperlink" Target="https://www.csun.edu/universal-design-center/PowerPoint" TargetMode="External"/><Relationship Id="rId4" Type="http://schemas.openxmlformats.org/officeDocument/2006/relationships/hyperlink" Target="https://support.microsoft.com/en-us/office/make-your-powerpoint-presentations-accessible-to-people-with-disabilities-6f7772b2-2f33-4bd2-8ca7-dae3b2b3ef25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4v35fnlIp-k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_vs2hjpK2U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298877" y="2175274"/>
            <a:ext cx="8521200" cy="87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Univerzální design, inkluze jinakosti a přístupnost</a:t>
            </a:r>
            <a:endParaRPr dirty="0"/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1"/>
          </p:nvPr>
        </p:nvSpPr>
        <p:spPr>
          <a:xfrm>
            <a:off x="298875" y="3501848"/>
            <a:ext cx="8521200" cy="127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i="1">
                <a:solidFill>
                  <a:srgbClr val="666666"/>
                </a:solidFill>
              </a:rPr>
              <a:t>Individuální adaptace pro osoby se zrakovým postižením</a:t>
            </a:r>
            <a:endParaRPr i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i="1">
                <a:solidFill>
                  <a:srgbClr val="666666"/>
                </a:solidFill>
              </a:rPr>
              <a:t>Úvod k seminářům: jinakost zrakové percepce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cs"/>
              <a:t>Michaela Hanousková, Petr Červenka, Svatoslav Ondra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>
            <a:spLocks noGrp="1"/>
          </p:cNvSpPr>
          <p:nvPr>
            <p:ph type="sldNum" idx="12"/>
          </p:nvPr>
        </p:nvSpPr>
        <p:spPr>
          <a:xfrm>
            <a:off x="278022" y="4749900"/>
            <a:ext cx="45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10</a:t>
            </a:fld>
            <a:endParaRPr/>
          </a:p>
        </p:txBody>
      </p:sp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539550" y="199975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Přístupnost informací</a:t>
            </a:r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body" idx="1"/>
          </p:nvPr>
        </p:nvSpPr>
        <p:spPr>
          <a:xfrm>
            <a:off x="539994" y="2517651"/>
            <a:ext cx="8064000" cy="20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i="1">
                <a:solidFill>
                  <a:srgbClr val="666666"/>
                </a:solidFill>
              </a:rPr>
              <a:t>texty, tabulková data, obrazová data, speciální symbolika</a:t>
            </a:r>
            <a:endParaRPr i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11</a:t>
            </a:fld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Typy přístupných dokumentů</a:t>
            </a:r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Tisky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tzv. zvětšené tisky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hmatové dokumenty textové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hmatové dokumenty grafické</a:t>
            </a:r>
            <a:endParaRPr dirty="0"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Elektronické dokumenty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autonomní e-dokumenty různých formátů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hybridní knihy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webové/e-learningové prostředí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dirty="0">
                <a:solidFill>
                  <a:schemeClr val="dk2"/>
                </a:solidFill>
              </a:rPr>
              <a:t>&gt; přístupný dokument automaticky není univerzální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12</a:t>
            </a:fld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Zvětšené tisky</a:t>
            </a:r>
            <a:endParaRPr dirty="0"/>
          </a:p>
        </p:txBody>
      </p:sp>
      <p:sp>
        <p:nvSpPr>
          <p:cNvPr id="202" name="Google Shape;202;p28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neohraničená škála daná různými kombinacemi: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typu písma — patkové, bezpatkové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velikosti písma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řezu a řádkování — tučné, netučné, řádkový proklad těsný, rozvolněný…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barev</a:t>
            </a:r>
            <a:endParaRPr dirty="0"/>
          </a:p>
          <a:p>
            <a:pPr marL="0" lvl="0" indent="0" algn="l" rtl="0">
              <a:spcBef>
                <a:spcPts val="3000"/>
              </a:spcBef>
              <a:spcAft>
                <a:spcPts val="0"/>
              </a:spcAft>
              <a:buNone/>
            </a:pPr>
            <a:r>
              <a:rPr lang="cs" dirty="0"/>
              <a:t>ukázka </a:t>
            </a:r>
            <a:r>
              <a:rPr lang="cs" sz="2800" b="1" dirty="0"/>
              <a:t>ukázka </a:t>
            </a:r>
            <a:r>
              <a:rPr lang="cs" sz="2600" b="1" dirty="0">
                <a:solidFill>
                  <a:schemeClr val="lt2"/>
                </a:solidFill>
                <a:highlight>
                  <a:schemeClr val="dk2"/>
                </a:highlight>
                <a:latin typeface="Georgia"/>
                <a:ea typeface="Georgia"/>
                <a:cs typeface="Georgia"/>
                <a:sym typeface="Georgia"/>
              </a:rPr>
              <a:t>ukázka</a:t>
            </a:r>
            <a:r>
              <a:rPr lang="cs" sz="2600" b="1" dirty="0"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cs" sz="4400" b="1" dirty="0">
                <a:highlight>
                  <a:schemeClr val="lt1"/>
                </a:highlight>
                <a:latin typeface="EB Garamond"/>
                <a:ea typeface="EB Garamond"/>
                <a:cs typeface="EB Garamond"/>
                <a:sym typeface="EB Garamond"/>
              </a:rPr>
              <a:t>ukázka</a:t>
            </a:r>
            <a:endParaRPr sz="2600" b="1" dirty="0">
              <a:solidFill>
                <a:schemeClr val="lt2"/>
              </a:solidFill>
              <a:highlight>
                <a:schemeClr val="dk2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9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13</a:t>
            </a:fld>
            <a:endParaRPr/>
          </a:p>
        </p:txBody>
      </p:sp>
      <p:sp>
        <p:nvSpPr>
          <p:cNvPr id="209" name="Google Shape;209;p2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Hmatové dokumenty</a:t>
            </a:r>
            <a:endParaRPr dirty="0"/>
          </a:p>
        </p:txBody>
      </p:sp>
      <p:sp>
        <p:nvSpPr>
          <p:cNvPr id="210" name="Google Shape;210;p29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tištěné bodovým písmem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doplněné o hmatovou grafiku</a:t>
            </a:r>
            <a:endParaRPr dirty="0"/>
          </a:p>
        </p:txBody>
      </p:sp>
      <p:pic>
        <p:nvPicPr>
          <p:cNvPr id="211" name="Google Shape;211;p29" descr="Foto 1: ukázka listu hmatového výtisku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300" y="2242850"/>
            <a:ext cx="3532150" cy="23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 descr="Foto 2: ukázky trojrozměrných modelů pořízených 3D tiskem (historické budovy, antické sochařské umění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6950" y="348500"/>
            <a:ext cx="2887450" cy="216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 descr="Foto 3: ukázka hmatové grafiky – reliéfní tisk na tzv. mikrokapsulovém papíř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6950" y="2514075"/>
            <a:ext cx="2887450" cy="181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14</a:t>
            </a:fld>
            <a:endParaRPr/>
          </a:p>
        </p:txBody>
      </p:sp>
      <p:sp>
        <p:nvSpPr>
          <p:cNvPr id="220" name="Google Shape;220;p3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Bodové písmo</a:t>
            </a:r>
            <a:endParaRPr dirty="0"/>
          </a:p>
        </p:txBody>
      </p:sp>
      <p:pic>
        <p:nvPicPr>
          <p:cNvPr id="221" name="Google Shape;221;p30" descr="Česká znaková sada Brailleova písma (grafická tabulka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276" y="539988"/>
            <a:ext cx="3841725" cy="432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15</a:t>
            </a:fld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Hmatové dokumenty</a:t>
            </a:r>
            <a:endParaRPr dirty="0"/>
          </a:p>
        </p:txBody>
      </p:sp>
      <p:sp>
        <p:nvSpPr>
          <p:cNvPr id="229" name="Google Shape;229;p31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8064900" cy="37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dokumenty vhodné pro hmatové zpracování, resp. nezbytně hmatové: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obsahující speciální symboliku, příp. nelineárně uspořádaný text 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kombinující více různých znakových sad 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obsahující grafiku (dvou- nebo trojrozměrnou)</a:t>
            </a:r>
            <a:endParaRPr dirty="0"/>
          </a:p>
        </p:txBody>
      </p:sp>
      <p:pic>
        <p:nvPicPr>
          <p:cNvPr id="230" name="Google Shape;230;p31" descr="Ukázka se speciální symbolikou (chemické dvojrozměrné vzorce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300" y="2909603"/>
            <a:ext cx="2493266" cy="208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 descr="Ukázka textu kombinující více různých znakových sad (alfabéta, latinka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5564" y="2908850"/>
            <a:ext cx="2959465" cy="208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 descr="Ukázka dvourozměrné grafiky v dokumentu (fyzikální schéma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0012" y="2911230"/>
            <a:ext cx="2382962" cy="20826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16</a:t>
            </a:fld>
            <a:endParaRPr/>
          </a:p>
        </p:txBody>
      </p:sp>
      <p:sp>
        <p:nvSpPr>
          <p:cNvPr id="239" name="Google Shape;239;p3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Elektronické dokumenty</a:t>
            </a:r>
            <a:endParaRPr dirty="0"/>
          </a:p>
        </p:txBody>
      </p:sp>
      <p:sp>
        <p:nvSpPr>
          <p:cNvPr id="240" name="Google Shape;240;p32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předpokládá se práce s asistivními technologiemi (odečítač obrazovky, zvětšovací software)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je třeba počítat s omezeními v rovině psychologicko-percepční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hlasový i hmatový výstup jsou lineární &gt; není možné simultánně sledovat více informačních kanálů, rozložení informací v ploše…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hlasovým ani hmatovým výstupem nelze zpřístupnit grafické objekty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důraz musí být kladen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na přístupnou textovou vrstvu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přehlednou strukturu dokumentu 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případnou adaptaci grafické složky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>
            <a:spLocks noGrp="1"/>
          </p:cNvSpPr>
          <p:nvPr>
            <p:ph type="sldNum" idx="12"/>
          </p:nvPr>
        </p:nvSpPr>
        <p:spPr>
          <a:xfrm>
            <a:off x="278022" y="4749900"/>
            <a:ext cx="45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17</a:t>
            </a:fld>
            <a:endParaRPr/>
          </a:p>
        </p:txBody>
      </p:sp>
      <p:sp>
        <p:nvSpPr>
          <p:cNvPr id="247" name="Google Shape;247;p33"/>
          <p:cNvSpPr txBox="1">
            <a:spLocks noGrp="1"/>
          </p:cNvSpPr>
          <p:nvPr>
            <p:ph type="title"/>
          </p:nvPr>
        </p:nvSpPr>
        <p:spPr>
          <a:xfrm>
            <a:off x="539550" y="23106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Přístupnost dokumentů a aplikací</a:t>
            </a:r>
            <a:endParaRPr dirty="0"/>
          </a:p>
        </p:txBody>
      </p:sp>
      <p:sp>
        <p:nvSpPr>
          <p:cNvPr id="248" name="Google Shape;248;p33"/>
          <p:cNvSpPr txBox="1">
            <a:spLocks noGrp="1"/>
          </p:cNvSpPr>
          <p:nvPr>
            <p:ph type="body" idx="1"/>
          </p:nvPr>
        </p:nvSpPr>
        <p:spPr>
          <a:xfrm>
            <a:off x="539994" y="2792676"/>
            <a:ext cx="8064000" cy="20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i="1">
                <a:solidFill>
                  <a:srgbClr val="666666"/>
                </a:solidFill>
              </a:rPr>
              <a:t>Standardy, metodiky, legislativa</a:t>
            </a:r>
            <a:endParaRPr i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4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18</a:t>
            </a:fld>
            <a:endParaRPr/>
          </a:p>
        </p:txBody>
      </p:sp>
      <p:sp>
        <p:nvSpPr>
          <p:cNvPr id="255" name="Google Shape;255;p3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Zákon o požadavcích na přístupnost služeb </a:t>
            </a:r>
            <a:endParaRPr/>
          </a:p>
        </p:txBody>
      </p:sp>
      <p:sp>
        <p:nvSpPr>
          <p:cNvPr id="256" name="Google Shape;256;p34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Směrnice Evropského parlamentu a Rady (EU) </a:t>
            </a:r>
            <a:r>
              <a:rPr lang="cs" dirty="0">
                <a:solidFill>
                  <a:schemeClr val="hlink"/>
                </a:solidFill>
                <a:uFill>
                  <a:noFill/>
                </a:uFill>
                <a:hlinkClick r:id="rId3"/>
              </a:rPr>
              <a:t>2019/882</a:t>
            </a:r>
            <a:r>
              <a:rPr lang="cs" dirty="0"/>
              <a:t> ze dne 17. dubna 2019 o požadavcích na přístupnost u výrobků a služeb; česká transpozice – v procesu schvalování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jako novela Zákona č. 90/2016 o posuzování shody stanovených výrobků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účinnost od 28. 6. 2025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>
                <a:solidFill>
                  <a:schemeClr val="hlink"/>
                </a:solidFill>
                <a:uFill>
                  <a:noFill/>
                </a:uFill>
                <a:hlinkClick r:id="rId4"/>
              </a:rPr>
              <a:t>oblasti působnosti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19</a:t>
            </a:fld>
            <a:endParaRPr/>
          </a:p>
        </p:txBody>
      </p:sp>
      <p:sp>
        <p:nvSpPr>
          <p:cNvPr id="263" name="Google Shape;263;p3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Web Content Accessibility Guidelines (WCAG)</a:t>
            </a:r>
            <a:endParaRPr/>
          </a:p>
        </p:txBody>
      </p:sp>
      <p:sp>
        <p:nvSpPr>
          <p:cNvPr id="264" name="Google Shape;264;p35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W3 Consortium, </a:t>
            </a: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3"/>
              </a:rPr>
              <a:t>Web Accessibility Initiative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4"/>
              </a:rPr>
              <a:t>soubor</a:t>
            </a:r>
            <a:r>
              <a:rPr lang="cs"/>
              <a:t> směrnic a technických norem: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5"/>
              </a:rPr>
              <a:t>Web Content Accessibility Guidelines (WCAG)</a:t>
            </a:r>
            <a:r>
              <a:rPr lang="cs"/>
              <a:t> (nyní verze 2.1)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6"/>
              </a:rPr>
              <a:t>Authoring Tool Accessibility Guidelines (ATAG)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7"/>
              </a:rPr>
              <a:t>User Agent Accessibility Guidelines (UAAG)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8"/>
              </a:rPr>
              <a:t>hlavní principy a pravidla</a:t>
            </a:r>
            <a:br>
              <a:rPr lang="cs"/>
            </a:br>
            <a:r>
              <a:rPr lang="cs"/>
              <a:t>(vnímatelnost, ovladatelnost, srozumitelnost, stabilita)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9"/>
              </a:rPr>
              <a:t>kritéria splnění pravidel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10"/>
              </a:rPr>
              <a:t>soubor technik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2</a:t>
            </a:fld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Klasifikace zrakového postižení – přístupy</a:t>
            </a:r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b="1" dirty="0"/>
              <a:t>I. lékařský — diagnóza</a:t>
            </a:r>
            <a:r>
              <a:rPr lang="cs" dirty="0"/>
              <a:t>, měření určitého parametru — v případě zrakově postižených visus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900" dirty="0"/>
              <a:t>(standardně udáván ve tvaru zlomku, kde čitatel určuje vzdálenost, na kterou člověk vidí předmět ostře, a jmenovatelem je vzdálenost, na kterou vidí tentýž předmět zdravé oko, např. 5/50)</a:t>
            </a:r>
            <a:endParaRPr sz="1900" dirty="0"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 b="1" dirty="0"/>
              <a:t>II. funkční</a:t>
            </a:r>
            <a:r>
              <a:rPr lang="cs" dirty="0"/>
              <a:t> — hodnocení praktického dopadu diagnózy na pracovní a komunikační postupy jednotlivce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6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20</a:t>
            </a:fld>
            <a:endParaRPr/>
          </a:p>
        </p:txBody>
      </p:sp>
      <p:sp>
        <p:nvSpPr>
          <p:cNvPr id="271" name="Google Shape;271;p3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Zákon o přístupnosti webu a mobilních aplikací</a:t>
            </a:r>
            <a:endParaRPr/>
          </a:p>
        </p:txBody>
      </p:sp>
      <p:sp>
        <p:nvSpPr>
          <p:cNvPr id="272" name="Google Shape;272;p36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3"/>
              </a:rPr>
              <a:t>Zákon č. 99/2019 Sb.</a:t>
            </a:r>
            <a:r>
              <a:rPr lang="cs"/>
              <a:t>, o přístupnosti internetových stránek a mobilních aplikací; transpozice Směrnice Evropského parlamentu a Rady (EU) </a:t>
            </a: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4"/>
              </a:rPr>
              <a:t>2016/2102</a:t>
            </a:r>
            <a:r>
              <a:rPr lang="cs"/>
              <a:t> ze dne 26. října 2016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povinné subjekty: stát, samospráva a právnické osoby jimi zřízené, školy (ale…)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přístupnost podle požadavku technické normy (aktuálně WCAG)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nepřiměřená zátěž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působnost </a:t>
            </a: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5"/>
              </a:rPr>
              <a:t>MV ČR</a:t>
            </a:r>
            <a:r>
              <a:rPr lang="cs"/>
              <a:t>: kontrola, podněty k nápravě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nesankcionováno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7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21</a:t>
            </a:fld>
            <a:endParaRPr/>
          </a:p>
        </p:txBody>
      </p:sp>
      <p:sp>
        <p:nvSpPr>
          <p:cNvPr id="279" name="Google Shape;279;p37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Příklady dalších standardů a metodik</a:t>
            </a:r>
            <a:endParaRPr/>
          </a:p>
        </p:txBody>
      </p:sp>
      <p:sp>
        <p:nvSpPr>
          <p:cNvPr id="280" name="Google Shape;280;p37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PDF/UA (podmnožina formátu PDF)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upravuje technická norma ISO standard 14289-1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3"/>
              </a:rPr>
              <a:t>PDF/UA in a Nutshell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Techniques for WCAG – </a:t>
            </a: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4"/>
              </a:rPr>
              <a:t>PDF Techniques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5"/>
              </a:rPr>
              <a:t>PDFlib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EPUB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6"/>
              </a:rPr>
              <a:t>EPUB Accessibility 1.1</a:t>
            </a:r>
            <a:r>
              <a:rPr lang="cs"/>
              <a:t> (W3C)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7"/>
              </a:rPr>
              <a:t>Accessible EPUB 3</a:t>
            </a:r>
            <a:r>
              <a:rPr lang="cs"/>
              <a:t> (Matt Garrish)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8"/>
              </a:rPr>
              <a:t>Creating an accessible EPUB</a:t>
            </a:r>
            <a:r>
              <a:rPr lang="cs"/>
              <a:t> (E. Constantopedos)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8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22</a:t>
            </a:fld>
            <a:endParaRPr/>
          </a:p>
        </p:txBody>
      </p:sp>
      <p:sp>
        <p:nvSpPr>
          <p:cNvPr id="287" name="Google Shape;287;p3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Příklady dalších standardů a metodik, pokr.</a:t>
            </a:r>
            <a:endParaRPr dirty="0"/>
          </a:p>
        </p:txBody>
      </p:sp>
      <p:sp>
        <p:nvSpPr>
          <p:cNvPr id="288" name="Google Shape;288;p38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formát DAISY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dokument synchronizující text, audio (a video)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DAISY 4 ← EPUB 3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3"/>
              </a:rPr>
              <a:t>standardy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PowerPoint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4"/>
              </a:rPr>
              <a:t>Make your PowerPoint presentations accessible</a:t>
            </a:r>
            <a:r>
              <a:rPr lang="cs"/>
              <a:t> (Microsoft)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5"/>
              </a:rPr>
              <a:t>PowerPoint Accessibility</a:t>
            </a:r>
            <a:r>
              <a:rPr lang="cs"/>
              <a:t> (CSUN, Northridge)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>
                <a:solidFill>
                  <a:schemeClr val="hlink"/>
                </a:solidFill>
                <a:uFill>
                  <a:noFill/>
                </a:uFill>
                <a:hlinkClick r:id="rId6"/>
              </a:rPr>
              <a:t>Metodika úpravy textů</a:t>
            </a:r>
            <a:r>
              <a:rPr lang="cs"/>
              <a:t> pro zrakově postižené čtenáře podle Teiresia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9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23</a:t>
            </a:fld>
            <a:endParaRPr/>
          </a:p>
        </p:txBody>
      </p:sp>
      <p:sp>
        <p:nvSpPr>
          <p:cNvPr id="295" name="Google Shape;295;p3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Technologie pro uživatele čtoucí zrakem (A1)</a:t>
            </a:r>
            <a:endParaRPr dirty="0"/>
          </a:p>
        </p:txBody>
      </p:sp>
      <p:sp>
        <p:nvSpPr>
          <p:cNvPr id="296" name="Google Shape;296;p39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běžně vybavený osobní počítač s modifikací obrazu – zvětšovací software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zvětšení obrazu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modifikace barevné skladby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vizuální zvýraznění významných prvků obrazu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např. ZoomText, Lupa Windows, SuperNova Lunar, Zoom</a:t>
            </a:r>
            <a:endParaRPr dirty="0"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kamerová zvětšovací lupa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snímání a upravené zobrazení fyzického dokumentu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stolní, přenosná nebo kapesní varianta; samostatná aplikace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0" descr="Foto 1: Uživatel zvětšovacího softwaru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"/>
            <a:ext cx="4322774" cy="243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0" descr="Foto 2: Uživatel zvětšovacího softwaru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225" y="2259"/>
            <a:ext cx="4326773" cy="2433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0" descr="Foto 3: kamerová zvětšovací lupa Optelec ClearView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512" y="2746965"/>
            <a:ext cx="3931748" cy="2247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0" descr="Foto 4: přenosná zvětšovací lupa Optelec Compact 6H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3487" y="2597651"/>
            <a:ext cx="4454262" cy="25458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48085CB-7887-794E-F7E5-8C5617C146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0000" y="-338700"/>
            <a:ext cx="8064900" cy="338700"/>
          </a:xfr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cs" sz="2400" dirty="0"/>
              <a:t>Technologie pro uživatele čtoucí zrakem (A1), pokr.</a:t>
            </a:r>
            <a:endParaRPr lang="cs-CZ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1" descr="Ukázka studijní práce slabozrakého uživatel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2012" y="6"/>
            <a:ext cx="68580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2252848-338F-2321-59D0-E6D61735F0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0000" y="-338700"/>
            <a:ext cx="8064900" cy="338700"/>
          </a:xfr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cs" sz="2400" dirty="0"/>
              <a:t>Technologie pro uživatele čtoucí zrakem (A1), pokr. 2</a:t>
            </a:r>
            <a:endParaRPr lang="cs-CZ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2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26</a:t>
            </a:fld>
            <a:endParaRPr/>
          </a:p>
        </p:txBody>
      </p:sp>
      <p:sp>
        <p:nvSpPr>
          <p:cNvPr id="318" name="Google Shape;318;p4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Technologie pro uživatele hlasu/hmatu (A2)</a:t>
            </a:r>
            <a:endParaRPr dirty="0"/>
          </a:p>
        </p:txBody>
      </p:sp>
      <p:sp>
        <p:nvSpPr>
          <p:cNvPr id="319" name="Google Shape;319;p42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běžně vybavený osobní počítač s nástroji pro substituci standardního obrazového výstupu, ovládán výhradně klávesnicí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odečítač obrazovky (screen reader), řečový syntetizér (hlasový výstup)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sleduje povely z klávesnice, hlasovým výstupem je potvrzuje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sleduje pozici kurzoru, oznamuje relevantní text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oznamuje další události v uživatelském rozhraní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na vyžádání oznamuje další informace o stavu…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např. NVDA, JAWS, Voice Over, TalkBack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27</a:t>
            </a:fld>
            <a:endParaRPr/>
          </a:p>
        </p:txBody>
      </p:sp>
      <p:sp>
        <p:nvSpPr>
          <p:cNvPr id="326" name="Google Shape;326;p4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800" dirty="0"/>
              <a:t>Technologie pro uživatele hlasu/hmatu (A2), pokr.</a:t>
            </a:r>
            <a:endParaRPr sz="2800" dirty="0"/>
          </a:p>
        </p:txBody>
      </p:sp>
      <p:sp>
        <p:nvSpPr>
          <p:cNvPr id="327" name="Google Shape;327;p43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brailleský hmatový displej (hmatový výstup)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přídatný elektromechanický přístroj (hardware)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flexibilně zobrazuje znaky Brailleova písma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(18–80 segmentů)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doplňující funkce: částečná substituce klávesnice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např. Focus, Alva BC 640, Esys, Humanware Brailliant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44" descr="Foto 1: Uživatel odečítače obrazovky a hmatového displej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54838"/>
            <a:ext cx="4322774" cy="243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4" descr="Foto 2: Uživatel odečítače obrazovky a hmatového displeje - detail klávesnice a hmatového displej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216" y="1354838"/>
            <a:ext cx="4326782" cy="24338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5118A4-D8EA-93FF-EDBD-B02E2CE7BE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0000" y="-338700"/>
            <a:ext cx="8064900" cy="338700"/>
          </a:xfr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cs" sz="2400" dirty="0"/>
              <a:t>Technologie pro uživatele hlasu/hmatu (A2), pokr. 2</a:t>
            </a:r>
            <a:endParaRPr lang="cs-CZ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45" descr="Ukázka studijní práce nevidomého uživatel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14" y="0"/>
            <a:ext cx="68579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569ADE1-6EBF-A1D9-B83D-744A03E1DA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0000" y="-338700"/>
            <a:ext cx="8064900" cy="338700"/>
          </a:xfr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cs" sz="2400" dirty="0"/>
              <a:t>Technologie pro uživatele hlasu/hmatu (A2), pokr. 3</a:t>
            </a:r>
            <a:endParaRPr lang="cs-CZ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3</a:t>
            </a:fld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Zrakové postižení I (lékařský přístup) </a:t>
            </a:r>
            <a:endParaRPr dirty="0"/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snížení zrakové ostrosti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periferní či centrální výpadek zorného pole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nepravidelný výpadek zorného pole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poruchy vnímání barev apod.</a:t>
            </a:r>
            <a:endParaRPr dirty="0"/>
          </a:p>
        </p:txBody>
      </p:sp>
      <p:pic>
        <p:nvPicPr>
          <p:cNvPr id="118" name="Google Shape;118;p19" descr="Ukázka vidění při periferním výpadku zorného pole (1.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473" y="2944125"/>
            <a:ext cx="2023425" cy="1348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 descr="Ukázka vidění při periferním výpadku zorného pole (2.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5600" y="2944125"/>
            <a:ext cx="2024437" cy="13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 descr="Ukázka vidění při centrálním výpadku zorného pol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5725" y="2943706"/>
            <a:ext cx="2024425" cy="1348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 descr="Ukázka vidění při nepravidelném výpadku zorného pol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5850" y="2943688"/>
            <a:ext cx="2024425" cy="134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descr="Ukázka vnímání čtyř základních barev při ztrátě barvocitu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6331" y="1334338"/>
            <a:ext cx="2743946" cy="134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6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30</a:t>
            </a:fld>
            <a:endParaRPr/>
          </a:p>
        </p:txBody>
      </p:sp>
      <p:sp>
        <p:nvSpPr>
          <p:cNvPr id="347" name="Google Shape;347;p46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Typická psychologicko-percepční omezení</a:t>
            </a:r>
            <a:endParaRPr/>
          </a:p>
        </p:txBody>
      </p:sp>
      <p:sp>
        <p:nvSpPr>
          <p:cNvPr id="348" name="Google Shape;348;p46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Základní skutečnosti: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hlasový i hmatový výstup jsou lineární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hlasovým ani hmatovým výstupem nelze zpřístupnit grafické objekty (vyjma jejich příp. textového popisu)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Důsledky: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nelze simultánně sledovat více částí textu (typicky úkol: </a:t>
            </a:r>
            <a:r>
              <a:rPr lang="cs" i="1"/>
              <a:t>Srovnejte...</a:t>
            </a:r>
            <a:r>
              <a:rPr lang="cs"/>
              <a:t>, </a:t>
            </a:r>
            <a:r>
              <a:rPr lang="cs" i="1"/>
              <a:t>doplňte z jiného textu…</a:t>
            </a:r>
            <a:r>
              <a:rPr lang="cs"/>
              <a:t>)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chybí možnost globálního pohledu na větší celek (rozložení informací v ploše, informace vyplývající z pouhé blízkosti objektů)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nedostupnost informací naznačených jen graficky nebo na základě formátování (logická návaznost, hierarchie, sémantika)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>
            <a:spLocks noGrp="1"/>
          </p:cNvSpPr>
          <p:nvPr>
            <p:ph type="sldNum" idx="12"/>
          </p:nvPr>
        </p:nvSpPr>
        <p:spPr>
          <a:xfrm>
            <a:off x="278022" y="4749900"/>
            <a:ext cx="453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31</a:t>
            </a:fld>
            <a:endParaRPr/>
          </a:p>
        </p:txBody>
      </p:sp>
      <p:sp>
        <p:nvSpPr>
          <p:cNvPr id="355" name="Google Shape;355;p47"/>
          <p:cNvSpPr txBox="1">
            <a:spLocks noGrp="1"/>
          </p:cNvSpPr>
          <p:nvPr>
            <p:ph type="title"/>
          </p:nvPr>
        </p:nvSpPr>
        <p:spPr>
          <a:xfrm>
            <a:off x="539550" y="23106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900"/>
              <a:t>Přístupnost prezenčních událostí v reálném čase</a:t>
            </a:r>
            <a:endParaRPr sz="2900"/>
          </a:p>
        </p:txBody>
      </p:sp>
      <p:sp>
        <p:nvSpPr>
          <p:cNvPr id="356" name="Google Shape;356;p47"/>
          <p:cNvSpPr txBox="1">
            <a:spLocks noGrp="1"/>
          </p:cNvSpPr>
          <p:nvPr>
            <p:ph type="body" idx="1"/>
          </p:nvPr>
        </p:nvSpPr>
        <p:spPr>
          <a:xfrm>
            <a:off x="539994" y="2792676"/>
            <a:ext cx="8064000" cy="20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i="1">
                <a:solidFill>
                  <a:srgbClr val="666666"/>
                </a:solidFill>
              </a:rPr>
              <a:t>přednášky, semináře, konference, schůzky…</a:t>
            </a:r>
            <a:endParaRPr i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8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32</a:t>
            </a:fld>
            <a:endParaRPr/>
          </a:p>
        </p:txBody>
      </p:sp>
      <p:sp>
        <p:nvSpPr>
          <p:cNvPr id="363" name="Google Shape;363;p48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Výběr typických situací</a:t>
            </a:r>
            <a:endParaRPr/>
          </a:p>
        </p:txBody>
      </p:sp>
      <p:sp>
        <p:nvSpPr>
          <p:cNvPr id="364" name="Google Shape;364;p48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cs"/>
              <a:t>mluvčí promítá snímky prezentace, video…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AutoNum type="arabicPeriod"/>
            </a:pPr>
            <a:r>
              <a:rPr lang="cs"/>
              <a:t>mluvčí píše nebo kreslí na tabuli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1000"/>
              </a:spcAft>
              <a:buSzPts val="2100"/>
              <a:buAutoNum type="arabicPeriod"/>
            </a:pPr>
            <a:r>
              <a:rPr lang="cs"/>
              <a:t>účastníci píší nebo kreslí na tabuli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9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33</a:t>
            </a:fld>
            <a:endParaRPr/>
          </a:p>
        </p:txBody>
      </p:sp>
      <p:sp>
        <p:nvSpPr>
          <p:cNvPr id="371" name="Google Shape;371;p49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1. promítaný materiál (prezentace, video)</a:t>
            </a:r>
            <a:endParaRPr/>
          </a:p>
        </p:txBody>
      </p:sp>
      <p:sp>
        <p:nvSpPr>
          <p:cNvPr id="372" name="Google Shape;372;p49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Zpřístupnění: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lidem se zrak. post. – uživatelům zraku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synchronní sdílení prezentačního obrazu online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přenos promítaného obrazu na individuální zařízení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lidem se zrak. post. – uživatelům hlasu/hmatu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prezentační obraz se přenáší jen jako obraz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technické řešení pro synchronní zpřístupnění promítaného snímku vlastně neexistuje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poskytnutí prezentačního dokumentu předem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technická korektnost prezentačního dokumentu → základní přístupnost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0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34</a:t>
            </a:fld>
            <a:endParaRPr/>
          </a:p>
        </p:txBody>
      </p:sp>
      <p:sp>
        <p:nvSpPr>
          <p:cNvPr id="379" name="Google Shape;379;p5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2. zápis nebo kreslení na tabuli vyučujícím</a:t>
            </a:r>
            <a:endParaRPr/>
          </a:p>
        </p:txBody>
      </p:sp>
      <p:sp>
        <p:nvSpPr>
          <p:cNvPr id="380" name="Google Shape;380;p50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Zpřístupnění: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lidem se zrak. post. – uživatelům zraku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synchronní sdílení obrazu interaktivní tabule (jako v minulém případě)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využití některého systému pro sdílení obsahu dokumentů (MS Office online, Google Documents ad.)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lidem se zrak. post. – uživatelům hlasu/hmatu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textový obsah: využití některého systému pro sdílení obsahu dokumentů (MS Office online, Google Documents ad.)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netextový obsah: fakticky nemožné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1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35</a:t>
            </a:fld>
            <a:endParaRPr/>
          </a:p>
        </p:txBody>
      </p:sp>
      <p:sp>
        <p:nvSpPr>
          <p:cNvPr id="387" name="Google Shape;387;p5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3. zápis nebo kreslení na tabuli studenty</a:t>
            </a:r>
            <a:endParaRPr/>
          </a:p>
        </p:txBody>
      </p:sp>
      <p:sp>
        <p:nvSpPr>
          <p:cNvPr id="388" name="Google Shape;388;p51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Zpřístupnění: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lidem se zrak. post. – uživatelům zraku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zápis na tabuli je pro studenta obvykle zvládnutelný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využití některého systému pro sdílení obsahu dokumentů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vzdálené zobrazení a ovládání pracovní plochy vyučujícího na počítači studenta</a:t>
            </a:r>
            <a:endParaRPr/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lidem se zrak. post. – uživatelům hlasu/hmatu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student pracuje na svém počítači, jeho obraz je promítnut na plátno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textový obsah: využití některého systému pro sdílení obsahu dokumentů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4</a:t>
            </a:fld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Zrakové postižení II</a:t>
            </a:r>
            <a:endParaRPr dirty="0"/>
          </a:p>
        </p:txBody>
      </p:sp>
      <p:sp>
        <p:nvSpPr>
          <p:cNvPr id="130" name="Google Shape;130;p20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Má v různé míře vliv na: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přístup k informacím všeho druhu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&gt; Seminář 2A — Přístupnost informačních zdrojů (20. a 27. 11. 2024)</a:t>
            </a:r>
            <a:endParaRPr sz="1800">
              <a:solidFill>
                <a:schemeClr val="dk2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orientaci ve fyzickém prostředí a komunikaci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&gt; Seminář 3A — Komunikace se zrakově postiženými (20. a 27. 11. 2024)</a:t>
            </a:r>
            <a:endParaRPr sz="1800">
              <a:solidFill>
                <a:schemeClr val="dk2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orientaci a práci ve virtuálním prostředí, sledování výuky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&gt; Seminář 2B — Přístupnost virtuálního prostředí a asistivní technologie (4. a 11. 12. 2024)</a:t>
            </a:r>
            <a:endParaRPr sz="1800">
              <a:solidFill>
                <a:schemeClr val="dk2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pracovní/studijní tempo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5</a:t>
            </a:fld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Komunikace a samostatný pohyb </a:t>
            </a:r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Základní pravidla přímé komunikace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Základní pravidla chůze s vidícím průvodcem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Samostatný pohyb a prostorová orientace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individuální nácvik a příprava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technické vybavení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úprava prostředí v interiéru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/>
              <a:t>úpravy ve veřejném prostoru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6</a:t>
            </a:fld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Přístupnost a pohyb v interiéru</a:t>
            </a:r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informační systém veřejných budov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orientační systém veřejných budov</a:t>
            </a:r>
            <a:endParaRPr/>
          </a:p>
        </p:txBody>
      </p:sp>
      <p:pic>
        <p:nvPicPr>
          <p:cNvPr id="147" name="Google Shape;147;p22" descr="Ukázka hmatového plánku budov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7875" y="2201225"/>
            <a:ext cx="2555463" cy="255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 descr="Foto 1: ukázka přístupného orientačního značení v interiéru budovy s hmatovým potiskem – tabulka s označením místnosti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3070275"/>
            <a:ext cx="2288601" cy="152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 descr="Foto 2: ukázka přístupného orientačního značení v interiéru budovy s hmatovým potiskem – tabulka s označením místnosti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9425" y="1268999"/>
            <a:ext cx="2555475" cy="1690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7</a:t>
            </a:fld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Úpravy vnějšího prostředí a přístupnost </a:t>
            </a: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speciální úpravy pro ZP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technologie usnadňující orientaci</a:t>
            </a:r>
            <a:endParaRPr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/>
              <a:t>přístupné dopravní systémy</a:t>
            </a:r>
            <a:endParaRPr/>
          </a:p>
        </p:txBody>
      </p:sp>
      <p:pic>
        <p:nvPicPr>
          <p:cNvPr id="158" name="Google Shape;158;p23" descr="Foto 1: Komplikovaný stojan s více jak 15 semafory orientovanými různými směry - &quot;ukázka&quot; možného znepřehlednění dopravního systému pro všechny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800" y="2746625"/>
            <a:ext cx="1791150" cy="1949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 descr="Foto 2: Vysílač pro nevidomé VPN 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9886" y="2953038"/>
            <a:ext cx="2048500" cy="15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 descr="Foto 3: Ukázka hmatových úprav pro orientaci nevidomých na přechodu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45325" y="1010200"/>
            <a:ext cx="3429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8</a:t>
            </a:fld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dirty="0"/>
              <a:t>Zrakové postižení (funkční přístup) I</a:t>
            </a:r>
            <a:endParaRPr dirty="0"/>
          </a:p>
        </p:txBody>
      </p:sp>
      <p:sp>
        <p:nvSpPr>
          <p:cNvPr id="168" name="Google Shape;168;p24"/>
          <p:cNvSpPr txBox="1">
            <a:spLocks noGrp="1"/>
          </p:cNvSpPr>
          <p:nvPr>
            <p:ph type="body" idx="1"/>
          </p:nvPr>
        </p:nvSpPr>
        <p:spPr>
          <a:xfrm>
            <a:off x="540000" y="1269000"/>
            <a:ext cx="8064900" cy="33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mj. klasifikace MŠMT pro určení finanční náročnosti podpůrných opatření na VŠ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uživatel čtoucí zrakem (A1)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pro čtení používá zrak, ale potřebuje modifikovaný formát, </a:t>
            </a:r>
            <a:br>
              <a:rPr lang="cs" dirty="0"/>
            </a:br>
            <a:r>
              <a:rPr lang="cs" dirty="0"/>
              <a:t>či zvláštní (technické, světelné) podmínky pro čtení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zvětšování, změna barevného schématu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uživatel hlasu/hmatu (A2)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není už pro čtení schopen efektivně použít zrak, </a:t>
            </a:r>
            <a:br>
              <a:rPr lang="cs" dirty="0"/>
            </a:br>
            <a:r>
              <a:rPr lang="cs" dirty="0"/>
              <a:t>využívá tak pro zpracování informací jiné smysly (sluch, hmat)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odečítač obrazovky s hlasovým či hmatovým výstupem</a:t>
            </a:r>
            <a:endParaRPr dirty="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̶"/>
            </a:pPr>
            <a:r>
              <a:rPr lang="cs" dirty="0"/>
              <a:t>hmatové dokumenty</a:t>
            </a:r>
            <a:endParaRPr dirty="0"/>
          </a:p>
        </p:txBody>
      </p:sp>
      <p:pic>
        <p:nvPicPr>
          <p:cNvPr id="169" name="Google Shape;169;p24" descr="Foto 1: kamerová zvětšovací lupa Optelec ClearView"/>
          <p:cNvPicPr preferRelativeResize="0"/>
          <p:nvPr/>
        </p:nvPicPr>
        <p:blipFill rotWithShape="1">
          <a:blip r:embed="rId3">
            <a:alphaModFix/>
          </a:blip>
          <a:srcRect l="22554" r="20082"/>
          <a:stretch/>
        </p:blipFill>
        <p:spPr>
          <a:xfrm>
            <a:off x="7032088" y="1824875"/>
            <a:ext cx="1772750" cy="17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 descr="Foto 2: Uživatel odečítače obrazovky a hmatového displeje - detail klávesnice a hmatového displej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2452" y="3721150"/>
            <a:ext cx="2232024" cy="125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>
            <a:spLocks noGrp="1"/>
          </p:cNvSpPr>
          <p:nvPr>
            <p:ph type="sldNum" idx="12"/>
          </p:nvPr>
        </p:nvSpPr>
        <p:spPr>
          <a:xfrm>
            <a:off x="270296" y="4749900"/>
            <a:ext cx="541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9</a:t>
            </a:fld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540000" y="540000"/>
            <a:ext cx="8064900" cy="33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Servis pro studenty se zrakovým postižením</a:t>
            </a:r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1"/>
          </p:nvPr>
        </p:nvSpPr>
        <p:spPr>
          <a:xfrm>
            <a:off x="540000" y="1269001"/>
            <a:ext cx="8064900" cy="3105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přístupné studijní materiály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adaptace výuky (mj. didaktických metod)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adaptace písemných testů a zkoušek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výpočetní technika s asistivními technologiemi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kurzy efektivní práce s asistivními technologiemi a přístupnými materiály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" dirty="0"/>
              <a:t>kurzy prostorové orientace a samostatného pohybu v dosud neznámém prostředí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1592</Words>
  <Application>Microsoft Office PowerPoint</Application>
  <PresentationFormat>Předvádění na obrazovce (16:9)</PresentationFormat>
  <Paragraphs>279</Paragraphs>
  <Slides>35</Slides>
  <Notes>35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Roboto</vt:lpstr>
      <vt:lpstr>Georgia</vt:lpstr>
      <vt:lpstr>EB Garamond</vt:lpstr>
      <vt:lpstr>Prezentace_MU_CZ</vt:lpstr>
      <vt:lpstr>Univerzální design, inkluze jinakosti a přístupnost</vt:lpstr>
      <vt:lpstr>Klasifikace zrakového postižení – přístupy</vt:lpstr>
      <vt:lpstr>Zrakové postižení I (lékařský přístup) </vt:lpstr>
      <vt:lpstr>Zrakové postižení II</vt:lpstr>
      <vt:lpstr>Komunikace a samostatný pohyb </vt:lpstr>
      <vt:lpstr>Přístupnost a pohyb v interiéru</vt:lpstr>
      <vt:lpstr>Úpravy vnějšího prostředí a přístupnost </vt:lpstr>
      <vt:lpstr>Zrakové postižení (funkční přístup) I</vt:lpstr>
      <vt:lpstr>Servis pro studenty se zrakovým postižením</vt:lpstr>
      <vt:lpstr>Přístupnost informací</vt:lpstr>
      <vt:lpstr>Typy přístupných dokumentů</vt:lpstr>
      <vt:lpstr>Zvětšené tisky</vt:lpstr>
      <vt:lpstr>Hmatové dokumenty</vt:lpstr>
      <vt:lpstr>Bodové písmo</vt:lpstr>
      <vt:lpstr>Hmatové dokumenty</vt:lpstr>
      <vt:lpstr>Elektronické dokumenty</vt:lpstr>
      <vt:lpstr>Přístupnost dokumentů a aplikací</vt:lpstr>
      <vt:lpstr>Zákon o požadavcích na přístupnost služeb </vt:lpstr>
      <vt:lpstr>Web Content Accessibility Guidelines (WCAG)</vt:lpstr>
      <vt:lpstr>Zákon o přístupnosti webu a mobilních aplikací</vt:lpstr>
      <vt:lpstr>Příklady dalších standardů a metodik</vt:lpstr>
      <vt:lpstr>Příklady dalších standardů a metodik, pokr.</vt:lpstr>
      <vt:lpstr>Technologie pro uživatele čtoucí zrakem (A1)</vt:lpstr>
      <vt:lpstr>Technologie pro uživatele čtoucí zrakem (A1), pokr.</vt:lpstr>
      <vt:lpstr>Technologie pro uživatele čtoucí zrakem (A1), pokr. 2</vt:lpstr>
      <vt:lpstr>Technologie pro uživatele hlasu/hmatu (A2)</vt:lpstr>
      <vt:lpstr>Technologie pro uživatele hlasu/hmatu (A2), pokr.</vt:lpstr>
      <vt:lpstr>Technologie pro uživatele hlasu/hmatu (A2), pokr. 2</vt:lpstr>
      <vt:lpstr>Technologie pro uživatele hlasu/hmatu (A2), pokr. 3</vt:lpstr>
      <vt:lpstr>Typická psychologicko-percepční omezení</vt:lpstr>
      <vt:lpstr>Přístupnost prezenčních událostí v reálném čase</vt:lpstr>
      <vt:lpstr>Výběr typických situací</vt:lpstr>
      <vt:lpstr>1. promítaný materiál (prezentace, video)</vt:lpstr>
      <vt:lpstr>2. zápis nebo kreslení na tabuli vyučujícím</vt:lpstr>
      <vt:lpstr>3. zápis nebo kreslení na tabuli studenty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Univerzální design, inkluze jinakosti a přístupnost</dc:title>
  <dc:subject>Individuální adaptace pro osoby se zrakovým postižením, Úvod k seminářům: jinakost zrakové percepce</dc:subject>
  <dc:creator>Michaela Hanousková, Petr Červenka, Svatoslav Ondra</dc:creator>
  <cp:lastModifiedBy>Svatoslav Ondra</cp:lastModifiedBy>
  <cp:revision>2</cp:revision>
  <dcterms:modified xsi:type="dcterms:W3CDTF">2024-10-16T13:54:05Z</dcterms:modified>
</cp:coreProperties>
</file>