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Tahoma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40" orient="horz"/>
        <p:guide pos="954" orient="horz"/>
        <p:guide pos="536" orient="horz"/>
        <p:guide pos="2896" orient="horz"/>
        <p:guide pos="2958" orient="horz"/>
        <p:guide pos="321"/>
        <p:guide pos="5418"/>
        <p:guide pos="682"/>
        <p:guide pos="2766"/>
        <p:guide pos="297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Tahoma-bold.fntdata"/><Relationship Id="rId16" Type="http://schemas.openxmlformats.org/officeDocument/2006/relationships/slide" Target="slides/slide11.xml"/><Relationship Id="rId38" Type="http://schemas.openxmlformats.org/officeDocument/2006/relationships/font" Target="fonts/Tahom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b4a0ee7bf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b4a0ee7b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cb4a0ee7bf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44fa3b23b_0_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44fa3b23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c44fa3b23b_0_1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44fa3b23b_0_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44fa3b23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c44fa3b23b_0_1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44fa3b23b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c44fa3b23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c44fa3b23b_0_1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44fa3b23b_1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c44fa3b23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c44fa3b23b_1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d463ad0ce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d463ad0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9d463ad0ce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c4417b5035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c4417b503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c4417b5035_0_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4417b5035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4417b503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c4417b5035_0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44fa3b23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44fa3b2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c44fa3b23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44fa3b23b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c44fa3b23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c44fa3b23b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44fa3b23b_0_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c44fa3b23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c44fa3b23b_0_9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44fa3b23b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c44fa3b23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c44fa3b23b_0_1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44fa3b23b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c44fa3b23b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c44fa3b23b_0_10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545a1f8c2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d545a1f8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d545a1f8c2_0_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44fa3b23b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c44fa3b23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c44fa3b23b_0_18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44fa3b23b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c44fa3b23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c44fa3b23b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c44fa3b23b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c44fa3b23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c44fa3b23b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44fa3b23b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c44fa3b23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c44fa3b23b_0_4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44fa3b23b_0_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c44fa3b23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c44fa3b23b_0_49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44fa3b23b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44fa3b23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c44fa3b23b_0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c44fa3b23b_0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c44fa3b23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c44fa3b23b_0_7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44fa3b23b_0_2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c44fa3b23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c44fa3b23b_0_2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44fa3b23b_0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44fa3b23b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2c44fa3b23b_0_2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44fa3b23b_0_2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c44fa3b23b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c44fa3b23b_0_2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44fa3b23b_0_2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c44fa3b23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c44fa3b23b_0_2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2fc00351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2fc0035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12fc00351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44fa3b23b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44fa3b23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c44fa3b23b_0_1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44fa3b23b_0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44fa3b23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c44fa3b23b_0_1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2757830" cy="79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 text - dva sloupce">
  <p:cSld name="Obrázky text - dva sloupc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b="1" sz="7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4" type="body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b="1" sz="7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6" type="body"/>
          </p:nvPr>
        </p:nvSpPr>
        <p:spPr>
          <a:xfrm>
            <a:off x="4688459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 snímek">
  <p:cSld name="Prázdný sníme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nímek s obrázkem">
  <p:cSld name="Inverzní snímek s obrázkem">
    <p:bg>
      <p:bgPr>
        <a:solidFill>
          <a:srgbClr val="0000DC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6367" y="4536034"/>
            <a:ext cx="1556589" cy="4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ímek MUNI TEIRESIÁS">
  <p:cSld name="Snímek MUNI TEIRESIÁS">
    <p:bg>
      <p:bgPr>
        <a:solidFill>
          <a:srgbClr val="0000DC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8123" y="1657865"/>
            <a:ext cx="6347763" cy="182776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79" name="Google Shape;79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nímek MUNI">
  <p:cSld name="Snímek MUNI">
    <p:bg>
      <p:bgPr>
        <a:solidFill>
          <a:schemeClr val="dk2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94444" y="1825716"/>
            <a:ext cx="5755118" cy="14920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411075" y="379055"/>
            <a:ext cx="8234400" cy="4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100"/>
              <a:buFont typeface="Roboto"/>
              <a:buNone/>
              <a:defRPr b="1" sz="2400">
                <a:solidFill>
                  <a:srgbClr val="0000D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400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411075" y="1126851"/>
            <a:ext cx="8234400" cy="3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228600" lvl="2" marL="13716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indent="-228600" lvl="3" marL="1828800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6pPr>
            <a:lvl7pPr indent="-228600" lvl="6" marL="32004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7pPr>
            <a:lvl8pPr indent="-228600" lvl="7" marL="36576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8pPr>
            <a:lvl9pPr indent="-228600" lvl="8" marL="4114800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/>
            </a:lvl9pPr>
          </a:lstStyle>
          <a:p/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15200" y="4551150"/>
            <a:ext cx="1459176" cy="42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– inverzní" showMasterSp="0">
  <p:cSld name="Úvodní snímek – inverzní">
    <p:bg>
      <p:bgPr>
        <a:solidFill>
          <a:srgbClr val="0000DC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2757825" cy="794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3" type="body"/>
          </p:nvPr>
        </p:nvSpPr>
        <p:spPr>
          <a:xfrm>
            <a:off x="540000" y="1269001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4" type="body"/>
          </p:nvPr>
        </p:nvSpPr>
        <p:spPr>
          <a:xfrm>
            <a:off x="4688460" y="1267703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obsah a text">
  <p:cSld name="Nadpis, obsah a 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idx="1" type="body"/>
          </p:nvPr>
        </p:nvSpPr>
        <p:spPr>
          <a:xfrm>
            <a:off x="539353" y="1271306"/>
            <a:ext cx="3913800" cy="29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i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4688460" y="1250268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idx="1" type="body"/>
          </p:nvPr>
        </p:nvSpPr>
        <p:spPr>
          <a:xfrm>
            <a:off x="3330000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body"/>
          </p:nvPr>
        </p:nvSpPr>
        <p:spPr>
          <a:xfrm>
            <a:off x="6120900" y="3310702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8" type="body"/>
          </p:nvPr>
        </p:nvSpPr>
        <p:spPr>
          <a:xfrm>
            <a:off x="539999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9" type="body"/>
          </p:nvPr>
        </p:nvSpPr>
        <p:spPr>
          <a:xfrm>
            <a:off x="6120001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a text bez nadpisu">
  <p:cSld name="Obsah a text bez nadpisu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4704159" y="519113"/>
            <a:ext cx="39006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539353" y="519113"/>
            <a:ext cx="3913800" cy="3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3" type="body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i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369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bez nadpisu">
  <p:cSld name="Obsah bez nadpisu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b="1" i="0" sz="3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i="0" sz="21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Font typeface="Roboto"/>
              <a:buNone/>
              <a:defRPr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"/>
              <a:buNone/>
              <a:defRPr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Char char="•"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87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w3.org/WAI/WCAG21/Techniqu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w3.org/WAI/" TargetMode="External"/><Relationship Id="rId4" Type="http://schemas.openxmlformats.org/officeDocument/2006/relationships/hyperlink" Target="https://www.w3.org/WAI/standards-guidelines/" TargetMode="External"/><Relationship Id="rId9" Type="http://schemas.openxmlformats.org/officeDocument/2006/relationships/hyperlink" Target="https://www.w3.org/WAI/WCAG21/quickref/" TargetMode="External"/><Relationship Id="rId5" Type="http://schemas.openxmlformats.org/officeDocument/2006/relationships/hyperlink" Target="https://www.w3.org/WAI/standards-guidelines/wcag/" TargetMode="External"/><Relationship Id="rId6" Type="http://schemas.openxmlformats.org/officeDocument/2006/relationships/hyperlink" Target="https://www.w3.org/WAI/standards-guidelines/#atag" TargetMode="External"/><Relationship Id="rId7" Type="http://schemas.openxmlformats.org/officeDocument/2006/relationships/hyperlink" Target="https://www.w3.org/WAI/standards-guidelines/#uaag" TargetMode="External"/><Relationship Id="rId8" Type="http://schemas.openxmlformats.org/officeDocument/2006/relationships/hyperlink" Target="https://www.w3.org/WAI/standards-guidelines/wcag/glance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pdfa.org/pdfua-in-a-nutshell/" TargetMode="External"/><Relationship Id="rId4" Type="http://schemas.openxmlformats.org/officeDocument/2006/relationships/hyperlink" Target="https://www.w3.org/TR/WCAG20-TECHS/pdf.html" TargetMode="External"/><Relationship Id="rId5" Type="http://schemas.openxmlformats.org/officeDocument/2006/relationships/hyperlink" Target="https://www.pdflib.com/pdf-knowledge-base/pdfua" TargetMode="External"/><Relationship Id="rId6" Type="http://schemas.openxmlformats.org/officeDocument/2006/relationships/hyperlink" Target="https://www.w3.org/TR/epub-a11y-11/" TargetMode="External"/><Relationship Id="rId7" Type="http://schemas.openxmlformats.org/officeDocument/2006/relationships/hyperlink" Target="https://books.google.cz/books/about/Accessible_EPUB_3.html?id=oqNbvgEACAAJ" TargetMode="External"/><Relationship Id="rId8" Type="http://schemas.openxmlformats.org/officeDocument/2006/relationships/hyperlink" Target="https://www.accessibletextbooksforall.org/stories/creating-accessible-epub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aisy.org/info-help/guidance-training/standards/" TargetMode="External"/><Relationship Id="rId4" Type="http://schemas.openxmlformats.org/officeDocument/2006/relationships/hyperlink" Target="https://support.microsoft.com/en-us/office/make-your-powerpoint-presentations-accessible-to-people-with-disabilities-6f7772b2-2f33-4bd2-8ca7-dae3b2b3ef25" TargetMode="External"/><Relationship Id="rId5" Type="http://schemas.openxmlformats.org/officeDocument/2006/relationships/hyperlink" Target="https://www.csun.edu/universal-design-center/PowerPoint" TargetMode="External"/><Relationship Id="rId6" Type="http://schemas.openxmlformats.org/officeDocument/2006/relationships/hyperlink" Target="https://www.teiresias.muni.cz/download/Metodika_VII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ocs.google.com/document/d/1KS9Qsa-iu4s8EF-3xlQdWHJ7mRTlGX564tfD_T37cKo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v=s_vs2hjpK2U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ww.youtube.com/watch?v=4v35fnlIp-k" TargetMode="External"/><Relationship Id="rId5" Type="http://schemas.openxmlformats.org/officeDocument/2006/relationships/hyperlink" Target="https://www.youtube.com/watch?v=s_vs2hjpK2U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s://www.youtube.com/watch?v=4v35fnlIp-k" TargetMode="External"/><Relationship Id="rId8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w3.org/WAI/fundamentals/accessibility-principles/c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w3.org/WAI/fundamentals/accessibility-principles/#perceivabl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w3.org/WAI/fundamentals/accessibility-principles/#understandable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w3.org/WAI/fundamentals/accessibility-principles/#operable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w3.org/WAI/fundamentals/accessibility-principles/#robust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zakonyprolidi.cz/cs/2019-99" TargetMode="External"/><Relationship Id="rId4" Type="http://schemas.openxmlformats.org/officeDocument/2006/relationships/hyperlink" Target="https://eur-lex.europa.eu/legal-content/CS/TXT/?uri=CELEX%3A32016L2102" TargetMode="External"/><Relationship Id="rId5" Type="http://schemas.openxmlformats.org/officeDocument/2006/relationships/hyperlink" Target="https://www.etsi.org/deliver/etsi_en/301500_301599/301549/03.02.01_60/en_301549v030201p.pdf" TargetMode="External"/><Relationship Id="rId6" Type="http://schemas.openxmlformats.org/officeDocument/2006/relationships/hyperlink" Target="https://www.dia.gov.cz/egovernment/pristupnost-internetovych-stranek-a-mobilnich-aplikaci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eur-lex.europa.eu/legal-content/CS/TXT/HTML/?uri=CELEX:32019L0882" TargetMode="External"/><Relationship Id="rId4" Type="http://schemas.openxmlformats.org/officeDocument/2006/relationships/hyperlink" Target="https://www.zakonyprolidi.cz/cs/2023-424" TargetMode="External"/><Relationship Id="rId5" Type="http://schemas.openxmlformats.org/officeDocument/2006/relationships/hyperlink" Target="https://eur-lex.europa.eu/legal-content/CS/TXT/HTML/?uri=CELEX:32019L0882&amp;from=CS#d1e1057-70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Univerzální design, inkluze jinakosti a přístupnost</a:t>
            </a:r>
            <a:endParaRPr/>
          </a:p>
        </p:txBody>
      </p:sp>
      <p:sp>
        <p:nvSpPr>
          <p:cNvPr id="95" name="Google Shape;95;p18"/>
          <p:cNvSpPr txBox="1"/>
          <p:nvPr>
            <p:ph idx="1" type="subTitle"/>
          </p:nvPr>
        </p:nvSpPr>
        <p:spPr>
          <a:xfrm>
            <a:off x="298877" y="3418501"/>
            <a:ext cx="85212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>
                <a:solidFill>
                  <a:srgbClr val="666666"/>
                </a:solidFill>
              </a:rPr>
              <a:t>Úvod k seminářům (4. a 11. prosince):</a:t>
            </a:r>
            <a:br>
              <a:rPr i="1" lang="cs-CZ">
                <a:solidFill>
                  <a:srgbClr val="666666"/>
                </a:solidFill>
              </a:rPr>
            </a:br>
            <a:r>
              <a:rPr i="1" lang="cs-CZ">
                <a:solidFill>
                  <a:srgbClr val="666666"/>
                </a:solidFill>
              </a:rPr>
              <a:t>Přístupnost virtuálního prostředí; asistivní technologie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Web Content Accessibility Guidelines (WCAG)</a:t>
            </a:r>
            <a:endParaRPr/>
          </a:p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W3 Consortium,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Web Accessibility Initiative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4"/>
              </a:rPr>
              <a:t>soubor</a:t>
            </a:r>
            <a:r>
              <a:rPr lang="cs-CZ"/>
              <a:t> směrnic a technických norem: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5"/>
              </a:rPr>
              <a:t>Web Content Accessibility Guidelines (WCAG)</a:t>
            </a:r>
            <a:r>
              <a:rPr lang="cs-CZ"/>
              <a:t> (nyní verze 2.2)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6"/>
              </a:rPr>
              <a:t>Authoring Tool Accessibility Guidelines (ATAG)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7"/>
              </a:rPr>
              <a:t>User Agent Accessibility Guidelines (UAAG)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8"/>
              </a:rPr>
              <a:t>hlavní principy a pravidla</a:t>
            </a:r>
            <a:br>
              <a:rPr lang="cs-CZ"/>
            </a:br>
            <a:r>
              <a:rPr lang="cs-CZ"/>
              <a:t>(vnímatelnost, ovladatelnost, srozumitelnost, stabilita)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9"/>
              </a:rPr>
              <a:t>kritéria splnění pravidel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10"/>
              </a:rPr>
              <a:t>soubor technik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Příklady dalších standardů a metodik</a:t>
            </a:r>
            <a:endParaRPr/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PDF/UA (podmnožina formátu PDF)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upravuje technická norma ISO standard 14289-1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PDF/UA in a Nutshell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Techniques for WCAG –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4"/>
              </a:rPr>
              <a:t>PDF Techniques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5"/>
              </a:rPr>
              <a:t>PDFlib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EPUB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6"/>
              </a:rPr>
              <a:t>EPUB Accessibility 1.1</a:t>
            </a:r>
            <a:r>
              <a:rPr lang="cs-CZ"/>
              <a:t> (W3C)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7"/>
              </a:rPr>
              <a:t>Accessible EPUB 3</a:t>
            </a:r>
            <a:r>
              <a:rPr lang="cs-CZ"/>
              <a:t> (Matt Garrish)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8"/>
              </a:rPr>
              <a:t>Creating an accessible EPUB</a:t>
            </a:r>
            <a:r>
              <a:rPr lang="cs-CZ"/>
              <a:t> (E. Constantopedos)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Příklady dalších standardů a metodik</a:t>
            </a:r>
            <a:endParaRPr/>
          </a:p>
        </p:txBody>
      </p:sp>
      <p:sp>
        <p:nvSpPr>
          <p:cNvPr id="172" name="Google Shape;172;p29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formát DAISY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dokument synchronizující text, audio (a video)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DAISY 4 ← EPUB 3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standardy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PowerPoint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4"/>
              </a:rPr>
              <a:t>Make your PowerPoint presentations accessible</a:t>
            </a:r>
            <a:r>
              <a:rPr lang="cs-CZ"/>
              <a:t> (Microsoft)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5"/>
              </a:rPr>
              <a:t>PowerPoint Accessibility</a:t>
            </a:r>
            <a:r>
              <a:rPr lang="cs-CZ"/>
              <a:t> (CSUN, Northridge)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6"/>
              </a:rPr>
              <a:t>Metodika úpravy textů</a:t>
            </a:r>
            <a:r>
              <a:rPr lang="cs-CZ"/>
              <a:t> pro zrakově postižené čtenáře podle Teiresia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539550" y="2259475"/>
            <a:ext cx="8064900" cy="33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Asistivní technologie</a:t>
            </a:r>
            <a:endParaRPr/>
          </a:p>
        </p:txBody>
      </p:sp>
      <p:sp>
        <p:nvSpPr>
          <p:cNvPr id="179" name="Google Shape;179;p30"/>
          <p:cNvSpPr txBox="1"/>
          <p:nvPr>
            <p:ph idx="2" type="body"/>
          </p:nvPr>
        </p:nvSpPr>
        <p:spPr>
          <a:xfrm>
            <a:off x="539994" y="2796151"/>
            <a:ext cx="8064000" cy="20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>
                <a:solidFill>
                  <a:srgbClr val="666666"/>
                </a:solidFill>
              </a:rPr>
              <a:t>nástroje pro individuální </a:t>
            </a:r>
            <a:r>
              <a:rPr i="1" lang="cs-CZ">
                <a:solidFill>
                  <a:srgbClr val="666666"/>
                </a:solidFill>
              </a:rPr>
              <a:t>přizpůsobení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Asistivní technologie</a:t>
            </a:r>
            <a:endParaRPr/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nástroj, zařízení, software, systém obecně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obvykle na základě současných obecných technologií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účel: podpořit, zkvalitnit, umožnit – typicky: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nezávislý přístup k informacím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komunikaci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samostatný pohyb a mobilitu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sebeobsluhu v každodenním životě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samostatné ovládání zařízení a výpočetní techniky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další související terminologie: </a:t>
            </a:r>
            <a:r>
              <a:rPr i="1" lang="cs-CZ"/>
              <a:t>adaptive technology</a:t>
            </a:r>
            <a:r>
              <a:rPr lang="cs-CZ"/>
              <a:t>, </a:t>
            </a:r>
            <a:r>
              <a:rPr i="1" lang="cs-CZ"/>
              <a:t>rehabilitation devices</a:t>
            </a:r>
            <a:r>
              <a:rPr lang="cs-CZ"/>
              <a:t>, </a:t>
            </a:r>
            <a:r>
              <a:rPr i="1" lang="cs-CZ"/>
              <a:t>aids</a:t>
            </a:r>
            <a:r>
              <a:rPr lang="cs-CZ"/>
              <a:t>, </a:t>
            </a:r>
            <a:r>
              <a:rPr i="1" lang="cs-CZ"/>
              <a:t>kompenzační pomůcky</a:t>
            </a:r>
            <a:endParaRPr i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Kategorizace – podle určení uživatele</a:t>
            </a:r>
            <a:endParaRPr/>
          </a:p>
        </p:txBody>
      </p:sp>
      <p:sp>
        <p:nvSpPr>
          <p:cNvPr id="193" name="Google Shape;193;p32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technologie pro osobní použití lidmi s postižením (</a:t>
            </a:r>
            <a:r>
              <a:rPr i="1" lang="cs-CZ"/>
              <a:t>jinakostí</a:t>
            </a:r>
            <a:r>
              <a:rPr lang="cs-CZ"/>
              <a:t>, </a:t>
            </a:r>
            <a:r>
              <a:rPr i="1" lang="cs-CZ"/>
              <a:t>specifickými nároky</a:t>
            </a:r>
            <a:r>
              <a:rPr lang="cs-CZ"/>
              <a:t>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technologie pro použití poskytovateli služeb primárně určených pro uživatele s postižením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technologie jako součást přístupného designu staveb a veřejného prostoru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Kategorizace – podle cílových skupin uživatelů</a:t>
            </a:r>
            <a:endParaRPr/>
          </a:p>
        </p:txBody>
      </p:sp>
      <p:sp>
        <p:nvSpPr>
          <p:cNvPr id="200" name="Google Shape;200;p33"/>
          <p:cNvSpPr txBox="1"/>
          <p:nvPr>
            <p:ph idx="3" type="body"/>
          </p:nvPr>
        </p:nvSpPr>
        <p:spPr>
          <a:xfrm>
            <a:off x="540000" y="1123525"/>
            <a:ext cx="3915000" cy="325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se zrakovým postižením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se sluchovým postižením, neslyšící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 pohybovým postižením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 kognitivními obtížemi a SPU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 obtížemi s verbálním nebo psaným projevem (porozumění, tvorba)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 psychickými poruchami nebo obtížemi a jinými skrytými postiženími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lidé s chronickými a akutními onemocněními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senioři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…</a:t>
            </a:r>
            <a:endParaRPr sz="1500"/>
          </a:p>
        </p:txBody>
      </p:sp>
      <p:sp>
        <p:nvSpPr>
          <p:cNvPr id="201" name="Google Shape;201;p33"/>
          <p:cNvSpPr txBox="1"/>
          <p:nvPr>
            <p:ph idx="4" type="body"/>
          </p:nvPr>
        </p:nvSpPr>
        <p:spPr>
          <a:xfrm>
            <a:off x="4688450" y="1122200"/>
            <a:ext cx="3915000" cy="325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blind and visually impaired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deaf/Deaf and hard of hearing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people with mobility issues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cognitive and learning difficulties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people with difficulties on the production or comprehension of spoken or written language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people with psychological disorders and other hidden disabilities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people with chronic and acute diseases</a:t>
            </a:r>
            <a:br>
              <a:rPr lang="cs-CZ" sz="1500"/>
            </a:b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elderly people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 sz="1500"/>
              <a:t>…</a:t>
            </a: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Kategorizace – podle technického charakteru</a:t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počítačový software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počítačový hardware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samostatná zařízení a nástroje </a:t>
            </a:r>
            <a:r>
              <a:rPr lang="cs-CZ"/>
              <a:t>(vč. „low-tech“)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900"/>
              <a:t>Kategorizace – podle původního záměru využití</a:t>
            </a:r>
            <a:endParaRPr sz="2900"/>
          </a:p>
        </p:txBody>
      </p:sp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cs-CZ"/>
              <a:t>od počátku zamýšlené jako asistivní </a:t>
            </a:r>
            <a:r>
              <a:rPr lang="cs-CZ"/>
              <a:t>technologie</a:t>
            </a:r>
            <a:endParaRPr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cs-CZ"/>
              <a:t>původně určené pro hlavní proud, např.: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OCR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rozpoznávání řeči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písemné komunikátory v reálné čase (chat apod.)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jazykové nástroje (slovníky, spell-checker, predikce psaní…)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videotelefonie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umělá inteligence</a:t>
            </a:r>
            <a:endParaRPr/>
          </a:p>
          <a:p>
            <a:pPr indent="-361950" lvl="0" marL="9144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…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u="sng">
                <a:solidFill>
                  <a:schemeClr val="hlink"/>
                </a:solidFill>
                <a:hlinkClick r:id="rId3"/>
              </a:rPr>
              <a:t>Další přehled asistivních technologií s příklady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539550" y="2259475"/>
            <a:ext cx="8064900" cy="33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Přístupnost virtuálního prostředí</a:t>
            </a:r>
            <a:endParaRPr/>
          </a:p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539994" y="2796151"/>
            <a:ext cx="8064000" cy="20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cs-CZ">
                <a:solidFill>
                  <a:srgbClr val="666666"/>
                </a:solidFill>
              </a:rPr>
              <a:t>uplatnění zásad </a:t>
            </a:r>
            <a:r>
              <a:rPr i="1" lang="cs-CZ">
                <a:solidFill>
                  <a:srgbClr val="666666"/>
                </a:solidFill>
              </a:rPr>
              <a:t>univerzálního designu ve virtuálním prostředí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: Nastavení Windows 11 &gt; sekce Usnadnění" id="227" name="Google Shape;227;p37" title="Screenshot: Nastavení Windows 11 &gt; sekce Usnadnění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030" y="0"/>
            <a:ext cx="499399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: Nastavení iOS/iPadOS &gt; sekce Zpřístupnění (1. část)"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4975"/>
            <a:ext cx="4489748" cy="336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Nastavení iOS/iPadOS &gt; sekce Zpřístupnění (2. část)" id="234" name="Google Shape;2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250" y="864975"/>
            <a:ext cx="4489748" cy="3367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: A user of screen reader with braille display" id="240" name="Google Shape;240;p39" title="Photo: A user of screen reader with braille displa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22774" cy="2433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user of screen reader with braille display, detail of the keyboard and braille display with user's hands" id="241" name="Google Shape;241;p39" title="Photo: A user of screen reader with braille display, detail of the keyboard and braille display with user's hand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7216" y="0"/>
            <a:ext cx="4326782" cy="2433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user of software magnifier" id="242" name="Google Shape;242;p39" title="Photo: A user of software magnifier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707433"/>
            <a:ext cx="4322774" cy="2436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user of software magnifier, detail of magnified screen and the user reading from near" id="243" name="Google Shape;243;p39" title="Photo: A user of software magnifier, detail of magnified screen and the user reading from near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7225" y="2709684"/>
            <a:ext cx="4326773" cy="2433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: a braille embosser (Index Everest)" id="249" name="Google Shape;249;p40" title="Photo: a braille embosser (Index Everest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506" y="30084"/>
            <a:ext cx="2375026" cy="29687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detail of a sheet of braille document with simultaneous ink print and Braille" id="250" name="Google Shape;250;p40" title="Photo: detail of a sheet of braille document with simultaneous ink print and Brail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206" y="2857013"/>
            <a:ext cx="3047624" cy="2286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ZyFuse heater (fuser)" id="251" name="Google Shape;251;p40" title="Photo: ZyFuse heater (fuser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6181" y="0"/>
            <a:ext cx="3216226" cy="2410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detail of sheet with tactile graphics made by the fuser on swell paper" id="252" name="Google Shape;252;p40" title="Photo: a detail of sheet with tactile graphics made by the fuser on swell pap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6181" y="2572200"/>
            <a:ext cx="3216227" cy="25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: FM system - receiver with individual induction loop" id="258" name="Google Shape;258;p41" title="Photo: FM system - receiver with individual induction loo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956" y="28613"/>
            <a:ext cx="2850356" cy="28503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individual hearing aid" id="259" name="Google Shape;259;p41" title="Photo: individual hearing ai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957" y="3011699"/>
            <a:ext cx="2232263" cy="2103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set of hearing system - table mic and receiver pen (Phonak)" id="260" name="Google Shape;260;p41" title="Photo: set of hearing system - table mic and receiver pen (Phonak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6244" y="0"/>
            <a:ext cx="4117798" cy="2542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lustration: Cochlear implant (surgically implanted into a head)" id="261" name="Google Shape;261;p41" title="Illustration: Cochlear implant (surgically implanted into a head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4656" y="2771231"/>
            <a:ext cx="2755762" cy="2372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: joystick as an alternate mouse for users with mobility and motion issues" id="267" name="Google Shape;267;p42" title="Photo: joystick as an alternate mouse for users with mobility and motion issu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59100" cy="2356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keyboard with larger keys and plastic cover with guiding slots over each key" id="268" name="Google Shape;268;p42" title="Photo: a keyboard with larger keys and plastic cover with guiding slots over each ke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036" y="1464525"/>
            <a:ext cx="3307924" cy="2214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hoto: a user with cerebral palsy using an eye-tracking tool to control his computer" id="269" name="Google Shape;269;p42" title="Photo: a user with cerebral palsy using an eye-tracking tool to control his compu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1625" y="3146250"/>
            <a:ext cx="3712375" cy="19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: Zoom 1 (assign to type Closed Caption)" id="275" name="Google Shape;275;p43" title="Screenshot: Zoom 1 (assign to type Closed Caption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1050"/>
            <a:ext cx="28575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Zoom 2 (infobox &quot;Closed Caption is available&quot;)" id="276" name="Google Shape;276;p43" title="Screenshot: Zoom 2 (infobox &quot;Closed Caption is available&quot;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763" y="3239025"/>
            <a:ext cx="2476725" cy="119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Zoom 3 (closed caption displayed in meeting interface)" id="277" name="Google Shape;277;p43" title="Screenshot: Zoom 3 (closed caption displayed in meeting interface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3800" y="976727"/>
            <a:ext cx="5104001" cy="31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3"/>
          <p:cNvSpPr/>
          <p:nvPr/>
        </p:nvSpPr>
        <p:spPr>
          <a:xfrm>
            <a:off x="5290950" y="3490075"/>
            <a:ext cx="202500" cy="6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: The Dictio - online dictionary of sign languages" id="284" name="Google Shape;284;p44" title="Screenshot: The Dictio - online dictionary of sign languag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91026" cy="43269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Document of a hybrid book" id="285" name="Google Shape;285;p44" title="Screenshot: Document of a hybrid boo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6225" y="1544900"/>
            <a:ext cx="5757773" cy="359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: Cash Reader app" id="291" name="Google Shape;291;p45" title="Logo: Cash Reader ap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8750" y="519700"/>
            <a:ext cx="1206149" cy="420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Home screen of Cash Reader app" id="292" name="Google Shape;292;p45" title="Screenshot: Home screen of Cash Reader app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5025" y="1471325"/>
            <a:ext cx="1693610" cy="3317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: Seeing AI" id="293" name="Google Shape;293;p45" title="Logo: Seeing A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9063" y="519702"/>
            <a:ext cx="510239" cy="42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: Seeing AI app recognizing document on a sheet of paper" id="294" name="Google Shape;294;p45" title="Screenshot: Seeing AI app recognizing document on a sheet of pap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6450" y="1471325"/>
            <a:ext cx="1815475" cy="331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Obecné zásady přístupnosti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/>
              <a:t>Všichni uživatelé mohou: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̶"/>
            </a:pPr>
            <a:r>
              <a:rPr lang="cs-CZ" sz="1900"/>
              <a:t>obsah a rozhraní aplikace </a:t>
            </a:r>
            <a:r>
              <a:rPr b="1" lang="cs-CZ" sz="1900"/>
              <a:t>vnímat</a:t>
            </a:r>
            <a:r>
              <a:rPr lang="cs-CZ" sz="1900"/>
              <a:t> (</a:t>
            </a:r>
            <a:r>
              <a:rPr i="1" lang="cs-CZ" sz="1900"/>
              <a:t>perceive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̶"/>
            </a:pPr>
            <a:r>
              <a:rPr lang="cs-CZ" sz="1900"/>
              <a:t>obsahu a rozhraní aplikaci </a:t>
            </a:r>
            <a:r>
              <a:rPr b="1" lang="cs-CZ" sz="1900"/>
              <a:t>rozumět</a:t>
            </a:r>
            <a:r>
              <a:rPr lang="cs-CZ" sz="1900"/>
              <a:t> (</a:t>
            </a:r>
            <a:r>
              <a:rPr i="1" lang="cs-CZ" sz="1900"/>
              <a:t>understand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̶"/>
            </a:pPr>
            <a:r>
              <a:rPr lang="cs-CZ" sz="1900"/>
              <a:t>v rozhraní aplikace se </a:t>
            </a:r>
            <a:r>
              <a:rPr b="1" lang="cs-CZ" sz="1900"/>
              <a:t>orientovat, navigovat </a:t>
            </a:r>
            <a:r>
              <a:rPr lang="cs-CZ" sz="1900"/>
              <a:t>(</a:t>
            </a:r>
            <a:r>
              <a:rPr i="1" lang="cs-CZ" sz="1900"/>
              <a:t>navigate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̶"/>
            </a:pPr>
            <a:r>
              <a:rPr lang="cs-CZ" sz="1900"/>
              <a:t>s rozhraním aplikace </a:t>
            </a:r>
            <a:r>
              <a:rPr b="1" lang="cs-CZ" sz="1900"/>
              <a:t>interagovat</a:t>
            </a:r>
            <a:r>
              <a:rPr lang="cs-CZ" sz="1900"/>
              <a:t> (</a:t>
            </a:r>
            <a:r>
              <a:rPr i="1" lang="cs-CZ" sz="1900"/>
              <a:t>interact</a:t>
            </a:r>
            <a:r>
              <a:rPr lang="cs-CZ" sz="1900"/>
              <a:t>)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9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↓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b="1" lang="cs-CZ" sz="1900"/>
              <a:t>v</a:t>
            </a:r>
            <a:r>
              <a:rPr b="1" lang="cs-CZ" sz="1900"/>
              <a:t>nímatelné</a:t>
            </a:r>
            <a:r>
              <a:rPr lang="cs-CZ" sz="1900"/>
              <a:t> informace a uživatelské rozhraní (</a:t>
            </a:r>
            <a:r>
              <a:rPr i="1" lang="cs-CZ" sz="1900"/>
              <a:t>perceivable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b="1" lang="cs-CZ" sz="1900"/>
              <a:t>srozumitelné</a:t>
            </a:r>
            <a:r>
              <a:rPr lang="cs-CZ" sz="1900"/>
              <a:t> informace a uživatelské rozhraní (</a:t>
            </a:r>
            <a:r>
              <a:rPr i="1" lang="cs-CZ" sz="1900"/>
              <a:t>understandable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b="1" lang="cs-CZ" sz="1900"/>
              <a:t>ovladatelné</a:t>
            </a:r>
            <a:r>
              <a:rPr lang="cs-CZ" sz="1900"/>
              <a:t> uživatelské rozhraní a navigace (</a:t>
            </a:r>
            <a:r>
              <a:rPr i="1" lang="cs-CZ" sz="1900"/>
              <a:t>operable</a:t>
            </a:r>
            <a:r>
              <a:rPr lang="cs-CZ" sz="1900"/>
              <a:t>)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b="1" lang="cs-CZ" sz="1900"/>
              <a:t>stabilní</a:t>
            </a:r>
            <a:r>
              <a:rPr lang="cs-CZ" sz="1900"/>
              <a:t> obsah a spolehlivá interpretace (robust)</a:t>
            </a:r>
            <a:endParaRPr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příklady aplikování zásad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1. </a:t>
            </a:r>
            <a:r>
              <a:rPr b="1" lang="cs-CZ"/>
              <a:t>v</a:t>
            </a:r>
            <a:r>
              <a:rPr b="1" lang="cs-CZ"/>
              <a:t>nímatelné</a:t>
            </a:r>
            <a:r>
              <a:rPr lang="cs-CZ"/>
              <a:t> informace a uživatelské rozhraní (</a:t>
            </a:r>
            <a:r>
              <a:rPr i="1"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perceivable</a:t>
            </a:r>
            <a:r>
              <a:rPr lang="cs-CZ"/>
              <a:t>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Textové alternativy pro netextový obsah.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Titulky a další alternativy pro multimédia.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Obsah lze zobrazit různými způsoby.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Obsah je lépe vidět a slyšet.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příklady aplikování zásad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2</a:t>
            </a:r>
            <a:r>
              <a:rPr lang="cs-CZ"/>
              <a:t>. </a:t>
            </a:r>
            <a:r>
              <a:rPr b="1" lang="cs-CZ"/>
              <a:t>srozumitelné</a:t>
            </a:r>
            <a:r>
              <a:rPr lang="cs-CZ"/>
              <a:t> informace a uživatelské rozhraní (</a:t>
            </a:r>
            <a:r>
              <a:rPr i="1"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understandable</a:t>
            </a:r>
            <a:r>
              <a:rPr lang="cs-CZ"/>
              <a:t>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Text je čitelný a srozumitelný.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Obsah vypadá a funguje předvídatelně.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Systém pomáhá uživatelům vyhnout se chybám a opravit je.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příklady aplikování zásad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3</a:t>
            </a:r>
            <a:r>
              <a:rPr lang="cs-CZ"/>
              <a:t>. </a:t>
            </a:r>
            <a:r>
              <a:rPr b="1" lang="cs-CZ"/>
              <a:t>ovladatelné</a:t>
            </a:r>
            <a:r>
              <a:rPr lang="cs-CZ"/>
              <a:t> uživatelské rozhraní a navigace (</a:t>
            </a:r>
            <a:r>
              <a:rPr i="1"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operable</a:t>
            </a:r>
            <a:r>
              <a:rPr lang="cs-CZ"/>
              <a:t>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Funkce jsou dostupné pomocí klávesnice.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Uživatelé mají dostatek času na přečtení a použití obsahu.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Obsah nezpůsobuje záchvaty a fyzické reakce.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Uživatelé mohou snadno procházet a vyhledávat obsah, snadno určí, kde se nacházejí.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Uživatelé mohou použít různá vstupní zařízení.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příklady aplikování zásad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4. </a:t>
            </a:r>
            <a:r>
              <a:rPr b="1" lang="cs-CZ"/>
              <a:t>stabilní</a:t>
            </a:r>
            <a:r>
              <a:rPr lang="cs-CZ"/>
              <a:t> obsah a spolehlivá interpretace (</a:t>
            </a:r>
            <a:r>
              <a:rPr i="1"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robust</a:t>
            </a:r>
            <a:r>
              <a:rPr lang="cs-CZ"/>
              <a:t>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Obsah je kompatibilní se současnými i budoucími uživatelskými nástroji.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Zákon o přístupnosti webu a mobilních aplikací</a:t>
            </a:r>
            <a:endParaRPr/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Zákon č. 99/2019 Sb.</a:t>
            </a:r>
            <a:r>
              <a:rPr lang="cs-CZ"/>
              <a:t>, o přístupnosti internetových stránek a mobilních aplikací; transpozice Směrnice Evropského parlamentu a Rady (EU)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4"/>
              </a:rPr>
              <a:t>2016/2102</a:t>
            </a:r>
            <a:r>
              <a:rPr lang="cs-CZ"/>
              <a:t> ze dne 26. října 2016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povinné subjekty: stát, samospráva a právnické osoby jimi zřízené, školy (ale…)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přístupnost podle požadavků technické normy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5"/>
              </a:rPr>
              <a:t>EN 301 549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nepřiměřená zátěž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působnost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6"/>
              </a:rPr>
              <a:t>DIA</a:t>
            </a:r>
            <a:r>
              <a:rPr lang="cs-CZ"/>
              <a:t>: kontrola, podněty k nápravě</a:t>
            </a:r>
            <a:endParaRPr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-CZ"/>
              <a:t>nesankcionováno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Zákon o požadavcích na přístupnost služeb 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Směrnice Evropského parlamentu a Rady (EU)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3"/>
              </a:rPr>
              <a:t>2019/882</a:t>
            </a:r>
            <a:r>
              <a:rPr lang="cs-CZ"/>
              <a:t> ze dne 17. dubna 2019 o požadavcích na přístupnost u výrobků a služeb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česká transpozice: Zákon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4"/>
              </a:rPr>
              <a:t>424/2023 Sb.</a:t>
            </a:r>
            <a:r>
              <a:rPr lang="cs-CZ"/>
              <a:t>, o požadavcích na přístupnost některých výrobků a služeb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účinnost od 28. 6. 2025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/>
              <a:t>oblasti působnosti: Kap. I, </a:t>
            </a:r>
            <a:r>
              <a:rPr lang="cs-CZ">
                <a:solidFill>
                  <a:schemeClr val="hlink"/>
                </a:solidFill>
                <a:uFill>
                  <a:noFill/>
                </a:uFill>
                <a:hlinkClick r:id="rId5"/>
              </a:rPr>
              <a:t>čl. 2</a:t>
            </a:r>
            <a:r>
              <a:rPr lang="cs-CZ"/>
              <a:t> Směrnice; § 2 Zákona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