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2" r:id="rId5"/>
    <p:sldId id="259" r:id="rId6"/>
    <p:sldId id="260" r:id="rId7"/>
    <p:sldId id="263" r:id="rId8"/>
    <p:sldId id="266" r:id="rId9"/>
    <p:sldId id="275" r:id="rId10"/>
    <p:sldId id="267" r:id="rId11"/>
    <p:sldId id="264" r:id="rId12"/>
    <p:sldId id="276" r:id="rId13"/>
    <p:sldId id="268" r:id="rId14"/>
    <p:sldId id="279" r:id="rId15"/>
    <p:sldId id="269" r:id="rId16"/>
    <p:sldId id="270" r:id="rId17"/>
    <p:sldId id="271" r:id="rId18"/>
    <p:sldId id="272" r:id="rId19"/>
    <p:sldId id="273" r:id="rId20"/>
    <p:sldId id="277" r:id="rId21"/>
    <p:sldId id="274" r:id="rId22"/>
    <p:sldId id="278"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82"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C9B31A0-D166-4FD4-A458-7590FC5A3B83}" type="datetimeFigureOut">
              <a:rPr lang="cs-CZ" smtClean="0"/>
              <a:t>01.12.2024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1748358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C9B31A0-D166-4FD4-A458-7590FC5A3B83}" type="datetimeFigureOut">
              <a:rPr lang="cs-CZ" smtClean="0"/>
              <a:t>01.12.2024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3780235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C9B31A0-D166-4FD4-A458-7590FC5A3B83}" type="datetimeFigureOut">
              <a:rPr lang="cs-CZ" smtClean="0"/>
              <a:t>01.12.2024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3549217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C9B31A0-D166-4FD4-A458-7590FC5A3B83}" type="datetimeFigureOut">
              <a:rPr lang="cs-CZ" smtClean="0"/>
              <a:t>01.12.2024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111693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C9B31A0-D166-4FD4-A458-7590FC5A3B83}" type="datetimeFigureOut">
              <a:rPr lang="cs-CZ" smtClean="0"/>
              <a:t>01.12.2024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418140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C9B31A0-D166-4FD4-A458-7590FC5A3B83}" type="datetimeFigureOut">
              <a:rPr lang="cs-CZ" smtClean="0"/>
              <a:t>01.12.2024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717904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C9B31A0-D166-4FD4-A458-7590FC5A3B83}" type="datetimeFigureOut">
              <a:rPr lang="cs-CZ" smtClean="0"/>
              <a:t>01.12.2024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566835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C9B31A0-D166-4FD4-A458-7590FC5A3B83}" type="datetimeFigureOut">
              <a:rPr lang="cs-CZ" smtClean="0"/>
              <a:t>01.12.2024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980102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C9B31A0-D166-4FD4-A458-7590FC5A3B83}" type="datetimeFigureOut">
              <a:rPr lang="cs-CZ" smtClean="0"/>
              <a:t>01.12.2024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3766841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C9B31A0-D166-4FD4-A458-7590FC5A3B83}" type="datetimeFigureOut">
              <a:rPr lang="cs-CZ" smtClean="0"/>
              <a:t>01.12.2024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65003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C9B31A0-D166-4FD4-A458-7590FC5A3B83}" type="datetimeFigureOut">
              <a:rPr lang="cs-CZ" smtClean="0"/>
              <a:t>01.12.2024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59B92B-9D7C-4631-B9F5-0B49B477A31B}" type="slidenum">
              <a:rPr lang="cs-CZ" smtClean="0"/>
              <a:t>‹#›</a:t>
            </a:fld>
            <a:endParaRPr lang="cs-CZ"/>
          </a:p>
        </p:txBody>
      </p:sp>
    </p:spTree>
    <p:extLst>
      <p:ext uri="{BB962C8B-B14F-4D97-AF65-F5344CB8AC3E}">
        <p14:creationId xmlns:p14="http://schemas.microsoft.com/office/powerpoint/2010/main" val="2127633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B31A0-D166-4FD4-A458-7590FC5A3B83}" type="datetimeFigureOut">
              <a:rPr lang="cs-CZ" smtClean="0"/>
              <a:t>01.12.2024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9B92B-9D7C-4631-B9F5-0B49B477A31B}" type="slidenum">
              <a:rPr lang="cs-CZ" smtClean="0"/>
              <a:t>‹#›</a:t>
            </a:fld>
            <a:endParaRPr lang="cs-CZ"/>
          </a:p>
        </p:txBody>
      </p:sp>
    </p:spTree>
    <p:extLst>
      <p:ext uri="{BB962C8B-B14F-4D97-AF65-F5344CB8AC3E}">
        <p14:creationId xmlns:p14="http://schemas.microsoft.com/office/powerpoint/2010/main" val="322596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c.europa.eu/eurostat/statistics-explained/index.php?title=Glossary:Asylum_decision" TargetMode="External"/><Relationship Id="rId2" Type="http://schemas.openxmlformats.org/officeDocument/2006/relationships/hyperlink" Target="https://ec.europa.eu/eurostat/statistics-explained/index.php?title=Glossary:European_Union_(E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c.europa.eu/home-affairs/communication-providing-operational-guidelines-external-border-management-eu-ukraine-borders_en" TargetMode="External"/><Relationship Id="rId2" Type="http://schemas.openxmlformats.org/officeDocument/2006/relationships/hyperlink" Target="https://ecre.org/wp-content/uploads/2022/03/Information-Sheet-%E2%80%93-Access-to-territory-asylum-procedures-and-reception-conditions-for-Ukrainian-nationals-in-European-countries.pdf" TargetMode="External"/><Relationship Id="rId1" Type="http://schemas.openxmlformats.org/officeDocument/2006/relationships/slideLayout" Target="../slideLayouts/slideLayout2.xml"/><Relationship Id="rId4" Type="http://schemas.openxmlformats.org/officeDocument/2006/relationships/hyperlink" Target="https://www.expats.cz/czech-news/article/czechia-to-extend-visa-ban-on-russians-and-belarusian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err="1"/>
              <a:t>Temporary</a:t>
            </a:r>
            <a:r>
              <a:rPr lang="cs-CZ" dirty="0"/>
              <a:t> </a:t>
            </a:r>
            <a:r>
              <a:rPr lang="cs-CZ" dirty="0" err="1"/>
              <a:t>protection</a:t>
            </a:r>
            <a:r>
              <a:rPr lang="cs-CZ" dirty="0"/>
              <a:t/>
            </a:r>
            <a:br>
              <a:rPr lang="cs-CZ" dirty="0"/>
            </a:br>
            <a:r>
              <a:rPr lang="cs-CZ" dirty="0" err="1"/>
              <a:t>accepting</a:t>
            </a:r>
            <a:r>
              <a:rPr lang="cs-CZ" dirty="0"/>
              <a:t> </a:t>
            </a:r>
            <a:r>
              <a:rPr lang="cs-CZ" dirty="0" err="1"/>
              <a:t>refugees</a:t>
            </a:r>
            <a:r>
              <a:rPr lang="cs-CZ" dirty="0"/>
              <a:t> </a:t>
            </a:r>
            <a:r>
              <a:rPr lang="cs-CZ" dirty="0" err="1"/>
              <a:t>from</a:t>
            </a:r>
            <a:r>
              <a:rPr lang="cs-CZ" dirty="0"/>
              <a:t> </a:t>
            </a:r>
            <a:r>
              <a:rPr lang="cs-CZ" dirty="0" err="1"/>
              <a:t>Ukraine</a:t>
            </a:r>
            <a:endParaRPr lang="cs-CZ" dirty="0"/>
          </a:p>
        </p:txBody>
      </p:sp>
      <p:sp>
        <p:nvSpPr>
          <p:cNvPr id="3" name="Podnadpis 2"/>
          <p:cNvSpPr>
            <a:spLocks noGrp="1"/>
          </p:cNvSpPr>
          <p:nvPr>
            <p:ph type="subTitle" idx="1"/>
          </p:nvPr>
        </p:nvSpPr>
        <p:spPr/>
        <p:txBody>
          <a:bodyPr/>
          <a:lstStyle/>
          <a:p>
            <a:r>
              <a:rPr lang="cs-CZ" dirty="0"/>
              <a:t>Hana Lupačová</a:t>
            </a:r>
          </a:p>
        </p:txBody>
      </p:sp>
    </p:spTree>
    <p:extLst>
      <p:ext uri="{BB962C8B-B14F-4D97-AF65-F5344CB8AC3E}">
        <p14:creationId xmlns:p14="http://schemas.microsoft.com/office/powerpoint/2010/main" val="3641628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0A16AB-4CEA-C967-187E-ED9A9CA002F3}"/>
              </a:ext>
            </a:extLst>
          </p:cNvPr>
          <p:cNvSpPr>
            <a:spLocks noGrp="1"/>
          </p:cNvSpPr>
          <p:nvPr>
            <p:ph type="title"/>
          </p:nvPr>
        </p:nvSpPr>
        <p:spPr/>
        <p:txBody>
          <a:bodyPr/>
          <a:lstStyle/>
          <a:p>
            <a:r>
              <a:rPr lang="sk-SK" dirty="0" err="1" smtClean="0"/>
              <a:t>Statistics</a:t>
            </a:r>
            <a:r>
              <a:rPr lang="sk-SK" dirty="0" smtClean="0"/>
              <a:t>: </a:t>
            </a:r>
            <a:r>
              <a:rPr lang="sk-SK" dirty="0" err="1" smtClean="0"/>
              <a:t>Temporary</a:t>
            </a:r>
            <a:r>
              <a:rPr lang="sk-SK" dirty="0" smtClean="0"/>
              <a:t> </a:t>
            </a:r>
            <a:r>
              <a:rPr lang="sk-SK" dirty="0" err="1" smtClean="0"/>
              <a:t>protection</a:t>
            </a:r>
            <a:endParaRPr lang="sk-SK" dirty="0"/>
          </a:p>
        </p:txBody>
      </p:sp>
      <p:sp>
        <p:nvSpPr>
          <p:cNvPr id="3" name="Zástupný symbol pro obsah 2"/>
          <p:cNvSpPr>
            <a:spLocks noGrp="1"/>
          </p:cNvSpPr>
          <p:nvPr>
            <p:ph idx="1"/>
          </p:nvPr>
        </p:nvSpPr>
        <p:spPr/>
        <p:txBody>
          <a:bodyPr>
            <a:noAutofit/>
          </a:bodyPr>
          <a:lstStyle/>
          <a:p>
            <a:r>
              <a:rPr lang="en-US" sz="2200" dirty="0"/>
              <a:t>On 31 May 2024, approximately 4.3 million non-</a:t>
            </a:r>
            <a:r>
              <a:rPr lang="en-US" sz="2200" u="sng" dirty="0">
                <a:hlinkClick r:id="rId2"/>
              </a:rPr>
              <a:t>EU</a:t>
            </a:r>
            <a:r>
              <a:rPr lang="en-US" sz="2200" dirty="0"/>
              <a:t> citizens, who fled Ukraine as a consequence of the Russian war of aggression against Ukraine, had temporary </a:t>
            </a:r>
            <a:r>
              <a:rPr lang="en-US" sz="2200" u="sng" dirty="0">
                <a:hlinkClick r:id="rId3"/>
              </a:rPr>
              <a:t>protection status</a:t>
            </a:r>
            <a:r>
              <a:rPr lang="en-US" sz="2200" dirty="0"/>
              <a:t> in the EU.</a:t>
            </a:r>
          </a:p>
          <a:p>
            <a:r>
              <a:rPr lang="en-US" sz="2200" dirty="0"/>
              <a:t>At the end of May 2024, the EU countries hosting the highest number of beneficiaries of temporary protection from Ukraine were Germany (1 332 515 people; 31.3% of the EU total), Poland (953 255; 22.4%) and </a:t>
            </a:r>
            <a:r>
              <a:rPr lang="en-US" sz="2200" dirty="0" err="1"/>
              <a:t>Czechia</a:t>
            </a:r>
            <a:r>
              <a:rPr lang="en-US" sz="2200" dirty="0"/>
              <a:t> (356 405; 8.4%).</a:t>
            </a:r>
          </a:p>
          <a:p>
            <a:r>
              <a:rPr lang="cs-CZ" sz="2200" dirty="0" err="1" smtClean="0"/>
              <a:t>Compared</a:t>
            </a:r>
            <a:r>
              <a:rPr lang="cs-CZ" sz="2200" dirty="0" smtClean="0"/>
              <a:t> </a:t>
            </a:r>
            <a:r>
              <a:rPr lang="cs-CZ" sz="2200" dirty="0" err="1" smtClean="0"/>
              <a:t>with</a:t>
            </a:r>
            <a:r>
              <a:rPr lang="cs-CZ" sz="2200" dirty="0" smtClean="0"/>
              <a:t> </a:t>
            </a:r>
            <a:r>
              <a:rPr lang="cs-CZ" sz="2200" dirty="0" err="1" smtClean="0"/>
              <a:t>April</a:t>
            </a:r>
            <a:r>
              <a:rPr lang="cs-CZ" sz="2200" dirty="0" smtClean="0"/>
              <a:t> 2024, </a:t>
            </a:r>
            <a:r>
              <a:rPr lang="en-US" sz="2200" dirty="0" smtClean="0"/>
              <a:t>the </a:t>
            </a:r>
            <a:r>
              <a:rPr lang="en-US" sz="2200" dirty="0"/>
              <a:t>largest absolute increases in the number of beneficiaries were observed in Germany (+14 250; +1.1%), </a:t>
            </a:r>
            <a:r>
              <a:rPr lang="en-US" sz="2200" dirty="0" err="1"/>
              <a:t>Czechia</a:t>
            </a:r>
            <a:r>
              <a:rPr lang="en-US" sz="2200" dirty="0"/>
              <a:t> (+11 000; +3.2%) and Romania (+3 715; +2.4%). </a:t>
            </a:r>
            <a:endParaRPr lang="cs-CZ" sz="2200" dirty="0" smtClean="0"/>
          </a:p>
          <a:p>
            <a:r>
              <a:rPr lang="en-US" sz="2200" dirty="0" smtClean="0"/>
              <a:t>The </a:t>
            </a:r>
            <a:r>
              <a:rPr lang="en-US" sz="2200" dirty="0"/>
              <a:t>number of beneficiaries decreased only in 3 EU countries: France (-1 005; -1.6%), Poland (-675; -0.1%) and Latvia (-15; -0.03</a:t>
            </a:r>
            <a:r>
              <a:rPr lang="en-US" sz="2200" dirty="0" smtClean="0"/>
              <a:t>%).</a:t>
            </a:r>
            <a:endParaRPr lang="cs-CZ" sz="2200" dirty="0" smtClean="0"/>
          </a:p>
          <a:p>
            <a:r>
              <a:rPr lang="en-US" sz="2200" dirty="0"/>
              <a:t>the highest numbers of temporary protection beneficiaries per thousand people at the end of May 2024 were observed in </a:t>
            </a:r>
            <a:r>
              <a:rPr lang="en-US" sz="2200" dirty="0" err="1"/>
              <a:t>Czechia</a:t>
            </a:r>
            <a:r>
              <a:rPr lang="en-US" sz="2200" dirty="0"/>
              <a:t> (32.9), Lithuania (27.2) and Poland (25.9)</a:t>
            </a:r>
          </a:p>
          <a:p>
            <a:pPr marL="0" indent="0">
              <a:buNone/>
            </a:pPr>
            <a:r>
              <a:rPr lang="en-US" sz="2200" dirty="0" smtClean="0"/>
              <a:t/>
            </a:r>
            <a:br>
              <a:rPr lang="en-US" sz="2200" dirty="0" smtClean="0"/>
            </a:br>
            <a:r>
              <a:rPr lang="en-US" sz="2200" dirty="0" smtClean="0"/>
              <a:t/>
            </a:r>
            <a:br>
              <a:rPr lang="en-US" sz="2200" dirty="0" smtClean="0"/>
            </a:br>
            <a:endParaRPr lang="cs-CZ" sz="2200" dirty="0"/>
          </a:p>
        </p:txBody>
      </p:sp>
    </p:spTree>
    <p:extLst>
      <p:ext uri="{BB962C8B-B14F-4D97-AF65-F5344CB8AC3E}">
        <p14:creationId xmlns:p14="http://schemas.microsoft.com/office/powerpoint/2010/main" val="3600951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1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6913" y="619693"/>
            <a:ext cx="7257121" cy="6044287"/>
          </a:xfrm>
        </p:spPr>
      </p:pic>
      <p:pic>
        <p:nvPicPr>
          <p:cNvPr id="3" name="Obrázek 2">
            <a:extLst>
              <a:ext uri="{FF2B5EF4-FFF2-40B4-BE49-F238E27FC236}">
                <a16:creationId xmlns:a16="http://schemas.microsoft.com/office/drawing/2014/main" id="{19B67720-61B8-57B1-03EC-3BDA418975AF}"/>
              </a:ext>
            </a:extLst>
          </p:cNvPr>
          <p:cNvPicPr>
            <a:picLocks noChangeAspect="1"/>
          </p:cNvPicPr>
          <p:nvPr/>
        </p:nvPicPr>
        <p:blipFill rotWithShape="1">
          <a:blip r:embed="rId3">
            <a:extLst>
              <a:ext uri="{28A0092B-C50C-407E-A947-70E740481C1C}">
                <a14:useLocalDpi xmlns:a14="http://schemas.microsoft.com/office/drawing/2010/main" val="0"/>
              </a:ext>
            </a:extLst>
          </a:blip>
          <a:srcRect t="2829"/>
          <a:stretch/>
        </p:blipFill>
        <p:spPr>
          <a:xfrm>
            <a:off x="207264" y="111724"/>
            <a:ext cx="6858000" cy="6663980"/>
          </a:xfrm>
          <a:prstGeom prst="rect">
            <a:avLst/>
          </a:prstGeom>
        </p:spPr>
      </p:pic>
      <p:pic>
        <p:nvPicPr>
          <p:cNvPr id="2" name="Obrázek 1"/>
          <p:cNvPicPr>
            <a:picLocks noChangeAspect="1"/>
          </p:cNvPicPr>
          <p:nvPr/>
        </p:nvPicPr>
        <p:blipFill rotWithShape="1">
          <a:blip r:embed="rId4"/>
          <a:srcRect l="22483" t="14308" r="28183" b="8864"/>
          <a:stretch/>
        </p:blipFill>
        <p:spPr>
          <a:xfrm>
            <a:off x="4694717" y="0"/>
            <a:ext cx="7515944" cy="6583681"/>
          </a:xfrm>
          <a:prstGeom prst="rect">
            <a:avLst/>
          </a:prstGeom>
        </p:spPr>
      </p:pic>
    </p:spTree>
    <p:extLst>
      <p:ext uri="{BB962C8B-B14F-4D97-AF65-F5344CB8AC3E}">
        <p14:creationId xmlns:p14="http://schemas.microsoft.com/office/powerpoint/2010/main" val="313318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Exercise</a:t>
            </a:r>
            <a:endParaRPr lang="cs-CZ" b="1" dirty="0"/>
          </a:p>
        </p:txBody>
      </p:sp>
      <p:sp>
        <p:nvSpPr>
          <p:cNvPr id="3" name="Zástupný symbol pro obsah 2"/>
          <p:cNvSpPr>
            <a:spLocks noGrp="1"/>
          </p:cNvSpPr>
          <p:nvPr>
            <p:ph idx="1"/>
          </p:nvPr>
        </p:nvSpPr>
        <p:spPr/>
        <p:txBody>
          <a:bodyPr/>
          <a:lstStyle/>
          <a:p>
            <a:r>
              <a:rPr lang="en-US" dirty="0" smtClean="0"/>
              <a:t>What measures your respective countries have adopted in response to the </a:t>
            </a:r>
            <a:r>
              <a:rPr lang="en-US" dirty="0">
                <a:latin typeface="Arial" panose="020B0604020202020204" pitchFamily="34" charset="0"/>
              </a:rPr>
              <a:t>war</a:t>
            </a:r>
            <a:r>
              <a:rPr lang="en-US" dirty="0" smtClean="0"/>
              <a:t> (if</a:t>
            </a:r>
            <a:r>
              <a:rPr lang="sk-SK" dirty="0" smtClean="0"/>
              <a:t> </a:t>
            </a:r>
            <a:r>
              <a:rPr lang="en-US" dirty="0" smtClean="0"/>
              <a:t>any) or to accept refugees from Ukraine</a:t>
            </a:r>
            <a:r>
              <a:rPr lang="cs-CZ" dirty="0" smtClean="0"/>
              <a:t>?</a:t>
            </a:r>
          </a:p>
          <a:p>
            <a:r>
              <a:rPr lang="cs-CZ" altLang="sk-SK" dirty="0" err="1" smtClean="0">
                <a:latin typeface="Arial" panose="020B0604020202020204" pitchFamily="34" charset="0"/>
              </a:rPr>
              <a:t>Share</a:t>
            </a:r>
            <a:r>
              <a:rPr lang="cs-CZ" altLang="sk-SK" dirty="0" smtClean="0">
                <a:latin typeface="Arial" panose="020B0604020202020204" pitchFamily="34" charset="0"/>
              </a:rPr>
              <a:t> </a:t>
            </a:r>
            <a:r>
              <a:rPr lang="cs-CZ" altLang="sk-SK" dirty="0" err="1" smtClean="0">
                <a:latin typeface="Arial" panose="020B0604020202020204" pitchFamily="34" charset="0"/>
              </a:rPr>
              <a:t>them</a:t>
            </a:r>
            <a:r>
              <a:rPr lang="cs-CZ" altLang="sk-SK" dirty="0" smtClean="0">
                <a:latin typeface="Arial" panose="020B0604020202020204" pitchFamily="34" charset="0"/>
              </a:rPr>
              <a:t> </a:t>
            </a:r>
            <a:r>
              <a:rPr lang="cs-CZ" altLang="sk-SK" dirty="0">
                <a:latin typeface="Arial" panose="020B0604020202020204" pitchFamily="34" charset="0"/>
              </a:rPr>
              <a:t>and</a:t>
            </a:r>
            <a:r>
              <a:rPr lang="cs-CZ" altLang="sk-SK" dirty="0" smtClean="0">
                <a:latin typeface="Arial" panose="020B0604020202020204" pitchFamily="34" charset="0"/>
              </a:rPr>
              <a:t> </a:t>
            </a:r>
            <a:r>
              <a:rPr lang="cs-CZ" altLang="sk-SK" dirty="0" err="1" smtClean="0">
                <a:latin typeface="Arial" panose="020B0604020202020204" pitchFamily="34" charset="0"/>
              </a:rPr>
              <a:t>try</a:t>
            </a:r>
            <a:r>
              <a:rPr lang="cs-CZ" altLang="sk-SK" dirty="0" smtClean="0">
                <a:latin typeface="Arial" panose="020B0604020202020204" pitchFamily="34" charset="0"/>
              </a:rPr>
              <a:t> to </a:t>
            </a:r>
            <a:r>
              <a:rPr lang="cs-CZ" altLang="sk-SK" dirty="0" err="1" smtClean="0">
                <a:latin typeface="Arial" panose="020B0604020202020204" pitchFamily="34" charset="0"/>
              </a:rPr>
              <a:t>identify</a:t>
            </a:r>
            <a:r>
              <a:rPr lang="cs-CZ" altLang="sk-SK" dirty="0" smtClean="0">
                <a:latin typeface="Arial" panose="020B0604020202020204" pitchFamily="34" charset="0"/>
              </a:rPr>
              <a:t> </a:t>
            </a:r>
            <a:r>
              <a:rPr lang="cs-CZ" altLang="sk-SK" dirty="0" err="1" smtClean="0">
                <a:latin typeface="Arial" panose="020B0604020202020204" pitchFamily="34" charset="0"/>
              </a:rPr>
              <a:t>best</a:t>
            </a:r>
            <a:r>
              <a:rPr lang="cs-CZ" altLang="sk-SK" dirty="0" smtClean="0">
                <a:latin typeface="Arial" panose="020B0604020202020204" pitchFamily="34" charset="0"/>
              </a:rPr>
              <a:t> </a:t>
            </a:r>
            <a:r>
              <a:rPr lang="cs-CZ" altLang="sk-SK" dirty="0" err="1" smtClean="0">
                <a:latin typeface="Arial" panose="020B0604020202020204" pitchFamily="34" charset="0"/>
              </a:rPr>
              <a:t>practices</a:t>
            </a:r>
            <a:r>
              <a:rPr lang="cs-CZ" altLang="sk-SK" dirty="0" smtClean="0">
                <a:latin typeface="Arial" panose="020B0604020202020204" pitchFamily="34" charset="0"/>
              </a:rPr>
              <a:t> and </a:t>
            </a:r>
            <a:r>
              <a:rPr lang="cs-CZ" altLang="sk-SK" dirty="0" err="1" smtClean="0">
                <a:latin typeface="Arial" panose="020B0604020202020204" pitchFamily="34" charset="0"/>
              </a:rPr>
              <a:t>also</a:t>
            </a:r>
            <a:r>
              <a:rPr lang="cs-CZ" altLang="sk-SK" dirty="0" smtClean="0">
                <a:latin typeface="Arial" panose="020B0604020202020204" pitchFamily="34" charset="0"/>
              </a:rPr>
              <a:t> </a:t>
            </a:r>
            <a:r>
              <a:rPr lang="cs-CZ" altLang="sk-SK" dirty="0" err="1" smtClean="0">
                <a:latin typeface="Arial" panose="020B0604020202020204" pitchFamily="34" charset="0"/>
              </a:rPr>
              <a:t>problems</a:t>
            </a:r>
            <a:r>
              <a:rPr lang="cs-CZ" altLang="sk-SK" dirty="0" smtClean="0">
                <a:latin typeface="Arial" panose="020B0604020202020204" pitchFamily="34" charset="0"/>
              </a:rPr>
              <a:t> </a:t>
            </a:r>
            <a:r>
              <a:rPr lang="cs-CZ" altLang="sk-SK" dirty="0" err="1" smtClean="0">
                <a:latin typeface="Arial" panose="020B0604020202020204" pitchFamily="34" charset="0"/>
              </a:rPr>
              <a:t>with</a:t>
            </a:r>
            <a:r>
              <a:rPr lang="cs-CZ" altLang="sk-SK" dirty="0" smtClean="0">
                <a:latin typeface="Arial" panose="020B0604020202020204" pitchFamily="34" charset="0"/>
              </a:rPr>
              <a:t> </a:t>
            </a:r>
            <a:r>
              <a:rPr lang="cs-CZ" altLang="sk-SK" dirty="0" err="1" smtClean="0">
                <a:latin typeface="Arial" panose="020B0604020202020204" pitchFamily="34" charset="0"/>
              </a:rPr>
              <a:t>integration</a:t>
            </a:r>
            <a:endParaRPr lang="cs-CZ" altLang="sk-SK" dirty="0" smtClean="0">
              <a:latin typeface="Arial" panose="020B0604020202020204" pitchFamily="34" charset="0"/>
            </a:endParaRPr>
          </a:p>
          <a:p>
            <a:r>
              <a:rPr lang="cs-CZ" altLang="sk-SK" dirty="0" err="1" smtClean="0">
                <a:latin typeface="Arial" panose="020B0604020202020204" pitchFamily="34" charset="0"/>
              </a:rPr>
              <a:t>If</a:t>
            </a:r>
            <a:r>
              <a:rPr lang="cs-CZ" altLang="sk-SK" dirty="0" smtClean="0">
                <a:latin typeface="Arial" panose="020B0604020202020204" pitchFamily="34" charset="0"/>
              </a:rPr>
              <a:t> </a:t>
            </a:r>
            <a:r>
              <a:rPr lang="cs-CZ" altLang="sk-SK" dirty="0" err="1" smtClean="0">
                <a:latin typeface="Arial" panose="020B0604020202020204" pitchFamily="34" charset="0"/>
              </a:rPr>
              <a:t>there</a:t>
            </a:r>
            <a:r>
              <a:rPr lang="cs-CZ" altLang="sk-SK" dirty="0" smtClean="0">
                <a:latin typeface="Arial" panose="020B0604020202020204" pitchFamily="34" charset="0"/>
              </a:rPr>
              <a:t> are </a:t>
            </a:r>
            <a:r>
              <a:rPr lang="cs-CZ" altLang="sk-SK" dirty="0" err="1" smtClean="0">
                <a:latin typeface="Arial" panose="020B0604020202020204" pitchFamily="34" charset="0"/>
              </a:rPr>
              <a:t>problems</a:t>
            </a:r>
            <a:r>
              <a:rPr lang="cs-CZ" altLang="sk-SK" dirty="0" smtClean="0">
                <a:latin typeface="Arial" panose="020B0604020202020204" pitchFamily="34" charset="0"/>
              </a:rPr>
              <a:t> </a:t>
            </a:r>
            <a:r>
              <a:rPr lang="cs-CZ" altLang="sk-SK" dirty="0" err="1" smtClean="0">
                <a:latin typeface="Arial" panose="020B0604020202020204" pitchFamily="34" charset="0"/>
              </a:rPr>
              <a:t>think</a:t>
            </a:r>
            <a:r>
              <a:rPr lang="cs-CZ" altLang="sk-SK" dirty="0" smtClean="0">
                <a:latin typeface="Arial" panose="020B0604020202020204" pitchFamily="34" charset="0"/>
              </a:rPr>
              <a:t> </a:t>
            </a:r>
            <a:r>
              <a:rPr lang="cs-CZ" altLang="sk-SK" dirty="0" err="1" smtClean="0">
                <a:latin typeface="Arial" panose="020B0604020202020204" pitchFamily="34" charset="0"/>
              </a:rPr>
              <a:t>of</a:t>
            </a:r>
            <a:r>
              <a:rPr lang="cs-CZ" altLang="sk-SK" dirty="0" smtClean="0">
                <a:latin typeface="Arial" panose="020B0604020202020204" pitchFamily="34" charset="0"/>
              </a:rPr>
              <a:t> a </a:t>
            </a:r>
            <a:r>
              <a:rPr lang="cs-CZ" altLang="sk-SK" dirty="0" err="1" smtClean="0">
                <a:latin typeface="Arial" panose="020B0604020202020204" pitchFamily="34" charset="0"/>
              </a:rPr>
              <a:t>way</a:t>
            </a:r>
            <a:r>
              <a:rPr lang="cs-CZ" altLang="sk-SK" dirty="0" smtClean="0">
                <a:latin typeface="Arial" panose="020B0604020202020204" pitchFamily="34" charset="0"/>
              </a:rPr>
              <a:t> to </a:t>
            </a:r>
            <a:r>
              <a:rPr lang="cs-CZ" altLang="sk-SK" dirty="0" err="1" smtClean="0">
                <a:latin typeface="Arial" panose="020B0604020202020204" pitchFamily="34" charset="0"/>
              </a:rPr>
              <a:t>resolve</a:t>
            </a:r>
            <a:r>
              <a:rPr lang="cs-CZ" altLang="sk-SK" dirty="0" smtClean="0">
                <a:latin typeface="Arial" panose="020B0604020202020204" pitchFamily="34" charset="0"/>
              </a:rPr>
              <a:t> </a:t>
            </a:r>
            <a:r>
              <a:rPr lang="cs-CZ" altLang="sk-SK" dirty="0" err="1" smtClean="0">
                <a:latin typeface="Arial" panose="020B0604020202020204" pitchFamily="34" charset="0"/>
              </a:rPr>
              <a:t>them</a:t>
            </a:r>
            <a:endParaRPr lang="sk-SK" altLang="sk-SK" dirty="0">
              <a:latin typeface="Arial" panose="020B0604020202020204" pitchFamily="34" charset="0"/>
            </a:endParaRPr>
          </a:p>
        </p:txBody>
      </p:sp>
    </p:spTree>
    <p:extLst>
      <p:ext uri="{BB962C8B-B14F-4D97-AF65-F5344CB8AC3E}">
        <p14:creationId xmlns:p14="http://schemas.microsoft.com/office/powerpoint/2010/main" val="1575179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Integration</a:t>
            </a:r>
            <a:r>
              <a:rPr lang="cs-CZ" dirty="0" smtClean="0"/>
              <a:t> </a:t>
            </a:r>
            <a:r>
              <a:rPr lang="cs-CZ" dirty="0" err="1" smtClean="0"/>
              <a:t>of</a:t>
            </a:r>
            <a:r>
              <a:rPr lang="cs-CZ" dirty="0" smtClean="0"/>
              <a:t> </a:t>
            </a:r>
            <a:r>
              <a:rPr lang="cs-CZ" dirty="0" err="1" smtClean="0"/>
              <a:t>Ukrainian</a:t>
            </a:r>
            <a:r>
              <a:rPr lang="cs-CZ" dirty="0" smtClean="0"/>
              <a:t> </a:t>
            </a:r>
            <a:r>
              <a:rPr lang="cs-CZ" dirty="0" err="1" smtClean="0"/>
              <a:t>refugees</a:t>
            </a:r>
            <a:endParaRPr lang="cs-CZ" dirty="0"/>
          </a:p>
        </p:txBody>
      </p:sp>
      <p:sp>
        <p:nvSpPr>
          <p:cNvPr id="3" name="Zástupný symbol pro obsah 2"/>
          <p:cNvSpPr>
            <a:spLocks noGrp="1"/>
          </p:cNvSpPr>
          <p:nvPr>
            <p:ph idx="1"/>
          </p:nvPr>
        </p:nvSpPr>
        <p:spPr/>
        <p:txBody>
          <a:bodyPr/>
          <a:lstStyle/>
          <a:p>
            <a:r>
              <a:rPr lang="cs-CZ" dirty="0" err="1" smtClean="0"/>
              <a:t>Registration</a:t>
            </a:r>
            <a:r>
              <a:rPr lang="cs-CZ" dirty="0" smtClean="0"/>
              <a:t> </a:t>
            </a:r>
            <a:r>
              <a:rPr lang="cs-CZ" dirty="0" err="1" smtClean="0"/>
              <a:t>after</a:t>
            </a:r>
            <a:r>
              <a:rPr lang="cs-CZ" dirty="0" smtClean="0"/>
              <a:t> </a:t>
            </a:r>
            <a:r>
              <a:rPr lang="cs-CZ" dirty="0" err="1" smtClean="0"/>
              <a:t>arrival</a:t>
            </a:r>
            <a:endParaRPr lang="cs-CZ" dirty="0" smtClean="0"/>
          </a:p>
          <a:p>
            <a:r>
              <a:rPr lang="cs-CZ" dirty="0" err="1" smtClean="0"/>
              <a:t>Schools</a:t>
            </a:r>
            <a:endParaRPr lang="cs-CZ" dirty="0" smtClean="0"/>
          </a:p>
          <a:p>
            <a:r>
              <a:rPr lang="cs-CZ" dirty="0" err="1" smtClean="0"/>
              <a:t>Work</a:t>
            </a:r>
            <a:endParaRPr lang="cs-CZ" dirty="0" smtClean="0"/>
          </a:p>
          <a:p>
            <a:r>
              <a:rPr lang="cs-CZ" dirty="0" err="1" smtClean="0"/>
              <a:t>Health</a:t>
            </a:r>
            <a:r>
              <a:rPr lang="cs-CZ" dirty="0" smtClean="0"/>
              <a:t> </a:t>
            </a:r>
            <a:r>
              <a:rPr lang="cs-CZ" dirty="0" err="1" smtClean="0"/>
              <a:t>insurance</a:t>
            </a:r>
            <a:endParaRPr lang="cs-CZ" dirty="0" smtClean="0"/>
          </a:p>
          <a:p>
            <a:r>
              <a:rPr lang="cs-CZ" dirty="0" err="1" smtClean="0"/>
              <a:t>Legal</a:t>
            </a:r>
            <a:r>
              <a:rPr lang="cs-CZ" dirty="0" smtClean="0"/>
              <a:t> </a:t>
            </a:r>
            <a:r>
              <a:rPr lang="cs-CZ" dirty="0" err="1" smtClean="0"/>
              <a:t>stay</a:t>
            </a:r>
            <a:endParaRPr lang="cs-CZ" dirty="0" smtClean="0"/>
          </a:p>
          <a:p>
            <a:r>
              <a:rPr lang="cs-CZ" dirty="0" smtClean="0"/>
              <a:t>Return to </a:t>
            </a:r>
            <a:r>
              <a:rPr lang="cs-CZ" dirty="0" err="1" smtClean="0"/>
              <a:t>Ukraine</a:t>
            </a:r>
            <a:endParaRPr lang="cs-CZ" dirty="0" smtClean="0"/>
          </a:p>
          <a:p>
            <a:r>
              <a:rPr lang="cs-CZ" dirty="0" err="1" smtClean="0"/>
              <a:t>Social</a:t>
            </a:r>
            <a:r>
              <a:rPr lang="cs-CZ" dirty="0" smtClean="0"/>
              <a:t> </a:t>
            </a:r>
            <a:r>
              <a:rPr lang="cs-CZ" dirty="0" err="1" smtClean="0"/>
              <a:t>benefits</a:t>
            </a:r>
            <a:endParaRPr lang="cs-CZ" dirty="0" smtClean="0"/>
          </a:p>
          <a:p>
            <a:r>
              <a:rPr lang="cs-CZ" dirty="0" err="1" smtClean="0"/>
              <a:t>Trafficking</a:t>
            </a:r>
            <a:r>
              <a:rPr lang="cs-CZ" dirty="0" smtClean="0"/>
              <a:t> x </a:t>
            </a:r>
            <a:r>
              <a:rPr lang="cs-CZ" dirty="0" err="1" smtClean="0"/>
              <a:t>Labour</a:t>
            </a:r>
            <a:r>
              <a:rPr lang="cs-CZ" dirty="0" smtClean="0"/>
              <a:t> </a:t>
            </a:r>
            <a:r>
              <a:rPr lang="cs-CZ" dirty="0" err="1" smtClean="0"/>
              <a:t>exploitation</a:t>
            </a:r>
            <a:endParaRPr lang="cs-CZ" dirty="0" smtClean="0"/>
          </a:p>
          <a:p>
            <a:endParaRPr lang="cs-CZ" dirty="0"/>
          </a:p>
        </p:txBody>
      </p:sp>
    </p:spTree>
    <p:extLst>
      <p:ext uri="{BB962C8B-B14F-4D97-AF65-F5344CB8AC3E}">
        <p14:creationId xmlns:p14="http://schemas.microsoft.com/office/powerpoint/2010/main" val="2210825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Integration</a:t>
            </a:r>
            <a:r>
              <a:rPr lang="cs-CZ" dirty="0" smtClean="0"/>
              <a:t> (PAQ </a:t>
            </a:r>
            <a:r>
              <a:rPr lang="cs-CZ" dirty="0" err="1" smtClean="0"/>
              <a:t>Research</a:t>
            </a:r>
            <a:r>
              <a:rPr lang="cs-CZ" dirty="0" smtClean="0"/>
              <a:t>, </a:t>
            </a:r>
            <a:r>
              <a:rPr lang="cs-CZ" dirty="0" err="1" smtClean="0"/>
              <a:t>February</a:t>
            </a:r>
            <a:r>
              <a:rPr lang="cs-CZ" dirty="0" smtClean="0"/>
              <a:t> 2024)	</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err="1" smtClean="0"/>
              <a:t>Schools</a:t>
            </a:r>
            <a:r>
              <a:rPr lang="cs-CZ" dirty="0" smtClean="0"/>
              <a:t>: ¾ </a:t>
            </a:r>
            <a:r>
              <a:rPr lang="cs-CZ" dirty="0" err="1" smtClean="0"/>
              <a:t>children</a:t>
            </a:r>
            <a:r>
              <a:rPr lang="cs-CZ" dirty="0" smtClean="0"/>
              <a:t> go to </a:t>
            </a:r>
            <a:r>
              <a:rPr lang="cs-CZ" dirty="0" err="1" smtClean="0"/>
              <a:t>kindergarden</a:t>
            </a:r>
            <a:r>
              <a:rPr lang="cs-CZ" dirty="0" smtClean="0"/>
              <a:t>; 9 </a:t>
            </a:r>
            <a:r>
              <a:rPr lang="cs-CZ" dirty="0" err="1" smtClean="0"/>
              <a:t>out</a:t>
            </a:r>
            <a:r>
              <a:rPr lang="cs-CZ" dirty="0" smtClean="0"/>
              <a:t> </a:t>
            </a:r>
            <a:r>
              <a:rPr lang="cs-CZ" dirty="0" err="1" smtClean="0"/>
              <a:t>of</a:t>
            </a:r>
            <a:r>
              <a:rPr lang="cs-CZ" dirty="0" smtClean="0"/>
              <a:t> 10 to </a:t>
            </a:r>
            <a:r>
              <a:rPr lang="cs-CZ" dirty="0" err="1" smtClean="0"/>
              <a:t>elementary</a:t>
            </a:r>
            <a:r>
              <a:rPr lang="cs-CZ" dirty="0" smtClean="0"/>
              <a:t> </a:t>
            </a:r>
            <a:r>
              <a:rPr lang="cs-CZ" dirty="0" err="1" smtClean="0"/>
              <a:t>school</a:t>
            </a:r>
            <a:r>
              <a:rPr lang="cs-CZ" dirty="0" smtClean="0"/>
              <a:t> and </a:t>
            </a:r>
            <a:r>
              <a:rPr lang="cs-CZ" dirty="0" err="1" smtClean="0"/>
              <a:t>about</a:t>
            </a:r>
            <a:r>
              <a:rPr lang="cs-CZ" dirty="0" smtClean="0"/>
              <a:t> ½ to </a:t>
            </a:r>
            <a:r>
              <a:rPr lang="cs-CZ" dirty="0" err="1" smtClean="0"/>
              <a:t>secondary</a:t>
            </a:r>
            <a:r>
              <a:rPr lang="cs-CZ" dirty="0" smtClean="0"/>
              <a:t> </a:t>
            </a:r>
            <a:r>
              <a:rPr lang="cs-CZ" dirty="0" err="1" smtClean="0"/>
              <a:t>schools</a:t>
            </a:r>
            <a:r>
              <a:rPr lang="cs-CZ" dirty="0" smtClean="0"/>
              <a:t> (many </a:t>
            </a:r>
            <a:r>
              <a:rPr lang="cs-CZ" dirty="0" err="1" smtClean="0"/>
              <a:t>others</a:t>
            </a:r>
            <a:r>
              <a:rPr lang="cs-CZ" dirty="0" smtClean="0"/>
              <a:t> </a:t>
            </a:r>
            <a:r>
              <a:rPr lang="cs-CZ" dirty="0" err="1" smtClean="0"/>
              <a:t>work</a:t>
            </a:r>
            <a:r>
              <a:rPr lang="cs-CZ" dirty="0" smtClean="0"/>
              <a:t>), 1 in 10 study </a:t>
            </a:r>
            <a:r>
              <a:rPr lang="cs-CZ" dirty="0" err="1" smtClean="0"/>
              <a:t>at</a:t>
            </a:r>
            <a:r>
              <a:rPr lang="cs-CZ" dirty="0" smtClean="0"/>
              <a:t> </a:t>
            </a:r>
            <a:r>
              <a:rPr lang="cs-CZ" dirty="0" err="1" smtClean="0"/>
              <a:t>universities</a:t>
            </a:r>
            <a:endParaRPr lang="cs-CZ" dirty="0" smtClean="0"/>
          </a:p>
          <a:p>
            <a:r>
              <a:rPr lang="cs-CZ" dirty="0" smtClean="0"/>
              <a:t>40% </a:t>
            </a:r>
            <a:r>
              <a:rPr lang="cs-CZ" dirty="0" err="1" smtClean="0"/>
              <a:t>children</a:t>
            </a:r>
            <a:r>
              <a:rPr lang="cs-CZ" dirty="0" smtClean="0"/>
              <a:t> </a:t>
            </a:r>
            <a:r>
              <a:rPr lang="cs-CZ" dirty="0" err="1" smtClean="0"/>
              <a:t>have</a:t>
            </a:r>
            <a:r>
              <a:rPr lang="cs-CZ" dirty="0" smtClean="0"/>
              <a:t> support </a:t>
            </a:r>
            <a:r>
              <a:rPr lang="cs-CZ" dirty="0" err="1" smtClean="0"/>
              <a:t>with</a:t>
            </a:r>
            <a:r>
              <a:rPr lang="cs-CZ" dirty="0" smtClean="0"/>
              <a:t> Czech </a:t>
            </a:r>
            <a:r>
              <a:rPr lang="cs-CZ" dirty="0" err="1" smtClean="0"/>
              <a:t>language</a:t>
            </a:r>
            <a:r>
              <a:rPr lang="cs-CZ" dirty="0" smtClean="0"/>
              <a:t> </a:t>
            </a:r>
            <a:r>
              <a:rPr lang="cs-CZ" dirty="0" err="1" smtClean="0"/>
              <a:t>courses</a:t>
            </a:r>
            <a:r>
              <a:rPr lang="cs-CZ" dirty="0" smtClean="0"/>
              <a:t> (in 2022 61%)</a:t>
            </a:r>
          </a:p>
          <a:p>
            <a:r>
              <a:rPr lang="cs-CZ" dirty="0" smtClean="0"/>
              <a:t>57% </a:t>
            </a:r>
            <a:r>
              <a:rPr lang="cs-CZ" dirty="0" err="1" smtClean="0"/>
              <a:t>can</a:t>
            </a:r>
            <a:r>
              <a:rPr lang="cs-CZ" dirty="0" smtClean="0"/>
              <a:t> </a:t>
            </a:r>
            <a:r>
              <a:rPr lang="cs-CZ" dirty="0" err="1" smtClean="0"/>
              <a:t>communicate</a:t>
            </a:r>
            <a:r>
              <a:rPr lang="cs-CZ" dirty="0" smtClean="0"/>
              <a:t> in Czech in </a:t>
            </a:r>
            <a:r>
              <a:rPr lang="cs-CZ" dirty="0" err="1" smtClean="0"/>
              <a:t>common</a:t>
            </a:r>
            <a:r>
              <a:rPr lang="cs-CZ" dirty="0" smtClean="0"/>
              <a:t> </a:t>
            </a:r>
            <a:r>
              <a:rPr lang="cs-CZ" dirty="0" err="1" smtClean="0"/>
              <a:t>situations</a:t>
            </a:r>
            <a:endParaRPr lang="cs-CZ" dirty="0" smtClean="0"/>
          </a:p>
          <a:p>
            <a:r>
              <a:rPr lang="cs-CZ" dirty="0" err="1" smtClean="0"/>
              <a:t>Work</a:t>
            </a:r>
            <a:r>
              <a:rPr lang="cs-CZ" dirty="0" smtClean="0"/>
              <a:t>: 72% </a:t>
            </a:r>
            <a:r>
              <a:rPr lang="cs-CZ" dirty="0" err="1" smtClean="0"/>
              <a:t>refugees</a:t>
            </a:r>
            <a:r>
              <a:rPr lang="cs-CZ" dirty="0" smtClean="0"/>
              <a:t> </a:t>
            </a:r>
            <a:r>
              <a:rPr lang="cs-CZ" dirty="0" err="1" smtClean="0"/>
              <a:t>work</a:t>
            </a:r>
            <a:r>
              <a:rPr lang="cs-CZ" dirty="0" smtClean="0"/>
              <a:t>; 2/3 </a:t>
            </a:r>
            <a:r>
              <a:rPr lang="cs-CZ" dirty="0" err="1" smtClean="0"/>
              <a:t>work</a:t>
            </a:r>
            <a:r>
              <a:rPr lang="cs-CZ" dirty="0" smtClean="0"/>
              <a:t> in </a:t>
            </a:r>
            <a:r>
              <a:rPr lang="cs-CZ" dirty="0" err="1" smtClean="0"/>
              <a:t>less</a:t>
            </a:r>
            <a:r>
              <a:rPr lang="cs-CZ" dirty="0" smtClean="0"/>
              <a:t> </a:t>
            </a:r>
            <a:r>
              <a:rPr lang="cs-CZ" dirty="0" err="1" smtClean="0"/>
              <a:t>qualified</a:t>
            </a:r>
            <a:r>
              <a:rPr lang="cs-CZ" dirty="0" smtClean="0"/>
              <a:t> </a:t>
            </a:r>
            <a:r>
              <a:rPr lang="cs-CZ" dirty="0" err="1" smtClean="0"/>
              <a:t>jobs</a:t>
            </a:r>
            <a:r>
              <a:rPr lang="cs-CZ" dirty="0" smtClean="0"/>
              <a:t> </a:t>
            </a:r>
            <a:r>
              <a:rPr lang="cs-CZ" dirty="0" err="1" smtClean="0"/>
              <a:t>compared</a:t>
            </a:r>
            <a:r>
              <a:rPr lang="cs-CZ" dirty="0" smtClean="0"/>
              <a:t> to </a:t>
            </a:r>
            <a:r>
              <a:rPr lang="cs-CZ" dirty="0" err="1" smtClean="0"/>
              <a:t>their</a:t>
            </a:r>
            <a:r>
              <a:rPr lang="cs-CZ" dirty="0" smtClean="0"/>
              <a:t> </a:t>
            </a:r>
            <a:r>
              <a:rPr lang="cs-CZ" dirty="0" err="1" smtClean="0"/>
              <a:t>education</a:t>
            </a:r>
            <a:r>
              <a:rPr lang="cs-CZ" dirty="0" smtClean="0"/>
              <a:t>; 2/3 </a:t>
            </a:r>
            <a:r>
              <a:rPr lang="cs-CZ" dirty="0" err="1" smtClean="0"/>
              <a:t>earn</a:t>
            </a:r>
            <a:r>
              <a:rPr lang="cs-CZ" dirty="0" smtClean="0"/>
              <a:t> </a:t>
            </a:r>
            <a:r>
              <a:rPr lang="cs-CZ" dirty="0" err="1" smtClean="0"/>
              <a:t>less</a:t>
            </a:r>
            <a:r>
              <a:rPr lang="cs-CZ" dirty="0" smtClean="0"/>
              <a:t> </a:t>
            </a:r>
            <a:r>
              <a:rPr lang="cs-CZ" dirty="0" err="1" smtClean="0"/>
              <a:t>than</a:t>
            </a:r>
            <a:r>
              <a:rPr lang="cs-CZ" dirty="0" smtClean="0"/>
              <a:t> 150 CZK (6 EUR)/</a:t>
            </a:r>
            <a:r>
              <a:rPr lang="cs-CZ" dirty="0" err="1" smtClean="0"/>
              <a:t>hour</a:t>
            </a:r>
            <a:r>
              <a:rPr lang="cs-CZ" dirty="0" smtClean="0"/>
              <a:t>; 1/3 </a:t>
            </a:r>
            <a:r>
              <a:rPr lang="cs-CZ" dirty="0" err="1" smtClean="0"/>
              <a:t>need</a:t>
            </a:r>
            <a:r>
              <a:rPr lang="cs-CZ" dirty="0" smtClean="0"/>
              <a:t> more </a:t>
            </a:r>
            <a:r>
              <a:rPr lang="cs-CZ" dirty="0" err="1" smtClean="0"/>
              <a:t>jobs</a:t>
            </a:r>
            <a:r>
              <a:rPr lang="cs-CZ" dirty="0" smtClean="0"/>
              <a:t> to </a:t>
            </a:r>
            <a:r>
              <a:rPr lang="cs-CZ" dirty="0" err="1" smtClean="0"/>
              <a:t>survive</a:t>
            </a:r>
            <a:r>
              <a:rPr lang="cs-CZ" dirty="0" smtClean="0"/>
              <a:t>; 57% are </a:t>
            </a:r>
            <a:r>
              <a:rPr lang="cs-CZ" dirty="0" err="1" smtClean="0"/>
              <a:t>below</a:t>
            </a:r>
            <a:r>
              <a:rPr lang="cs-CZ" dirty="0" smtClean="0"/>
              <a:t> </a:t>
            </a:r>
            <a:r>
              <a:rPr lang="cs-CZ" dirty="0" err="1" smtClean="0"/>
              <a:t>poverty</a:t>
            </a:r>
            <a:r>
              <a:rPr lang="cs-CZ" dirty="0" smtClean="0"/>
              <a:t> line</a:t>
            </a:r>
          </a:p>
          <a:p>
            <a:r>
              <a:rPr lang="cs-CZ" dirty="0" err="1" smtClean="0"/>
              <a:t>Leisure</a:t>
            </a:r>
            <a:r>
              <a:rPr lang="cs-CZ" dirty="0" smtClean="0"/>
              <a:t> 54% </a:t>
            </a:r>
            <a:r>
              <a:rPr lang="cs-CZ" dirty="0" err="1" smtClean="0"/>
              <a:t>have</a:t>
            </a:r>
            <a:r>
              <a:rPr lang="cs-CZ" dirty="0" smtClean="0"/>
              <a:t> </a:t>
            </a:r>
            <a:r>
              <a:rPr lang="cs-CZ" dirty="0" err="1" smtClean="0"/>
              <a:t>hobbies</a:t>
            </a:r>
            <a:r>
              <a:rPr lang="cs-CZ" dirty="0" smtClean="0"/>
              <a:t>, </a:t>
            </a:r>
            <a:r>
              <a:rPr lang="cs-CZ" dirty="0" err="1" smtClean="0"/>
              <a:t>only</a:t>
            </a:r>
            <a:r>
              <a:rPr lang="cs-CZ" dirty="0" smtClean="0"/>
              <a:t> 1/3 </a:t>
            </a:r>
            <a:r>
              <a:rPr lang="cs-CZ" dirty="0" err="1" smtClean="0"/>
              <a:t>meet</a:t>
            </a:r>
            <a:r>
              <a:rPr lang="cs-CZ" dirty="0" smtClean="0"/>
              <a:t> </a:t>
            </a:r>
            <a:r>
              <a:rPr lang="cs-CZ" dirty="0" err="1" smtClean="0"/>
              <a:t>friends</a:t>
            </a:r>
            <a:r>
              <a:rPr lang="cs-CZ" dirty="0" smtClean="0"/>
              <a:t> </a:t>
            </a:r>
            <a:r>
              <a:rPr lang="cs-CZ" dirty="0" err="1" smtClean="0"/>
              <a:t>from</a:t>
            </a:r>
            <a:r>
              <a:rPr lang="cs-CZ" dirty="0" smtClean="0"/>
              <a:t> </a:t>
            </a:r>
            <a:r>
              <a:rPr lang="cs-CZ" dirty="0" err="1" smtClean="0"/>
              <a:t>Czechs</a:t>
            </a:r>
            <a:r>
              <a:rPr lang="cs-CZ" dirty="0" smtClean="0"/>
              <a:t> (1 in 10 </a:t>
            </a:r>
            <a:r>
              <a:rPr lang="cs-CZ" dirty="0" err="1" smtClean="0"/>
              <a:t>regularly</a:t>
            </a:r>
            <a:r>
              <a:rPr lang="cs-CZ" dirty="0" smtClean="0"/>
              <a:t>), 57% </a:t>
            </a:r>
            <a:r>
              <a:rPr lang="cs-CZ" dirty="0" err="1" smtClean="0"/>
              <a:t>have</a:t>
            </a:r>
            <a:r>
              <a:rPr lang="cs-CZ" dirty="0" smtClean="0"/>
              <a:t> </a:t>
            </a:r>
            <a:r>
              <a:rPr lang="cs-CZ" dirty="0" err="1" smtClean="0"/>
              <a:t>been</a:t>
            </a:r>
            <a:r>
              <a:rPr lang="cs-CZ" dirty="0" smtClean="0"/>
              <a:t> </a:t>
            </a:r>
            <a:r>
              <a:rPr lang="cs-CZ" dirty="0" err="1" smtClean="0"/>
              <a:t>verbally</a:t>
            </a:r>
            <a:r>
              <a:rPr lang="cs-CZ" dirty="0" smtClean="0"/>
              <a:t> </a:t>
            </a:r>
            <a:r>
              <a:rPr lang="cs-CZ" dirty="0" err="1" smtClean="0"/>
              <a:t>attacked</a:t>
            </a:r>
            <a:r>
              <a:rPr lang="cs-CZ" dirty="0" smtClean="0"/>
              <a:t>, 64% </a:t>
            </a:r>
            <a:r>
              <a:rPr lang="cs-CZ" dirty="0" err="1" smtClean="0"/>
              <a:t>have</a:t>
            </a:r>
            <a:r>
              <a:rPr lang="cs-CZ" dirty="0" smtClean="0"/>
              <a:t> </a:t>
            </a:r>
            <a:r>
              <a:rPr lang="cs-CZ" dirty="0" err="1" smtClean="0"/>
              <a:t>been</a:t>
            </a:r>
            <a:r>
              <a:rPr lang="cs-CZ" dirty="0" smtClean="0"/>
              <a:t> </a:t>
            </a:r>
            <a:r>
              <a:rPr lang="cs-CZ" dirty="0" err="1" smtClean="0"/>
              <a:t>discriminated</a:t>
            </a:r>
            <a:r>
              <a:rPr lang="cs-CZ" dirty="0" smtClean="0"/>
              <a:t> </a:t>
            </a:r>
            <a:r>
              <a:rPr lang="cs-CZ" dirty="0" err="1" smtClean="0"/>
              <a:t>against</a:t>
            </a:r>
            <a:endParaRPr lang="cs-CZ" dirty="0" smtClean="0"/>
          </a:p>
          <a:p>
            <a:r>
              <a:rPr lang="cs-CZ" dirty="0" smtClean="0"/>
              <a:t>70% rent a place to live, 16% </a:t>
            </a:r>
            <a:r>
              <a:rPr lang="cs-CZ" dirty="0" err="1" smtClean="0"/>
              <a:t>stay</a:t>
            </a:r>
            <a:r>
              <a:rPr lang="cs-CZ" dirty="0" smtClean="0"/>
              <a:t> in </a:t>
            </a:r>
            <a:r>
              <a:rPr lang="cs-CZ" dirty="0" err="1" smtClean="0"/>
              <a:t>hotels</a:t>
            </a:r>
            <a:r>
              <a:rPr lang="cs-CZ" dirty="0" smtClean="0"/>
              <a:t> / </a:t>
            </a:r>
            <a:r>
              <a:rPr lang="cs-CZ" dirty="0" err="1" smtClean="0"/>
              <a:t>temporary</a:t>
            </a:r>
            <a:r>
              <a:rPr lang="cs-CZ" dirty="0" smtClean="0"/>
              <a:t> </a:t>
            </a:r>
            <a:r>
              <a:rPr lang="cs-CZ" dirty="0" err="1" smtClean="0"/>
              <a:t>accommodation</a:t>
            </a:r>
            <a:r>
              <a:rPr lang="cs-CZ" dirty="0" smtClean="0"/>
              <a:t> </a:t>
            </a:r>
            <a:r>
              <a:rPr lang="cs-CZ" dirty="0" err="1" smtClean="0"/>
              <a:t>facilities</a:t>
            </a:r>
            <a:endParaRPr lang="cs-CZ" dirty="0" smtClean="0"/>
          </a:p>
          <a:p>
            <a:r>
              <a:rPr lang="cs-CZ" dirty="0" smtClean="0"/>
              <a:t>6 </a:t>
            </a:r>
            <a:r>
              <a:rPr lang="cs-CZ" dirty="0" err="1" smtClean="0"/>
              <a:t>out</a:t>
            </a:r>
            <a:r>
              <a:rPr lang="cs-CZ" dirty="0" smtClean="0"/>
              <a:t> </a:t>
            </a:r>
            <a:r>
              <a:rPr lang="cs-CZ" dirty="0" err="1" smtClean="0"/>
              <a:t>of</a:t>
            </a:r>
            <a:r>
              <a:rPr lang="cs-CZ" dirty="0" smtClean="0"/>
              <a:t> 10 </a:t>
            </a:r>
            <a:r>
              <a:rPr lang="cs-CZ" dirty="0" err="1" smtClean="0"/>
              <a:t>want</a:t>
            </a:r>
            <a:r>
              <a:rPr lang="cs-CZ" dirty="0" smtClean="0"/>
              <a:t> to </a:t>
            </a:r>
            <a:r>
              <a:rPr lang="cs-CZ" dirty="0" err="1" smtClean="0"/>
              <a:t>stay</a:t>
            </a:r>
            <a:r>
              <a:rPr lang="cs-CZ" dirty="0" smtClean="0"/>
              <a:t> </a:t>
            </a:r>
            <a:r>
              <a:rPr lang="cs-CZ" dirty="0" err="1" smtClean="0"/>
              <a:t>for</a:t>
            </a:r>
            <a:r>
              <a:rPr lang="cs-CZ" dirty="0" smtClean="0"/>
              <a:t> </a:t>
            </a:r>
            <a:r>
              <a:rPr lang="cs-CZ" dirty="0" err="1" smtClean="0"/>
              <a:t>longer</a:t>
            </a:r>
            <a:r>
              <a:rPr lang="cs-CZ" dirty="0" smtClean="0"/>
              <a:t> </a:t>
            </a:r>
            <a:r>
              <a:rPr lang="cs-CZ" dirty="0" err="1" smtClean="0"/>
              <a:t>than</a:t>
            </a:r>
            <a:r>
              <a:rPr lang="cs-CZ" dirty="0" smtClean="0"/>
              <a:t> 2 </a:t>
            </a:r>
            <a:r>
              <a:rPr lang="cs-CZ" dirty="0" err="1" smtClean="0"/>
              <a:t>years</a:t>
            </a:r>
            <a:endParaRPr lang="cs-CZ" dirty="0"/>
          </a:p>
        </p:txBody>
      </p:sp>
    </p:spTree>
    <p:extLst>
      <p:ext uri="{BB962C8B-B14F-4D97-AF65-F5344CB8AC3E}">
        <p14:creationId xmlns:p14="http://schemas.microsoft.com/office/powerpoint/2010/main" val="3730740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C19D00-80B0-D24E-943B-F2AAC743BE73}"/>
              </a:ext>
            </a:extLst>
          </p:cNvPr>
          <p:cNvSpPr>
            <a:spLocks noGrp="1"/>
          </p:cNvSpPr>
          <p:nvPr>
            <p:ph type="title"/>
          </p:nvPr>
        </p:nvSpPr>
        <p:spPr>
          <a:xfrm>
            <a:off x="838200" y="335307"/>
            <a:ext cx="10515600" cy="1325563"/>
          </a:xfrm>
        </p:spPr>
        <p:txBody>
          <a:bodyPr/>
          <a:lstStyle/>
          <a:p>
            <a:r>
              <a:rPr lang="en-GB" dirty="0"/>
              <a:t>Integration: main issues</a:t>
            </a:r>
          </a:p>
        </p:txBody>
      </p:sp>
      <p:sp>
        <p:nvSpPr>
          <p:cNvPr id="3" name="Zástupný obsah 2">
            <a:extLst>
              <a:ext uri="{FF2B5EF4-FFF2-40B4-BE49-F238E27FC236}">
                <a16:creationId xmlns:a16="http://schemas.microsoft.com/office/drawing/2014/main" id="{0D3B8B02-B1C5-9D93-E9C5-E7F75D4776FB}"/>
              </a:ext>
            </a:extLst>
          </p:cNvPr>
          <p:cNvSpPr>
            <a:spLocks noGrp="1"/>
          </p:cNvSpPr>
          <p:nvPr>
            <p:ph idx="1"/>
          </p:nvPr>
        </p:nvSpPr>
        <p:spPr>
          <a:xfrm>
            <a:off x="556591" y="1520687"/>
            <a:ext cx="10797209" cy="4656276"/>
          </a:xfrm>
        </p:spPr>
        <p:txBody>
          <a:bodyPr>
            <a:normAutofit fontScale="85000" lnSpcReduction="10000"/>
          </a:bodyPr>
          <a:lstStyle/>
          <a:p>
            <a:r>
              <a:rPr lang="sk-SK" dirty="0"/>
              <a:t>PAQ </a:t>
            </a:r>
            <a:r>
              <a:rPr lang="sk-SK" dirty="0" err="1"/>
              <a:t>Research</a:t>
            </a:r>
            <a:r>
              <a:rPr lang="sk-SK" dirty="0"/>
              <a:t> (</a:t>
            </a:r>
            <a:r>
              <a:rPr lang="sk-SK" dirty="0" err="1"/>
              <a:t>summer</a:t>
            </a:r>
            <a:r>
              <a:rPr lang="sk-SK" dirty="0"/>
              <a:t> 2023): </a:t>
            </a:r>
            <a:r>
              <a:rPr lang="sk-SK" dirty="0" err="1"/>
              <a:t>Ukrainians</a:t>
            </a:r>
            <a:r>
              <a:rPr lang="sk-SK" dirty="0"/>
              <a:t> </a:t>
            </a:r>
            <a:r>
              <a:rPr lang="sk-SK" dirty="0" err="1"/>
              <a:t>with</a:t>
            </a:r>
            <a:r>
              <a:rPr lang="sk-SK" dirty="0"/>
              <a:t> </a:t>
            </a:r>
            <a:r>
              <a:rPr lang="sk-SK" dirty="0" err="1"/>
              <a:t>temporary</a:t>
            </a:r>
            <a:r>
              <a:rPr lang="sk-SK" dirty="0"/>
              <a:t> </a:t>
            </a:r>
            <a:r>
              <a:rPr lang="sk-SK" dirty="0" err="1"/>
              <a:t>protection</a:t>
            </a:r>
            <a:r>
              <a:rPr lang="sk-SK" dirty="0"/>
              <a:t> </a:t>
            </a:r>
          </a:p>
          <a:p>
            <a:pPr marL="0" indent="0">
              <a:buNone/>
            </a:pPr>
            <a:r>
              <a:rPr lang="sk-SK" dirty="0"/>
              <a:t>(3,200 </a:t>
            </a:r>
            <a:r>
              <a:rPr lang="sk-SK" dirty="0" err="1"/>
              <a:t>households</a:t>
            </a:r>
            <a:r>
              <a:rPr lang="sk-SK" dirty="0"/>
              <a:t>)</a:t>
            </a:r>
          </a:p>
          <a:p>
            <a:r>
              <a:rPr lang="sk-SK" dirty="0"/>
              <a:t>67% </a:t>
            </a:r>
            <a:r>
              <a:rPr lang="sk-SK" dirty="0" err="1"/>
              <a:t>work</a:t>
            </a:r>
            <a:r>
              <a:rPr lang="sk-SK" dirty="0"/>
              <a:t> (by 22% more </a:t>
            </a:r>
            <a:r>
              <a:rPr lang="sk-SK" dirty="0" err="1"/>
              <a:t>than</a:t>
            </a:r>
            <a:r>
              <a:rPr lang="sk-SK" dirty="0"/>
              <a:t> in </a:t>
            </a:r>
            <a:r>
              <a:rPr lang="sk-SK" dirty="0" err="1"/>
              <a:t>summer</a:t>
            </a:r>
            <a:r>
              <a:rPr lang="sk-SK" dirty="0"/>
              <a:t> 2022)</a:t>
            </a:r>
          </a:p>
          <a:p>
            <a:r>
              <a:rPr lang="sk-SK" dirty="0"/>
              <a:t>58% </a:t>
            </a:r>
            <a:r>
              <a:rPr lang="sk-SK" dirty="0" err="1"/>
              <a:t>work</a:t>
            </a:r>
            <a:r>
              <a:rPr lang="sk-SK" dirty="0"/>
              <a:t> in </a:t>
            </a:r>
            <a:r>
              <a:rPr lang="sk-SK" dirty="0" err="1"/>
              <a:t>less</a:t>
            </a:r>
            <a:r>
              <a:rPr lang="sk-SK" dirty="0"/>
              <a:t> </a:t>
            </a:r>
            <a:r>
              <a:rPr lang="sk-SK" dirty="0" err="1"/>
              <a:t>qualified</a:t>
            </a:r>
            <a:r>
              <a:rPr lang="sk-SK" dirty="0"/>
              <a:t> </a:t>
            </a:r>
            <a:r>
              <a:rPr lang="sk-SK" dirty="0" err="1"/>
              <a:t>jobs</a:t>
            </a:r>
            <a:r>
              <a:rPr lang="sk-SK" dirty="0"/>
              <a:t> – </a:t>
            </a:r>
            <a:r>
              <a:rPr lang="sk-SK" dirty="0" err="1"/>
              <a:t>language</a:t>
            </a:r>
            <a:r>
              <a:rPr lang="sk-SK" dirty="0"/>
              <a:t> </a:t>
            </a:r>
            <a:r>
              <a:rPr lang="sk-SK" dirty="0" err="1"/>
              <a:t>knowledge</a:t>
            </a:r>
            <a:r>
              <a:rPr lang="sk-SK" dirty="0"/>
              <a:t> </a:t>
            </a:r>
            <a:r>
              <a:rPr lang="sk-SK" dirty="0" err="1"/>
              <a:t>being</a:t>
            </a:r>
            <a:r>
              <a:rPr lang="sk-SK" dirty="0"/>
              <a:t> a </a:t>
            </a:r>
            <a:r>
              <a:rPr lang="sk-SK" dirty="0" err="1"/>
              <a:t>factor</a:t>
            </a:r>
            <a:endParaRPr lang="sk-SK" dirty="0"/>
          </a:p>
          <a:p>
            <a:r>
              <a:rPr lang="sk-SK" dirty="0"/>
              <a:t>4 </a:t>
            </a:r>
            <a:r>
              <a:rPr lang="sk-SK" dirty="0" err="1"/>
              <a:t>out</a:t>
            </a:r>
            <a:r>
              <a:rPr lang="sk-SK" dirty="0"/>
              <a:t> of 10 </a:t>
            </a:r>
            <a:r>
              <a:rPr lang="sk-SK" dirty="0" err="1"/>
              <a:t>have</a:t>
            </a:r>
            <a:r>
              <a:rPr lang="sk-SK" dirty="0"/>
              <a:t> </a:t>
            </a:r>
            <a:r>
              <a:rPr lang="sk-SK" dirty="0" err="1"/>
              <a:t>less</a:t>
            </a:r>
            <a:r>
              <a:rPr lang="sk-SK" dirty="0"/>
              <a:t> </a:t>
            </a:r>
            <a:r>
              <a:rPr lang="sk-SK" dirty="0" err="1"/>
              <a:t>pay</a:t>
            </a:r>
            <a:r>
              <a:rPr lang="sk-SK" dirty="0"/>
              <a:t> </a:t>
            </a:r>
            <a:r>
              <a:rPr lang="sk-SK" dirty="0" err="1"/>
              <a:t>than</a:t>
            </a:r>
            <a:r>
              <a:rPr lang="sk-SK" dirty="0"/>
              <a:t> </a:t>
            </a:r>
            <a:r>
              <a:rPr lang="sk-SK" dirty="0" err="1"/>
              <a:t>Czechs</a:t>
            </a:r>
            <a:r>
              <a:rPr lang="sk-SK" dirty="0"/>
              <a:t> in </a:t>
            </a:r>
            <a:r>
              <a:rPr lang="sk-SK" dirty="0" err="1"/>
              <a:t>same</a:t>
            </a:r>
            <a:r>
              <a:rPr lang="sk-SK" dirty="0"/>
              <a:t> </a:t>
            </a:r>
            <a:r>
              <a:rPr lang="sk-SK" dirty="0" err="1"/>
              <a:t>positions</a:t>
            </a:r>
            <a:endParaRPr lang="sk-SK" dirty="0"/>
          </a:p>
          <a:p>
            <a:r>
              <a:rPr lang="sk-SK" dirty="0"/>
              <a:t>49% rent a </a:t>
            </a:r>
            <a:r>
              <a:rPr lang="sk-SK" dirty="0" err="1"/>
              <a:t>flat</a:t>
            </a:r>
            <a:endParaRPr lang="sk-SK" dirty="0"/>
          </a:p>
          <a:p>
            <a:r>
              <a:rPr lang="sk-SK" dirty="0"/>
              <a:t>53% </a:t>
            </a:r>
            <a:r>
              <a:rPr lang="sk-SK" dirty="0" err="1"/>
              <a:t>have</a:t>
            </a:r>
            <a:r>
              <a:rPr lang="sk-SK" dirty="0"/>
              <a:t> </a:t>
            </a:r>
            <a:r>
              <a:rPr lang="sk-SK" dirty="0" err="1"/>
              <a:t>humanitarian</a:t>
            </a:r>
            <a:r>
              <a:rPr lang="sk-SK" dirty="0"/>
              <a:t> benefit (</a:t>
            </a:r>
            <a:r>
              <a:rPr lang="sk-SK" dirty="0" err="1"/>
              <a:t>june</a:t>
            </a:r>
            <a:r>
              <a:rPr lang="sk-SK" dirty="0"/>
              <a:t> 2023 </a:t>
            </a:r>
            <a:r>
              <a:rPr lang="sk-SK" dirty="0" err="1"/>
              <a:t>before</a:t>
            </a:r>
            <a:r>
              <a:rPr lang="sk-SK" dirty="0"/>
              <a:t> </a:t>
            </a:r>
            <a:r>
              <a:rPr lang="sk-SK" dirty="0" err="1"/>
              <a:t>changes</a:t>
            </a:r>
            <a:r>
              <a:rPr lang="sk-SK" dirty="0"/>
              <a:t>)</a:t>
            </a:r>
          </a:p>
          <a:p>
            <a:r>
              <a:rPr lang="sk-SK" dirty="0" err="1"/>
              <a:t>Half</a:t>
            </a:r>
            <a:r>
              <a:rPr lang="sk-SK" dirty="0"/>
              <a:t> of </a:t>
            </a:r>
            <a:r>
              <a:rPr lang="sk-SK" dirty="0" err="1"/>
              <a:t>them</a:t>
            </a:r>
            <a:r>
              <a:rPr lang="sk-SK" dirty="0"/>
              <a:t> </a:t>
            </a:r>
            <a:r>
              <a:rPr lang="sk-SK" dirty="0" err="1"/>
              <a:t>work</a:t>
            </a:r>
            <a:r>
              <a:rPr lang="sk-SK" dirty="0"/>
              <a:t> in </a:t>
            </a:r>
            <a:r>
              <a:rPr lang="sk-SK" dirty="0" err="1"/>
              <a:t>precarious</a:t>
            </a:r>
            <a:r>
              <a:rPr lang="sk-SK" dirty="0"/>
              <a:t> </a:t>
            </a:r>
            <a:r>
              <a:rPr lang="sk-SK" dirty="0" err="1"/>
              <a:t>work</a:t>
            </a:r>
            <a:r>
              <a:rPr lang="sk-SK" dirty="0"/>
              <a:t> </a:t>
            </a:r>
            <a:r>
              <a:rPr lang="sk-SK" dirty="0" err="1"/>
              <a:t>conditions</a:t>
            </a:r>
            <a:endParaRPr lang="sk-SK" dirty="0"/>
          </a:p>
          <a:p>
            <a:r>
              <a:rPr lang="sk-SK" dirty="0"/>
              <a:t>68% </a:t>
            </a:r>
            <a:r>
              <a:rPr lang="sk-SK" dirty="0" err="1"/>
              <a:t>below</a:t>
            </a:r>
            <a:r>
              <a:rPr lang="sk-SK" dirty="0"/>
              <a:t> </a:t>
            </a:r>
            <a:r>
              <a:rPr lang="sk-SK" dirty="0" err="1"/>
              <a:t>poverty</a:t>
            </a:r>
            <a:r>
              <a:rPr lang="sk-SK" dirty="0"/>
              <a:t> </a:t>
            </a:r>
            <a:r>
              <a:rPr lang="sk-SK" dirty="0" err="1"/>
              <a:t>line</a:t>
            </a:r>
            <a:r>
              <a:rPr lang="sk-SK" dirty="0"/>
              <a:t>; 45% </a:t>
            </a:r>
            <a:r>
              <a:rPr lang="sk-SK" dirty="0" err="1"/>
              <a:t>have</a:t>
            </a:r>
            <a:r>
              <a:rPr lang="sk-SK" dirty="0"/>
              <a:t> </a:t>
            </a:r>
            <a:r>
              <a:rPr lang="sk-SK" dirty="0" err="1"/>
              <a:t>savings</a:t>
            </a:r>
            <a:r>
              <a:rPr lang="sk-SK" dirty="0"/>
              <a:t> </a:t>
            </a:r>
            <a:r>
              <a:rPr lang="sk-SK" dirty="0" err="1"/>
              <a:t>for</a:t>
            </a:r>
            <a:r>
              <a:rPr lang="sk-SK" dirty="0"/>
              <a:t> </a:t>
            </a:r>
            <a:r>
              <a:rPr lang="sk-SK" dirty="0" err="1"/>
              <a:t>less</a:t>
            </a:r>
            <a:r>
              <a:rPr lang="sk-SK" dirty="0"/>
              <a:t> </a:t>
            </a:r>
            <a:r>
              <a:rPr lang="sk-SK" dirty="0" err="1"/>
              <a:t>than</a:t>
            </a:r>
            <a:r>
              <a:rPr lang="sk-SK" dirty="0"/>
              <a:t> a </a:t>
            </a:r>
            <a:r>
              <a:rPr lang="sk-SK" dirty="0" err="1"/>
              <a:t>month</a:t>
            </a:r>
            <a:endParaRPr lang="sk-SK" dirty="0"/>
          </a:p>
          <a:p>
            <a:r>
              <a:rPr lang="sk-SK" dirty="0"/>
              <a:t>More </a:t>
            </a:r>
            <a:r>
              <a:rPr lang="sk-SK" dirty="0" err="1"/>
              <a:t>than</a:t>
            </a:r>
            <a:r>
              <a:rPr lang="sk-SK" dirty="0"/>
              <a:t> </a:t>
            </a:r>
            <a:r>
              <a:rPr lang="sk-SK" dirty="0" err="1"/>
              <a:t>half</a:t>
            </a:r>
            <a:r>
              <a:rPr lang="sk-SK" dirty="0"/>
              <a:t> </a:t>
            </a:r>
            <a:r>
              <a:rPr lang="sk-SK" dirty="0" err="1"/>
              <a:t>want</a:t>
            </a:r>
            <a:r>
              <a:rPr lang="sk-SK" dirty="0"/>
              <a:t> to </a:t>
            </a:r>
            <a:r>
              <a:rPr lang="sk-SK" dirty="0" err="1"/>
              <a:t>stay</a:t>
            </a:r>
            <a:endParaRPr lang="sk-SK" dirty="0"/>
          </a:p>
          <a:p>
            <a:r>
              <a:rPr lang="sk-SK" dirty="0" err="1"/>
              <a:t>Schools</a:t>
            </a:r>
            <a:r>
              <a:rPr lang="sk-SK" dirty="0"/>
              <a:t> (</a:t>
            </a:r>
            <a:r>
              <a:rPr lang="sk-SK" dirty="0" err="1"/>
              <a:t>March</a:t>
            </a:r>
            <a:r>
              <a:rPr lang="sk-SK" dirty="0"/>
              <a:t> 23): 66% in </a:t>
            </a:r>
            <a:r>
              <a:rPr lang="sk-SK" dirty="0" err="1"/>
              <a:t>preschool</a:t>
            </a:r>
            <a:r>
              <a:rPr lang="sk-SK" dirty="0"/>
              <a:t>, 92% in </a:t>
            </a:r>
            <a:r>
              <a:rPr lang="sk-SK" dirty="0" err="1"/>
              <a:t>primary</a:t>
            </a:r>
            <a:r>
              <a:rPr lang="sk-SK" dirty="0"/>
              <a:t> </a:t>
            </a:r>
            <a:r>
              <a:rPr lang="sk-SK" dirty="0" err="1"/>
              <a:t>schools</a:t>
            </a:r>
            <a:r>
              <a:rPr lang="sk-SK" dirty="0"/>
              <a:t>, 43% in </a:t>
            </a:r>
            <a:r>
              <a:rPr lang="sk-SK" dirty="0" err="1"/>
              <a:t>high</a:t>
            </a:r>
            <a:r>
              <a:rPr lang="sk-SK" dirty="0"/>
              <a:t> </a:t>
            </a:r>
            <a:r>
              <a:rPr lang="sk-SK" dirty="0" err="1"/>
              <a:t>schools</a:t>
            </a:r>
            <a:endParaRPr lang="sk-SK" dirty="0"/>
          </a:p>
          <a:p>
            <a:endParaRPr lang="sk-SK" dirty="0"/>
          </a:p>
          <a:p>
            <a:endParaRPr lang="sk-SK" dirty="0"/>
          </a:p>
        </p:txBody>
      </p:sp>
    </p:spTree>
    <p:extLst>
      <p:ext uri="{BB962C8B-B14F-4D97-AF65-F5344CB8AC3E}">
        <p14:creationId xmlns:p14="http://schemas.microsoft.com/office/powerpoint/2010/main" val="3160495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BAAD8-7AF2-40C6-88C3-384B6106D56F}"/>
              </a:ext>
            </a:extLst>
          </p:cNvPr>
          <p:cNvSpPr>
            <a:spLocks noGrp="1"/>
          </p:cNvSpPr>
          <p:nvPr>
            <p:ph type="title"/>
          </p:nvPr>
        </p:nvSpPr>
        <p:spPr/>
        <p:txBody>
          <a:bodyPr/>
          <a:lstStyle/>
          <a:p>
            <a:r>
              <a:rPr lang="cs-CZ" dirty="0" err="1"/>
              <a:t>Russians</a:t>
            </a:r>
            <a:r>
              <a:rPr lang="cs-CZ" dirty="0"/>
              <a:t> and </a:t>
            </a:r>
            <a:r>
              <a:rPr lang="cs-CZ" dirty="0" err="1"/>
              <a:t>Belarussians</a:t>
            </a:r>
            <a:endParaRPr lang="sk-SK" dirty="0"/>
          </a:p>
        </p:txBody>
      </p:sp>
      <p:sp>
        <p:nvSpPr>
          <p:cNvPr id="3" name="Zástupný obsah 2">
            <a:extLst>
              <a:ext uri="{FF2B5EF4-FFF2-40B4-BE49-F238E27FC236}">
                <a16:creationId xmlns:a16="http://schemas.microsoft.com/office/drawing/2014/main" id="{F2701211-8AE3-4B1F-AFC6-5E0B61F57674}"/>
              </a:ext>
            </a:extLst>
          </p:cNvPr>
          <p:cNvSpPr>
            <a:spLocks noGrp="1"/>
          </p:cNvSpPr>
          <p:nvPr>
            <p:ph idx="1"/>
          </p:nvPr>
        </p:nvSpPr>
        <p:spPr/>
        <p:txBody>
          <a:bodyPr>
            <a:normAutofit fontScale="92500" lnSpcReduction="10000"/>
          </a:bodyPr>
          <a:lstStyle/>
          <a:p>
            <a:pPr marL="342900" indent="-342900"/>
            <a:r>
              <a:rPr lang="en-US" dirty="0" smtClean="0"/>
              <a:t>Government</a:t>
            </a:r>
            <a:r>
              <a:rPr lang="cs-CZ" dirty="0" smtClean="0"/>
              <a:t> </a:t>
            </a:r>
            <a:r>
              <a:rPr lang="cs-CZ" dirty="0" err="1"/>
              <a:t>Resolution</a:t>
            </a:r>
            <a:r>
              <a:rPr lang="cs-CZ" dirty="0"/>
              <a:t> No 130</a:t>
            </a:r>
            <a:r>
              <a:rPr lang="en-US" dirty="0"/>
              <a:t> </a:t>
            </a:r>
            <a:r>
              <a:rPr lang="cs-CZ" dirty="0"/>
              <a:t> </a:t>
            </a:r>
            <a:r>
              <a:rPr lang="cs-CZ" dirty="0" err="1"/>
              <a:t>of</a:t>
            </a:r>
            <a:r>
              <a:rPr lang="cs-CZ" dirty="0"/>
              <a:t> </a:t>
            </a:r>
            <a:r>
              <a:rPr lang="cs-CZ" dirty="0">
                <a:solidFill>
                  <a:schemeClr val="accent1"/>
                </a:solidFill>
              </a:rPr>
              <a:t>25 </a:t>
            </a:r>
            <a:r>
              <a:rPr lang="cs-CZ" dirty="0" err="1">
                <a:solidFill>
                  <a:schemeClr val="accent1"/>
                </a:solidFill>
              </a:rPr>
              <a:t>February</a:t>
            </a:r>
            <a:r>
              <a:rPr lang="cs-CZ" dirty="0">
                <a:solidFill>
                  <a:schemeClr val="accent1"/>
                </a:solidFill>
              </a:rPr>
              <a:t> 2022 </a:t>
            </a:r>
            <a:r>
              <a:rPr lang="en-US" dirty="0"/>
              <a:t>on the suspension of the acceptance and processing of applications for visas and permits for long-term and permanent residence of nationals of the Russian Federation</a:t>
            </a:r>
            <a:endParaRPr lang="cs-CZ" dirty="0"/>
          </a:p>
          <a:p>
            <a:pPr marL="342900" indent="-342900"/>
            <a:r>
              <a:rPr lang="en-US" dirty="0"/>
              <a:t>Government Resolution No 152 of </a:t>
            </a:r>
            <a:r>
              <a:rPr lang="en-US" dirty="0">
                <a:solidFill>
                  <a:schemeClr val="accent1"/>
                </a:solidFill>
              </a:rPr>
              <a:t>2 March 2022 </a:t>
            </a:r>
            <a:r>
              <a:rPr lang="en-US" dirty="0"/>
              <a:t>on the suspension of the acceptance and processing of applications for visas and permits for long-term and permanent residence of nationals of the Republic of Belarus</a:t>
            </a:r>
            <a:endParaRPr lang="cs-CZ" dirty="0"/>
          </a:p>
          <a:p>
            <a:pPr marL="342900" indent="-342900"/>
            <a:r>
              <a:rPr lang="en-US" dirty="0"/>
              <a:t>Government</a:t>
            </a:r>
            <a:r>
              <a:rPr lang="cs-CZ" dirty="0"/>
              <a:t> </a:t>
            </a:r>
            <a:r>
              <a:rPr lang="cs-CZ" dirty="0" err="1"/>
              <a:t>Resolution</a:t>
            </a:r>
            <a:r>
              <a:rPr lang="cs-CZ" dirty="0"/>
              <a:t> </a:t>
            </a:r>
            <a:r>
              <a:rPr lang="en-US" dirty="0"/>
              <a:t>No 254 of </a:t>
            </a:r>
            <a:r>
              <a:rPr lang="cs-CZ" dirty="0"/>
              <a:t> </a:t>
            </a:r>
            <a:r>
              <a:rPr lang="cs-CZ" dirty="0">
                <a:solidFill>
                  <a:schemeClr val="accent1"/>
                </a:solidFill>
              </a:rPr>
              <a:t>1 </a:t>
            </a:r>
            <a:r>
              <a:rPr lang="cs-CZ" dirty="0" err="1">
                <a:solidFill>
                  <a:schemeClr val="accent1"/>
                </a:solidFill>
              </a:rPr>
              <a:t>April</a:t>
            </a:r>
            <a:r>
              <a:rPr lang="cs-CZ" dirty="0">
                <a:solidFill>
                  <a:schemeClr val="accent1"/>
                </a:solidFill>
              </a:rPr>
              <a:t> 2022 </a:t>
            </a:r>
            <a:r>
              <a:rPr lang="en-US" dirty="0"/>
              <a:t>on the adoption of a crisis measure</a:t>
            </a:r>
            <a:endParaRPr lang="cs-CZ" dirty="0"/>
          </a:p>
          <a:p>
            <a:pPr marL="342900" indent="-342900"/>
            <a:r>
              <a:rPr lang="en-US" dirty="0"/>
              <a:t>G</a:t>
            </a:r>
            <a:r>
              <a:rPr lang="cs-CZ" dirty="0" err="1"/>
              <a:t>overnment</a:t>
            </a:r>
            <a:r>
              <a:rPr lang="cs-CZ" dirty="0"/>
              <a:t> </a:t>
            </a:r>
            <a:r>
              <a:rPr lang="cs-CZ" dirty="0" err="1"/>
              <a:t>Regulation</a:t>
            </a:r>
            <a:r>
              <a:rPr lang="cs-CZ" dirty="0"/>
              <a:t> </a:t>
            </a:r>
            <a:r>
              <a:rPr lang="en-US" dirty="0"/>
              <a:t>of </a:t>
            </a:r>
            <a:r>
              <a:rPr lang="en-US" dirty="0">
                <a:solidFill>
                  <a:schemeClr val="accent1"/>
                </a:solidFill>
              </a:rPr>
              <a:t>22 June 2022</a:t>
            </a:r>
            <a:r>
              <a:rPr lang="cs-CZ" dirty="0">
                <a:solidFill>
                  <a:schemeClr val="accent1"/>
                </a:solidFill>
              </a:rPr>
              <a:t> </a:t>
            </a:r>
            <a:r>
              <a:rPr lang="en-US" dirty="0"/>
              <a:t>on the inadmissibility of applications by third-country nationals for a residence permit in the territory of the Czech Republic submitted to embassies</a:t>
            </a:r>
          </a:p>
          <a:p>
            <a:endParaRPr lang="en-US" dirty="0"/>
          </a:p>
        </p:txBody>
      </p:sp>
    </p:spTree>
    <p:extLst>
      <p:ext uri="{BB962C8B-B14F-4D97-AF65-F5344CB8AC3E}">
        <p14:creationId xmlns:p14="http://schemas.microsoft.com/office/powerpoint/2010/main" val="40463689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What</a:t>
            </a:r>
            <a:r>
              <a:rPr lang="cs-CZ" dirty="0"/>
              <a:t> </a:t>
            </a:r>
            <a:r>
              <a:rPr lang="cs-CZ" dirty="0" err="1"/>
              <a:t>was</a:t>
            </a:r>
            <a:r>
              <a:rPr lang="cs-CZ" dirty="0"/>
              <a:t> </a:t>
            </a:r>
            <a:r>
              <a:rPr lang="cs-CZ" dirty="0" err="1"/>
              <a:t>suspended</a:t>
            </a:r>
            <a:endParaRPr lang="cs-CZ" dirty="0"/>
          </a:p>
        </p:txBody>
      </p:sp>
      <p:sp>
        <p:nvSpPr>
          <p:cNvPr id="3" name="Zástupný symbol pro obsah 2"/>
          <p:cNvSpPr>
            <a:spLocks noGrp="1"/>
          </p:cNvSpPr>
          <p:nvPr>
            <p:ph idx="1"/>
          </p:nvPr>
        </p:nvSpPr>
        <p:spPr/>
        <p:txBody>
          <a:bodyPr>
            <a:normAutofit lnSpcReduction="10000"/>
          </a:bodyPr>
          <a:lstStyle/>
          <a:p>
            <a:pPr marL="457200" indent="-457200">
              <a:buFont typeface="+mj-lt"/>
              <a:buAutoNum type="arabicPeriod"/>
            </a:pPr>
            <a:r>
              <a:rPr lang="en-US" b="1" dirty="0"/>
              <a:t>suspend the procedure in the case of applications </a:t>
            </a:r>
            <a:r>
              <a:rPr lang="en-US" dirty="0"/>
              <a:t>submitted by nationals of the </a:t>
            </a:r>
            <a:r>
              <a:rPr lang="en-US" b="1" dirty="0"/>
              <a:t>Russian Federation </a:t>
            </a:r>
            <a:r>
              <a:rPr lang="cs-CZ" b="1" dirty="0" err="1"/>
              <a:t>or</a:t>
            </a:r>
            <a:r>
              <a:rPr lang="cs-CZ" b="1" dirty="0"/>
              <a:t> Republic </a:t>
            </a:r>
            <a:r>
              <a:rPr lang="cs-CZ" b="1" dirty="0" err="1"/>
              <a:t>of</a:t>
            </a:r>
            <a:r>
              <a:rPr lang="cs-CZ" b="1" dirty="0"/>
              <a:t> </a:t>
            </a:r>
            <a:r>
              <a:rPr lang="cs-CZ" b="1" dirty="0" err="1"/>
              <a:t>Belarus</a:t>
            </a:r>
            <a:r>
              <a:rPr lang="cs-CZ" b="1" dirty="0"/>
              <a:t> </a:t>
            </a:r>
            <a:r>
              <a:rPr lang="en-US" dirty="0"/>
              <a:t>for short-stay visas which have not yet been decided;</a:t>
            </a:r>
            <a:endParaRPr lang="cs-CZ" dirty="0"/>
          </a:p>
          <a:p>
            <a:pPr marL="457200" indent="-457200">
              <a:buFont typeface="+mj-lt"/>
              <a:buAutoNum type="arabicPeriod"/>
            </a:pPr>
            <a:r>
              <a:rPr lang="en-US" b="1" dirty="0"/>
              <a:t>stop accepting applications for visas and permits </a:t>
            </a:r>
            <a:r>
              <a:rPr lang="en-US" dirty="0"/>
              <a:t>for long-term and permanent residence at embassies of the Czech Republic submitted by nationals of the </a:t>
            </a:r>
            <a:r>
              <a:rPr lang="en-US" b="1" dirty="0"/>
              <a:t>Russian</a:t>
            </a:r>
            <a:r>
              <a:rPr lang="en-US" dirty="0"/>
              <a:t> Federation and the Republic of </a:t>
            </a:r>
            <a:r>
              <a:rPr lang="en-US" b="1" dirty="0"/>
              <a:t>Belarus</a:t>
            </a:r>
            <a:r>
              <a:rPr lang="en-US" dirty="0"/>
              <a:t>,</a:t>
            </a:r>
            <a:endParaRPr lang="cs-CZ" dirty="0"/>
          </a:p>
          <a:p>
            <a:pPr marL="457200" indent="-457200">
              <a:buFont typeface="+mj-lt"/>
              <a:buAutoNum type="arabicPeriod"/>
            </a:pPr>
            <a:r>
              <a:rPr lang="en-US" b="1" dirty="0"/>
              <a:t>suspend proceedings on applications for visas and permits</a:t>
            </a:r>
            <a:r>
              <a:rPr lang="en-US" dirty="0"/>
              <a:t> for long-term or permanent residence submitted by nationals of the </a:t>
            </a:r>
            <a:r>
              <a:rPr lang="en-US" b="1" dirty="0"/>
              <a:t>Russian</a:t>
            </a:r>
            <a:r>
              <a:rPr lang="en-US" dirty="0"/>
              <a:t> Federation and the Republic of </a:t>
            </a:r>
            <a:r>
              <a:rPr lang="en-US" b="1" dirty="0"/>
              <a:t>Belarus</a:t>
            </a:r>
            <a:r>
              <a:rPr lang="en-US" dirty="0"/>
              <a:t> to the embassies of the Czech Republic;</a:t>
            </a:r>
            <a:endParaRPr lang="cs-CZ" dirty="0"/>
          </a:p>
          <a:p>
            <a:pPr marL="0" indent="0">
              <a:buNone/>
            </a:pPr>
            <a:r>
              <a:rPr lang="cs-CZ" dirty="0"/>
              <a:t>FAMILY REUNION AGAIN POSSIBLE</a:t>
            </a:r>
          </a:p>
          <a:p>
            <a:endParaRPr lang="cs-CZ" dirty="0"/>
          </a:p>
          <a:p>
            <a:endParaRPr lang="cs-CZ" dirty="0"/>
          </a:p>
          <a:p>
            <a:endParaRPr lang="cs-CZ" dirty="0"/>
          </a:p>
        </p:txBody>
      </p:sp>
    </p:spTree>
    <p:extLst>
      <p:ext uri="{BB962C8B-B14F-4D97-AF65-F5344CB8AC3E}">
        <p14:creationId xmlns:p14="http://schemas.microsoft.com/office/powerpoint/2010/main" val="506877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Who</a:t>
            </a:r>
            <a:r>
              <a:rPr lang="cs-CZ" dirty="0"/>
              <a:t> </a:t>
            </a:r>
            <a:r>
              <a:rPr lang="cs-CZ" dirty="0" err="1"/>
              <a:t>will</a:t>
            </a:r>
            <a:r>
              <a:rPr lang="cs-CZ" dirty="0"/>
              <a:t> </a:t>
            </a:r>
            <a:r>
              <a:rPr lang="cs-CZ" dirty="0" err="1"/>
              <a:t>be</a:t>
            </a:r>
            <a:r>
              <a:rPr lang="cs-CZ" dirty="0"/>
              <a:t> </a:t>
            </a:r>
            <a:r>
              <a:rPr lang="cs-CZ" dirty="0" err="1"/>
              <a:t>admitted</a:t>
            </a:r>
            <a:r>
              <a:rPr lang="cs-CZ" dirty="0"/>
              <a:t> </a:t>
            </a:r>
            <a:r>
              <a:rPr lang="cs-CZ" dirty="0" err="1"/>
              <a:t>from</a:t>
            </a:r>
            <a:r>
              <a:rPr lang="cs-CZ" dirty="0"/>
              <a:t> </a:t>
            </a:r>
            <a:r>
              <a:rPr lang="cs-CZ" dirty="0" err="1"/>
              <a:t>Russia</a:t>
            </a:r>
            <a:r>
              <a:rPr lang="cs-CZ" dirty="0"/>
              <a:t> /</a:t>
            </a:r>
            <a:r>
              <a:rPr lang="cs-CZ" dirty="0" err="1"/>
              <a:t>Belarus</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Civil society </a:t>
            </a:r>
            <a:r>
              <a:rPr lang="cs-CZ" dirty="0" err="1" smtClean="0"/>
              <a:t>programme</a:t>
            </a:r>
            <a:endParaRPr lang="cs-CZ" dirty="0" smtClean="0"/>
          </a:p>
          <a:p>
            <a:pPr marL="342900" indent="-342900"/>
            <a:r>
              <a:rPr lang="en-US" dirty="0" smtClean="0"/>
              <a:t>provide </a:t>
            </a:r>
            <a:r>
              <a:rPr lang="en-US" dirty="0"/>
              <a:t>visa support to freedom fighters, human rights defenders, civil society representatives, independent media or academics in the RF and BY </a:t>
            </a:r>
            <a:endParaRPr lang="cs-CZ" dirty="0"/>
          </a:p>
          <a:p>
            <a:pPr marL="342900" indent="-342900"/>
            <a:r>
              <a:rPr lang="en-US" dirty="0"/>
              <a:t>who are subject to persecution by the state authorities </a:t>
            </a:r>
            <a:endParaRPr lang="cs-CZ" dirty="0"/>
          </a:p>
          <a:p>
            <a:pPr marL="342900" indent="-342900"/>
            <a:r>
              <a:rPr lang="en-US" dirty="0"/>
              <a:t>have to leave their country of origin mainly for security reasons and for the active defense of democratic principles</a:t>
            </a:r>
            <a:endParaRPr lang="cs-CZ" dirty="0"/>
          </a:p>
          <a:p>
            <a:pPr marL="342900" indent="-342900"/>
            <a:r>
              <a:rPr lang="en-US" dirty="0"/>
              <a:t>concerned are people who are fighting against the criminal regimes of Putin and Lukashenko in their </a:t>
            </a:r>
            <a:r>
              <a:rPr lang="en-US" dirty="0" smtClean="0"/>
              <a:t>countries</a:t>
            </a:r>
            <a:endParaRPr lang="cs-CZ" dirty="0" smtClean="0"/>
          </a:p>
          <a:p>
            <a:endParaRPr lang="cs-CZ" dirty="0" smtClean="0"/>
          </a:p>
          <a:p>
            <a:r>
              <a:rPr lang="cs-CZ" dirty="0" err="1" smtClean="0"/>
              <a:t>Family</a:t>
            </a:r>
            <a:r>
              <a:rPr lang="cs-CZ" dirty="0" smtClean="0"/>
              <a:t> </a:t>
            </a:r>
            <a:r>
              <a:rPr lang="cs-CZ" dirty="0" err="1" smtClean="0"/>
              <a:t>members</a:t>
            </a:r>
            <a:r>
              <a:rPr lang="cs-CZ" dirty="0" smtClean="0"/>
              <a:t> </a:t>
            </a:r>
            <a:r>
              <a:rPr lang="cs-CZ" dirty="0" err="1" smtClean="0"/>
              <a:t>of</a:t>
            </a:r>
            <a:r>
              <a:rPr lang="cs-CZ" dirty="0" smtClean="0"/>
              <a:t> EU / </a:t>
            </a:r>
            <a:r>
              <a:rPr lang="cs-CZ" dirty="0" err="1" smtClean="0"/>
              <a:t>third</a:t>
            </a:r>
            <a:r>
              <a:rPr lang="cs-CZ" dirty="0" smtClean="0"/>
              <a:t> country </a:t>
            </a:r>
            <a:r>
              <a:rPr lang="cs-CZ" dirty="0" err="1" smtClean="0"/>
              <a:t>nationals</a:t>
            </a:r>
            <a:endParaRPr lang="cs-CZ" dirty="0"/>
          </a:p>
          <a:p>
            <a:r>
              <a:rPr lang="cs-CZ" dirty="0" err="1" smtClean="0"/>
              <a:t>Students</a:t>
            </a:r>
            <a:r>
              <a:rPr lang="cs-CZ" dirty="0" smtClean="0"/>
              <a:t> </a:t>
            </a:r>
            <a:r>
              <a:rPr lang="cs-CZ" dirty="0" err="1" smtClean="0"/>
              <a:t>from</a:t>
            </a:r>
            <a:r>
              <a:rPr lang="cs-CZ" dirty="0" smtClean="0"/>
              <a:t> </a:t>
            </a:r>
            <a:r>
              <a:rPr lang="cs-CZ" dirty="0" err="1" smtClean="0"/>
              <a:t>Belarus</a:t>
            </a:r>
            <a:r>
              <a:rPr lang="cs-CZ" dirty="0" smtClean="0"/>
              <a:t>: </a:t>
            </a:r>
            <a:r>
              <a:rPr lang="cs-CZ" dirty="0" err="1" smtClean="0"/>
              <a:t>those</a:t>
            </a:r>
            <a:r>
              <a:rPr lang="cs-CZ" dirty="0" smtClean="0"/>
              <a:t> </a:t>
            </a:r>
            <a:r>
              <a:rPr lang="cs-CZ" dirty="0" err="1" smtClean="0"/>
              <a:t>who</a:t>
            </a:r>
            <a:r>
              <a:rPr lang="cs-CZ" dirty="0" smtClean="0"/>
              <a:t> are </a:t>
            </a:r>
            <a:r>
              <a:rPr lang="cs-CZ" dirty="0" err="1" smtClean="0"/>
              <a:t>persecuted</a:t>
            </a:r>
            <a:r>
              <a:rPr lang="cs-CZ" dirty="0" smtClean="0"/>
              <a:t> </a:t>
            </a:r>
            <a:r>
              <a:rPr lang="cs-CZ" dirty="0" err="1" smtClean="0"/>
              <a:t>for</a:t>
            </a:r>
            <a:r>
              <a:rPr lang="cs-CZ" dirty="0" smtClean="0"/>
              <a:t> </a:t>
            </a:r>
            <a:r>
              <a:rPr lang="cs-CZ" dirty="0" err="1" smtClean="0"/>
              <a:t>political</a:t>
            </a:r>
            <a:r>
              <a:rPr lang="cs-CZ" dirty="0" smtClean="0"/>
              <a:t> </a:t>
            </a:r>
            <a:r>
              <a:rPr lang="cs-CZ" dirty="0" err="1" smtClean="0"/>
              <a:t>reasons</a:t>
            </a:r>
            <a:r>
              <a:rPr lang="cs-CZ" dirty="0" smtClean="0"/>
              <a:t> and </a:t>
            </a:r>
            <a:r>
              <a:rPr lang="cs-CZ" dirty="0" err="1" smtClean="0"/>
              <a:t>those</a:t>
            </a:r>
            <a:r>
              <a:rPr lang="cs-CZ" dirty="0" smtClean="0"/>
              <a:t> </a:t>
            </a:r>
            <a:r>
              <a:rPr lang="cs-CZ" dirty="0" err="1" smtClean="0"/>
              <a:t>who</a:t>
            </a:r>
            <a:r>
              <a:rPr lang="cs-CZ" dirty="0" smtClean="0"/>
              <a:t> </a:t>
            </a:r>
            <a:r>
              <a:rPr lang="cs-CZ" dirty="0" err="1" smtClean="0"/>
              <a:t>oppose</a:t>
            </a:r>
            <a:r>
              <a:rPr lang="cs-CZ" dirty="0" smtClean="0"/>
              <a:t> non-</a:t>
            </a:r>
            <a:r>
              <a:rPr lang="cs-CZ" dirty="0" err="1" smtClean="0"/>
              <a:t>democratic</a:t>
            </a:r>
            <a:r>
              <a:rPr lang="cs-CZ" dirty="0" smtClean="0"/>
              <a:t> </a:t>
            </a:r>
            <a:r>
              <a:rPr lang="cs-CZ" dirty="0" err="1" smtClean="0"/>
              <a:t>circumstances</a:t>
            </a:r>
            <a:r>
              <a:rPr lang="cs-CZ" dirty="0" smtClean="0"/>
              <a:t> in </a:t>
            </a:r>
            <a:r>
              <a:rPr lang="cs-CZ" dirty="0" err="1" smtClean="0"/>
              <a:t>their</a:t>
            </a:r>
            <a:r>
              <a:rPr lang="cs-CZ" dirty="0" smtClean="0"/>
              <a:t> country</a:t>
            </a:r>
          </a:p>
          <a:p>
            <a:endParaRPr lang="cs-CZ" dirty="0"/>
          </a:p>
          <a:p>
            <a:endParaRPr lang="cs-CZ" dirty="0" smtClean="0"/>
          </a:p>
          <a:p>
            <a:endParaRPr lang="cs-CZ" dirty="0"/>
          </a:p>
        </p:txBody>
      </p:sp>
    </p:spTree>
    <p:extLst>
      <p:ext uri="{BB962C8B-B14F-4D97-AF65-F5344CB8AC3E}">
        <p14:creationId xmlns:p14="http://schemas.microsoft.com/office/powerpoint/2010/main" val="1000002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C3073E-E6CF-490C-90C4-EFBC3E3F5F08}"/>
              </a:ext>
            </a:extLst>
          </p:cNvPr>
          <p:cNvSpPr>
            <a:spLocks noGrp="1"/>
          </p:cNvSpPr>
          <p:nvPr>
            <p:ph type="title"/>
          </p:nvPr>
        </p:nvSpPr>
        <p:spPr/>
        <p:txBody>
          <a:bodyPr/>
          <a:lstStyle/>
          <a:p>
            <a:r>
              <a:rPr lang="sk-SK" dirty="0" err="1"/>
              <a:t>Some</a:t>
            </a:r>
            <a:r>
              <a:rPr lang="sk-SK" dirty="0"/>
              <a:t> </a:t>
            </a:r>
            <a:r>
              <a:rPr lang="sk-SK" dirty="0" err="1"/>
              <a:t>interesting</a:t>
            </a:r>
            <a:r>
              <a:rPr lang="sk-SK" dirty="0"/>
              <a:t> </a:t>
            </a:r>
            <a:r>
              <a:rPr lang="sk-SK" dirty="0" err="1"/>
              <a:t>sources</a:t>
            </a:r>
            <a:endParaRPr lang="sk-SK" dirty="0"/>
          </a:p>
        </p:txBody>
      </p:sp>
      <p:sp>
        <p:nvSpPr>
          <p:cNvPr id="3" name="Zástupný obsah 2">
            <a:extLst>
              <a:ext uri="{FF2B5EF4-FFF2-40B4-BE49-F238E27FC236}">
                <a16:creationId xmlns:a16="http://schemas.microsoft.com/office/drawing/2014/main" id="{7FE291A0-3C34-4D43-B4F5-4599AF09BBA1}"/>
              </a:ext>
            </a:extLst>
          </p:cNvPr>
          <p:cNvSpPr>
            <a:spLocks noGrp="1"/>
          </p:cNvSpPr>
          <p:nvPr>
            <p:ph idx="1"/>
          </p:nvPr>
        </p:nvSpPr>
        <p:spPr/>
        <p:txBody>
          <a:bodyPr>
            <a:normAutofit lnSpcReduction="10000"/>
          </a:bodyPr>
          <a:lstStyle/>
          <a:p>
            <a:pPr marL="0" indent="0">
              <a:buNone/>
            </a:pPr>
            <a:r>
              <a:rPr lang="sk-SK" dirty="0"/>
              <a:t>ECRE </a:t>
            </a:r>
            <a:r>
              <a:rPr lang="sk-SK" dirty="0" err="1"/>
              <a:t>Information</a:t>
            </a:r>
            <a:r>
              <a:rPr lang="sk-SK" dirty="0"/>
              <a:t> </a:t>
            </a:r>
            <a:r>
              <a:rPr lang="sk-SK" dirty="0" err="1"/>
              <a:t>Sheet</a:t>
            </a:r>
            <a:r>
              <a:rPr lang="sk-SK" dirty="0"/>
              <a:t> 2022</a:t>
            </a:r>
          </a:p>
          <a:p>
            <a:pPr marL="0" indent="0">
              <a:buNone/>
            </a:pPr>
            <a:r>
              <a:rPr lang="sk-SK" dirty="0">
                <a:hlinkClick r:id="rId2"/>
              </a:rPr>
              <a:t>https://ecre.org/wp-content/uploads/2022/03/Information-Sheet-%E2%80%93-Access-to-territory-asylum-procedures-and-reception-conditions-for-Ukrainian-nationals-in-European-countries.pdf</a:t>
            </a:r>
            <a:r>
              <a:rPr lang="sk-SK" dirty="0"/>
              <a:t> </a:t>
            </a:r>
          </a:p>
          <a:p>
            <a:pPr marL="0" indent="0">
              <a:buNone/>
            </a:pPr>
            <a:r>
              <a:rPr lang="sk-SK" dirty="0"/>
              <a:t>EU </a:t>
            </a:r>
            <a:r>
              <a:rPr lang="sk-SK" dirty="0" err="1"/>
              <a:t>Commission</a:t>
            </a:r>
            <a:r>
              <a:rPr lang="sk-SK" dirty="0"/>
              <a:t> </a:t>
            </a:r>
            <a:r>
              <a:rPr lang="sk-SK" dirty="0" err="1"/>
              <a:t>guidelines</a:t>
            </a:r>
            <a:r>
              <a:rPr lang="sk-SK" dirty="0"/>
              <a:t> – </a:t>
            </a:r>
            <a:r>
              <a:rPr lang="sk-SK" dirty="0" err="1"/>
              <a:t>crossing</a:t>
            </a:r>
            <a:r>
              <a:rPr lang="sk-SK" dirty="0"/>
              <a:t> </a:t>
            </a:r>
            <a:r>
              <a:rPr lang="sk-SK" dirty="0" err="1"/>
              <a:t>borders</a:t>
            </a:r>
            <a:r>
              <a:rPr lang="sk-SK" dirty="0"/>
              <a:t> (</a:t>
            </a:r>
            <a:r>
              <a:rPr lang="sk-SK" dirty="0">
                <a:effectLst/>
                <a:latin typeface="Arial" panose="020B0604020202020204" pitchFamily="34" charset="0"/>
              </a:rPr>
              <a:t>C(2022) 1404 </a:t>
            </a:r>
            <a:r>
              <a:rPr lang="sk-SK" dirty="0" err="1">
                <a:effectLst/>
                <a:latin typeface="Arial" panose="020B0604020202020204" pitchFamily="34" charset="0"/>
              </a:rPr>
              <a:t>final</a:t>
            </a:r>
            <a:r>
              <a:rPr lang="sk-SK" dirty="0">
                <a:effectLst/>
                <a:latin typeface="Arial" panose="020B0604020202020204" pitchFamily="34" charset="0"/>
              </a:rPr>
              <a:t>)</a:t>
            </a:r>
            <a:r>
              <a:rPr lang="sk-SK" dirty="0"/>
              <a:t>:</a:t>
            </a:r>
          </a:p>
          <a:p>
            <a:pPr marL="0" indent="0">
              <a:buNone/>
            </a:pPr>
            <a:r>
              <a:rPr lang="sk-SK" dirty="0">
                <a:hlinkClick r:id="rId3"/>
              </a:rPr>
              <a:t>https://ec.europa.eu/home-affairs/communication-providing-operational-guidelines-external-border-management-eu-ukraine-borders_en</a:t>
            </a:r>
            <a:r>
              <a:rPr lang="sk-SK" dirty="0"/>
              <a:t> - </a:t>
            </a:r>
            <a:endParaRPr lang="sk-SK" dirty="0" smtClean="0"/>
          </a:p>
          <a:p>
            <a:pPr marL="0" indent="0">
              <a:buNone/>
            </a:pPr>
            <a:r>
              <a:rPr lang="en-US" dirty="0" err="1" smtClean="0">
                <a:hlinkClick r:id="rId4"/>
              </a:rPr>
              <a:t>Czechia</a:t>
            </a:r>
            <a:r>
              <a:rPr lang="en-US" dirty="0" smtClean="0">
                <a:hlinkClick r:id="rId4"/>
              </a:rPr>
              <a:t> to extend ban on visa and residence permits for Russians and Belarusians - Prague, Czech Republic</a:t>
            </a:r>
            <a:endParaRPr lang="sk-SK" dirty="0"/>
          </a:p>
        </p:txBody>
      </p:sp>
    </p:spTree>
    <p:extLst>
      <p:ext uri="{BB962C8B-B14F-4D97-AF65-F5344CB8AC3E}">
        <p14:creationId xmlns:p14="http://schemas.microsoft.com/office/powerpoint/2010/main" val="3838661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35308"/>
            <a:ext cx="10515600" cy="1325563"/>
          </a:xfrm>
        </p:spPr>
        <p:txBody>
          <a:bodyPr/>
          <a:lstStyle/>
          <a:p>
            <a:r>
              <a:rPr lang="cs-CZ" dirty="0" err="1"/>
              <a:t>Stay</a:t>
            </a:r>
            <a:r>
              <a:rPr lang="cs-CZ" dirty="0"/>
              <a:t> in </a:t>
            </a:r>
            <a:r>
              <a:rPr lang="cs-CZ" dirty="0" err="1"/>
              <a:t>the</a:t>
            </a:r>
            <a:r>
              <a:rPr lang="cs-CZ" dirty="0"/>
              <a:t> </a:t>
            </a:r>
            <a:r>
              <a:rPr lang="cs-CZ" dirty="0" err="1"/>
              <a:t>territory</a:t>
            </a:r>
            <a:endParaRPr lang="cs-CZ" dirty="0"/>
          </a:p>
        </p:txBody>
      </p:sp>
      <p:sp>
        <p:nvSpPr>
          <p:cNvPr id="3" name="Zástupný symbol pro obsah 2"/>
          <p:cNvSpPr>
            <a:spLocks noGrp="1"/>
          </p:cNvSpPr>
          <p:nvPr>
            <p:ph idx="1"/>
          </p:nvPr>
        </p:nvSpPr>
        <p:spPr>
          <a:xfrm>
            <a:off x="838200" y="1382367"/>
            <a:ext cx="10515600" cy="5140325"/>
          </a:xfrm>
          <a:ln>
            <a:solidFill>
              <a:schemeClr val="bg1"/>
            </a:solidFill>
          </a:ln>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marL="0" indent="0">
              <a:buNone/>
            </a:pPr>
            <a:r>
              <a:rPr lang="en-GB" b="1" dirty="0"/>
              <a:t>Regular</a:t>
            </a:r>
            <a:endParaRPr lang="sk-SK" b="1" dirty="0"/>
          </a:p>
          <a:p>
            <a:pPr marL="0" indent="0">
              <a:buNone/>
            </a:pPr>
            <a:r>
              <a:rPr lang="en-GB" dirty="0"/>
              <a:t>(e. g. Ukraine) – up to 90 days – for UKR with a biometric </a:t>
            </a:r>
            <a:r>
              <a:rPr lang="en-GB" dirty="0" smtClean="0"/>
              <a:t>passport</a:t>
            </a:r>
            <a:r>
              <a:rPr lang="cs-CZ" dirty="0" smtClean="0"/>
              <a:t> - </a:t>
            </a:r>
            <a:r>
              <a:rPr lang="en-GB" b="1" dirty="0" smtClean="0"/>
              <a:t>No </a:t>
            </a:r>
            <a:r>
              <a:rPr lang="en-GB" b="1" dirty="0"/>
              <a:t>visa obligation </a:t>
            </a:r>
            <a:endParaRPr lang="sk-SK" dirty="0"/>
          </a:p>
          <a:p>
            <a:pPr marL="0" indent="0">
              <a:buNone/>
            </a:pPr>
            <a:r>
              <a:rPr lang="en-GB" dirty="0"/>
              <a:t>Long-term visa (on national level) – e. g. </a:t>
            </a:r>
            <a:r>
              <a:rPr lang="cs-CZ" dirty="0" smtClean="0"/>
              <a:t>t</a:t>
            </a:r>
            <a:r>
              <a:rPr lang="en-GB" dirty="0" err="1" smtClean="0"/>
              <a:t>oleration</a:t>
            </a:r>
            <a:r>
              <a:rPr lang="en-GB" dirty="0" smtClean="0"/>
              <a:t> </a:t>
            </a:r>
            <a:r>
              <a:rPr lang="en-GB" dirty="0"/>
              <a:t>visa for those who cannot be expelled </a:t>
            </a:r>
            <a:endParaRPr lang="sk-SK" dirty="0"/>
          </a:p>
          <a:p>
            <a:pPr marL="0" indent="0">
              <a:buNone/>
            </a:pPr>
            <a:r>
              <a:rPr lang="en-GB" dirty="0"/>
              <a:t>Long-term stays (EU level harmonization) – study, family reunion, research, seasonal work</a:t>
            </a:r>
            <a:endParaRPr lang="sk-SK" dirty="0"/>
          </a:p>
          <a:p>
            <a:pPr marL="0" indent="0">
              <a:buNone/>
            </a:pPr>
            <a:r>
              <a:rPr lang="en-GB" dirty="0"/>
              <a:t>Permanent Stay</a:t>
            </a:r>
            <a:endParaRPr lang="en-GB" b="1" dirty="0"/>
          </a:p>
          <a:p>
            <a:pPr marL="0" indent="0">
              <a:buNone/>
            </a:pPr>
            <a:r>
              <a:rPr lang="en-GB" b="1" dirty="0"/>
              <a:t>Irregular </a:t>
            </a:r>
            <a:r>
              <a:rPr lang="en-GB" dirty="0"/>
              <a:t>(overstay of visa, without visa and documents)</a:t>
            </a:r>
          </a:p>
          <a:p>
            <a:pPr marL="0" indent="0">
              <a:buNone/>
            </a:pPr>
            <a:r>
              <a:rPr lang="en-GB" dirty="0"/>
              <a:t>International protection procedure (protection from persecution / serious harm)</a:t>
            </a:r>
          </a:p>
          <a:p>
            <a:pPr marL="0" indent="0">
              <a:buNone/>
            </a:pPr>
            <a:r>
              <a:rPr lang="en-GB" b="1" dirty="0"/>
              <a:t>Temporary protection – </a:t>
            </a:r>
            <a:r>
              <a:rPr lang="en-GB" dirty="0"/>
              <a:t>a type of protection institute in cases where the asylum system would not manage to process all the applications</a:t>
            </a:r>
          </a:p>
        </p:txBody>
      </p:sp>
      <p:sp>
        <p:nvSpPr>
          <p:cNvPr id="4" name="Šipka: doprava 3">
            <a:extLst>
              <a:ext uri="{FF2B5EF4-FFF2-40B4-BE49-F238E27FC236}">
                <a16:creationId xmlns:a16="http://schemas.microsoft.com/office/drawing/2014/main" id="{0973BF28-B147-6516-982B-223011567879}"/>
              </a:ext>
            </a:extLst>
          </p:cNvPr>
          <p:cNvSpPr/>
          <p:nvPr/>
        </p:nvSpPr>
        <p:spPr>
          <a:xfrm>
            <a:off x="208722" y="1352550"/>
            <a:ext cx="629478" cy="43649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5" name="Šipka: doprava 4">
            <a:extLst>
              <a:ext uri="{FF2B5EF4-FFF2-40B4-BE49-F238E27FC236}">
                <a16:creationId xmlns:a16="http://schemas.microsoft.com/office/drawing/2014/main" id="{A077CFB7-6928-240F-92CA-21757F197BFB}"/>
              </a:ext>
            </a:extLst>
          </p:cNvPr>
          <p:cNvSpPr/>
          <p:nvPr/>
        </p:nvSpPr>
        <p:spPr>
          <a:xfrm>
            <a:off x="208722" y="4451283"/>
            <a:ext cx="629478" cy="43649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6" name="Šipka: doprava 5">
            <a:extLst>
              <a:ext uri="{FF2B5EF4-FFF2-40B4-BE49-F238E27FC236}">
                <a16:creationId xmlns:a16="http://schemas.microsoft.com/office/drawing/2014/main" id="{6050F2A8-9B61-7D55-F7DA-C16877DE51C6}"/>
              </a:ext>
            </a:extLst>
          </p:cNvPr>
          <p:cNvSpPr/>
          <p:nvPr/>
        </p:nvSpPr>
        <p:spPr>
          <a:xfrm>
            <a:off x="208722" y="5013845"/>
            <a:ext cx="629478" cy="43649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7" name="Obdélník: se zakulacenými rohy 6">
            <a:extLst>
              <a:ext uri="{FF2B5EF4-FFF2-40B4-BE49-F238E27FC236}">
                <a16:creationId xmlns:a16="http://schemas.microsoft.com/office/drawing/2014/main" id="{677D863E-78B4-C9B0-40F9-A2D79B1CF988}"/>
              </a:ext>
            </a:extLst>
          </p:cNvPr>
          <p:cNvSpPr/>
          <p:nvPr/>
        </p:nvSpPr>
        <p:spPr>
          <a:xfrm>
            <a:off x="0" y="4887776"/>
            <a:ext cx="12056165" cy="1691928"/>
          </a:xfrm>
          <a:prstGeom prst="roundRect">
            <a:avLst/>
          </a:prstGeom>
          <a:noFill/>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k-SK"/>
          </a:p>
        </p:txBody>
      </p:sp>
    </p:spTree>
    <p:extLst>
      <p:ext uri="{BB962C8B-B14F-4D97-AF65-F5344CB8AC3E}">
        <p14:creationId xmlns:p14="http://schemas.microsoft.com/office/powerpoint/2010/main" val="19401577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Statistics</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2024</a:t>
            </a:r>
          </a:p>
          <a:p>
            <a:r>
              <a:rPr lang="en-US" dirty="0" smtClean="0"/>
              <a:t>41,600 </a:t>
            </a:r>
            <a:r>
              <a:rPr lang="en-US" dirty="0"/>
              <a:t>Russians with residence permits live in </a:t>
            </a:r>
            <a:r>
              <a:rPr lang="en-US" dirty="0" err="1"/>
              <a:t>Czechia</a:t>
            </a:r>
            <a:r>
              <a:rPr lang="en-US" dirty="0"/>
              <a:t>, and 7,675 Belarusians (as of the end of 2022</a:t>
            </a:r>
            <a:r>
              <a:rPr lang="en-US" dirty="0" smtClean="0"/>
              <a:t>).</a:t>
            </a:r>
            <a:endParaRPr lang="cs-CZ" dirty="0" smtClean="0"/>
          </a:p>
          <a:p>
            <a:pPr marL="0" indent="0">
              <a:buNone/>
            </a:pPr>
            <a:r>
              <a:rPr lang="cs-CZ" b="1" dirty="0" smtClean="0"/>
              <a:t>2021 </a:t>
            </a:r>
          </a:p>
          <a:p>
            <a:r>
              <a:rPr lang="cs-CZ" dirty="0" smtClean="0"/>
              <a:t>18,931 </a:t>
            </a:r>
            <a:r>
              <a:rPr lang="cs-CZ" dirty="0" err="1" smtClean="0"/>
              <a:t>Russians</a:t>
            </a:r>
            <a:r>
              <a:rPr lang="cs-CZ" dirty="0" smtClean="0"/>
              <a:t> </a:t>
            </a:r>
            <a:r>
              <a:rPr lang="cs-CZ" dirty="0" err="1" smtClean="0"/>
              <a:t>worked</a:t>
            </a:r>
            <a:r>
              <a:rPr lang="cs-CZ" dirty="0" smtClean="0"/>
              <a:t> in </a:t>
            </a:r>
            <a:r>
              <a:rPr lang="cs-CZ" dirty="0" err="1" smtClean="0"/>
              <a:t>the</a:t>
            </a:r>
            <a:r>
              <a:rPr lang="cs-CZ" dirty="0" smtClean="0"/>
              <a:t> Czech Republic</a:t>
            </a:r>
          </a:p>
          <a:p>
            <a:r>
              <a:rPr lang="cs-CZ" dirty="0" smtClean="0"/>
              <a:t>84,000 </a:t>
            </a:r>
            <a:r>
              <a:rPr lang="cs-CZ" dirty="0" err="1" smtClean="0"/>
              <a:t>Russians</a:t>
            </a:r>
            <a:r>
              <a:rPr lang="cs-CZ" dirty="0" smtClean="0"/>
              <a:t> </a:t>
            </a:r>
            <a:r>
              <a:rPr lang="cs-CZ" dirty="0" err="1" smtClean="0"/>
              <a:t>arrived</a:t>
            </a:r>
            <a:r>
              <a:rPr lang="cs-CZ" dirty="0" smtClean="0"/>
              <a:t> to </a:t>
            </a:r>
            <a:r>
              <a:rPr lang="cs-CZ" dirty="0" err="1" smtClean="0"/>
              <a:t>the</a:t>
            </a:r>
            <a:r>
              <a:rPr lang="cs-CZ" dirty="0" smtClean="0"/>
              <a:t> Czech Republic via </a:t>
            </a:r>
            <a:r>
              <a:rPr lang="cs-CZ" dirty="0" err="1" smtClean="0"/>
              <a:t>airport</a:t>
            </a:r>
            <a:r>
              <a:rPr lang="cs-CZ" dirty="0" smtClean="0"/>
              <a:t> (</a:t>
            </a:r>
            <a:r>
              <a:rPr lang="cs-CZ" dirty="0" err="1" smtClean="0"/>
              <a:t>ranked</a:t>
            </a:r>
            <a:r>
              <a:rPr lang="cs-CZ" dirty="0" smtClean="0"/>
              <a:t> </a:t>
            </a:r>
            <a:r>
              <a:rPr lang="cs-CZ" dirty="0" err="1" smtClean="0"/>
              <a:t>fourth</a:t>
            </a:r>
            <a:r>
              <a:rPr lang="cs-CZ" dirty="0" smtClean="0"/>
              <a:t>)</a:t>
            </a:r>
          </a:p>
          <a:p>
            <a:r>
              <a:rPr lang="cs-CZ" dirty="0" smtClean="0"/>
              <a:t>10% </a:t>
            </a:r>
            <a:r>
              <a:rPr lang="cs-CZ" dirty="0" err="1" smtClean="0"/>
              <a:t>of</a:t>
            </a:r>
            <a:r>
              <a:rPr lang="cs-CZ" dirty="0" smtClean="0"/>
              <a:t> long-term </a:t>
            </a:r>
            <a:r>
              <a:rPr lang="cs-CZ" dirty="0" err="1" smtClean="0"/>
              <a:t>permit</a:t>
            </a:r>
            <a:r>
              <a:rPr lang="cs-CZ" dirty="0" smtClean="0"/>
              <a:t> </a:t>
            </a:r>
            <a:r>
              <a:rPr lang="cs-CZ" dirty="0" err="1" smtClean="0"/>
              <a:t>applications</a:t>
            </a:r>
            <a:r>
              <a:rPr lang="cs-CZ" dirty="0" smtClean="0"/>
              <a:t> (2nd most </a:t>
            </a:r>
            <a:r>
              <a:rPr lang="cs-CZ" dirty="0" err="1" smtClean="0"/>
              <a:t>common</a:t>
            </a:r>
            <a:r>
              <a:rPr lang="cs-CZ" dirty="0" smtClean="0"/>
              <a:t> </a:t>
            </a:r>
            <a:r>
              <a:rPr lang="cs-CZ" dirty="0" err="1" smtClean="0"/>
              <a:t>after</a:t>
            </a:r>
            <a:r>
              <a:rPr lang="cs-CZ" dirty="0" smtClean="0"/>
              <a:t> </a:t>
            </a:r>
            <a:r>
              <a:rPr lang="cs-CZ" dirty="0" err="1" smtClean="0"/>
              <a:t>Ukrainians</a:t>
            </a:r>
            <a:r>
              <a:rPr lang="cs-CZ" dirty="0" smtClean="0"/>
              <a:t>)</a:t>
            </a:r>
          </a:p>
          <a:p>
            <a:r>
              <a:rPr lang="cs-CZ" dirty="0" err="1" smtClean="0"/>
              <a:t>ranked</a:t>
            </a:r>
            <a:r>
              <a:rPr lang="cs-CZ" dirty="0" smtClean="0"/>
              <a:t> </a:t>
            </a:r>
            <a:r>
              <a:rPr lang="cs-CZ" dirty="0" err="1" smtClean="0"/>
              <a:t>first</a:t>
            </a:r>
            <a:r>
              <a:rPr lang="cs-CZ" dirty="0" smtClean="0"/>
              <a:t> to </a:t>
            </a:r>
            <a:r>
              <a:rPr lang="cs-CZ" dirty="0" err="1" smtClean="0"/>
              <a:t>apply</a:t>
            </a:r>
            <a:r>
              <a:rPr lang="cs-CZ" dirty="0" smtClean="0"/>
              <a:t> </a:t>
            </a:r>
            <a:r>
              <a:rPr lang="cs-CZ" dirty="0" err="1" smtClean="0"/>
              <a:t>for</a:t>
            </a:r>
            <a:r>
              <a:rPr lang="cs-CZ" dirty="0" smtClean="0"/>
              <a:t> student visa (31%), and second to </a:t>
            </a:r>
            <a:r>
              <a:rPr lang="cs-CZ" dirty="0" err="1" smtClean="0"/>
              <a:t>apply</a:t>
            </a:r>
            <a:r>
              <a:rPr lang="cs-CZ" dirty="0" smtClean="0"/>
              <a:t> </a:t>
            </a:r>
            <a:r>
              <a:rPr lang="cs-CZ" dirty="0" err="1" smtClean="0"/>
              <a:t>for</a:t>
            </a:r>
            <a:r>
              <a:rPr lang="cs-CZ" dirty="0" smtClean="0"/>
              <a:t> </a:t>
            </a:r>
            <a:r>
              <a:rPr lang="cs-CZ" dirty="0" err="1" smtClean="0"/>
              <a:t>family</a:t>
            </a:r>
            <a:r>
              <a:rPr lang="cs-CZ" dirty="0" smtClean="0"/>
              <a:t> </a:t>
            </a:r>
            <a:r>
              <a:rPr lang="cs-CZ" dirty="0" err="1" smtClean="0"/>
              <a:t>reunion</a:t>
            </a:r>
            <a:r>
              <a:rPr lang="cs-CZ" dirty="0" smtClean="0"/>
              <a:t> (12% </a:t>
            </a:r>
            <a:r>
              <a:rPr lang="cs-CZ" dirty="0" err="1" smtClean="0"/>
              <a:t>after</a:t>
            </a:r>
            <a:r>
              <a:rPr lang="cs-CZ" dirty="0" smtClean="0"/>
              <a:t> </a:t>
            </a:r>
            <a:r>
              <a:rPr lang="cs-CZ" dirty="0" err="1" smtClean="0"/>
              <a:t>Ukrainians</a:t>
            </a:r>
            <a:r>
              <a:rPr lang="cs-CZ" dirty="0" smtClean="0"/>
              <a:t>)</a:t>
            </a:r>
          </a:p>
          <a:p>
            <a:r>
              <a:rPr lang="cs-CZ" dirty="0" err="1" smtClean="0"/>
              <a:t>ranked</a:t>
            </a:r>
            <a:r>
              <a:rPr lang="cs-CZ" dirty="0" smtClean="0"/>
              <a:t> 3rd to </a:t>
            </a:r>
            <a:r>
              <a:rPr lang="cs-CZ" dirty="0" err="1" smtClean="0"/>
              <a:t>apply</a:t>
            </a:r>
            <a:r>
              <a:rPr lang="cs-CZ" dirty="0" smtClean="0"/>
              <a:t> </a:t>
            </a:r>
            <a:r>
              <a:rPr lang="cs-CZ" dirty="0" err="1" smtClean="0"/>
              <a:t>for</a:t>
            </a:r>
            <a:r>
              <a:rPr lang="cs-CZ" dirty="0" smtClean="0"/>
              <a:t> permanent residence </a:t>
            </a:r>
            <a:r>
              <a:rPr lang="cs-CZ" dirty="0" err="1" smtClean="0"/>
              <a:t>permit</a:t>
            </a:r>
            <a:r>
              <a:rPr lang="cs-CZ" dirty="0" smtClean="0"/>
              <a:t> (</a:t>
            </a:r>
            <a:r>
              <a:rPr lang="cs-CZ" dirty="0" err="1" smtClean="0"/>
              <a:t>after</a:t>
            </a:r>
            <a:r>
              <a:rPr lang="cs-CZ" dirty="0" smtClean="0"/>
              <a:t> </a:t>
            </a:r>
            <a:r>
              <a:rPr lang="cs-CZ" dirty="0" err="1" smtClean="0"/>
              <a:t>Ukraine</a:t>
            </a:r>
            <a:r>
              <a:rPr lang="cs-CZ" dirty="0" smtClean="0"/>
              <a:t> and Slovakia)</a:t>
            </a:r>
          </a:p>
        </p:txBody>
      </p:sp>
    </p:spTree>
    <p:extLst>
      <p:ext uri="{BB962C8B-B14F-4D97-AF65-F5344CB8AC3E}">
        <p14:creationId xmlns:p14="http://schemas.microsoft.com/office/powerpoint/2010/main" val="11306655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05489"/>
            <a:ext cx="10515600" cy="1990450"/>
          </a:xfrm>
        </p:spPr>
        <p:txBody>
          <a:bodyPr>
            <a:normAutofit fontScale="90000"/>
          </a:bodyPr>
          <a:lstStyle/>
          <a:p>
            <a:r>
              <a:rPr lang="cs-CZ" dirty="0"/>
              <a:t/>
            </a:r>
            <a:br>
              <a:rPr lang="cs-CZ" dirty="0"/>
            </a:br>
            <a:r>
              <a:rPr lang="cs-CZ" dirty="0" err="1"/>
              <a:t>Statistics</a:t>
            </a:r>
            <a:r>
              <a:rPr lang="cs-CZ" dirty="0"/>
              <a:t/>
            </a:r>
            <a:br>
              <a:rPr lang="cs-CZ" dirty="0"/>
            </a:br>
            <a:r>
              <a:rPr lang="cs-CZ" sz="2700" dirty="0" err="1"/>
              <a:t>Unaccompanied</a:t>
            </a:r>
            <a:r>
              <a:rPr lang="cs-CZ" sz="2700" dirty="0"/>
              <a:t> </a:t>
            </a:r>
            <a:r>
              <a:rPr lang="cs-CZ" sz="2700" dirty="0" err="1"/>
              <a:t>minors</a:t>
            </a:r>
            <a:r>
              <a:rPr lang="cs-CZ" sz="2700" dirty="0"/>
              <a:t/>
            </a:r>
            <a:br>
              <a:rPr lang="cs-CZ" sz="2700" dirty="0"/>
            </a:br>
            <a:r>
              <a:rPr lang="cs-CZ" sz="2700" dirty="0"/>
              <a:t>2021: 241 (199 </a:t>
            </a:r>
            <a:r>
              <a:rPr lang="cs-CZ" sz="2700" dirty="0" err="1"/>
              <a:t>from</a:t>
            </a:r>
            <a:r>
              <a:rPr lang="cs-CZ" sz="2700" dirty="0"/>
              <a:t> AFG, </a:t>
            </a:r>
            <a:r>
              <a:rPr lang="cs-CZ" sz="2700" dirty="0" err="1"/>
              <a:t>mostly</a:t>
            </a:r>
            <a:r>
              <a:rPr lang="cs-CZ" sz="2700" dirty="0"/>
              <a:t> </a:t>
            </a:r>
            <a:r>
              <a:rPr lang="cs-CZ" sz="2700" dirty="0" err="1"/>
              <a:t>boys</a:t>
            </a:r>
            <a:r>
              <a:rPr lang="cs-CZ" sz="2700" dirty="0"/>
              <a:t>)</a:t>
            </a:r>
            <a:br>
              <a:rPr lang="cs-CZ" sz="2700" dirty="0"/>
            </a:br>
            <a:r>
              <a:rPr lang="cs-CZ" sz="2700" dirty="0"/>
              <a:t>2022: </a:t>
            </a:r>
            <a:r>
              <a:rPr lang="cs-CZ" sz="2700" dirty="0" err="1"/>
              <a:t>till</a:t>
            </a:r>
            <a:r>
              <a:rPr lang="cs-CZ" sz="2700" dirty="0"/>
              <a:t> </a:t>
            </a:r>
            <a:r>
              <a:rPr lang="cs-CZ" sz="2700" dirty="0" err="1"/>
              <a:t>now</a:t>
            </a:r>
            <a:r>
              <a:rPr lang="cs-CZ" sz="2700" dirty="0"/>
              <a:t> 200 (</a:t>
            </a:r>
            <a:r>
              <a:rPr lang="cs-CZ" sz="2700" dirty="0" err="1"/>
              <a:t>mostly</a:t>
            </a:r>
            <a:r>
              <a:rPr lang="cs-CZ" sz="2700" dirty="0"/>
              <a:t> </a:t>
            </a:r>
            <a:r>
              <a:rPr lang="cs-CZ" sz="2700" dirty="0" err="1"/>
              <a:t>from</a:t>
            </a:r>
            <a:r>
              <a:rPr lang="cs-CZ" sz="2700" dirty="0"/>
              <a:t> UKR)</a:t>
            </a:r>
            <a:br>
              <a:rPr lang="cs-CZ" sz="2700" dirty="0"/>
            </a:br>
            <a:endParaRPr lang="cs-CZ" sz="2700" b="1" dirty="0"/>
          </a:p>
        </p:txBody>
      </p:sp>
      <p:graphicFrame>
        <p:nvGraphicFramePr>
          <p:cNvPr id="9" name="Zástupný symbol pro obsah 8"/>
          <p:cNvGraphicFramePr>
            <a:graphicFrameLocks noGrp="1"/>
          </p:cNvGraphicFramePr>
          <p:nvPr>
            <p:ph idx="1"/>
            <p:extLst>
              <p:ext uri="{D42A27DB-BD31-4B8C-83A1-F6EECF244321}">
                <p14:modId xmlns:p14="http://schemas.microsoft.com/office/powerpoint/2010/main" val="1406602475"/>
              </p:ext>
            </p:extLst>
          </p:nvPr>
        </p:nvGraphicFramePr>
        <p:xfrm>
          <a:off x="834887" y="2535511"/>
          <a:ext cx="10518913" cy="3466556"/>
        </p:xfrm>
        <a:graphic>
          <a:graphicData uri="http://schemas.openxmlformats.org/drawingml/2006/table">
            <a:tbl>
              <a:tblPr/>
              <a:tblGrid>
                <a:gridCol w="1153143">
                  <a:extLst>
                    <a:ext uri="{9D8B030D-6E8A-4147-A177-3AD203B41FA5}">
                      <a16:colId xmlns:a16="http://schemas.microsoft.com/office/drawing/2014/main" val="2074859197"/>
                    </a:ext>
                  </a:extLst>
                </a:gridCol>
                <a:gridCol w="1153143">
                  <a:extLst>
                    <a:ext uri="{9D8B030D-6E8A-4147-A177-3AD203B41FA5}">
                      <a16:colId xmlns:a16="http://schemas.microsoft.com/office/drawing/2014/main" val="2996994965"/>
                    </a:ext>
                  </a:extLst>
                </a:gridCol>
                <a:gridCol w="1153143">
                  <a:extLst>
                    <a:ext uri="{9D8B030D-6E8A-4147-A177-3AD203B41FA5}">
                      <a16:colId xmlns:a16="http://schemas.microsoft.com/office/drawing/2014/main" val="1391036601"/>
                    </a:ext>
                  </a:extLst>
                </a:gridCol>
                <a:gridCol w="1275019">
                  <a:extLst>
                    <a:ext uri="{9D8B030D-6E8A-4147-A177-3AD203B41FA5}">
                      <a16:colId xmlns:a16="http://schemas.microsoft.com/office/drawing/2014/main" val="2158434282"/>
                    </a:ext>
                  </a:extLst>
                </a:gridCol>
                <a:gridCol w="1153143">
                  <a:extLst>
                    <a:ext uri="{9D8B030D-6E8A-4147-A177-3AD203B41FA5}">
                      <a16:colId xmlns:a16="http://schemas.microsoft.com/office/drawing/2014/main" val="988286980"/>
                    </a:ext>
                  </a:extLst>
                </a:gridCol>
                <a:gridCol w="1350021">
                  <a:extLst>
                    <a:ext uri="{9D8B030D-6E8A-4147-A177-3AD203B41FA5}">
                      <a16:colId xmlns:a16="http://schemas.microsoft.com/office/drawing/2014/main" val="1188139422"/>
                    </a:ext>
                  </a:extLst>
                </a:gridCol>
                <a:gridCol w="965640">
                  <a:extLst>
                    <a:ext uri="{9D8B030D-6E8A-4147-A177-3AD203B41FA5}">
                      <a16:colId xmlns:a16="http://schemas.microsoft.com/office/drawing/2014/main" val="3500306611"/>
                    </a:ext>
                  </a:extLst>
                </a:gridCol>
                <a:gridCol w="965640">
                  <a:extLst>
                    <a:ext uri="{9D8B030D-6E8A-4147-A177-3AD203B41FA5}">
                      <a16:colId xmlns:a16="http://schemas.microsoft.com/office/drawing/2014/main" val="3429820777"/>
                    </a:ext>
                  </a:extLst>
                </a:gridCol>
                <a:gridCol w="1350021">
                  <a:extLst>
                    <a:ext uri="{9D8B030D-6E8A-4147-A177-3AD203B41FA5}">
                      <a16:colId xmlns:a16="http://schemas.microsoft.com/office/drawing/2014/main" val="1419902915"/>
                    </a:ext>
                  </a:extLst>
                </a:gridCol>
              </a:tblGrid>
              <a:tr h="0">
                <a:tc rowSpan="2">
                  <a:txBody>
                    <a:bodyPr/>
                    <a:lstStyle/>
                    <a:p>
                      <a:pPr algn="ctr" fontAlgn="b"/>
                      <a:r>
                        <a:rPr lang="cs-CZ" sz="2500" b="1" i="0" u="none" strike="noStrike" dirty="0">
                          <a:solidFill>
                            <a:srgbClr val="000000"/>
                          </a:solidFill>
                          <a:effectLst/>
                          <a:latin typeface="Calibri" panose="020F0502020204030204" pitchFamily="34" charset="0"/>
                        </a:rPr>
                        <a:t>do 3 let</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2">
                  <a:txBody>
                    <a:bodyPr/>
                    <a:lstStyle/>
                    <a:p>
                      <a:pPr algn="ctr" fontAlgn="b"/>
                      <a:r>
                        <a:rPr lang="cs-CZ" sz="2500" b="1" i="0" u="none" strike="noStrike" dirty="0">
                          <a:solidFill>
                            <a:srgbClr val="000000"/>
                          </a:solidFill>
                          <a:effectLst/>
                          <a:latin typeface="Calibri" panose="020F0502020204030204" pitchFamily="34" charset="0"/>
                        </a:rPr>
                        <a:t>3-6 let</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2">
                  <a:txBody>
                    <a:bodyPr/>
                    <a:lstStyle/>
                    <a:p>
                      <a:pPr algn="ctr" fontAlgn="b"/>
                      <a:r>
                        <a:rPr lang="cs-CZ" sz="2500" b="1" i="0" u="none" strike="noStrike" dirty="0">
                          <a:solidFill>
                            <a:srgbClr val="000000"/>
                          </a:solidFill>
                          <a:effectLst/>
                          <a:latin typeface="Calibri" panose="020F0502020204030204" pitchFamily="34" charset="0"/>
                        </a:rPr>
                        <a:t>6-15 let</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2">
                  <a:txBody>
                    <a:bodyPr/>
                    <a:lstStyle/>
                    <a:p>
                      <a:pPr algn="ctr" fontAlgn="b"/>
                      <a:r>
                        <a:rPr lang="cs-CZ" sz="2500" b="1" i="0" u="none" strike="noStrike">
                          <a:solidFill>
                            <a:srgbClr val="000000"/>
                          </a:solidFill>
                          <a:effectLst/>
                          <a:latin typeface="Calibri" panose="020F0502020204030204" pitchFamily="34" charset="0"/>
                        </a:rPr>
                        <a:t>15-18 let</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gridSpan="2">
                  <a:txBody>
                    <a:bodyPr/>
                    <a:lstStyle/>
                    <a:p>
                      <a:pPr algn="ctr" fontAlgn="b"/>
                      <a:r>
                        <a:rPr lang="cs-CZ" sz="2500" b="1" i="0" u="none" strike="noStrike">
                          <a:solidFill>
                            <a:srgbClr val="000000"/>
                          </a:solidFill>
                          <a:effectLst/>
                          <a:latin typeface="Calibri" panose="020F0502020204030204" pitchFamily="34" charset="0"/>
                        </a:rPr>
                        <a:t>18-65 let</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cs-CZ"/>
                    </a:p>
                  </a:txBody>
                  <a:tcPr/>
                </a:tc>
                <a:tc gridSpan="2">
                  <a:txBody>
                    <a:bodyPr/>
                    <a:lstStyle/>
                    <a:p>
                      <a:pPr algn="ctr" fontAlgn="b"/>
                      <a:r>
                        <a:rPr lang="cs-CZ" sz="2500" b="1" i="0" u="none" strike="noStrike" dirty="0">
                          <a:solidFill>
                            <a:srgbClr val="000000"/>
                          </a:solidFill>
                          <a:effectLst/>
                          <a:latin typeface="Calibri" panose="020F0502020204030204" pitchFamily="34" charset="0"/>
                        </a:rPr>
                        <a:t>nad 65 let</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cs-CZ"/>
                    </a:p>
                  </a:txBody>
                  <a:tcPr/>
                </a:tc>
                <a:tc rowSpan="2">
                  <a:txBody>
                    <a:bodyPr/>
                    <a:lstStyle/>
                    <a:p>
                      <a:pPr algn="ctr" fontAlgn="b"/>
                      <a:r>
                        <a:rPr lang="cs-CZ" sz="2500" b="1" i="0" u="none" strike="noStrike">
                          <a:solidFill>
                            <a:srgbClr val="000000"/>
                          </a:solidFill>
                          <a:effectLst/>
                          <a:latin typeface="Calibri" panose="020F0502020204030204" pitchFamily="34" charset="0"/>
                        </a:rPr>
                        <a:t>celkem</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470271073"/>
                  </a:ext>
                </a:extLst>
              </a:tr>
              <a:tr h="367268">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gn="ctr" fontAlgn="b"/>
                      <a:r>
                        <a:rPr lang="cs-CZ" sz="2500" b="1" i="0" u="none" strike="noStrike">
                          <a:solidFill>
                            <a:srgbClr val="000000"/>
                          </a:solidFill>
                          <a:effectLst/>
                          <a:latin typeface="Calibri" panose="020F0502020204030204" pitchFamily="34" charset="0"/>
                        </a:rPr>
                        <a:t>muži</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cs-CZ" sz="2500" b="1" i="0" u="none" strike="noStrike" dirty="0">
                          <a:solidFill>
                            <a:srgbClr val="000000"/>
                          </a:solidFill>
                          <a:effectLst/>
                          <a:latin typeface="Calibri" panose="020F0502020204030204" pitchFamily="34" charset="0"/>
                        </a:rPr>
                        <a:t>ženy</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cs-CZ" sz="2500" b="1" i="0" u="none" strike="noStrike">
                          <a:solidFill>
                            <a:srgbClr val="000000"/>
                          </a:solidFill>
                          <a:effectLst/>
                          <a:latin typeface="Calibri" panose="020F0502020204030204" pitchFamily="34" charset="0"/>
                        </a:rPr>
                        <a:t>muži </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cs-CZ" sz="2500" b="1" i="0" u="none" strike="noStrike" dirty="0">
                          <a:solidFill>
                            <a:srgbClr val="000000"/>
                          </a:solidFill>
                          <a:effectLst/>
                          <a:latin typeface="Calibri" panose="020F0502020204030204" pitchFamily="34" charset="0"/>
                        </a:rPr>
                        <a:t>Ženy</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vMerge="1">
                  <a:txBody>
                    <a:bodyPr/>
                    <a:lstStyle/>
                    <a:p>
                      <a:endParaRPr lang="cs-CZ"/>
                    </a:p>
                  </a:txBody>
                  <a:tcPr/>
                </a:tc>
                <a:extLst>
                  <a:ext uri="{0D108BD9-81ED-4DB2-BD59-A6C34878D82A}">
                    <a16:rowId xmlns:a16="http://schemas.microsoft.com/office/drawing/2014/main" val="3377870168"/>
                  </a:ext>
                </a:extLst>
              </a:tr>
              <a:tr h="367268">
                <a:tc>
                  <a:txBody>
                    <a:bodyPr/>
                    <a:lstStyle/>
                    <a:p>
                      <a:pPr algn="r" fontAlgn="b"/>
                      <a:r>
                        <a:rPr lang="cs-CZ" sz="2500" b="0" i="0" u="none" strike="noStrike" dirty="0">
                          <a:solidFill>
                            <a:srgbClr val="000000"/>
                          </a:solidFill>
                          <a:effectLst/>
                          <a:latin typeface="Calibri" panose="020F0502020204030204" pitchFamily="34" charset="0"/>
                        </a:rPr>
                        <a:t>14 998</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2500" b="0" i="0" u="none" strike="noStrike" dirty="0">
                          <a:solidFill>
                            <a:srgbClr val="000000"/>
                          </a:solidFill>
                          <a:effectLst/>
                          <a:latin typeface="Calibri" panose="020F0502020204030204" pitchFamily="34" charset="0"/>
                        </a:rPr>
                        <a:t>19 186</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2500" b="0" i="0" u="none" strike="noStrike">
                          <a:solidFill>
                            <a:srgbClr val="000000"/>
                          </a:solidFill>
                          <a:effectLst/>
                          <a:latin typeface="Calibri" panose="020F0502020204030204" pitchFamily="34" charset="0"/>
                        </a:rPr>
                        <a:t>68 569</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2500" b="0" i="0" u="none" strike="noStrike">
                          <a:solidFill>
                            <a:srgbClr val="000000"/>
                          </a:solidFill>
                          <a:effectLst/>
                          <a:latin typeface="Calibri" panose="020F0502020204030204" pitchFamily="34" charset="0"/>
                        </a:rPr>
                        <a:t>22 147</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2500" b="0" i="0" u="none" strike="noStrike">
                          <a:solidFill>
                            <a:srgbClr val="000000"/>
                          </a:solidFill>
                          <a:effectLst/>
                          <a:latin typeface="Calibri" panose="020F0502020204030204" pitchFamily="34" charset="0"/>
                        </a:rPr>
                        <a:t>54 157</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2500" b="0" i="0" u="none" strike="noStrike">
                          <a:solidFill>
                            <a:srgbClr val="000000"/>
                          </a:solidFill>
                          <a:effectLst/>
                          <a:latin typeface="Calibri" panose="020F0502020204030204" pitchFamily="34" charset="0"/>
                        </a:rPr>
                        <a:t>144 049</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2500" b="0" i="0" u="none" strike="noStrike">
                          <a:solidFill>
                            <a:srgbClr val="000000"/>
                          </a:solidFill>
                          <a:effectLst/>
                          <a:latin typeface="Calibri" panose="020F0502020204030204" pitchFamily="34" charset="0"/>
                        </a:rPr>
                        <a:t>2 993</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2500" b="0" i="0" u="none" strike="noStrike" dirty="0">
                          <a:solidFill>
                            <a:srgbClr val="000000"/>
                          </a:solidFill>
                          <a:effectLst/>
                          <a:latin typeface="Calibri" panose="020F0502020204030204" pitchFamily="34" charset="0"/>
                        </a:rPr>
                        <a:t>8 753</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2500" b="0" i="0" u="none" strike="noStrike">
                          <a:solidFill>
                            <a:srgbClr val="000000"/>
                          </a:solidFill>
                          <a:effectLst/>
                          <a:latin typeface="Calibri" panose="020F0502020204030204" pitchFamily="34" charset="0"/>
                        </a:rPr>
                        <a:t>334 852</a:t>
                      </a:r>
                    </a:p>
                  </a:txBody>
                  <a:tcPr marL="9389" marR="9389" marT="93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582504"/>
                  </a:ext>
                </a:extLst>
              </a:tr>
              <a:tr h="1810840">
                <a:tc gridSpan="9">
                  <a:txBody>
                    <a:bodyPr/>
                    <a:lstStyle/>
                    <a:p>
                      <a:pPr algn="l" fontAlgn="b"/>
                      <a:r>
                        <a:rPr lang="cs-CZ" sz="2000" b="0" i="0" u="none" strike="noStrike" dirty="0">
                          <a:solidFill>
                            <a:srgbClr val="000000"/>
                          </a:solidFill>
                          <a:effectLst/>
                          <a:latin typeface="Calibri" panose="020F0502020204030204" pitchFamily="34" charset="0"/>
                        </a:rPr>
                        <a:t>Statistiky k 12. 5 (Zdroj: Ministerstvo vnitra, evidence obyvatel, kterým byla udělena dočasná ochrana)</a:t>
                      </a:r>
                    </a:p>
                    <a:p>
                      <a:pPr algn="l" fontAlgn="b"/>
                      <a:endParaRPr lang="cs-CZ" sz="1500" b="0" i="0" u="none" strike="noStrike" dirty="0">
                        <a:solidFill>
                          <a:srgbClr val="000000"/>
                        </a:solidFill>
                        <a:effectLst/>
                        <a:latin typeface="Calibri" panose="020F0502020204030204" pitchFamily="34" charset="0"/>
                      </a:endParaRPr>
                    </a:p>
                    <a:p>
                      <a:pPr algn="l" fontAlgn="b"/>
                      <a:endParaRPr lang="cs-CZ" sz="1500" b="0" i="0" u="none" strike="noStrike" dirty="0">
                        <a:solidFill>
                          <a:srgbClr val="000000"/>
                        </a:solidFill>
                        <a:effectLst/>
                        <a:latin typeface="Calibri" panose="020F0502020204030204" pitchFamily="34" charset="0"/>
                      </a:endParaRPr>
                    </a:p>
                    <a:p>
                      <a:pPr algn="l" fontAlgn="b"/>
                      <a:r>
                        <a:rPr lang="cs-CZ" sz="2500" b="0" i="0" u="none" strike="noStrike" dirty="0" err="1">
                          <a:solidFill>
                            <a:srgbClr val="000000"/>
                          </a:solidFill>
                          <a:effectLst/>
                          <a:latin typeface="Calibri" panose="020F0502020204030204" pitchFamily="34" charset="0"/>
                        </a:rPr>
                        <a:t>Altogether</a:t>
                      </a:r>
                      <a:r>
                        <a:rPr lang="cs-CZ" sz="2500" b="0" i="0" u="none" strike="noStrike" dirty="0">
                          <a:solidFill>
                            <a:srgbClr val="000000"/>
                          </a:solidFill>
                          <a:effectLst/>
                          <a:latin typeface="Calibri" panose="020F0502020204030204" pitchFamily="34" charset="0"/>
                        </a:rPr>
                        <a:t> by </a:t>
                      </a:r>
                      <a:r>
                        <a:rPr lang="cs-CZ" sz="2500" b="1" i="0" u="none" strike="noStrike" dirty="0">
                          <a:solidFill>
                            <a:srgbClr val="000000"/>
                          </a:solidFill>
                          <a:effectLst/>
                          <a:latin typeface="Calibri" panose="020F0502020204030204" pitchFamily="34" charset="0"/>
                        </a:rPr>
                        <a:t>May 2022 124,900</a:t>
                      </a:r>
                      <a:r>
                        <a:rPr lang="cs-CZ" sz="2500" b="1" i="0" u="none" strike="noStrike" baseline="0" dirty="0">
                          <a:solidFill>
                            <a:srgbClr val="000000"/>
                          </a:solidFill>
                          <a:effectLst/>
                          <a:latin typeface="Calibri" panose="020F0502020204030204" pitchFamily="34" charset="0"/>
                        </a:rPr>
                        <a:t> </a:t>
                      </a:r>
                      <a:r>
                        <a:rPr lang="cs-CZ" sz="2500" b="1" i="0" u="none" strike="noStrike" baseline="0" dirty="0" err="1">
                          <a:solidFill>
                            <a:srgbClr val="000000"/>
                          </a:solidFill>
                          <a:effectLst/>
                          <a:latin typeface="Calibri" panose="020F0502020204030204" pitchFamily="34" charset="0"/>
                        </a:rPr>
                        <a:t>children</a:t>
                      </a:r>
                      <a:r>
                        <a:rPr lang="cs-CZ" sz="2500" b="1" i="0" u="none" strike="noStrike" baseline="0" dirty="0">
                          <a:solidFill>
                            <a:srgbClr val="000000"/>
                          </a:solidFill>
                          <a:effectLst/>
                          <a:latin typeface="Calibri" panose="020F0502020204030204" pitchFamily="34" charset="0"/>
                        </a:rPr>
                        <a:t> </a:t>
                      </a:r>
                      <a:r>
                        <a:rPr lang="cs-CZ" sz="2500" b="1" i="0" u="none" strike="noStrike" baseline="0" dirty="0" err="1">
                          <a:solidFill>
                            <a:srgbClr val="000000"/>
                          </a:solidFill>
                          <a:effectLst/>
                          <a:latin typeface="Calibri" panose="020F0502020204030204" pitchFamily="34" charset="0"/>
                        </a:rPr>
                        <a:t>with</a:t>
                      </a:r>
                      <a:r>
                        <a:rPr lang="cs-CZ" sz="2500" b="1" i="0" u="none" strike="noStrike" baseline="0" dirty="0">
                          <a:solidFill>
                            <a:srgbClr val="000000"/>
                          </a:solidFill>
                          <a:effectLst/>
                          <a:latin typeface="Calibri" panose="020F0502020204030204" pitchFamily="34" charset="0"/>
                        </a:rPr>
                        <a:t> </a:t>
                      </a:r>
                      <a:r>
                        <a:rPr lang="cs-CZ" sz="2500" b="1" i="0" u="none" strike="noStrike" baseline="0" dirty="0" err="1">
                          <a:solidFill>
                            <a:srgbClr val="000000"/>
                          </a:solidFill>
                          <a:effectLst/>
                          <a:latin typeface="Calibri" panose="020F0502020204030204" pitchFamily="34" charset="0"/>
                        </a:rPr>
                        <a:t>or</a:t>
                      </a:r>
                      <a:r>
                        <a:rPr lang="cs-CZ" sz="2500" b="1" i="0" u="none" strike="noStrike" baseline="0" dirty="0">
                          <a:solidFill>
                            <a:srgbClr val="000000"/>
                          </a:solidFill>
                          <a:effectLst/>
                          <a:latin typeface="Calibri" panose="020F0502020204030204" pitchFamily="34" charset="0"/>
                        </a:rPr>
                        <a:t> </a:t>
                      </a:r>
                      <a:r>
                        <a:rPr lang="cs-CZ" sz="2500" b="1" i="0" u="none" strike="noStrike" baseline="0" dirty="0" err="1">
                          <a:solidFill>
                            <a:srgbClr val="000000"/>
                          </a:solidFill>
                          <a:effectLst/>
                          <a:latin typeface="Calibri" panose="020F0502020204030204" pitchFamily="34" charset="0"/>
                        </a:rPr>
                        <a:t>without</a:t>
                      </a:r>
                      <a:r>
                        <a:rPr lang="cs-CZ" sz="2500" b="1" i="0" u="none" strike="noStrike" baseline="0" dirty="0">
                          <a:solidFill>
                            <a:srgbClr val="000000"/>
                          </a:solidFill>
                          <a:effectLst/>
                          <a:latin typeface="Calibri" panose="020F0502020204030204" pitchFamily="34" charset="0"/>
                        </a:rPr>
                        <a:t> </a:t>
                      </a:r>
                      <a:r>
                        <a:rPr lang="cs-CZ" sz="2500" b="1" i="0" u="none" strike="noStrike" baseline="0" dirty="0" err="1">
                          <a:solidFill>
                            <a:srgbClr val="000000"/>
                          </a:solidFill>
                          <a:effectLst/>
                          <a:latin typeface="Calibri" panose="020F0502020204030204" pitchFamily="34" charset="0"/>
                        </a:rPr>
                        <a:t>an</a:t>
                      </a:r>
                      <a:r>
                        <a:rPr lang="cs-CZ" sz="2500" b="1" i="0" u="none" strike="noStrike" baseline="0" dirty="0">
                          <a:solidFill>
                            <a:srgbClr val="000000"/>
                          </a:solidFill>
                          <a:effectLst/>
                          <a:latin typeface="Calibri" panose="020F0502020204030204" pitchFamily="34" charset="0"/>
                        </a:rPr>
                        <a:t> </a:t>
                      </a:r>
                      <a:r>
                        <a:rPr lang="cs-CZ" sz="2500" b="1" i="0" u="none" strike="noStrike" baseline="0" dirty="0" err="1">
                          <a:solidFill>
                            <a:srgbClr val="000000"/>
                          </a:solidFill>
                          <a:effectLst/>
                          <a:latin typeface="Calibri" panose="020F0502020204030204" pitchFamily="34" charset="0"/>
                        </a:rPr>
                        <a:t>accompanying</a:t>
                      </a:r>
                      <a:r>
                        <a:rPr lang="cs-CZ" sz="2500" b="1" i="0" u="none" strike="noStrike" baseline="0" dirty="0">
                          <a:solidFill>
                            <a:srgbClr val="000000"/>
                          </a:solidFill>
                          <a:effectLst/>
                          <a:latin typeface="Calibri" panose="020F0502020204030204" pitchFamily="34" charset="0"/>
                        </a:rPr>
                        <a:t> </a:t>
                      </a:r>
                      <a:r>
                        <a:rPr lang="cs-CZ" sz="2500" b="1" i="0" u="none" strike="noStrike" baseline="0" dirty="0" err="1">
                          <a:solidFill>
                            <a:srgbClr val="000000"/>
                          </a:solidFill>
                          <a:effectLst/>
                          <a:latin typeface="Calibri" panose="020F0502020204030204" pitchFamily="34" charset="0"/>
                        </a:rPr>
                        <a:t>adult</a:t>
                      </a:r>
                      <a:endParaRPr lang="cs-CZ" sz="2500" b="1" i="0" u="none" strike="noStrike" baseline="0" dirty="0">
                        <a:solidFill>
                          <a:srgbClr val="000000"/>
                        </a:solidFill>
                        <a:effectLst/>
                        <a:latin typeface="Calibri" panose="020F0502020204030204" pitchFamily="34" charset="0"/>
                      </a:endParaRPr>
                    </a:p>
                    <a:p>
                      <a:pPr algn="l" fontAlgn="b"/>
                      <a:r>
                        <a:rPr lang="cs-CZ" sz="2500" b="0" i="0" u="none" strike="noStrike" baseline="0" dirty="0">
                          <a:solidFill>
                            <a:srgbClr val="000000"/>
                          </a:solidFill>
                          <a:effectLst/>
                          <a:latin typeface="Calibri" panose="020F0502020204030204" pitchFamily="34" charset="0"/>
                        </a:rPr>
                        <a:t>Not </a:t>
                      </a:r>
                      <a:r>
                        <a:rPr lang="cs-CZ" sz="2500" b="0" i="0" u="none" strike="noStrike" baseline="0" dirty="0" err="1">
                          <a:solidFill>
                            <a:srgbClr val="000000"/>
                          </a:solidFill>
                          <a:effectLst/>
                          <a:latin typeface="Calibri" panose="020F0502020204030204" pitchFamily="34" charset="0"/>
                        </a:rPr>
                        <a:t>publicly</a:t>
                      </a:r>
                      <a:r>
                        <a:rPr lang="cs-CZ" sz="2500" b="0" i="0" u="none" strike="noStrike" baseline="0" dirty="0">
                          <a:solidFill>
                            <a:srgbClr val="000000"/>
                          </a:solidFill>
                          <a:effectLst/>
                          <a:latin typeface="Calibri" panose="020F0502020204030204" pitchFamily="34" charset="0"/>
                        </a:rPr>
                        <a:t> </a:t>
                      </a:r>
                      <a:r>
                        <a:rPr lang="cs-CZ" sz="2500" b="0" i="0" u="none" strike="noStrike" baseline="0" dirty="0" err="1" smtClean="0">
                          <a:solidFill>
                            <a:srgbClr val="000000"/>
                          </a:solidFill>
                          <a:effectLst/>
                          <a:latin typeface="Calibri" panose="020F0502020204030204" pitchFamily="34" charset="0"/>
                        </a:rPr>
                        <a:t>available</a:t>
                      </a:r>
                      <a:endParaRPr lang="cs-CZ" sz="2500" b="0" i="0" u="none" strike="noStrike" baseline="0" dirty="0" smtClean="0">
                        <a:solidFill>
                          <a:srgbClr val="000000"/>
                        </a:solidFill>
                        <a:effectLst/>
                        <a:latin typeface="Calibri" panose="020F0502020204030204" pitchFamily="34" charset="0"/>
                      </a:endParaRPr>
                    </a:p>
                    <a:p>
                      <a:pPr algn="l" fontAlgn="b"/>
                      <a:endParaRPr lang="cs-CZ" sz="2500" b="0" i="0" u="none" strike="noStrike" baseline="0" dirty="0">
                        <a:solidFill>
                          <a:srgbClr val="000000"/>
                        </a:solidFill>
                        <a:effectLst/>
                        <a:latin typeface="Calibri" panose="020F0502020204030204" pitchFamily="34" charset="0"/>
                      </a:endParaRPr>
                    </a:p>
                  </a:txBody>
                  <a:tcPr marL="9389" marR="9389" marT="9389"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888902079"/>
                  </a:ext>
                </a:extLst>
              </a:tr>
            </a:tbl>
          </a:graphicData>
        </a:graphic>
      </p:graphicFrame>
    </p:spTree>
    <p:extLst>
      <p:ext uri="{BB962C8B-B14F-4D97-AF65-F5344CB8AC3E}">
        <p14:creationId xmlns:p14="http://schemas.microsoft.com/office/powerpoint/2010/main" val="32414943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Unaccompanied</a:t>
            </a:r>
            <a:r>
              <a:rPr lang="cs-CZ" dirty="0" smtClean="0"/>
              <a:t> </a:t>
            </a:r>
            <a:r>
              <a:rPr lang="cs-CZ" dirty="0" err="1" smtClean="0"/>
              <a:t>children</a:t>
            </a:r>
            <a:endParaRPr lang="cs-CZ" dirty="0"/>
          </a:p>
        </p:txBody>
      </p:sp>
      <p:sp>
        <p:nvSpPr>
          <p:cNvPr id="3" name="Zástupný symbol pro obsah 2"/>
          <p:cNvSpPr>
            <a:spLocks noGrp="1"/>
          </p:cNvSpPr>
          <p:nvPr>
            <p:ph idx="1"/>
          </p:nvPr>
        </p:nvSpPr>
        <p:spPr/>
        <p:txBody>
          <a:bodyPr/>
          <a:lstStyle/>
          <a:p>
            <a:r>
              <a:rPr lang="cs-CZ" dirty="0" err="1" smtClean="0"/>
              <a:t>Some</a:t>
            </a:r>
            <a:r>
              <a:rPr lang="cs-CZ" dirty="0" smtClean="0"/>
              <a:t> </a:t>
            </a:r>
            <a:r>
              <a:rPr lang="cs-CZ" dirty="0" err="1" smtClean="0"/>
              <a:t>problems</a:t>
            </a:r>
            <a:r>
              <a:rPr lang="cs-CZ" dirty="0" smtClean="0"/>
              <a:t>:</a:t>
            </a:r>
          </a:p>
          <a:p>
            <a:pPr lvl="1"/>
            <a:r>
              <a:rPr lang="cs-CZ" dirty="0" err="1" smtClean="0"/>
              <a:t>Children</a:t>
            </a:r>
            <a:r>
              <a:rPr lang="cs-CZ" dirty="0" smtClean="0"/>
              <a:t> 15-18 </a:t>
            </a:r>
            <a:r>
              <a:rPr lang="cs-CZ" dirty="0" err="1" smtClean="0"/>
              <a:t>arriving</a:t>
            </a:r>
            <a:r>
              <a:rPr lang="cs-CZ" dirty="0" smtClean="0"/>
              <a:t> </a:t>
            </a:r>
            <a:r>
              <a:rPr lang="cs-CZ" dirty="0" err="1" smtClean="0"/>
              <a:t>alone</a:t>
            </a:r>
            <a:endParaRPr lang="cs-CZ" dirty="0" smtClean="0"/>
          </a:p>
          <a:p>
            <a:pPr lvl="1"/>
            <a:r>
              <a:rPr lang="cs-CZ" dirty="0" err="1" smtClean="0"/>
              <a:t>Children</a:t>
            </a:r>
            <a:r>
              <a:rPr lang="cs-CZ" dirty="0" smtClean="0"/>
              <a:t> </a:t>
            </a:r>
            <a:r>
              <a:rPr lang="cs-CZ" dirty="0" err="1" smtClean="0"/>
              <a:t>left</a:t>
            </a:r>
            <a:r>
              <a:rPr lang="cs-CZ" dirty="0" smtClean="0"/>
              <a:t> </a:t>
            </a:r>
            <a:r>
              <a:rPr lang="cs-CZ" dirty="0" err="1" smtClean="0"/>
              <a:t>behind</a:t>
            </a:r>
            <a:r>
              <a:rPr lang="cs-CZ" dirty="0" smtClean="0"/>
              <a:t> by </a:t>
            </a:r>
            <a:r>
              <a:rPr lang="cs-CZ" dirty="0" err="1" smtClean="0"/>
              <a:t>their</a:t>
            </a:r>
            <a:r>
              <a:rPr lang="cs-CZ" dirty="0" smtClean="0"/>
              <a:t> </a:t>
            </a:r>
            <a:r>
              <a:rPr lang="cs-CZ" dirty="0" err="1" smtClean="0"/>
              <a:t>parents</a:t>
            </a:r>
            <a:r>
              <a:rPr lang="cs-CZ" dirty="0" smtClean="0"/>
              <a:t> / </a:t>
            </a:r>
            <a:r>
              <a:rPr lang="cs-CZ" dirty="0" err="1" smtClean="0"/>
              <a:t>grandparents</a:t>
            </a:r>
            <a:endParaRPr lang="cs-CZ" dirty="0" smtClean="0"/>
          </a:p>
          <a:p>
            <a:pPr lvl="1"/>
            <a:r>
              <a:rPr lang="cs-CZ" dirty="0" err="1" smtClean="0"/>
              <a:t>Children</a:t>
            </a:r>
            <a:r>
              <a:rPr lang="cs-CZ" dirty="0" smtClean="0"/>
              <a:t> </a:t>
            </a:r>
            <a:r>
              <a:rPr lang="cs-CZ" dirty="0" err="1" smtClean="0"/>
              <a:t>left</a:t>
            </a:r>
            <a:r>
              <a:rPr lang="cs-CZ" dirty="0" smtClean="0"/>
              <a:t> </a:t>
            </a:r>
            <a:r>
              <a:rPr lang="cs-CZ" dirty="0" err="1" smtClean="0"/>
              <a:t>with</a:t>
            </a:r>
            <a:r>
              <a:rPr lang="cs-CZ" dirty="0" smtClean="0"/>
              <a:t> </a:t>
            </a:r>
            <a:r>
              <a:rPr lang="cs-CZ" dirty="0" err="1" smtClean="0"/>
              <a:t>an</a:t>
            </a:r>
            <a:r>
              <a:rPr lang="cs-CZ" dirty="0" smtClean="0"/>
              <a:t> </a:t>
            </a:r>
            <a:r>
              <a:rPr lang="cs-CZ" dirty="0" err="1" smtClean="0"/>
              <a:t>adult</a:t>
            </a:r>
            <a:r>
              <a:rPr lang="cs-CZ" dirty="0" smtClean="0"/>
              <a:t> </a:t>
            </a:r>
            <a:r>
              <a:rPr lang="cs-CZ" dirty="0" err="1" smtClean="0"/>
              <a:t>who</a:t>
            </a:r>
            <a:r>
              <a:rPr lang="cs-CZ" dirty="0" smtClean="0"/>
              <a:t> </a:t>
            </a:r>
            <a:r>
              <a:rPr lang="cs-CZ" dirty="0" err="1" smtClean="0"/>
              <a:t>is</a:t>
            </a:r>
            <a:r>
              <a:rPr lang="cs-CZ" dirty="0" smtClean="0"/>
              <a:t> </a:t>
            </a:r>
            <a:r>
              <a:rPr lang="cs-CZ" dirty="0" err="1" smtClean="0"/>
              <a:t>unable</a:t>
            </a:r>
            <a:r>
              <a:rPr lang="cs-CZ" dirty="0" smtClean="0"/>
              <a:t> </a:t>
            </a:r>
            <a:r>
              <a:rPr lang="cs-CZ" dirty="0" err="1" smtClean="0"/>
              <a:t>or</a:t>
            </a:r>
            <a:r>
              <a:rPr lang="cs-CZ" dirty="0" smtClean="0"/>
              <a:t> </a:t>
            </a:r>
            <a:r>
              <a:rPr lang="cs-CZ" dirty="0" err="1" smtClean="0"/>
              <a:t>unwilling</a:t>
            </a:r>
            <a:r>
              <a:rPr lang="cs-CZ" dirty="0" smtClean="0"/>
              <a:t> to </a:t>
            </a:r>
            <a:r>
              <a:rPr lang="cs-CZ" dirty="0" err="1" smtClean="0"/>
              <a:t>take</a:t>
            </a:r>
            <a:r>
              <a:rPr lang="cs-CZ" dirty="0" smtClean="0"/>
              <a:t> care </a:t>
            </a:r>
            <a:r>
              <a:rPr lang="cs-CZ" dirty="0" err="1" smtClean="0"/>
              <a:t>of</a:t>
            </a:r>
            <a:r>
              <a:rPr lang="cs-CZ" dirty="0" smtClean="0"/>
              <a:t> </a:t>
            </a:r>
            <a:r>
              <a:rPr lang="cs-CZ" dirty="0" err="1" smtClean="0"/>
              <a:t>them</a:t>
            </a:r>
            <a:endParaRPr lang="cs-CZ" dirty="0" smtClean="0"/>
          </a:p>
          <a:p>
            <a:r>
              <a:rPr lang="cs-CZ" dirty="0" err="1" smtClean="0"/>
              <a:t>Studying</a:t>
            </a:r>
            <a:r>
              <a:rPr lang="cs-CZ" dirty="0" smtClean="0"/>
              <a:t> </a:t>
            </a:r>
            <a:r>
              <a:rPr lang="cs-CZ" dirty="0" err="1" smtClean="0"/>
              <a:t>or</a:t>
            </a:r>
            <a:r>
              <a:rPr lang="cs-CZ" dirty="0" smtClean="0"/>
              <a:t> </a:t>
            </a:r>
            <a:r>
              <a:rPr lang="cs-CZ" dirty="0" err="1" smtClean="0"/>
              <a:t>working</a:t>
            </a:r>
            <a:r>
              <a:rPr lang="cs-CZ" dirty="0" smtClean="0"/>
              <a:t>?</a:t>
            </a:r>
            <a:endParaRPr lang="cs-CZ" dirty="0"/>
          </a:p>
        </p:txBody>
      </p:sp>
    </p:spTree>
    <p:extLst>
      <p:ext uri="{BB962C8B-B14F-4D97-AF65-F5344CB8AC3E}">
        <p14:creationId xmlns:p14="http://schemas.microsoft.com/office/powerpoint/2010/main" val="3698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E8C4C6-CECA-4455-AA05-5F4F6E18C59B}"/>
              </a:ext>
            </a:extLst>
          </p:cNvPr>
          <p:cNvSpPr>
            <a:spLocks noGrp="1"/>
          </p:cNvSpPr>
          <p:nvPr>
            <p:ph type="title"/>
          </p:nvPr>
        </p:nvSpPr>
        <p:spPr/>
        <p:txBody>
          <a:bodyPr/>
          <a:lstStyle/>
          <a:p>
            <a:r>
              <a:rPr lang="cs-CZ" dirty="0"/>
              <a:t>International </a:t>
            </a:r>
            <a:r>
              <a:rPr lang="cs-CZ" dirty="0" err="1"/>
              <a:t>Protection</a:t>
            </a:r>
            <a:endParaRPr lang="sk-SK" dirty="0"/>
          </a:p>
        </p:txBody>
      </p:sp>
      <p:sp>
        <p:nvSpPr>
          <p:cNvPr id="3" name="Zástupný obsah 2">
            <a:extLst>
              <a:ext uri="{FF2B5EF4-FFF2-40B4-BE49-F238E27FC236}">
                <a16:creationId xmlns:a16="http://schemas.microsoft.com/office/drawing/2014/main" id="{804CDE1B-69C0-4ED5-95EB-DFD54CBCCBF3}"/>
              </a:ext>
            </a:extLst>
          </p:cNvPr>
          <p:cNvSpPr>
            <a:spLocks noGrp="1"/>
          </p:cNvSpPr>
          <p:nvPr>
            <p:ph idx="1"/>
          </p:nvPr>
        </p:nvSpPr>
        <p:spPr>
          <a:xfrm>
            <a:off x="838200" y="1428750"/>
            <a:ext cx="10515600" cy="4748213"/>
          </a:xfrm>
        </p:spPr>
        <p:txBody>
          <a:bodyPr>
            <a:normAutofit/>
          </a:bodyPr>
          <a:lstStyle/>
          <a:p>
            <a:pPr marL="0" indent="0">
              <a:buNone/>
            </a:pPr>
            <a:r>
              <a:rPr lang="cs-CZ" b="1" dirty="0" err="1"/>
              <a:t>Asylum</a:t>
            </a:r>
            <a:r>
              <a:rPr lang="cs-CZ" b="1" dirty="0"/>
              <a:t>: </a:t>
            </a:r>
            <a:r>
              <a:rPr lang="en-US" dirty="0"/>
              <a:t> unable or unwilling to return to his or her home country because of a “well-founded fear of persecution” due to race, membership in a particular social group, political opinion, religion, or national origin</a:t>
            </a:r>
            <a:endParaRPr lang="sk-SK" dirty="0"/>
          </a:p>
          <a:p>
            <a:pPr marL="0" indent="0">
              <a:buNone/>
            </a:pPr>
            <a:endParaRPr lang="cs-CZ" dirty="0"/>
          </a:p>
          <a:p>
            <a:pPr marL="0" indent="0">
              <a:buNone/>
            </a:pPr>
            <a:r>
              <a:rPr lang="cs-CZ" b="1" dirty="0" err="1"/>
              <a:t>Subsidiary</a:t>
            </a:r>
            <a:r>
              <a:rPr lang="cs-CZ" b="1" dirty="0"/>
              <a:t> </a:t>
            </a:r>
            <a:r>
              <a:rPr lang="cs-CZ" b="1" dirty="0" err="1"/>
              <a:t>protection</a:t>
            </a:r>
            <a:r>
              <a:rPr lang="cs-CZ" b="1" dirty="0"/>
              <a:t>: </a:t>
            </a:r>
            <a:r>
              <a:rPr lang="cs-CZ" dirty="0"/>
              <a:t>a)</a:t>
            </a:r>
            <a:r>
              <a:rPr lang="sk-SK" dirty="0"/>
              <a:t> </a:t>
            </a:r>
            <a:r>
              <a:rPr lang="sk-SK" dirty="0" err="1"/>
              <a:t>death</a:t>
            </a:r>
            <a:r>
              <a:rPr lang="sk-SK" dirty="0"/>
              <a:t> penalty or </a:t>
            </a:r>
            <a:r>
              <a:rPr lang="sk-SK" dirty="0" err="1"/>
              <a:t>execution</a:t>
            </a:r>
            <a:r>
              <a:rPr lang="sk-SK" dirty="0"/>
              <a:t>; b) </a:t>
            </a:r>
            <a:r>
              <a:rPr lang="sk-SK" dirty="0" err="1"/>
              <a:t>torture</a:t>
            </a:r>
            <a:r>
              <a:rPr lang="sk-SK" dirty="0"/>
              <a:t>, </a:t>
            </a:r>
            <a:r>
              <a:rPr lang="sk-SK" dirty="0" err="1"/>
              <a:t>inhuman</a:t>
            </a:r>
            <a:r>
              <a:rPr lang="sk-SK" dirty="0"/>
              <a:t> or </a:t>
            </a:r>
            <a:r>
              <a:rPr lang="sk-SK" dirty="0" err="1"/>
              <a:t>degrading</a:t>
            </a:r>
            <a:r>
              <a:rPr lang="sk-SK" dirty="0"/>
              <a:t> </a:t>
            </a:r>
            <a:r>
              <a:rPr lang="sk-SK" dirty="0" err="1"/>
              <a:t>treatment</a:t>
            </a:r>
            <a:r>
              <a:rPr lang="sk-SK" dirty="0"/>
              <a:t> or </a:t>
            </a:r>
            <a:r>
              <a:rPr lang="sk-SK" dirty="0" err="1"/>
              <a:t>punishment</a:t>
            </a:r>
            <a:r>
              <a:rPr lang="sk-SK" dirty="0"/>
              <a:t> in </a:t>
            </a:r>
            <a:r>
              <a:rPr lang="sk-SK" dirty="0" err="1"/>
              <a:t>the</a:t>
            </a:r>
            <a:r>
              <a:rPr lang="sk-SK" dirty="0"/>
              <a:t> country of </a:t>
            </a:r>
            <a:r>
              <a:rPr lang="sk-SK" dirty="0" err="1"/>
              <a:t>origin</a:t>
            </a:r>
            <a:r>
              <a:rPr lang="sk-SK" dirty="0"/>
              <a:t> c) </a:t>
            </a:r>
            <a:r>
              <a:rPr lang="en-US" dirty="0"/>
              <a:t> ‘</a:t>
            </a:r>
            <a:r>
              <a:rPr lang="en-US" b="1" dirty="0"/>
              <a:t>serious</a:t>
            </a:r>
            <a:r>
              <a:rPr lang="en-US" dirty="0"/>
              <a:t> and </a:t>
            </a:r>
            <a:r>
              <a:rPr lang="en-US" b="1" dirty="0"/>
              <a:t>individual</a:t>
            </a:r>
            <a:r>
              <a:rPr lang="en-US" dirty="0"/>
              <a:t> </a:t>
            </a:r>
            <a:r>
              <a:rPr lang="en-US" b="1" dirty="0"/>
              <a:t>threat</a:t>
            </a:r>
            <a:r>
              <a:rPr lang="en-US" dirty="0"/>
              <a:t> to a civilian's </a:t>
            </a:r>
            <a:r>
              <a:rPr lang="en-US" b="1" dirty="0"/>
              <a:t>life</a:t>
            </a:r>
            <a:r>
              <a:rPr lang="en-US" dirty="0"/>
              <a:t> … by reason of </a:t>
            </a:r>
            <a:r>
              <a:rPr lang="en-US" b="1" dirty="0"/>
              <a:t>indiscriminate</a:t>
            </a:r>
            <a:r>
              <a:rPr lang="en-US" dirty="0"/>
              <a:t> </a:t>
            </a:r>
            <a:r>
              <a:rPr lang="en-US" b="1" dirty="0"/>
              <a:t>violence</a:t>
            </a:r>
            <a:r>
              <a:rPr lang="en-US" dirty="0"/>
              <a:t> in situations of international or internal armed conflict’ </a:t>
            </a:r>
            <a:endParaRPr lang="sk-SK" dirty="0"/>
          </a:p>
        </p:txBody>
      </p:sp>
    </p:spTree>
    <p:extLst>
      <p:ext uri="{BB962C8B-B14F-4D97-AF65-F5344CB8AC3E}">
        <p14:creationId xmlns:p14="http://schemas.microsoft.com/office/powerpoint/2010/main" val="1155781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AD8786-00D3-4D92-80C5-31E43CDDA878}"/>
              </a:ext>
            </a:extLst>
          </p:cNvPr>
          <p:cNvSpPr>
            <a:spLocks noGrp="1"/>
          </p:cNvSpPr>
          <p:nvPr>
            <p:ph type="title"/>
          </p:nvPr>
        </p:nvSpPr>
        <p:spPr/>
        <p:txBody>
          <a:bodyPr/>
          <a:lstStyle/>
          <a:p>
            <a:r>
              <a:rPr lang="cs-CZ" dirty="0" err="1"/>
              <a:t>Temporary</a:t>
            </a:r>
            <a:r>
              <a:rPr lang="cs-CZ" dirty="0"/>
              <a:t> </a:t>
            </a:r>
            <a:r>
              <a:rPr lang="cs-CZ" dirty="0" err="1"/>
              <a:t>protection</a:t>
            </a:r>
            <a:endParaRPr lang="sk-SK" dirty="0"/>
          </a:p>
        </p:txBody>
      </p:sp>
      <p:sp>
        <p:nvSpPr>
          <p:cNvPr id="3" name="Zástupný obsah 2">
            <a:extLst>
              <a:ext uri="{FF2B5EF4-FFF2-40B4-BE49-F238E27FC236}">
                <a16:creationId xmlns:a16="http://schemas.microsoft.com/office/drawing/2014/main" id="{D1D3198C-4474-4342-90FF-32AE34DF0AEE}"/>
              </a:ext>
            </a:extLst>
          </p:cNvPr>
          <p:cNvSpPr>
            <a:spLocks noGrp="1"/>
          </p:cNvSpPr>
          <p:nvPr>
            <p:ph idx="1"/>
          </p:nvPr>
        </p:nvSpPr>
        <p:spPr>
          <a:xfrm>
            <a:off x="717756" y="1356853"/>
            <a:ext cx="10636044" cy="5230760"/>
          </a:xfrm>
        </p:spPr>
        <p:txBody>
          <a:bodyPr>
            <a:normAutofit/>
          </a:bodyPr>
          <a:lstStyle/>
          <a:p>
            <a:pPr marL="0" indent="0">
              <a:lnSpc>
                <a:spcPct val="100000"/>
              </a:lnSpc>
              <a:buNone/>
            </a:pPr>
            <a:endParaRPr lang="cs-CZ" dirty="0"/>
          </a:p>
          <a:p>
            <a:pPr marL="0" indent="0">
              <a:buNone/>
            </a:pPr>
            <a:r>
              <a:rPr lang="cs-CZ" dirty="0"/>
              <a:t>„</a:t>
            </a:r>
            <a:r>
              <a:rPr lang="en-US" dirty="0"/>
              <a:t>(a) "temporary protection" means a procedure of exceptional character to provide, in the event of a </a:t>
            </a:r>
            <a:r>
              <a:rPr lang="en-US" b="1" dirty="0"/>
              <a:t>mass influx or imminent mass influx </a:t>
            </a:r>
            <a:r>
              <a:rPr lang="en-US" dirty="0"/>
              <a:t>of displaced persons from third countries who are unable to return to their country of origin, immediate and temporary protection to such persons, in particular if there is also </a:t>
            </a:r>
            <a:r>
              <a:rPr lang="en-US" b="1" dirty="0"/>
              <a:t>a risk that the asylum system will be unable to process this influx without adverse effects for its efficient operation</a:t>
            </a:r>
            <a:r>
              <a:rPr lang="en-US" dirty="0"/>
              <a:t>, in the interests of the persons concerned and other persons requesting protection;</a:t>
            </a:r>
            <a:endParaRPr lang="cs-CZ" dirty="0"/>
          </a:p>
          <a:p>
            <a:r>
              <a:rPr lang="cs-CZ" dirty="0" err="1" smtClean="0"/>
              <a:t>Article</a:t>
            </a:r>
            <a:r>
              <a:rPr lang="cs-CZ" dirty="0" smtClean="0"/>
              <a:t> </a:t>
            </a:r>
            <a:r>
              <a:rPr lang="cs-CZ" dirty="0"/>
              <a:t>2</a:t>
            </a:r>
            <a:r>
              <a:rPr lang="sk-SK" dirty="0"/>
              <a:t> (a) </a:t>
            </a:r>
            <a:r>
              <a:rPr lang="cs-CZ" dirty="0" err="1"/>
              <a:t>directive</a:t>
            </a:r>
            <a:r>
              <a:rPr lang="cs-CZ" dirty="0"/>
              <a:t> </a:t>
            </a:r>
            <a:r>
              <a:rPr lang="cs-CZ" dirty="0" smtClean="0"/>
              <a:t>2001/55/EC</a:t>
            </a:r>
            <a:endParaRPr lang="cs-CZ" dirty="0"/>
          </a:p>
        </p:txBody>
      </p:sp>
    </p:spTree>
    <p:extLst>
      <p:ext uri="{BB962C8B-B14F-4D97-AF65-F5344CB8AC3E}">
        <p14:creationId xmlns:p14="http://schemas.microsoft.com/office/powerpoint/2010/main" val="110264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CEBED7-0C14-4B99-B8F1-C2C7E93F3DCF}"/>
              </a:ext>
            </a:extLst>
          </p:cNvPr>
          <p:cNvSpPr>
            <a:spLocks noGrp="1"/>
          </p:cNvSpPr>
          <p:nvPr>
            <p:ph type="title"/>
          </p:nvPr>
        </p:nvSpPr>
        <p:spPr/>
        <p:txBody>
          <a:bodyPr/>
          <a:lstStyle/>
          <a:p>
            <a:r>
              <a:rPr lang="cs-CZ" dirty="0" err="1"/>
              <a:t>Czechoslovakia</a:t>
            </a:r>
            <a:r>
              <a:rPr lang="cs-CZ" dirty="0"/>
              <a:t> – </a:t>
            </a:r>
            <a:r>
              <a:rPr lang="cs-CZ" dirty="0" err="1"/>
              <a:t>flows</a:t>
            </a:r>
            <a:r>
              <a:rPr lang="cs-CZ" dirty="0"/>
              <a:t> </a:t>
            </a:r>
            <a:r>
              <a:rPr lang="cs-CZ" dirty="0" err="1"/>
              <a:t>of</a:t>
            </a:r>
            <a:r>
              <a:rPr lang="cs-CZ" dirty="0"/>
              <a:t> </a:t>
            </a:r>
            <a:r>
              <a:rPr lang="cs-CZ" dirty="0" err="1"/>
              <a:t>refugees</a:t>
            </a:r>
            <a:r>
              <a:rPr lang="cs-CZ" dirty="0"/>
              <a:t> </a:t>
            </a:r>
            <a:r>
              <a:rPr lang="cs-CZ" dirty="0" err="1"/>
              <a:t>before</a:t>
            </a:r>
            <a:endParaRPr lang="sk-SK" dirty="0"/>
          </a:p>
        </p:txBody>
      </p:sp>
      <p:sp>
        <p:nvSpPr>
          <p:cNvPr id="3" name="Zástupný obsah 2">
            <a:extLst>
              <a:ext uri="{FF2B5EF4-FFF2-40B4-BE49-F238E27FC236}">
                <a16:creationId xmlns:a16="http://schemas.microsoft.com/office/drawing/2014/main" id="{D132A456-011F-45A2-94AB-71FA82243886}"/>
              </a:ext>
            </a:extLst>
          </p:cNvPr>
          <p:cNvSpPr>
            <a:spLocks noGrp="1"/>
          </p:cNvSpPr>
          <p:nvPr>
            <p:ph idx="1"/>
          </p:nvPr>
        </p:nvSpPr>
        <p:spPr/>
        <p:txBody>
          <a:bodyPr>
            <a:normAutofit/>
          </a:bodyPr>
          <a:lstStyle/>
          <a:p>
            <a:r>
              <a:rPr lang="en-GB" dirty="0"/>
              <a:t>Greek refugees (1948) –5,185 children and 8,130 adults, later returned back to Greece / or stayed – today a Greek minority</a:t>
            </a:r>
          </a:p>
          <a:p>
            <a:r>
              <a:rPr lang="en-GB" dirty="0"/>
              <a:t>Temporary shelter</a:t>
            </a:r>
            <a:r>
              <a:rPr lang="sk-SK" dirty="0"/>
              <a:t>:</a:t>
            </a:r>
            <a:r>
              <a:rPr lang="en-GB" dirty="0"/>
              <a:t> refugees from former Yugoslavia (1991-1997): </a:t>
            </a:r>
            <a:r>
              <a:rPr lang="en-GB" b="1" dirty="0"/>
              <a:t>5,676  </a:t>
            </a:r>
            <a:r>
              <a:rPr lang="en-GB" dirty="0"/>
              <a:t>(Bosnia, Herzegovina, Serbia, Croatia, Kosovo)</a:t>
            </a:r>
          </a:p>
          <a:p>
            <a:r>
              <a:rPr lang="en-GB" dirty="0"/>
              <a:t>EU directive on temporary protection 2001/55/EC</a:t>
            </a:r>
            <a:r>
              <a:rPr lang="sk-SK" dirty="0"/>
              <a:t>: </a:t>
            </a:r>
            <a:r>
              <a:rPr lang="en-GB" dirty="0"/>
              <a:t>created in connection with the experience from war in Yugoslavia</a:t>
            </a:r>
          </a:p>
          <a:p>
            <a:r>
              <a:rPr lang="en-GB" dirty="0"/>
              <a:t>First discuss</a:t>
            </a:r>
            <a:r>
              <a:rPr lang="sk-SK" dirty="0" err="1"/>
              <a:t>ions</a:t>
            </a:r>
            <a:r>
              <a:rPr lang="en-GB" dirty="0"/>
              <a:t> </a:t>
            </a:r>
            <a:r>
              <a:rPr lang="en-GB" dirty="0" err="1"/>
              <a:t>th</a:t>
            </a:r>
            <a:r>
              <a:rPr lang="sk-SK" dirty="0"/>
              <a:t>at </a:t>
            </a:r>
            <a:r>
              <a:rPr lang="sk-SK" dirty="0" err="1"/>
              <a:t>th</a:t>
            </a:r>
            <a:r>
              <a:rPr lang="en-GB" dirty="0"/>
              <a:t>e directive would be </a:t>
            </a:r>
            <a:r>
              <a:rPr lang="cs-CZ" dirty="0" err="1" smtClean="0"/>
              <a:t>used</a:t>
            </a:r>
            <a:r>
              <a:rPr lang="sk-SK" dirty="0" smtClean="0"/>
              <a:t>:</a:t>
            </a:r>
            <a:r>
              <a:rPr lang="en-GB" dirty="0" smtClean="0"/>
              <a:t> </a:t>
            </a:r>
            <a:r>
              <a:rPr lang="en-GB" dirty="0"/>
              <a:t>2014 </a:t>
            </a:r>
            <a:r>
              <a:rPr lang="sk-SK" dirty="0"/>
              <a:t>- </a:t>
            </a:r>
            <a:r>
              <a:rPr lang="en-GB" dirty="0"/>
              <a:t>Syria</a:t>
            </a:r>
          </a:p>
          <a:p>
            <a:pPr lvl="1"/>
            <a:r>
              <a:rPr lang="en-GB" dirty="0"/>
              <a:t>Instead: Turkey adopted temporary protection for Syrians</a:t>
            </a:r>
          </a:p>
          <a:p>
            <a:pPr lvl="1"/>
            <a:r>
              <a:rPr lang="en-GB" dirty="0"/>
              <a:t>Decree No. 2014/4883; on EU level discussed but not </a:t>
            </a:r>
            <a:r>
              <a:rPr lang="cs-CZ" dirty="0" err="1" smtClean="0"/>
              <a:t>used</a:t>
            </a:r>
            <a:endParaRPr lang="en-GB" dirty="0"/>
          </a:p>
          <a:p>
            <a:pPr marL="0" indent="0">
              <a:buNone/>
            </a:pPr>
            <a:endParaRPr lang="en-GB" dirty="0"/>
          </a:p>
          <a:p>
            <a:endParaRPr lang="en-GB" dirty="0"/>
          </a:p>
        </p:txBody>
      </p:sp>
    </p:spTree>
    <p:extLst>
      <p:ext uri="{BB962C8B-B14F-4D97-AF65-F5344CB8AC3E}">
        <p14:creationId xmlns:p14="http://schemas.microsoft.com/office/powerpoint/2010/main" val="1589999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A6A9D37-DC2E-4BD9-BD71-4B47932AACDB}"/>
              </a:ext>
            </a:extLst>
          </p:cNvPr>
          <p:cNvSpPr>
            <a:spLocks noGrp="1"/>
          </p:cNvSpPr>
          <p:nvPr>
            <p:ph type="title"/>
          </p:nvPr>
        </p:nvSpPr>
        <p:spPr/>
        <p:txBody>
          <a:bodyPr/>
          <a:lstStyle/>
          <a:p>
            <a:r>
              <a:rPr lang="en-GB" dirty="0"/>
              <a:t>Arrival of refugees from Ukraine to the Czech Republic</a:t>
            </a:r>
          </a:p>
        </p:txBody>
      </p:sp>
      <p:sp>
        <p:nvSpPr>
          <p:cNvPr id="7" name="Zástupný symbol pro obsah 2">
            <a:extLst>
              <a:ext uri="{FF2B5EF4-FFF2-40B4-BE49-F238E27FC236}">
                <a16:creationId xmlns:a16="http://schemas.microsoft.com/office/drawing/2014/main" id="{665907B7-60F9-4801-83F0-2222F93D7E4F}"/>
              </a:ext>
            </a:extLst>
          </p:cNvPr>
          <p:cNvSpPr>
            <a:spLocks noGrp="1"/>
          </p:cNvSpPr>
          <p:nvPr>
            <p:ph idx="1"/>
          </p:nvPr>
        </p:nvSpPr>
        <p:spPr>
          <a:xfrm>
            <a:off x="838200" y="1825625"/>
            <a:ext cx="10515600" cy="4351338"/>
          </a:xfrm>
        </p:spPr>
        <p:txBody>
          <a:bodyPr>
            <a:normAutofit/>
          </a:bodyPr>
          <a:lstStyle/>
          <a:p>
            <a:endParaRPr lang="sk-SK" sz="2800" dirty="0"/>
          </a:p>
          <a:p>
            <a:endParaRPr lang="cs-CZ" dirty="0"/>
          </a:p>
        </p:txBody>
      </p:sp>
      <p:graphicFrame>
        <p:nvGraphicFramePr>
          <p:cNvPr id="8" name="Tabulka 4">
            <a:extLst>
              <a:ext uri="{FF2B5EF4-FFF2-40B4-BE49-F238E27FC236}">
                <a16:creationId xmlns:a16="http://schemas.microsoft.com/office/drawing/2014/main" id="{67F77C79-0BC2-4A0E-83A9-5476F7ABB458}"/>
              </a:ext>
            </a:extLst>
          </p:cNvPr>
          <p:cNvGraphicFramePr>
            <a:graphicFrameLocks noGrp="1"/>
          </p:cNvGraphicFramePr>
          <p:nvPr>
            <p:extLst/>
          </p:nvPr>
        </p:nvGraphicFramePr>
        <p:xfrm>
          <a:off x="861847" y="1686751"/>
          <a:ext cx="9072728" cy="1505230"/>
        </p:xfrm>
        <a:graphic>
          <a:graphicData uri="http://schemas.openxmlformats.org/drawingml/2006/table">
            <a:tbl>
              <a:tblPr firstRow="1" bandRow="1">
                <a:tableStyleId>{5C22544A-7EE6-4342-B048-85BDC9FD1C3A}</a:tableStyleId>
              </a:tblPr>
              <a:tblGrid>
                <a:gridCol w="4536364">
                  <a:extLst>
                    <a:ext uri="{9D8B030D-6E8A-4147-A177-3AD203B41FA5}">
                      <a16:colId xmlns:a16="http://schemas.microsoft.com/office/drawing/2014/main" val="2224952756"/>
                    </a:ext>
                  </a:extLst>
                </a:gridCol>
                <a:gridCol w="4536364">
                  <a:extLst>
                    <a:ext uri="{9D8B030D-6E8A-4147-A177-3AD203B41FA5}">
                      <a16:colId xmlns:a16="http://schemas.microsoft.com/office/drawing/2014/main" val="2998244289"/>
                    </a:ext>
                  </a:extLst>
                </a:gridCol>
              </a:tblGrid>
              <a:tr h="552170">
                <a:tc>
                  <a:txBody>
                    <a:bodyPr/>
                    <a:lstStyle/>
                    <a:p>
                      <a:r>
                        <a:rPr lang="sk-SK" sz="2400" dirty="0"/>
                        <a:t>No</a:t>
                      </a:r>
                      <a:r>
                        <a:rPr lang="sk-SK" sz="2400" baseline="0" dirty="0"/>
                        <a:t> </a:t>
                      </a:r>
                      <a:r>
                        <a:rPr lang="sk-SK" sz="2400" baseline="0" dirty="0" err="1"/>
                        <a:t>visa</a:t>
                      </a:r>
                      <a:r>
                        <a:rPr lang="sk-SK" sz="2400" baseline="0" dirty="0"/>
                        <a:t> </a:t>
                      </a:r>
                      <a:r>
                        <a:rPr lang="sk-SK" sz="2400" baseline="0" dirty="0" err="1"/>
                        <a:t>needed</a:t>
                      </a:r>
                      <a:endParaRPr lang="sk-SK" sz="2400" dirty="0"/>
                    </a:p>
                  </a:txBody>
                  <a:tcPr/>
                </a:tc>
                <a:tc>
                  <a:txBody>
                    <a:bodyPr/>
                    <a:lstStyle/>
                    <a:p>
                      <a:r>
                        <a:rPr lang="en-GB" sz="2400" dirty="0"/>
                        <a:t>With biometric passport</a:t>
                      </a:r>
                    </a:p>
                  </a:txBody>
                  <a:tcPr/>
                </a:tc>
                <a:extLst>
                  <a:ext uri="{0D108BD9-81ED-4DB2-BD59-A6C34878D82A}">
                    <a16:rowId xmlns:a16="http://schemas.microsoft.com/office/drawing/2014/main" val="2568469584"/>
                  </a:ext>
                </a:extLst>
              </a:tr>
              <a:tr h="953060">
                <a:tc>
                  <a:txBody>
                    <a:bodyPr/>
                    <a:lstStyle/>
                    <a:p>
                      <a:endParaRPr lang="sk-SK" sz="2400" dirty="0"/>
                    </a:p>
                  </a:txBody>
                  <a:tcPr/>
                </a:tc>
                <a:tc>
                  <a:txBody>
                    <a:bodyPr/>
                    <a:lstStyle/>
                    <a:p>
                      <a:r>
                        <a:rPr lang="en-GB" sz="2400" noProof="0" dirty="0"/>
                        <a:t>Without</a:t>
                      </a:r>
                      <a:r>
                        <a:rPr lang="en-GB" sz="2400" dirty="0"/>
                        <a:t> such passport: other proof of identity</a:t>
                      </a:r>
                    </a:p>
                  </a:txBody>
                  <a:tcPr/>
                </a:tc>
                <a:extLst>
                  <a:ext uri="{0D108BD9-81ED-4DB2-BD59-A6C34878D82A}">
                    <a16:rowId xmlns:a16="http://schemas.microsoft.com/office/drawing/2014/main" val="69703805"/>
                  </a:ext>
                </a:extLst>
              </a:tr>
            </a:tbl>
          </a:graphicData>
        </a:graphic>
      </p:graphicFrame>
      <p:sp>
        <p:nvSpPr>
          <p:cNvPr id="9" name="Zástupný symbol pro obsah 2">
            <a:extLst>
              <a:ext uri="{FF2B5EF4-FFF2-40B4-BE49-F238E27FC236}">
                <a16:creationId xmlns:a16="http://schemas.microsoft.com/office/drawing/2014/main" id="{BA73620C-3007-4EDB-B65B-80C8307514E1}"/>
              </a:ext>
            </a:extLst>
          </p:cNvPr>
          <p:cNvSpPr txBox="1">
            <a:spLocks/>
          </p:cNvSpPr>
          <p:nvPr/>
        </p:nvSpPr>
        <p:spPr>
          <a:xfrm>
            <a:off x="828673" y="3630613"/>
            <a:ext cx="10515602" cy="23157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Crossing borders</a:t>
            </a:r>
          </a:p>
          <a:p>
            <a:r>
              <a:rPr lang="en-GB" dirty="0"/>
              <a:t>Border Controls at external borders (Slovakia, Poland, Hungary</a:t>
            </a:r>
            <a:r>
              <a:rPr lang="en-GB" dirty="0" smtClean="0"/>
              <a:t>)</a:t>
            </a:r>
            <a:endParaRPr lang="en-GB" dirty="0"/>
          </a:p>
        </p:txBody>
      </p:sp>
    </p:spTree>
    <p:extLst>
      <p:ext uri="{BB962C8B-B14F-4D97-AF65-F5344CB8AC3E}">
        <p14:creationId xmlns:p14="http://schemas.microsoft.com/office/powerpoint/2010/main" val="885847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B26F7E-C1C4-4B5A-96BA-4450E9ED0C75}"/>
              </a:ext>
            </a:extLst>
          </p:cNvPr>
          <p:cNvSpPr>
            <a:spLocks noGrp="1"/>
          </p:cNvSpPr>
          <p:nvPr>
            <p:ph type="title"/>
          </p:nvPr>
        </p:nvSpPr>
        <p:spPr>
          <a:xfrm>
            <a:off x="838200" y="337133"/>
            <a:ext cx="10515600" cy="1325563"/>
          </a:xfrm>
        </p:spPr>
        <p:txBody>
          <a:bodyPr>
            <a:normAutofit/>
          </a:bodyPr>
          <a:lstStyle/>
          <a:p>
            <a:r>
              <a:rPr lang="cs-CZ" dirty="0" err="1"/>
              <a:t>Temporary</a:t>
            </a:r>
            <a:r>
              <a:rPr lang="cs-CZ" dirty="0"/>
              <a:t> </a:t>
            </a:r>
            <a:r>
              <a:rPr lang="cs-CZ" dirty="0" err="1"/>
              <a:t>protection</a:t>
            </a:r>
            <a:r>
              <a:rPr lang="cs-CZ" dirty="0"/>
              <a:t> – </a:t>
            </a:r>
            <a:r>
              <a:rPr lang="cs-CZ" dirty="0" err="1"/>
              <a:t>for</a:t>
            </a:r>
            <a:r>
              <a:rPr lang="cs-CZ" dirty="0"/>
              <a:t> </a:t>
            </a:r>
            <a:r>
              <a:rPr lang="cs-CZ" dirty="0" err="1"/>
              <a:t>whom</a:t>
            </a:r>
            <a:r>
              <a:rPr lang="cs-CZ" dirty="0"/>
              <a:t>? </a:t>
            </a:r>
            <a:br>
              <a:rPr lang="cs-CZ" dirty="0"/>
            </a:br>
            <a:r>
              <a:rPr lang="cs-CZ" sz="2200" dirty="0"/>
              <a:t>(</a:t>
            </a:r>
            <a:r>
              <a:rPr lang="en-US" sz="2200" b="1" dirty="0"/>
              <a:t>Council Implementing </a:t>
            </a:r>
            <a:r>
              <a:rPr lang="en-US" sz="2200" b="1" dirty="0" err="1"/>
              <a:t>Decison</a:t>
            </a:r>
            <a:r>
              <a:rPr lang="en-US" sz="2200" b="1" dirty="0"/>
              <a:t> (EU) 2022/382 of 4 March 2022 </a:t>
            </a:r>
            <a:r>
              <a:rPr lang="cs-CZ" sz="2200" b="1" dirty="0"/>
              <a:t>)</a:t>
            </a:r>
            <a:endParaRPr lang="sk-SK" sz="2200" dirty="0"/>
          </a:p>
        </p:txBody>
      </p:sp>
      <p:sp>
        <p:nvSpPr>
          <p:cNvPr id="3" name="Zástupný obsah 2">
            <a:extLst>
              <a:ext uri="{FF2B5EF4-FFF2-40B4-BE49-F238E27FC236}">
                <a16:creationId xmlns:a16="http://schemas.microsoft.com/office/drawing/2014/main" id="{E5931F1A-6EF9-4767-82A2-2F68D8F360BE}"/>
              </a:ext>
            </a:extLst>
          </p:cNvPr>
          <p:cNvSpPr>
            <a:spLocks noGrp="1"/>
          </p:cNvSpPr>
          <p:nvPr>
            <p:ph idx="1"/>
          </p:nvPr>
        </p:nvSpPr>
        <p:spPr>
          <a:xfrm>
            <a:off x="838200" y="1493884"/>
            <a:ext cx="10515600" cy="5289471"/>
          </a:xfrm>
        </p:spPr>
        <p:txBody>
          <a:bodyPr>
            <a:noAutofit/>
          </a:bodyPr>
          <a:lstStyle/>
          <a:p>
            <a:pPr marL="0" indent="0">
              <a:lnSpc>
                <a:spcPct val="100000"/>
              </a:lnSpc>
              <a:buNone/>
            </a:pPr>
            <a:r>
              <a:rPr lang="cs-CZ" sz="2000" dirty="0"/>
              <a:t>… </a:t>
            </a:r>
            <a:r>
              <a:rPr lang="en-US" sz="2000" dirty="0"/>
              <a:t>categories of persons displaced from Ukraine on or after 24 February 2022, as a result of the military invasion by Russian armed forces that began on that date: </a:t>
            </a:r>
            <a:endParaRPr lang="cs-CZ" sz="2000" dirty="0"/>
          </a:p>
          <a:p>
            <a:pPr marL="457200" indent="-457200">
              <a:lnSpc>
                <a:spcPct val="100000"/>
              </a:lnSpc>
              <a:buAutoNum type="alphaLcParenBoth"/>
            </a:pPr>
            <a:r>
              <a:rPr lang="en-US" sz="2000" dirty="0"/>
              <a:t>Ukrainian nationals residing in Ukraine before 24 February 2022; </a:t>
            </a:r>
            <a:endParaRPr lang="cs-CZ" sz="2000" dirty="0"/>
          </a:p>
          <a:p>
            <a:pPr marL="457200" indent="-457200">
              <a:lnSpc>
                <a:spcPct val="100000"/>
              </a:lnSpc>
              <a:buAutoNum type="alphaLcParenBoth"/>
            </a:pPr>
            <a:r>
              <a:rPr lang="en-US" sz="2000" dirty="0"/>
              <a:t>stateless persons, and nationals of third countries other than Ukraine, who benefited from international protection or equivalent national protection in Ukraine before 24 February 2022; and, </a:t>
            </a:r>
            <a:endParaRPr lang="cs-CZ" sz="2000" dirty="0"/>
          </a:p>
          <a:p>
            <a:pPr marL="457200" indent="-457200">
              <a:lnSpc>
                <a:spcPct val="100000"/>
              </a:lnSpc>
              <a:buAutoNum type="alphaLcParenBoth"/>
            </a:pPr>
            <a:r>
              <a:rPr lang="cs-CZ" sz="2000" dirty="0"/>
              <a:t>f</a:t>
            </a:r>
            <a:r>
              <a:rPr lang="en-US" sz="2000" dirty="0" err="1"/>
              <a:t>amily</a:t>
            </a:r>
            <a:r>
              <a:rPr lang="en-US" sz="2000" dirty="0"/>
              <a:t> members of the persons referred to in points (a) and (b). </a:t>
            </a:r>
            <a:endParaRPr lang="cs-CZ" sz="2000" dirty="0"/>
          </a:p>
          <a:p>
            <a:pPr marL="0" indent="0">
              <a:lnSpc>
                <a:spcPct val="100000"/>
              </a:lnSpc>
              <a:buNone/>
            </a:pPr>
            <a:r>
              <a:rPr lang="en-US" sz="2000" dirty="0"/>
              <a:t>2. Member States shall </a:t>
            </a:r>
            <a:r>
              <a:rPr lang="en-US" sz="2000" b="1" dirty="0"/>
              <a:t>apply either this Decision or adequate protection </a:t>
            </a:r>
            <a:r>
              <a:rPr lang="en-US" sz="2000" dirty="0"/>
              <a:t>under their national law, in respect of stateless persons, and nationals of </a:t>
            </a:r>
            <a:r>
              <a:rPr lang="en-US" sz="2000" b="1" dirty="0"/>
              <a:t>third countries other than Ukraine</a:t>
            </a:r>
            <a:r>
              <a:rPr lang="en-US" sz="2000" dirty="0"/>
              <a:t>, who can prove that they were legally residing in Ukraine before 24 February 2022 on the basis </a:t>
            </a:r>
            <a:r>
              <a:rPr lang="en-US" sz="2000" b="1" dirty="0"/>
              <a:t>of a valid permanent residence permit</a:t>
            </a:r>
            <a:r>
              <a:rPr lang="en-US" sz="2000" dirty="0"/>
              <a:t> issued in accordance with Ukrainian law, and who are </a:t>
            </a:r>
            <a:r>
              <a:rPr lang="en-US" sz="2000" b="1" dirty="0"/>
              <a:t>unable to return </a:t>
            </a:r>
            <a:r>
              <a:rPr lang="en-US" sz="2000" dirty="0"/>
              <a:t>in safe and durable conditions to their country or region of origin. </a:t>
            </a:r>
            <a:endParaRPr lang="cs-CZ" sz="2000" dirty="0"/>
          </a:p>
          <a:p>
            <a:pPr marL="0" indent="0">
              <a:lnSpc>
                <a:spcPct val="100000"/>
              </a:lnSpc>
              <a:buNone/>
            </a:pPr>
            <a:r>
              <a:rPr lang="en-US" sz="2000" dirty="0"/>
              <a:t>3. </a:t>
            </a:r>
            <a:r>
              <a:rPr lang="cs-CZ" sz="2000" dirty="0"/>
              <a:t>(…) </a:t>
            </a:r>
            <a:r>
              <a:rPr lang="en-US" sz="2000" dirty="0"/>
              <a:t>may also apply </a:t>
            </a:r>
            <a:r>
              <a:rPr lang="cs-CZ" sz="2000" dirty="0"/>
              <a:t>(…) </a:t>
            </a:r>
            <a:r>
              <a:rPr lang="en-US" sz="2000" dirty="0"/>
              <a:t>to other persons, including to stateless persons and to nationals of third countries other than Ukraine, who </a:t>
            </a:r>
            <a:r>
              <a:rPr lang="en-US" sz="2000" b="1" dirty="0"/>
              <a:t>were residing legally in Ukraine and who are unable to return in safe and durable conditions </a:t>
            </a:r>
            <a:r>
              <a:rPr lang="en-US" sz="2000" dirty="0"/>
              <a:t>to their country or region of origin. </a:t>
            </a:r>
            <a:endParaRPr lang="cs-CZ" sz="2000" dirty="0"/>
          </a:p>
        </p:txBody>
      </p:sp>
      <p:sp>
        <p:nvSpPr>
          <p:cNvPr id="4" name="Zaoblený obdélník 3"/>
          <p:cNvSpPr/>
          <p:nvPr/>
        </p:nvSpPr>
        <p:spPr>
          <a:xfrm>
            <a:off x="276808" y="1493884"/>
            <a:ext cx="11915192" cy="425475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7544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591075-3F64-9074-0E89-3A9BD749F175}"/>
              </a:ext>
            </a:extLst>
          </p:cNvPr>
          <p:cNvSpPr>
            <a:spLocks noGrp="1"/>
          </p:cNvSpPr>
          <p:nvPr>
            <p:ph type="title"/>
          </p:nvPr>
        </p:nvSpPr>
        <p:spPr/>
        <p:txBody>
          <a:bodyPr/>
          <a:lstStyle/>
          <a:p>
            <a:r>
              <a:rPr lang="en-GB" dirty="0"/>
              <a:t>Do you think these people will receive temporary protection?</a:t>
            </a:r>
          </a:p>
        </p:txBody>
      </p:sp>
      <p:sp>
        <p:nvSpPr>
          <p:cNvPr id="3" name="Zástupný obsah 2">
            <a:extLst>
              <a:ext uri="{FF2B5EF4-FFF2-40B4-BE49-F238E27FC236}">
                <a16:creationId xmlns:a16="http://schemas.microsoft.com/office/drawing/2014/main" id="{3E08D999-60D5-F6A8-DB1A-479B859AFBBB}"/>
              </a:ext>
            </a:extLst>
          </p:cNvPr>
          <p:cNvSpPr>
            <a:spLocks noGrp="1"/>
          </p:cNvSpPr>
          <p:nvPr>
            <p:ph idx="1"/>
          </p:nvPr>
        </p:nvSpPr>
        <p:spPr/>
        <p:txBody>
          <a:bodyPr>
            <a:normAutofit fontScale="77500" lnSpcReduction="20000"/>
          </a:bodyPr>
          <a:lstStyle/>
          <a:p>
            <a:pPr marL="0" indent="0">
              <a:buNone/>
            </a:pPr>
            <a:r>
              <a:rPr lang="en-GB" sz="2800" dirty="0"/>
              <a:t>1. Mr Oleg had a work visa in Poland from January 2022. He lost his work. His family from Ukraine moved to the Czech Republic. So he left Poland and applied for temporary protection in the Czech Republic.</a:t>
            </a:r>
          </a:p>
          <a:p>
            <a:pPr marL="0" indent="0">
              <a:buNone/>
            </a:pPr>
            <a:r>
              <a:rPr lang="en-GB" sz="2800" dirty="0"/>
              <a:t>2. June from Ghana in Africa had a study visa in Ukraine. She was studying there. She </a:t>
            </a:r>
            <a:r>
              <a:rPr lang="cs-CZ" sz="2800" dirty="0" err="1" smtClean="0"/>
              <a:t>arrived</a:t>
            </a:r>
            <a:r>
              <a:rPr lang="cs-CZ" sz="2800" dirty="0" smtClean="0"/>
              <a:t> in </a:t>
            </a:r>
            <a:r>
              <a:rPr lang="cs-CZ" sz="2800" dirty="0" err="1" smtClean="0"/>
              <a:t>April</a:t>
            </a:r>
            <a:r>
              <a:rPr lang="cs-CZ" sz="2800" dirty="0" smtClean="0"/>
              <a:t> 2023 and </a:t>
            </a:r>
            <a:r>
              <a:rPr lang="en-GB" sz="2800" dirty="0" err="1" smtClean="0"/>
              <a:t>applie</a:t>
            </a:r>
            <a:r>
              <a:rPr lang="cs-CZ" sz="2800" dirty="0" smtClean="0"/>
              <a:t>d</a:t>
            </a:r>
            <a:r>
              <a:rPr lang="en-GB" sz="2800" dirty="0" smtClean="0"/>
              <a:t> </a:t>
            </a:r>
            <a:r>
              <a:rPr lang="en-GB" sz="2800" dirty="0"/>
              <a:t>for temporary protection in the Czech Republic.</a:t>
            </a:r>
          </a:p>
          <a:p>
            <a:pPr marL="0" indent="0">
              <a:buNone/>
            </a:pPr>
            <a:r>
              <a:rPr lang="en-GB" sz="2800" dirty="0"/>
              <a:t>3. Joseph was from Somalia. He was a recognized refugee in Ukraine and had stayed there for ten years, with a permanent residence permit. He applies for temporary </a:t>
            </a:r>
            <a:r>
              <a:rPr lang="en-GB" sz="2800" dirty="0" smtClean="0"/>
              <a:t>protection</a:t>
            </a:r>
            <a:r>
              <a:rPr lang="cs-CZ" sz="2800" dirty="0" smtClean="0"/>
              <a:t> in 2024</a:t>
            </a:r>
            <a:r>
              <a:rPr lang="en-GB" sz="2800" dirty="0" smtClean="0"/>
              <a:t>.</a:t>
            </a:r>
            <a:endParaRPr lang="en-GB" sz="2800" dirty="0"/>
          </a:p>
          <a:p>
            <a:pPr marL="0" indent="0">
              <a:buNone/>
            </a:pPr>
            <a:r>
              <a:rPr lang="en-GB" sz="2800" dirty="0"/>
              <a:t>4. </a:t>
            </a:r>
            <a:r>
              <a:rPr lang="en-GB" sz="2800" dirty="0" err="1"/>
              <a:t>László</a:t>
            </a:r>
            <a:r>
              <a:rPr lang="en-GB" sz="2800" dirty="0"/>
              <a:t> </a:t>
            </a:r>
            <a:r>
              <a:rPr lang="en-GB" sz="2800" dirty="0" smtClean="0"/>
              <a:t>c</a:t>
            </a:r>
            <a:r>
              <a:rPr lang="cs-CZ" sz="2800" dirty="0" err="1" smtClean="0"/>
              <a:t>ame</a:t>
            </a:r>
            <a:r>
              <a:rPr lang="cs-CZ" sz="2800" dirty="0" smtClean="0"/>
              <a:t> in </a:t>
            </a:r>
            <a:r>
              <a:rPr lang="cs-CZ" sz="2800" dirty="0" err="1" smtClean="0"/>
              <a:t>April</a:t>
            </a:r>
            <a:r>
              <a:rPr lang="cs-CZ" sz="2800" dirty="0" smtClean="0"/>
              <a:t> 2022</a:t>
            </a:r>
            <a:r>
              <a:rPr lang="en-GB" sz="2800" dirty="0" smtClean="0"/>
              <a:t> </a:t>
            </a:r>
            <a:r>
              <a:rPr lang="en-GB" sz="2800" dirty="0"/>
              <a:t>from Western Ukraine. He is a Roma of Hungarian origin. Apart from Ukrainian, he also </a:t>
            </a:r>
            <a:r>
              <a:rPr lang="en-GB" sz="2800" dirty="0" smtClean="0"/>
              <a:t>ha</a:t>
            </a:r>
            <a:r>
              <a:rPr lang="cs-CZ" sz="2800" dirty="0" smtClean="0"/>
              <a:t>d a</a:t>
            </a:r>
            <a:r>
              <a:rPr lang="en-GB" sz="2800" dirty="0" smtClean="0"/>
              <a:t> </a:t>
            </a:r>
            <a:r>
              <a:rPr lang="en-GB" sz="2800" dirty="0"/>
              <a:t>Hungarian passport and only speaks Hungarian. </a:t>
            </a:r>
            <a:r>
              <a:rPr lang="en-GB" dirty="0"/>
              <a:t>He applies for temporary protection in the Czech Republic.</a:t>
            </a:r>
            <a:endParaRPr lang="en-GB" sz="2800" dirty="0"/>
          </a:p>
          <a:p>
            <a:pPr marL="0" indent="0">
              <a:buNone/>
            </a:pPr>
            <a:r>
              <a:rPr lang="en-GB" dirty="0"/>
              <a:t>5. Iulia lived in the Czech </a:t>
            </a:r>
            <a:r>
              <a:rPr lang="en-GB" dirty="0" smtClean="0"/>
              <a:t>Republic</a:t>
            </a:r>
            <a:r>
              <a:rPr lang="cs-CZ" dirty="0" smtClean="0"/>
              <a:t> </a:t>
            </a:r>
            <a:r>
              <a:rPr lang="cs-CZ" dirty="0" err="1" smtClean="0"/>
              <a:t>since</a:t>
            </a:r>
            <a:r>
              <a:rPr lang="cs-CZ" dirty="0" smtClean="0"/>
              <a:t> 2020</a:t>
            </a:r>
            <a:r>
              <a:rPr lang="en-GB" dirty="0" smtClean="0"/>
              <a:t>. </a:t>
            </a:r>
            <a:r>
              <a:rPr lang="en-GB" dirty="0"/>
              <a:t>She returned to Ukraine in summer 2023 but her house was bombed, so she returned to the Czech Republic. She applies for temporary protection.</a:t>
            </a:r>
          </a:p>
        </p:txBody>
      </p:sp>
    </p:spTree>
    <p:extLst>
      <p:ext uri="{BB962C8B-B14F-4D97-AF65-F5344CB8AC3E}">
        <p14:creationId xmlns:p14="http://schemas.microsoft.com/office/powerpoint/2010/main" val="2123042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199" y="33718"/>
            <a:ext cx="10515600" cy="1325563"/>
          </a:xfrm>
        </p:spPr>
        <p:txBody>
          <a:bodyPr/>
          <a:lstStyle/>
          <a:p>
            <a:r>
              <a:rPr lang="cs-CZ" dirty="0" err="1" smtClean="0"/>
              <a:t>Some</a:t>
            </a:r>
            <a:r>
              <a:rPr lang="cs-CZ" dirty="0" smtClean="0"/>
              <a:t> </a:t>
            </a:r>
            <a:r>
              <a:rPr lang="cs-CZ" dirty="0" err="1" smtClean="0"/>
              <a:t>issues</a:t>
            </a:r>
            <a:r>
              <a:rPr lang="cs-CZ" dirty="0" smtClean="0"/>
              <a:t>: </a:t>
            </a:r>
            <a:r>
              <a:rPr lang="cs-CZ" b="1" dirty="0" err="1" smtClean="0"/>
              <a:t>how</a:t>
            </a:r>
            <a:r>
              <a:rPr lang="cs-CZ" b="1" dirty="0" smtClean="0"/>
              <a:t> </a:t>
            </a:r>
            <a:r>
              <a:rPr lang="cs-CZ" b="1" dirty="0" err="1" smtClean="0"/>
              <a:t>temporary</a:t>
            </a:r>
            <a:r>
              <a:rPr lang="cs-CZ" dirty="0"/>
              <a:t>?</a:t>
            </a:r>
          </a:p>
        </p:txBody>
      </p:sp>
      <p:sp>
        <p:nvSpPr>
          <p:cNvPr id="3" name="Zástupný symbol pro obsah 2"/>
          <p:cNvSpPr>
            <a:spLocks noGrp="1"/>
          </p:cNvSpPr>
          <p:nvPr>
            <p:ph idx="1"/>
          </p:nvPr>
        </p:nvSpPr>
        <p:spPr>
          <a:xfrm>
            <a:off x="938784" y="1359281"/>
            <a:ext cx="10515600" cy="4351338"/>
          </a:xfrm>
        </p:spPr>
        <p:txBody>
          <a:bodyPr>
            <a:normAutofit/>
          </a:bodyPr>
          <a:lstStyle/>
          <a:p>
            <a:r>
              <a:rPr lang="cs-CZ" dirty="0" smtClean="0"/>
              <a:t>Art. 4 </a:t>
            </a:r>
            <a:r>
              <a:rPr lang="cs-CZ" dirty="0" err="1" smtClean="0"/>
              <a:t>Temporary</a:t>
            </a:r>
            <a:r>
              <a:rPr lang="cs-CZ" dirty="0" smtClean="0"/>
              <a:t> </a:t>
            </a:r>
            <a:r>
              <a:rPr lang="cs-CZ" dirty="0" err="1" smtClean="0"/>
              <a:t>protection</a:t>
            </a:r>
            <a:r>
              <a:rPr lang="cs-CZ" dirty="0" smtClean="0"/>
              <a:t> </a:t>
            </a:r>
            <a:r>
              <a:rPr lang="cs-CZ" dirty="0" err="1" smtClean="0"/>
              <a:t>directive</a:t>
            </a:r>
            <a:endParaRPr lang="cs-CZ" dirty="0" smtClean="0"/>
          </a:p>
          <a:p>
            <a:pPr marL="514350" indent="-514350">
              <a:buAutoNum type="arabicParenBoth"/>
            </a:pPr>
            <a:r>
              <a:rPr lang="cs-CZ" dirty="0" smtClean="0"/>
              <a:t>(…) </a:t>
            </a:r>
            <a:r>
              <a:rPr lang="en-US" dirty="0" smtClean="0"/>
              <a:t>the </a:t>
            </a:r>
            <a:r>
              <a:rPr lang="en-US" dirty="0"/>
              <a:t>duration of temporary protection shall be </a:t>
            </a:r>
            <a:r>
              <a:rPr lang="en-US" b="1" dirty="0"/>
              <a:t>one year</a:t>
            </a:r>
            <a:r>
              <a:rPr lang="en-US" dirty="0"/>
              <a:t>. </a:t>
            </a:r>
            <a:r>
              <a:rPr lang="cs-CZ" dirty="0" smtClean="0"/>
              <a:t>(…) </a:t>
            </a:r>
            <a:r>
              <a:rPr lang="en-US" dirty="0" smtClean="0"/>
              <a:t>it </a:t>
            </a:r>
            <a:r>
              <a:rPr lang="en-US" dirty="0"/>
              <a:t>may be extended automatically </a:t>
            </a:r>
            <a:r>
              <a:rPr lang="en-US" b="1" dirty="0"/>
              <a:t>by six monthly periods </a:t>
            </a:r>
            <a:r>
              <a:rPr lang="en-US" dirty="0"/>
              <a:t>for a maximum of one year</a:t>
            </a:r>
            <a:r>
              <a:rPr lang="en-US" dirty="0" smtClean="0"/>
              <a:t>.</a:t>
            </a:r>
            <a:r>
              <a:rPr lang="cs-CZ" dirty="0" smtClean="0"/>
              <a:t> (…)</a:t>
            </a:r>
            <a:r>
              <a:rPr lang="en-US" dirty="0" smtClean="0"/>
              <a:t> </a:t>
            </a:r>
            <a:endParaRPr lang="cs-CZ" dirty="0" smtClean="0"/>
          </a:p>
          <a:p>
            <a:pPr marL="514350" indent="-514350">
              <a:buAutoNum type="arabicParenBoth"/>
            </a:pPr>
            <a:r>
              <a:rPr lang="en-US" dirty="0" smtClean="0"/>
              <a:t>Where </a:t>
            </a:r>
            <a:r>
              <a:rPr lang="en-US" dirty="0"/>
              <a:t>reasons for temporary protection persist, the Council may decide by qualified </a:t>
            </a:r>
            <a:r>
              <a:rPr lang="en-US" dirty="0" smtClean="0"/>
              <a:t>majority</a:t>
            </a:r>
            <a:r>
              <a:rPr lang="cs-CZ" dirty="0" smtClean="0"/>
              <a:t> (…) </a:t>
            </a:r>
            <a:r>
              <a:rPr lang="en-US" dirty="0" smtClean="0"/>
              <a:t>to </a:t>
            </a:r>
            <a:r>
              <a:rPr lang="en-US" dirty="0"/>
              <a:t>extend that temporary protection </a:t>
            </a:r>
            <a:r>
              <a:rPr lang="en-US" b="1" dirty="0"/>
              <a:t>by up to one year</a:t>
            </a:r>
            <a:r>
              <a:rPr lang="en-US" dirty="0" smtClean="0"/>
              <a:t>.</a:t>
            </a:r>
            <a:endParaRPr lang="cs-CZ" dirty="0" smtClean="0"/>
          </a:p>
          <a:p>
            <a:pPr marL="0" indent="0">
              <a:buNone/>
            </a:pPr>
            <a:endParaRPr lang="en-US" dirty="0"/>
          </a:p>
          <a:p>
            <a:endParaRPr lang="cs-CZ" b="1" dirty="0"/>
          </a:p>
        </p:txBody>
      </p:sp>
      <p:pic>
        <p:nvPicPr>
          <p:cNvPr id="7" name="Obrázek 6"/>
          <p:cNvPicPr>
            <a:picLocks noChangeAspect="1"/>
          </p:cNvPicPr>
          <p:nvPr/>
        </p:nvPicPr>
        <p:blipFill rotWithShape="1">
          <a:blip r:embed="rId2"/>
          <a:srcRect t="18245" b="8796"/>
          <a:stretch/>
        </p:blipFill>
        <p:spPr>
          <a:xfrm>
            <a:off x="1314259" y="4668203"/>
            <a:ext cx="8886825" cy="2084832"/>
          </a:xfrm>
          <a:prstGeom prst="rect">
            <a:avLst/>
          </a:prstGeom>
        </p:spPr>
      </p:pic>
      <p:sp>
        <p:nvSpPr>
          <p:cNvPr id="8" name="Obdélník 7"/>
          <p:cNvSpPr/>
          <p:nvPr/>
        </p:nvSpPr>
        <p:spPr>
          <a:xfrm>
            <a:off x="6331444" y="5103674"/>
            <a:ext cx="5575372" cy="1754326"/>
          </a:xfrm>
          <a:prstGeom prst="rect">
            <a:avLst/>
          </a:prstGeom>
          <a:solidFill>
            <a:schemeClr val="bg1"/>
          </a:solidFill>
          <a:ln>
            <a:solidFill>
              <a:schemeClr val="tx2"/>
            </a:solidFill>
          </a:ln>
        </p:spPr>
        <p:txBody>
          <a:bodyPr wrap="none" lIns="91440" tIns="45720" rIns="91440" bIns="45720">
            <a:spAutoFit/>
          </a:bodyPr>
          <a:lstStyle/>
          <a:p>
            <a:pPr algn="ctr"/>
            <a:r>
              <a:rPr lang="cs-CZ" sz="5400" b="1" cap="none" spc="0" dirty="0" err="1" smtClean="0">
                <a:ln w="22225">
                  <a:solidFill>
                    <a:schemeClr val="tx2"/>
                  </a:solidFill>
                  <a:prstDash val="solid"/>
                </a:ln>
                <a:solidFill>
                  <a:schemeClr val="accent2">
                    <a:lumMod val="40000"/>
                    <a:lumOff val="60000"/>
                  </a:schemeClr>
                </a:solidFill>
                <a:effectLst/>
              </a:rPr>
              <a:t>Prolonged</a:t>
            </a:r>
            <a:r>
              <a:rPr lang="cs-CZ" sz="5400" b="1" cap="none" spc="0" dirty="0" smtClean="0">
                <a:ln w="22225">
                  <a:solidFill>
                    <a:schemeClr val="tx2"/>
                  </a:solidFill>
                  <a:prstDash val="solid"/>
                </a:ln>
                <a:solidFill>
                  <a:schemeClr val="accent2">
                    <a:lumMod val="40000"/>
                    <a:lumOff val="60000"/>
                  </a:schemeClr>
                </a:solidFill>
                <a:effectLst/>
              </a:rPr>
              <a:t> </a:t>
            </a:r>
          </a:p>
          <a:p>
            <a:pPr algn="ctr"/>
            <a:r>
              <a:rPr lang="cs-CZ" sz="5400" b="1" cap="none" spc="0" dirty="0" err="1" smtClean="0">
                <a:ln w="22225">
                  <a:solidFill>
                    <a:schemeClr val="tx2"/>
                  </a:solidFill>
                  <a:prstDash val="solid"/>
                </a:ln>
                <a:solidFill>
                  <a:schemeClr val="accent2">
                    <a:lumMod val="40000"/>
                    <a:lumOff val="60000"/>
                  </a:schemeClr>
                </a:solidFill>
                <a:effectLst/>
              </a:rPr>
              <a:t>until</a:t>
            </a:r>
            <a:r>
              <a:rPr lang="cs-CZ" sz="5400" b="1" cap="none" spc="0" dirty="0" smtClean="0">
                <a:ln w="22225">
                  <a:solidFill>
                    <a:schemeClr val="tx2"/>
                  </a:solidFill>
                  <a:prstDash val="solid"/>
                </a:ln>
                <a:solidFill>
                  <a:schemeClr val="accent2">
                    <a:lumMod val="40000"/>
                    <a:lumOff val="60000"/>
                  </a:schemeClr>
                </a:solidFill>
                <a:effectLst/>
              </a:rPr>
              <a:t> 4 </a:t>
            </a:r>
            <a:r>
              <a:rPr lang="cs-CZ" sz="5400" b="1" cap="none" spc="0" dirty="0" err="1" smtClean="0">
                <a:ln w="22225">
                  <a:solidFill>
                    <a:schemeClr val="tx2"/>
                  </a:solidFill>
                  <a:prstDash val="solid"/>
                </a:ln>
                <a:solidFill>
                  <a:schemeClr val="accent2">
                    <a:lumMod val="40000"/>
                    <a:lumOff val="60000"/>
                  </a:schemeClr>
                </a:solidFill>
                <a:effectLst/>
              </a:rPr>
              <a:t>March</a:t>
            </a:r>
            <a:r>
              <a:rPr lang="cs-CZ" sz="5400" b="1" cap="none" spc="0" dirty="0" smtClean="0">
                <a:ln w="22225">
                  <a:solidFill>
                    <a:schemeClr val="tx2"/>
                  </a:solidFill>
                  <a:prstDash val="solid"/>
                </a:ln>
                <a:solidFill>
                  <a:schemeClr val="accent2">
                    <a:lumMod val="40000"/>
                    <a:lumOff val="60000"/>
                  </a:schemeClr>
                </a:solidFill>
                <a:effectLst/>
              </a:rPr>
              <a:t> 2026</a:t>
            </a:r>
            <a:endParaRPr lang="cs-CZ" sz="5400" b="1" cap="none" spc="0" dirty="0">
              <a:ln w="22225">
                <a:solidFill>
                  <a:schemeClr val="tx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683640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1103</TotalTime>
  <Words>1809</Words>
  <Application>Microsoft Office PowerPoint</Application>
  <PresentationFormat>Širokoúhlá obrazovka</PresentationFormat>
  <Paragraphs>159</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Calibri Light</vt:lpstr>
      <vt:lpstr>Motiv Office</vt:lpstr>
      <vt:lpstr>Temporary protection accepting refugees from Ukraine</vt:lpstr>
      <vt:lpstr>Stay in the territory</vt:lpstr>
      <vt:lpstr>International Protection</vt:lpstr>
      <vt:lpstr>Temporary protection</vt:lpstr>
      <vt:lpstr>Czechoslovakia – flows of refugees before</vt:lpstr>
      <vt:lpstr>Arrival of refugees from Ukraine to the Czech Republic</vt:lpstr>
      <vt:lpstr>Temporary protection – for whom?  (Council Implementing Decison (EU) 2022/382 of 4 March 2022 )</vt:lpstr>
      <vt:lpstr>Do you think these people will receive temporary protection?</vt:lpstr>
      <vt:lpstr>Some issues: how temporary?</vt:lpstr>
      <vt:lpstr>Statistics: Temporary protection</vt:lpstr>
      <vt:lpstr>Prezentace aplikace PowerPoint</vt:lpstr>
      <vt:lpstr>Exercise</vt:lpstr>
      <vt:lpstr>Integration of Ukrainian refugees</vt:lpstr>
      <vt:lpstr>Integration (PAQ Research, February 2024) </vt:lpstr>
      <vt:lpstr>Integration: main issues</vt:lpstr>
      <vt:lpstr>Russians and Belarussians</vt:lpstr>
      <vt:lpstr>What was suspended</vt:lpstr>
      <vt:lpstr>Who will be admitted from Russia /Belarus</vt:lpstr>
      <vt:lpstr>Some interesting sources</vt:lpstr>
      <vt:lpstr>Statistics</vt:lpstr>
      <vt:lpstr> Statistics Unaccompanied minors 2021: 241 (199 from AFG, mostly boys) 2022: till now 200 (mostly from UKR) </vt:lpstr>
      <vt:lpstr>Unaccompanied children</vt:lpstr>
    </vt:vector>
  </TitlesOfParts>
  <Company>KVOP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Temporary protection accepting refugees from Ukraine</dc:title>
  <dc:creator>KVOP</dc:creator>
  <cp:lastModifiedBy>KVOP</cp:lastModifiedBy>
  <cp:revision>20</cp:revision>
  <dcterms:created xsi:type="dcterms:W3CDTF">2024-12-01T21:22:00Z</dcterms:created>
  <dcterms:modified xsi:type="dcterms:W3CDTF">2024-12-02T15:45:38Z</dcterms:modified>
</cp:coreProperties>
</file>