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2" r:id="rId3"/>
    <p:sldId id="313" r:id="rId4"/>
    <p:sldId id="314" r:id="rId5"/>
    <p:sldId id="315" r:id="rId6"/>
    <p:sldId id="316" r:id="rId7"/>
    <p:sldId id="293" r:id="rId8"/>
    <p:sldId id="301" r:id="rId9"/>
    <p:sldId id="299" r:id="rId10"/>
    <p:sldId id="302" r:id="rId11"/>
    <p:sldId id="317" r:id="rId12"/>
    <p:sldId id="322" r:id="rId13"/>
    <p:sldId id="291" r:id="rId14"/>
    <p:sldId id="319" r:id="rId15"/>
    <p:sldId id="320" r:id="rId16"/>
    <p:sldId id="292" r:id="rId17"/>
    <p:sldId id="318" r:id="rId18"/>
    <p:sldId id="321" r:id="rId19"/>
    <p:sldId id="323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A6D5737-7ADE-4019-A7C3-A7825DB04139}">
          <p14:sldIdLst>
            <p14:sldId id="256"/>
            <p14:sldId id="312"/>
            <p14:sldId id="313"/>
            <p14:sldId id="314"/>
            <p14:sldId id="315"/>
            <p14:sldId id="316"/>
            <p14:sldId id="293"/>
            <p14:sldId id="301"/>
            <p14:sldId id="299"/>
            <p14:sldId id="302"/>
            <p14:sldId id="317"/>
            <p14:sldId id="322"/>
            <p14:sldId id="291"/>
            <p14:sldId id="319"/>
            <p14:sldId id="320"/>
            <p14:sldId id="292"/>
            <p14:sldId id="318"/>
            <p14:sldId id="321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88" autoAdjust="0"/>
  </p:normalViewPr>
  <p:slideViewPr>
    <p:cSldViewPr snapToGrid="0">
      <p:cViewPr varScale="1">
        <p:scale>
          <a:sx n="62" d="100"/>
          <a:sy n="62" d="100"/>
        </p:scale>
        <p:origin x="834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Frecerová" userId="68233c8ba44d83d3" providerId="LiveId" clId="{DE42E290-394C-4279-87CF-BB9F566E00F7}"/>
    <pc:docChg chg="modSld">
      <pc:chgData name="Kateřina Frecerová" userId="68233c8ba44d83d3" providerId="LiveId" clId="{DE42E290-394C-4279-87CF-BB9F566E00F7}" dt="2024-09-22T15:21:28.627" v="12" actId="20577"/>
      <pc:docMkLst>
        <pc:docMk/>
      </pc:docMkLst>
      <pc:sldChg chg="modSp mod">
        <pc:chgData name="Kateřina Frecerová" userId="68233c8ba44d83d3" providerId="LiveId" clId="{DE42E290-394C-4279-87CF-BB9F566E00F7}" dt="2024-09-22T15:21:28.627" v="12" actId="20577"/>
        <pc:sldMkLst>
          <pc:docMk/>
          <pc:sldMk cId="2611918853" sldId="279"/>
        </pc:sldMkLst>
        <pc:spChg chg="mod">
          <ac:chgData name="Kateřina Frecerová" userId="68233c8ba44d83d3" providerId="LiveId" clId="{DE42E290-394C-4279-87CF-BB9F566E00F7}" dt="2024-09-22T15:21:28.627" v="12" actId="20577"/>
          <ac:spMkLst>
            <pc:docMk/>
            <pc:sldMk cId="2611918853" sldId="279"/>
            <ac:spMk id="7" creationId="{BCCB467B-6C47-FA62-D9C0-80081C7D9B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3:51:37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24575,'100'2'0,"112"-4"0,-125-10 0,-57 7 0,46-3 0,428 8 86,-239 1-1537,-237-1-5375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3:51:43.8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0 24575,'2'192'0,"-5"205"0,-21-211 0,20-157 0,-15 49 0,12-54 0,1 0 0,1 0 0,-3 40 0,-9 188-1365,14-229-5461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3:51:45.1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1288 50 24575,'-146'12'0,"2"0"0,-140 1 0,218-5 0,0-3 0,0-2 0,-125-14 0,170 7 0,1-2 0,0 0 0,-29-14 0,-25-7 0,58 22-119,-4-1-296,-1 0-1,-40-4 1,38 8-6411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3:51:46.1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5 191 24575,'-4'-5'0,"7"-4"0,10-10 0,8-1 0,9 2 0,2 1 0,5-1 0,-1 2 0,-1 0 0,-3 3 0,-4 3 0,-1 4 0,6 3 0,2-7 0,-5-1-8191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13:51:54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1 190 24575,'0'3'0,"1"-1"0,-1 0 0,1 1 0,0-1 0,0 0 0,0 1 0,0-1 0,0 0 0,0 0 0,1 0 0,-1 0 0,1 0 0,-1 0 0,1 0 0,4 3 0,35 26 0,-24-19 0,158 103 0,5 4 0,-179-118 0,0 0 0,0 0 0,0 0 0,0 0 0,0 0 0,1 0 0,-1-1 0,0 1 0,0-1 0,0 1 0,1 0 0,-1-1 0,0 0 0,1 1 0,-1-1 0,0 0 0,1 0 0,-1 0 0,0 0 0,1 0 0,-1 0 0,0 0 0,1 0 0,2-1 0,-3 0 0,0 0 0,0 0 0,1-1 0,-1 1 0,0 0 0,0-1 0,0 1 0,-1-1 0,1 1 0,0-1 0,0 1 0,-1-1 0,1 1 0,-1-1 0,1 0 0,-1 1 0,0-3 0,2-14 0,-1 0 0,-1 0 0,-2-21 0,1 18 0,-4-249 0,5 265 0,0 1 0,-1-1 0,1 0 0,-1 0 0,0 1 0,0-1 0,-1 1 0,1-1 0,-1 1 0,0 0 0,0-1 0,-1 1 0,1 0 0,-1 0 0,0 1 0,0-1 0,-6-5 0,5 7 0,0-1 0,0 1 0,-1 0 0,1 0 0,-1 0 0,0 0 0,0 1 0,1 0 0,-1 0 0,0 0 0,0 1 0,0 0 0,0 0 0,0 0 0,0 0 0,-8 2 0,0 1 0,0 1 0,1 0 0,-1 0 0,1 1 0,0 1 0,0 0 0,1 1 0,0 0 0,0 1 0,0 0 0,1 1 0,1 0 0,-1 0 0,1 1 0,1 0 0,0 1 0,0-1 0,1 2 0,1-1 0,0 1 0,-9 24 0,14-32 0,1 0 0,-1 0 0,1-1 0,0 1 0,0 0 0,0 0 0,0 0 0,1 0 0,-1 0 0,1 0 0,0 0 0,1-1 0,-1 1 0,1 0 0,-1-1 0,1 1 0,0-1 0,0 0 0,0 1 0,1-1 0,-1 0 0,1-1 0,0 1 0,5 4 0,8 5 0,1 0 0,1-1 0,32 16 0,20 13 0,-60-32 0,-3-1 0,1-1 0,0 0 0,1-1 0,-1 0 0,12 5 0,-19-9 0,1-1 0,-1 1 0,1-1 0,-1 0 0,1 1 0,-1-1 0,0 0 0,1 0 0,-1 0 0,1 0 0,-1 0 0,1 0 0,-1 0 0,1-1 0,-1 1 0,1 0 0,-1-1 0,1 1 0,-1-1 0,0 0 0,1 1 0,-1-1 0,0 0 0,1 0 0,-1 0 0,0 0 0,0 0 0,0 0 0,0 0 0,0 0 0,0 0 0,0-1 0,-1 1 0,1 0 0,0 0 0,-1-1 0,1 1 0,0-1 0,-1 1 0,0-1 0,1-1 0,2-12 0,-1 1 0,-1-1 0,0 0 0,-1 1 0,-1-1 0,0 1 0,-1-1 0,0 1 0,-5-16 0,-6-54 0,13 78 0,0 0 0,-1 0 0,0 0 0,0 0 0,0 0 0,-1 0 0,0 0 0,0 1 0,0-1 0,-1 1 0,0-1 0,-3-4 0,3 7 0,1 1 0,-1 0 0,0-1 0,0 1 0,0 0 0,0 1 0,0-1 0,0 0 0,0 1 0,0 0 0,-1 0 0,1 0 0,-1 0 0,1 0 0,-1 1 0,1-1 0,-1 1 0,1 0 0,-1 0 0,1 0 0,-1 1 0,-4 0 0,-4 2 0,0 0 0,0 0 0,0 2 0,1-1 0,-1 1 0,-19 13 0,5-2 0,-39 32 0,62-46 0,0 1 0,0-1 0,0 1 0,0-1 0,0 1 0,1 0 0,0 0 0,-1 0 0,1 0 0,0 1 0,0-1 0,1 0 0,-1 1 0,1 0 0,0-1 0,-1 1 0,2 0 0,-1-1 0,0 1 0,1 0 0,0 0 0,0 0 0,0 0 0,0-1 0,0 1 0,1 0 0,0 0 0,0-1 0,0 1 0,2 5 0,1-2 0,0-1 0,0 0 0,1 0 0,0 0 0,0 0 0,0-1 0,0 0 0,1 0 0,0-1 0,0 1 0,0-1 0,1 0 0,-1-1 0,14 5 0,20 9 0,-28-10 0,0-2 0,0 0 0,1 0 0,0-1 0,0-1 0,26 4 0,-37-7 0,0-1 0,-1 1 0,1 0 0,0-1 0,-1 1 0,1-1 0,0 1 0,-1-1 0,1 0 0,-1 0 0,1 0 0,-1 0 0,1 0 0,-1 0 0,0 0 0,1 0 0,-1-1 0,0 1 0,0 0 0,0-1 0,0 1 0,0-1 0,0 1 0,0-1 0,-1 0 0,1 1 0,-1-1 0,1 0 0,-1 1 0,1-1 0,-1 0 0,0-3 0,2-8 0,-2 1 0,1-1 0,-3-19 0,1 16 0,1 2 0,-1-1 0,-1 1 0,0-1 0,-8-24 0,9 36 0,0 0 0,1 1 0,-1-1 0,0 0 0,-1 1 0,1 0 0,0-1 0,-1 1 0,1 0 0,-1-1 0,0 1 0,0 0 0,0 0 0,0 0 0,0 1 0,0-1 0,0 0 0,-1 1 0,1 0 0,0-1 0,-1 1 0,1 0 0,-1 0 0,0 0 0,1 1 0,-1-1 0,0 1 0,1-1 0,-1 1 0,0 0 0,0 0 0,-4 1 0,4 0 0,0 0 0,1 0 0,-1 1 0,0 0 0,1-1 0,0 1 0,-1 0 0,1 0 0,0 0 0,0 0 0,0 1 0,0-1 0,1 1 0,-1-1 0,1 1 0,-1-1 0,1 1 0,0 0 0,0 0 0,0-1 0,0 1 0,1 0 0,-1 0 0,1 0 0,0 0 0,0 4 0,-1-2 0,0 0 0,1 0 0,0 0 0,0 0 0,0 1 0,0-1 0,1 0 0,0 0 0,0 0 0,1 0 0,-1 0 0,1 0 0,0 0 0,4 7 0,-5-11 0,0 0 0,-1 0 0,1 0 0,0 0 0,0 0 0,0-1 0,0 1 0,0 0 0,0 0 0,0 0 0,0-1 0,0 1 0,0-1 0,0 1 0,0-1 0,0 1 0,1-1 0,-1 0 0,0 1 0,0-1 0,1 0 0,-1 0 0,0 0 0,0 0 0,1 0 0,-1 0 0,0 0 0,2-1 0,-1 0 0,0 0 0,-1-1 0,1 1 0,0 0 0,-1-1 0,1 1 0,-1-1 0,1 0 0,-1 0 0,0 1 0,0-1 0,0 0 0,0 0 0,1-4 0,1 0 0,-1 0 0,-1 0 0,1 0 0,-1 0 0,0 0 0,0 0 0,-1-1 0,1 1 0,-2 0 0,1 0 0,-2-7 0,3 14 0,0 0 0,-1 0 0,1 0 0,0 0 0,0 0 0,0 0 0,0 0 0,0 0 0,0-1 0,0 1 0,0 0 0,0-1 0,0 1 0,0 0 0,0-1 0,0 1 0,1-1 0,-1 0 0,0 1 0,0-1 0,1 0 0,-1 0 0,0 0 0,0 0 0,1 0 0,-1 0 0,0 0 0,0 0 0,1 0 0,-1-1 0,0 1 0,0 0 0,1-1 0,-1 1 0,0-1 0,0 0 0,2 0 0,-3 1 0,1-1 0,0 1 0,-1 0 0,1 0 0,0-1 0,-1 1 0,1 0 0,-1-1 0,1 1 0,0 0 0,-1-1 0,1 1 0,-1-1 0,1 1 0,-1-1 0,1 1 0,-1-1 0,0 0 0,1 1 0,-1-1 0,0 1 0,1-1 0,-1 0 0,0 1 0,0-1 0,0 0 0,1 1 0,-1-1 0,0 0 0,0 1 0,0-1 0,0 0 0,0 0 0,0 1 0,-1-1 0,1 0 0,0 1 0,0-1 0,0 0 0,-1 1 0,1-1 0,0 1 0,0-1 0,-1 0 0,1 1 0,-1-1 0,1 1 0,-1-1 0,1 1 0,-1-1 0,1 1 0,-1-1 0,1 1 0,-1-1 0,1 1 0,-1 0 0,0-1 0,1 1 0,-1 0 0,0 0 0,1 0 0,-1-1 0,0 1 0,-1 0 0,-1-2 0,-1 1 0,0-1 0,0 1 0,0 0 0,0 0 0,0 0 0,0 0 0,-1 1 0,1 0 0,0 0 0,0 0 0,0 0 0,0 1 0,0-1 0,0 1 0,-1 0 0,1 0 0,1 1 0,-1-1 0,0 1 0,0 0 0,1 0 0,-1 0 0,-5 5 0,5-3 0,0 1 0,0 0 0,0 0 0,1 0 0,0 1 0,0-1 0,0 1 0,0 0 0,1-1 0,0 1 0,1 0 0,-1 0 0,1 1 0,0-1 0,0 12 0,4 26 0,-2-34 0,-1-30 0,-22-84 0,16 67 0,6 36 0,-1 0 0,1 0 0,0 0 0,0 0 0,0 0 0,-1 1 0,1-1 0,-1 0 0,1 0 0,0 0 0,-1 0 0,0 0 0,1 1 0,-1-1 0,1 0 0,-1 1 0,0-1 0,0 0 0,1 1 0,-1-1 0,0 1 0,0-1 0,0 1 0,1-1 0,-1 1 0,0-1 0,0 1 0,0 0 0,0 0 0,0 0 0,0-1 0,0 1 0,-2 0 0,3 1 0,0-1 0,0 1 0,0-1 0,0 1 0,0-1 0,0 1 0,0-1 0,0 1 0,0-1 0,0 1 0,0-1 0,0 1 0,0 0 0,0-1 0,0 0 0,1 1 0,-1-1 0,0 1 0,0-1 0,1 1 0,-1-1 0,0 1 0,1-1 0,-1 0 0,0 1 0,1-1 0,-1 0 0,1 1 0,-1-1 0,0 0 0,1 1 0,0-1 0,21 21 0,-18-17 0,54 59 0,-38-40 0,2 0 0,0-1 0,32 23 0,-54-44 0,0-1 0,1 0 0,-1 0 0,0 1 0,1-1 0,-1 0 0,0 0 0,1 1 0,-1-1 0,1 0 0,-1 0 0,0 0 0,1 0 0,-1 1 0,1-1 0,-1 0 0,1 0 0,-1 0 0,0 0 0,1 0 0,-1 0 0,1 0 0,-1 0 0,1 0 0,-1-1 0,1 1 0,-1 0 0,0 0 0,1 0 0,-1 0 0,1-1 0,-1 1 0,0 0 0,1 0 0,-1-1 0,0 1 0,1 0 0,-1-1 0,0 1 0,0 0 0,1-1 0,-1 1 0,0 0 0,0-1 0,1 1 0,-1-1 0,0 1 0,0 0 0,0-1 0,0 0 0,3-36 0,-13-46 0,5 54 0,4 17 0,-1 0 0,-1 0 0,1 0 0,-2 1 0,0-1 0,-7-14 0,10 24 0,0 0 0,-1 0 0,0 0 0,1 0 0,-1 0 0,0 0 0,0 1 0,0-1 0,0 1 0,0-1 0,0 1 0,-1 0 0,1 0 0,0 0 0,-1 0 0,1 0 0,-1 0 0,1 1 0,-1-1 0,1 1 0,-1 0 0,1-1 0,-1 1 0,1 0 0,-1 1 0,1-1 0,-1 0 0,0 1 0,1 0 0,0-1 0,-1 1 0,1 0 0,-1 0 0,1 0 0,-4 3 0,-22 10 0,1 2 0,-41 30 0,29-19 0,10-2 0,29-25 0,0 1 0,-1 0 0,1-1 0,0 1 0,-1-1 0,1 1 0,0 0 0,0-1 0,0 1 0,-1 0 0,1-1 0,0 1 0,0 0 0,0-1 0,0 1 0,0 0 0,0-1 0,1 1 0,-1 0 0,0 0 0,0-1 0,0 1 0,0-1 0,1 1 0,-1 0 0,0-1 0,1 1 0,-1-1 0,1 1 0,-1 0 0,0-1 0,1 1 0,-1-1 0,1 1 0,-1-1 0,1 0 0,0 1 0,-1-1 0,1 0 0,-1 1 0,1-1 0,0 0 0,-1 0 0,1 1 0,0-1 0,-1 0 0,1 0 0,0 0 0,-1 0 0,2 0 0,37 13 0,-25-9 0,-1 0 0,1 0 0,-1 2 0,0-1 0,0 2 0,-1 0 0,0 0 0,0 1 0,18 17 0,-4 3 0,27 40 0,21 22 0,-74-90 0,0 1 0,1 0 0,-1-1 0,0 1 0,1-1 0,-1 1 0,1-1 0,-1 1 0,1-1 0,-1 1 0,1-1 0,-1 0 0,1 1 0,-1-1 0,1 0 0,0 1 0,-1-1 0,1 0 0,0 0 0,-1 1 0,1-1 0,0 0 0,-1 0 0,1 0 0,0 0 0,-1 0 0,1 0 0,0 0 0,-1 0 0,1 0 0,0-1 0,0 1 0,5-22 0,-13-43 0,6 57 0,-30-257 0,29 247 0,2 10 0,-1 1 0,0-1 0,-1 1 0,1-1 0,-5-11 0,4 16 0,1 1 0,-1-1 0,1 1 0,-1 0 0,0-1 0,0 1 0,0 0 0,0 0 0,0 0 0,0 0 0,-1 1 0,1-1 0,0 1 0,-1-1 0,0 1 0,1 0 0,-1 0 0,0 0 0,-2-1 0,-26-4-1365,1 4-5461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14.10.2024 Kateřina Frecerová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7" y="414868"/>
            <a:ext cx="151774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97" y="414868"/>
            <a:ext cx="151774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14.10.2024 Kateřina Frecerová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8423" y="6048047"/>
            <a:ext cx="851127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CJV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1619" y="2014647"/>
            <a:ext cx="4028761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50044"/>
            <a:ext cx="867342" cy="59447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3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stepbystep.cz/coLm4dEPxQE9/uploads/2019/10/track-18.mp3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stepbystep.cz/coLm4dEPxQE9/uploads/2019/10/track-17.mp3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E76F2A2-1D6C-9740-82C1-5FCF91583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k-SK" dirty="0"/>
              <a:t>14.10.2024 Kateřina Frecerová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AC94386-BE34-D24D-B8DB-950F2ACA1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F83D02-9CC1-9F4B-8468-92A671E7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>
            <a:normAutofit/>
          </a:bodyPr>
          <a:lstStyle/>
          <a:p>
            <a:r>
              <a:rPr lang="sk-SK" dirty="0" err="1"/>
              <a:t>Čtvrtý</a:t>
            </a:r>
            <a:r>
              <a:rPr lang="sk-SK" dirty="0"/>
              <a:t> </a:t>
            </a:r>
            <a:r>
              <a:rPr lang="sk-SK" dirty="0" err="1"/>
              <a:t>týden</a:t>
            </a:r>
            <a:br>
              <a:rPr lang="sk-SK" dirty="0"/>
            </a:br>
            <a:r>
              <a:rPr lang="en-US" dirty="0"/>
              <a:t>Czech for Foreign MU Staff: Beginners 1</a:t>
            </a: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A6CA557-2DEC-C749-887A-C7C410488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k-SK" dirty="0" err="1"/>
              <a:t>Fourth</a:t>
            </a:r>
            <a:r>
              <a:rPr lang="sk-SK" dirty="0"/>
              <a:t> </a:t>
            </a:r>
            <a:r>
              <a:rPr lang="sk-SK" dirty="0" err="1"/>
              <a:t>week</a:t>
            </a:r>
            <a:endParaRPr lang="sk-SK" dirty="0"/>
          </a:p>
          <a:p>
            <a:pPr>
              <a:spcAft>
                <a:spcPts val="600"/>
              </a:spcAft>
            </a:pPr>
            <a:endParaRPr lang="sk-SK" dirty="0"/>
          </a:p>
          <a:p>
            <a:pPr>
              <a:spcAft>
                <a:spcPts val="600"/>
              </a:spcAft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851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064C9B-6917-3A0D-EC2C-CE23843CCF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B50CD9-622E-6F04-C4AB-98660F9193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DBA3245-7E9A-5723-C30A-19A3B48DD23F}"/>
              </a:ext>
            </a:extLst>
          </p:cNvPr>
          <p:cNvGraphicFramePr>
            <a:graphicFrameLocks noGrp="1"/>
          </p:cNvGraphicFramePr>
          <p:nvPr>
            <p:ph idx="12"/>
          </p:nvPr>
        </p:nvGraphicFramePr>
        <p:xfrm>
          <a:off x="720725" y="692150"/>
          <a:ext cx="107521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069">
                  <a:extLst>
                    <a:ext uri="{9D8B030D-6E8A-4147-A177-3AD203B41FA5}">
                      <a16:colId xmlns:a16="http://schemas.microsoft.com/office/drawing/2014/main" val="4011598250"/>
                    </a:ext>
                  </a:extLst>
                </a:gridCol>
                <a:gridCol w="5376069">
                  <a:extLst>
                    <a:ext uri="{9D8B030D-6E8A-4147-A177-3AD203B41FA5}">
                      <a16:colId xmlns:a16="http://schemas.microsoft.com/office/drawing/2014/main" val="1061720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JET (to go by </a:t>
                      </a:r>
                      <a:r>
                        <a:rPr lang="cs-CZ" dirty="0" err="1"/>
                        <a:t>vehicle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9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Já (ne)jedu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My (ne)jedeme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525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Ty (ne)jedeš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 (ne)jedete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192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On, ona, to (ne)jede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Oni (ne)jedou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46802"/>
                  </a:ext>
                </a:extLst>
              </a:tr>
            </a:tbl>
          </a:graphicData>
        </a:graphic>
      </p:graphicFrame>
      <p:graphicFrame>
        <p:nvGraphicFramePr>
          <p:cNvPr id="5" name="Zástupný obsah 3">
            <a:extLst>
              <a:ext uri="{FF2B5EF4-FFF2-40B4-BE49-F238E27FC236}">
                <a16:creationId xmlns:a16="http://schemas.microsoft.com/office/drawing/2014/main" id="{49FEB6DA-982E-13B3-C475-4FB67964EDC2}"/>
              </a:ext>
            </a:extLst>
          </p:cNvPr>
          <p:cNvGraphicFramePr>
            <a:graphicFrameLocks/>
          </p:cNvGraphicFramePr>
          <p:nvPr/>
        </p:nvGraphicFramePr>
        <p:xfrm>
          <a:off x="720725" y="2562514"/>
          <a:ext cx="107521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069">
                  <a:extLst>
                    <a:ext uri="{9D8B030D-6E8A-4147-A177-3AD203B41FA5}">
                      <a16:colId xmlns:a16="http://schemas.microsoft.com/office/drawing/2014/main" val="4011598250"/>
                    </a:ext>
                  </a:extLst>
                </a:gridCol>
                <a:gridCol w="5376069">
                  <a:extLst>
                    <a:ext uri="{9D8B030D-6E8A-4147-A177-3AD203B41FA5}">
                      <a16:colId xmlns:a16="http://schemas.microsoft.com/office/drawing/2014/main" val="1061720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JÍT  (to </a:t>
                      </a:r>
                      <a:r>
                        <a:rPr lang="cs-CZ" dirty="0" err="1"/>
                        <a:t>walk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9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Já (ne)jdu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My (ne)jdeme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525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Ty (ne)jdeš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 (ne)jdete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192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On, ona, to (ne)jde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Oni (ne)jdou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46802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DA5E24BE-1644-54CA-133E-BFEC02D01BA6}"/>
              </a:ext>
            </a:extLst>
          </p:cNvPr>
          <p:cNvSpPr txBox="1"/>
          <p:nvPr/>
        </p:nvSpPr>
        <p:spPr>
          <a:xfrm>
            <a:off x="719138" y="4267200"/>
            <a:ext cx="1075372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4. </a:t>
            </a:r>
            <a:r>
              <a:rPr lang="cs-CZ" sz="2000" dirty="0" err="1">
                <a:latin typeface="+mn-lt"/>
              </a:rPr>
              <a:t>category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of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verbs</a:t>
            </a:r>
            <a:r>
              <a:rPr lang="cs-CZ" sz="2000" dirty="0">
                <a:latin typeface="+mn-lt"/>
              </a:rPr>
              <a:t> = E </a:t>
            </a:r>
            <a:r>
              <a:rPr lang="cs-CZ" sz="2000" dirty="0" err="1">
                <a:latin typeface="+mn-lt"/>
              </a:rPr>
              <a:t>verbs</a:t>
            </a:r>
            <a:r>
              <a:rPr lang="cs-CZ" sz="2000" dirty="0">
                <a:latin typeface="+mn-lt"/>
              </a:rPr>
              <a:t>. </a:t>
            </a:r>
            <a:r>
              <a:rPr lang="cs-CZ" sz="2000" dirty="0" err="1">
                <a:latin typeface="+mn-lt"/>
              </a:rPr>
              <a:t>The</a:t>
            </a:r>
            <a:r>
              <a:rPr lang="cs-CZ" sz="2000" dirty="0">
                <a:latin typeface="+mn-lt"/>
              </a:rPr>
              <a:t> stem </a:t>
            </a:r>
            <a:r>
              <a:rPr lang="cs-CZ" sz="2000" dirty="0" err="1">
                <a:latin typeface="+mn-lt"/>
              </a:rPr>
              <a:t>changes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when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conjugated</a:t>
            </a:r>
            <a:r>
              <a:rPr lang="cs-CZ" sz="2000" dirty="0">
                <a:latin typeface="+mn-lt"/>
              </a:rPr>
              <a:t> in </a:t>
            </a:r>
            <a:r>
              <a:rPr lang="cs-CZ" sz="2000" dirty="0" err="1">
                <a:latin typeface="+mn-lt"/>
              </a:rPr>
              <a:t>the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present</a:t>
            </a:r>
            <a:r>
              <a:rPr lang="cs-CZ" sz="2000" dirty="0">
                <a:latin typeface="+mn-lt"/>
              </a:rPr>
              <a:t> tense. </a:t>
            </a:r>
          </a:p>
          <a:p>
            <a:pPr algn="l"/>
            <a:r>
              <a:rPr lang="cs-CZ" sz="2000" dirty="0">
                <a:latin typeface="+mn-lt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Jet velkým autem (7. case, </a:t>
            </a:r>
            <a:r>
              <a:rPr lang="cs-CZ" sz="2000" dirty="0" err="1">
                <a:latin typeface="+mn-lt"/>
              </a:rPr>
              <a:t>instrumental</a:t>
            </a:r>
            <a:r>
              <a:rPr lang="cs-CZ" sz="2000" dirty="0">
                <a:latin typeface="+mn-lt"/>
              </a:rPr>
              <a:t>, </a:t>
            </a:r>
            <a:r>
              <a:rPr lang="cs-CZ" sz="2000" dirty="0" err="1">
                <a:latin typeface="+mn-lt"/>
              </a:rPr>
              <a:t>nouns</a:t>
            </a:r>
            <a:r>
              <a:rPr lang="cs-CZ" sz="2000" dirty="0">
                <a:latin typeface="+mn-lt"/>
              </a:rPr>
              <a:t> are </a:t>
            </a:r>
            <a:r>
              <a:rPr lang="cs-CZ" sz="2000" dirty="0" err="1">
                <a:latin typeface="+mn-lt"/>
              </a:rPr>
              <a:t>declined</a:t>
            </a:r>
            <a:r>
              <a:rPr lang="cs-CZ" sz="2000" dirty="0">
                <a:latin typeface="+mn-lt"/>
              </a:rPr>
              <a:t>, </a:t>
            </a:r>
            <a:r>
              <a:rPr lang="cs-CZ" sz="2000" dirty="0" err="1">
                <a:latin typeface="+mn-lt"/>
              </a:rPr>
              <a:t>the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form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of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noun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changed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>
                <a:latin typeface="+mn-lt"/>
                <a:sym typeface="Wingdings" panose="05000000000000000000" pitchFamily="2" charset="2"/>
              </a:rPr>
              <a:t> </a:t>
            </a:r>
          </a:p>
          <a:p>
            <a:pPr algn="l"/>
            <a:r>
              <a:rPr lang="cs-CZ" sz="2000" dirty="0">
                <a:latin typeface="+mn-lt"/>
                <a:sym typeface="Wingdings" panose="05000000000000000000" pitchFamily="2" charset="2"/>
              </a:rPr>
              <a:t>velký – velkým, auto – autem). </a:t>
            </a:r>
            <a:r>
              <a:rPr lang="cs-CZ" sz="2000" b="1" dirty="0" err="1">
                <a:latin typeface="+mn-lt"/>
                <a:sym typeface="Wingdings" panose="05000000000000000000" pitchFamily="2" charset="2"/>
              </a:rPr>
              <a:t>REMEMBER</a:t>
            </a:r>
            <a:r>
              <a:rPr lang="cs-CZ" sz="2000" b="1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000" b="1" dirty="0">
                <a:latin typeface="+mn-lt"/>
                <a:sym typeface="Wingdings" panose="05000000000000000000" pitchFamily="2" charset="2"/>
              </a:rPr>
              <a:t>the verb </a:t>
            </a:r>
            <a:r>
              <a:rPr lang="cs-CZ" sz="2000" b="1" dirty="0">
                <a:latin typeface="+mn-lt"/>
                <a:sym typeface="Wingdings" panose="05000000000000000000" pitchFamily="2" charset="2"/>
              </a:rPr>
              <a:t>JET </a:t>
            </a:r>
            <a:r>
              <a:rPr lang="en-US" sz="2000" b="1" dirty="0">
                <a:latin typeface="+mn-lt"/>
                <a:sym typeface="Wingdings" panose="05000000000000000000" pitchFamily="2" charset="2"/>
              </a:rPr>
              <a:t>is associated with the 7th case</a:t>
            </a:r>
            <a:r>
              <a:rPr lang="cs-CZ" sz="2000" b="1" dirty="0">
                <a:latin typeface="+mn-lt"/>
                <a:sym typeface="Wingdings" panose="05000000000000000000" pitchFamily="2" charset="2"/>
              </a:rPr>
              <a:t>.</a:t>
            </a:r>
          </a:p>
          <a:p>
            <a:pPr algn="l"/>
            <a:endParaRPr lang="cs-CZ" sz="2000" b="1" dirty="0">
              <a:latin typeface="+mn-lt"/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  <a:sym typeface="Wingdings" panose="05000000000000000000" pitchFamily="2" charset="2"/>
              </a:rPr>
              <a:t>Jít pěšky (pěšky </a:t>
            </a:r>
            <a:r>
              <a:rPr lang="cs-CZ" sz="2000" dirty="0" err="1">
                <a:latin typeface="+mn-lt"/>
                <a:sym typeface="Wingdings" panose="05000000000000000000" pitchFamily="2" charset="2"/>
              </a:rPr>
              <a:t>is</a:t>
            </a:r>
            <a:r>
              <a:rPr lang="cs-CZ" sz="2000" dirty="0">
                <a:latin typeface="+mn-lt"/>
                <a:sym typeface="Wingdings" panose="05000000000000000000" pitchFamily="2" charset="2"/>
              </a:rPr>
              <a:t> </a:t>
            </a:r>
            <a:r>
              <a:rPr lang="cs-CZ" sz="2000" dirty="0" err="1">
                <a:latin typeface="+mn-lt"/>
                <a:sym typeface="Wingdings" panose="05000000000000000000" pitchFamily="2" charset="2"/>
              </a:rPr>
              <a:t>adverb</a:t>
            </a:r>
            <a:r>
              <a:rPr lang="cs-CZ" sz="2000" dirty="0">
                <a:latin typeface="+mn-lt"/>
                <a:sym typeface="Wingdings" panose="05000000000000000000" pitchFamily="2" charset="2"/>
              </a:rPr>
              <a:t>. </a:t>
            </a:r>
            <a:r>
              <a:rPr lang="cs-CZ" sz="2000" dirty="0" err="1">
                <a:latin typeface="+mn-lt"/>
                <a:sym typeface="Wingdings" panose="05000000000000000000" pitchFamily="2" charset="2"/>
              </a:rPr>
              <a:t>Adverbs</a:t>
            </a:r>
            <a:r>
              <a:rPr lang="cs-CZ" sz="2000" dirty="0">
                <a:latin typeface="+mn-lt"/>
                <a:sym typeface="Wingdings" panose="05000000000000000000" pitchFamily="2" charset="2"/>
              </a:rPr>
              <a:t> are not </a:t>
            </a:r>
            <a:r>
              <a:rPr lang="cs-CZ" sz="2000" dirty="0" err="1">
                <a:latin typeface="+mn-lt"/>
                <a:sym typeface="Wingdings" panose="05000000000000000000" pitchFamily="2" charset="2"/>
              </a:rPr>
              <a:t>declined</a:t>
            </a:r>
            <a:r>
              <a:rPr lang="cs-CZ" sz="2000" dirty="0">
                <a:latin typeface="+mn-lt"/>
                <a:sym typeface="Wingdings" panose="05000000000000000000" pitchFamily="2" charset="2"/>
              </a:rPr>
              <a:t>, </a:t>
            </a:r>
            <a:r>
              <a:rPr lang="cs-CZ" sz="2000" dirty="0" err="1">
                <a:latin typeface="+mn-lt"/>
                <a:sym typeface="Wingdings" panose="05000000000000000000" pitchFamily="2" charset="2"/>
              </a:rPr>
              <a:t>the</a:t>
            </a:r>
            <a:r>
              <a:rPr lang="cs-CZ" sz="2000" dirty="0">
                <a:latin typeface="+mn-lt"/>
                <a:sym typeface="Wingdings" panose="05000000000000000000" pitchFamily="2" charset="2"/>
              </a:rPr>
              <a:t> </a:t>
            </a:r>
            <a:r>
              <a:rPr lang="cs-CZ" sz="2000" dirty="0" err="1">
                <a:latin typeface="+mn-lt"/>
                <a:sym typeface="Wingdings" panose="05000000000000000000" pitchFamily="2" charset="2"/>
              </a:rPr>
              <a:t>form</a:t>
            </a:r>
            <a:r>
              <a:rPr lang="cs-CZ" sz="2000" dirty="0">
                <a:latin typeface="+mn-lt"/>
                <a:sym typeface="Wingdings" panose="05000000000000000000" pitchFamily="2" charset="2"/>
              </a:rPr>
              <a:t> </a:t>
            </a:r>
            <a:r>
              <a:rPr lang="cs-CZ" sz="2000" dirty="0" err="1">
                <a:latin typeface="+mn-lt"/>
                <a:sym typeface="Wingdings" panose="05000000000000000000" pitchFamily="2" charset="2"/>
              </a:rPr>
              <a:t>does</a:t>
            </a:r>
            <a:r>
              <a:rPr lang="cs-CZ" sz="2000" dirty="0">
                <a:latin typeface="+mn-lt"/>
                <a:sym typeface="Wingdings" panose="05000000000000000000" pitchFamily="2" charset="2"/>
              </a:rPr>
              <a:t> not </a:t>
            </a:r>
            <a:r>
              <a:rPr lang="cs-CZ" sz="2000" dirty="0" err="1">
                <a:latin typeface="+mn-lt"/>
                <a:sym typeface="Wingdings" panose="05000000000000000000" pitchFamily="2" charset="2"/>
              </a:rPr>
              <a:t>change</a:t>
            </a:r>
            <a:r>
              <a:rPr lang="cs-CZ" sz="2000" dirty="0">
                <a:latin typeface="+mn-lt"/>
                <a:sym typeface="Wingdings" panose="05000000000000000000" pitchFamily="2" charset="2"/>
              </a:rPr>
              <a:t>)</a:t>
            </a:r>
            <a:endParaRPr lang="cs-CZ" sz="2000" dirty="0">
              <a:latin typeface="+mn-lt"/>
            </a:endParaRPr>
          </a:p>
          <a:p>
            <a:pPr algn="l"/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35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68D7B1-3A26-AACC-3E53-55E795A3FD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91CDCA-55EE-7AC1-86C8-FC81D80E98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44A81116-51BE-A862-6C64-33056B8FC3FB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169000884"/>
              </p:ext>
            </p:extLst>
          </p:nvPr>
        </p:nvGraphicFramePr>
        <p:xfrm>
          <a:off x="720725" y="692150"/>
          <a:ext cx="1075213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046">
                  <a:extLst>
                    <a:ext uri="{9D8B030D-6E8A-4147-A177-3AD203B41FA5}">
                      <a16:colId xmlns:a16="http://schemas.microsoft.com/office/drawing/2014/main" val="452502132"/>
                    </a:ext>
                  </a:extLst>
                </a:gridCol>
                <a:gridCol w="3584046">
                  <a:extLst>
                    <a:ext uri="{9D8B030D-6E8A-4147-A177-3AD203B41FA5}">
                      <a16:colId xmlns:a16="http://schemas.microsoft.com/office/drawing/2014/main" val="664305744"/>
                    </a:ext>
                  </a:extLst>
                </a:gridCol>
                <a:gridCol w="3584046">
                  <a:extLst>
                    <a:ext uri="{9D8B030D-6E8A-4147-A177-3AD203B41FA5}">
                      <a16:colId xmlns:a16="http://schemas.microsoft.com/office/drawing/2014/main" val="3507578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GENDER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NOMINATIVE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INSTRUMENTAL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6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MASCULINE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AUTOBUS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AUTOBUS</a:t>
                      </a:r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EM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9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VLAK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VLAK</a:t>
                      </a:r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EM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7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FEMININE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TRAMVAJ / ŠALINA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TRAMVAJ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Í</a:t>
                      </a:r>
                      <a:r>
                        <a:rPr lang="cs-CZ" dirty="0"/>
                        <a:t> / ŠALIN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OU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0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NEUTER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METRO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METR</a:t>
                      </a:r>
                      <a:r>
                        <a:rPr lang="cs-CZ" dirty="0">
                          <a:solidFill>
                            <a:schemeClr val="accent3"/>
                          </a:solidFill>
                        </a:rPr>
                        <a:t>EM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85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AUTO (a car)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AUT</a:t>
                      </a:r>
                      <a:r>
                        <a:rPr lang="cs-CZ" dirty="0">
                          <a:solidFill>
                            <a:schemeClr val="accent3"/>
                          </a:solidFill>
                        </a:rPr>
                        <a:t>EM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839418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C87408D2-11D1-1751-44A1-7BDE894D3753}"/>
              </a:ext>
            </a:extLst>
          </p:cNvPr>
          <p:cNvSpPr txBox="1"/>
          <p:nvPr/>
        </p:nvSpPr>
        <p:spPr>
          <a:xfrm>
            <a:off x="720000" y="3062377"/>
            <a:ext cx="107521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Again</a:t>
            </a:r>
            <a:r>
              <a:rPr lang="cs-CZ" sz="2800" dirty="0">
                <a:latin typeface="+mn-lt"/>
              </a:rPr>
              <a:t>, </a:t>
            </a:r>
            <a:r>
              <a:rPr lang="cs-CZ" sz="2800" dirty="0" err="1">
                <a:latin typeface="+mn-lt"/>
              </a:rPr>
              <a:t>this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is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only</a:t>
            </a:r>
            <a:r>
              <a:rPr lang="cs-CZ" sz="2800" dirty="0">
                <a:latin typeface="+mn-lt"/>
              </a:rPr>
              <a:t> part </a:t>
            </a:r>
            <a:r>
              <a:rPr lang="cs-CZ" sz="2800" dirty="0" err="1">
                <a:latin typeface="+mn-lt"/>
              </a:rPr>
              <a:t>of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instrumental</a:t>
            </a:r>
            <a:r>
              <a:rPr lang="cs-CZ" sz="2800" dirty="0">
                <a:latin typeface="+mn-lt"/>
              </a:rPr>
              <a:t>. 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</a:t>
            </a:r>
          </a:p>
          <a:p>
            <a:pPr algn="l"/>
            <a:endParaRPr lang="cs-CZ" sz="2800" dirty="0">
              <a:latin typeface="+mn-lt"/>
              <a:sym typeface="Wingdings" panose="05000000000000000000" pitchFamily="2" charset="2"/>
            </a:endParaRPr>
          </a:p>
          <a:p>
            <a:pPr algn="l"/>
            <a:r>
              <a:rPr lang="cs-CZ" sz="2800" dirty="0">
                <a:latin typeface="+mn-lt"/>
                <a:sym typeface="Wingdings" panose="05000000000000000000" pitchFamily="2" charset="2"/>
              </a:rPr>
              <a:t>Uč. str. 68, </a:t>
            </a:r>
            <a:r>
              <a:rPr lang="cs-CZ" sz="2800" dirty="0" err="1">
                <a:latin typeface="+mn-lt"/>
                <a:sym typeface="Wingdings" panose="05000000000000000000" pitchFamily="2" charset="2"/>
              </a:rPr>
              <a:t>cv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. 8</a:t>
            </a:r>
          </a:p>
          <a:p>
            <a:pPr algn="l"/>
            <a:endParaRPr lang="cs-CZ" sz="2800" dirty="0">
              <a:latin typeface="+mn-lt"/>
              <a:sym typeface="Wingdings" panose="05000000000000000000" pitchFamily="2" charset="2"/>
            </a:endParaRPr>
          </a:p>
          <a:p>
            <a:pPr algn="l"/>
            <a:r>
              <a:rPr lang="cs-CZ" sz="2800" dirty="0">
                <a:latin typeface="+mn-lt"/>
                <a:sym typeface="Wingdings" panose="05000000000000000000" pitchFamily="2" charset="2"/>
              </a:rPr>
              <a:t>Uč. str. 68, </a:t>
            </a:r>
            <a:r>
              <a:rPr lang="cs-CZ" sz="2800" dirty="0" err="1">
                <a:latin typeface="+mn-lt"/>
                <a:sym typeface="Wingdings" panose="05000000000000000000" pitchFamily="2" charset="2"/>
              </a:rPr>
              <a:t>cv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. 9</a:t>
            </a:r>
          </a:p>
        </p:txBody>
      </p:sp>
    </p:spTree>
    <p:extLst>
      <p:ext uri="{BB962C8B-B14F-4D97-AF65-F5344CB8AC3E}">
        <p14:creationId xmlns:p14="http://schemas.microsoft.com/office/powerpoint/2010/main" val="66679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82B63E-3DCA-C875-5345-54ABA39689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47EA3B-A024-24A2-3058-7393FF167B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AF4AC4-0273-68A2-EC93-15A5C0D5F00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n Czech we distinguish between </a:t>
            </a:r>
            <a:r>
              <a:rPr lang="cs-CZ" b="1" u="sng" dirty="0" err="1"/>
              <a:t>direction</a:t>
            </a:r>
            <a:r>
              <a:rPr lang="cs-CZ" dirty="0"/>
              <a:t> and </a:t>
            </a:r>
            <a:r>
              <a:rPr lang="en-US" b="1" u="sng" dirty="0"/>
              <a:t>location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dirty="0"/>
              <a:t>Musíte jít </a:t>
            </a:r>
            <a:r>
              <a:rPr lang="cs-CZ" b="1" dirty="0"/>
              <a:t>doprava</a:t>
            </a:r>
            <a:r>
              <a:rPr lang="cs-CZ" dirty="0"/>
              <a:t>. X To je </a:t>
            </a:r>
            <a:r>
              <a:rPr lang="cs-CZ" b="1" dirty="0"/>
              <a:t>vpravo</a:t>
            </a:r>
            <a:r>
              <a:rPr lang="cs-CZ" dirty="0"/>
              <a:t>.</a:t>
            </a:r>
          </a:p>
          <a:p>
            <a:endParaRPr lang="cs-CZ" dirty="0"/>
          </a:p>
          <a:p>
            <a:pPr algn="ctr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go </a:t>
            </a:r>
            <a:r>
              <a:rPr lang="cs-CZ" b="1" dirty="0"/>
              <a:t>to</a:t>
            </a:r>
            <a:r>
              <a:rPr lang="cs-CZ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right</a:t>
            </a:r>
            <a:r>
              <a:rPr lang="cs-CZ" dirty="0"/>
              <a:t>. X 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b="1" dirty="0"/>
              <a:t>on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right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829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F21023-8D8B-8202-9154-4F4B17F57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083E4DE-9DE3-37DF-F153-6EAB209E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sz="4100" err="1"/>
              <a:t>Adverbs</a:t>
            </a:r>
            <a:r>
              <a:rPr lang="cs-CZ" sz="4100"/>
              <a:t> </a:t>
            </a:r>
            <a:r>
              <a:rPr lang="cs-CZ" sz="4100" err="1"/>
              <a:t>expressing</a:t>
            </a:r>
            <a:r>
              <a:rPr lang="cs-CZ" sz="4100"/>
              <a:t> </a:t>
            </a:r>
            <a:r>
              <a:rPr lang="cs-CZ" sz="4100" err="1"/>
              <a:t>location</a:t>
            </a:r>
            <a:endParaRPr lang="cs-CZ" sz="410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9C02A96D-2795-53AB-3D30-64F135481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err="1"/>
              <a:t>Appendix</a:t>
            </a:r>
            <a:r>
              <a:rPr lang="cs-CZ" dirty="0"/>
              <a:t> str. 16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033DF5-CC3E-BDAD-B8EB-281D76F049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89" r="17376" b="-1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4E2760-9553-3005-FBE5-B46DEAD58C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Kateřina Frecerová</a:t>
            </a:r>
          </a:p>
        </p:txBody>
      </p:sp>
    </p:spTree>
    <p:extLst>
      <p:ext uri="{BB962C8B-B14F-4D97-AF65-F5344CB8AC3E}">
        <p14:creationId xmlns:p14="http://schemas.microsoft.com/office/powerpoint/2010/main" val="379687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CD68EA-8C29-3F5D-8013-9EC159AC8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3DB73BE-8D69-A011-4098-3C2F13F54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54C7ACB-3749-82EF-F30A-046854B69A7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NAHOŘE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r>
              <a:rPr lang="cs-CZ" dirty="0"/>
              <a:t>VLEVO                               UPROSTŘED                           VPRAVO</a:t>
            </a:r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dirty="0"/>
              <a:t>DOLE</a:t>
            </a:r>
          </a:p>
        </p:txBody>
      </p:sp>
    </p:spTree>
    <p:extLst>
      <p:ext uri="{BB962C8B-B14F-4D97-AF65-F5344CB8AC3E}">
        <p14:creationId xmlns:p14="http://schemas.microsoft.com/office/powerpoint/2010/main" val="290188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98733B-932F-BC68-292C-6348D6C37C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622B90-0EA0-F876-F89B-3EAD51F87D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390784-F1B7-C507-14F3-44AADF5A2C2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/>
              <a:t>Kde je to?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</a:p>
          <a:p>
            <a:r>
              <a:rPr lang="cs-CZ" dirty="0"/>
              <a:t>Je to vlevo. It </a:t>
            </a:r>
            <a:r>
              <a:rPr lang="cs-CZ" dirty="0" err="1"/>
              <a:t>is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left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Kde je nemocnice? </a:t>
            </a:r>
          </a:p>
          <a:p>
            <a:r>
              <a:rPr lang="cs-CZ" dirty="0"/>
              <a:t>Nemocnice je vpravo.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6A61DDB-1A50-077A-A6B7-BFA887B77F5D}"/>
              </a:ext>
            </a:extLst>
          </p:cNvPr>
          <p:cNvSpPr/>
          <p:nvPr/>
        </p:nvSpPr>
        <p:spPr bwMode="auto">
          <a:xfrm>
            <a:off x="718800" y="1940943"/>
            <a:ext cx="11067691" cy="1000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 MOVEMENT. </a:t>
            </a:r>
            <a:r>
              <a:rPr lang="cs-CZ" sz="2800" dirty="0">
                <a:solidFill>
                  <a:schemeClr val="bg1"/>
                </a:solidFill>
                <a:latin typeface="+mn-lt"/>
              </a:rPr>
              <a:t>IT IS STATIC. Verb </a:t>
            </a:r>
            <a:r>
              <a:rPr lang="cs-CZ" sz="2800" i="1" dirty="0">
                <a:solidFill>
                  <a:schemeClr val="bg1"/>
                </a:solidFill>
                <a:latin typeface="+mn-lt"/>
              </a:rPr>
              <a:t>to </a:t>
            </a:r>
            <a:r>
              <a:rPr lang="cs-CZ" sz="2800" i="1" dirty="0" err="1">
                <a:solidFill>
                  <a:schemeClr val="bg1"/>
                </a:solidFill>
                <a:latin typeface="+mn-lt"/>
              </a:rPr>
              <a:t>be</a:t>
            </a:r>
            <a:r>
              <a:rPr lang="cs-CZ" sz="2800" i="1" dirty="0">
                <a:solidFill>
                  <a:schemeClr val="bg1"/>
                </a:solidFill>
                <a:latin typeface="+mn-lt"/>
              </a:rPr>
              <a:t>.</a:t>
            </a:r>
            <a:endParaRPr lang="cs-CZ" sz="2800" dirty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WHERE?</a:t>
            </a:r>
          </a:p>
        </p:txBody>
      </p:sp>
    </p:spTree>
    <p:extLst>
      <p:ext uri="{BB962C8B-B14F-4D97-AF65-F5344CB8AC3E}">
        <p14:creationId xmlns:p14="http://schemas.microsoft.com/office/powerpoint/2010/main" val="3652747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D3FD57-A733-506E-E9F9-4E154AA0D4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E9A49AA-5BF9-8B1B-FE55-E65954DF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sz="4100" err="1"/>
              <a:t>Adverbs</a:t>
            </a:r>
            <a:r>
              <a:rPr lang="cs-CZ" sz="4100"/>
              <a:t> </a:t>
            </a:r>
            <a:r>
              <a:rPr lang="cs-CZ" sz="4100" err="1"/>
              <a:t>expressing</a:t>
            </a:r>
            <a:r>
              <a:rPr lang="cs-CZ" sz="4100"/>
              <a:t> </a:t>
            </a:r>
            <a:r>
              <a:rPr lang="cs-CZ" sz="4100" err="1"/>
              <a:t>direction</a:t>
            </a:r>
            <a:endParaRPr lang="cs-CZ" sz="410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5914C25C-471A-8167-30F9-38466D531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000" dirty="0" err="1"/>
              <a:t>Appendix</a:t>
            </a:r>
            <a:r>
              <a:rPr lang="cs-CZ" sz="2000" dirty="0"/>
              <a:t> str. 16</a:t>
            </a:r>
          </a:p>
        </p:txBody>
      </p:sp>
      <p:pic>
        <p:nvPicPr>
          <p:cNvPr id="9" name="Picture 8" descr="White arrows painted on the asphalt">
            <a:extLst>
              <a:ext uri="{FF2B5EF4-FFF2-40B4-BE49-F238E27FC236}">
                <a16:creationId xmlns:a16="http://schemas.microsoft.com/office/drawing/2014/main" id="{883CECC7-4D4B-D675-13C5-46F3863540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37" r="21074" b="-1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7EA57C-0F1F-F503-39F3-D7D5C378F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Kateřina Frecerová</a:t>
            </a:r>
          </a:p>
        </p:txBody>
      </p:sp>
    </p:spTree>
    <p:extLst>
      <p:ext uri="{BB962C8B-B14F-4D97-AF65-F5344CB8AC3E}">
        <p14:creationId xmlns:p14="http://schemas.microsoft.com/office/powerpoint/2010/main" val="2275847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0C652C-9E8F-B518-C1FC-FE4E3C9B0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7117A-A1E8-BD4C-035C-ABDDDCCD68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87D6D51-1E37-EDBF-0CF2-67416114763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r>
              <a:rPr lang="cs-CZ" dirty="0"/>
              <a:t>NAHORU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r>
              <a:rPr lang="cs-CZ" dirty="0"/>
              <a:t>DOLEVA                            DOPROSTŘED                      DOPRAVA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dirty="0"/>
              <a:t>DOLŮ</a:t>
            </a:r>
          </a:p>
          <a:p>
            <a:r>
              <a:rPr lang="cs-CZ" dirty="0">
                <a:sym typeface="Wingdings" panose="05000000000000000000" pitchFamily="2" charset="2"/>
              </a:rPr>
              <a:t> rovně          zpátky</a:t>
            </a: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2F96BD4D-CFBE-A750-43FF-CDB80AFA97CF}"/>
                  </a:ext>
                </a:extLst>
              </p14:cNvPr>
              <p14:cNvContentPartPr/>
              <p14:nvPr/>
            </p14:nvContentPartPr>
            <p14:xfrm>
              <a:off x="2423771" y="5278537"/>
              <a:ext cx="469080" cy="100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2F96BD4D-CFBE-A750-43FF-CDB80AFA97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7651" y="5272417"/>
                <a:ext cx="48132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Skupina 14">
            <a:extLst>
              <a:ext uri="{FF2B5EF4-FFF2-40B4-BE49-F238E27FC236}">
                <a16:creationId xmlns:a16="http://schemas.microsoft.com/office/drawing/2014/main" id="{708D6B77-2DCD-4F2D-A385-46BB96B4A34F}"/>
              </a:ext>
            </a:extLst>
          </p:cNvPr>
          <p:cNvGrpSpPr/>
          <p:nvPr/>
        </p:nvGrpSpPr>
        <p:grpSpPr>
          <a:xfrm>
            <a:off x="2371931" y="5305177"/>
            <a:ext cx="519120" cy="585360"/>
            <a:chOff x="2371931" y="5305177"/>
            <a:chExt cx="51912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10A20C4D-53AE-0061-C773-BF869BFF6A5C}"/>
                    </a:ext>
                  </a:extLst>
                </p14:cNvPr>
                <p14:cNvContentPartPr/>
                <p14:nvPr/>
              </p14:nvContentPartPr>
              <p14:xfrm>
                <a:off x="2856131" y="5305177"/>
                <a:ext cx="34920" cy="46584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10A20C4D-53AE-0061-C773-BF869BFF6A5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50011" y="5299057"/>
                  <a:ext cx="4716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222858FC-EA54-B9C4-4913-D6F82B72A250}"/>
                    </a:ext>
                  </a:extLst>
                </p14:cNvPr>
                <p14:cNvContentPartPr/>
                <p14:nvPr/>
              </p14:nvContentPartPr>
              <p14:xfrm>
                <a:off x="2400371" y="5753377"/>
                <a:ext cx="463680" cy="3708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222858FC-EA54-B9C4-4913-D6F82B72A2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94251" y="5747257"/>
                  <a:ext cx="475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864A87EB-B133-0A63-6E04-4C1DBC27DE1B}"/>
                    </a:ext>
                  </a:extLst>
                </p14:cNvPr>
                <p14:cNvContentPartPr/>
                <p14:nvPr/>
              </p14:nvContentPartPr>
              <p14:xfrm>
                <a:off x="2387771" y="5685337"/>
                <a:ext cx="141480" cy="6876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864A87EB-B133-0A63-6E04-4C1DBC27DE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81651" y="5679217"/>
                  <a:ext cx="153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579D6DDB-1BB6-139E-22C8-2C033E59A69A}"/>
                    </a:ext>
                  </a:extLst>
                </p14:cNvPr>
                <p14:cNvContentPartPr/>
                <p14:nvPr/>
              </p14:nvContentPartPr>
              <p14:xfrm>
                <a:off x="2371931" y="5693977"/>
                <a:ext cx="175680" cy="19656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579D6DDB-1BB6-139E-22C8-2C033E59A6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65811" y="5687857"/>
                  <a:ext cx="187920" cy="20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70161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DCCCBB-F334-47F7-EF31-64C675670D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3F36B-9051-3F6C-6A71-C8F357410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EA4B932-C89F-820F-0055-28A00344B69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/>
              <a:t>Kde je banka?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bank?</a:t>
            </a:r>
          </a:p>
          <a:p>
            <a:r>
              <a:rPr lang="cs-CZ" dirty="0"/>
              <a:t>Musíte jít doprava.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go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Hledám banku. Kam mám jít? 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looking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bank. </a:t>
            </a:r>
            <a:r>
              <a:rPr lang="cs-CZ" dirty="0" err="1"/>
              <a:t>Where</a:t>
            </a:r>
            <a:r>
              <a:rPr lang="cs-CZ" dirty="0"/>
              <a:t> to go?</a:t>
            </a:r>
          </a:p>
          <a:p>
            <a:r>
              <a:rPr lang="cs-CZ" dirty="0"/>
              <a:t>Musíte jít doleva.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go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left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0CC34F4-D575-5F48-AD43-CF38AD8DE4E2}"/>
              </a:ext>
            </a:extLst>
          </p:cNvPr>
          <p:cNvSpPr/>
          <p:nvPr/>
        </p:nvSpPr>
        <p:spPr bwMode="auto">
          <a:xfrm>
            <a:off x="718800" y="2346385"/>
            <a:ext cx="11067691" cy="10006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MOVEMENT. </a:t>
            </a:r>
            <a:r>
              <a:rPr lang="cs-CZ" sz="2800" dirty="0">
                <a:solidFill>
                  <a:schemeClr val="bg1"/>
                </a:solidFill>
                <a:latin typeface="+mn-lt"/>
              </a:rPr>
              <a:t>IT IS DYNAMIC. Verb </a:t>
            </a:r>
            <a:r>
              <a:rPr lang="cs-CZ" sz="2800" i="1" dirty="0">
                <a:solidFill>
                  <a:schemeClr val="bg1"/>
                </a:solidFill>
                <a:latin typeface="+mn-lt"/>
              </a:rPr>
              <a:t>to go.</a:t>
            </a:r>
            <a:endParaRPr lang="cs-CZ" sz="2800" dirty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WHERE TO? </a:t>
            </a:r>
            <a:r>
              <a:rPr kumimoji="0" lang="cs-CZ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KAM?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664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6F95E-C323-BD87-D287-BA2F65CFE1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C42833-A495-2B41-612D-59BA802A89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A4039F-D3F0-5312-6545-BA3DF297691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/>
              <a:t>Uč. str. 16, </a:t>
            </a:r>
            <a:r>
              <a:rPr lang="cs-CZ" dirty="0" err="1"/>
              <a:t>cv</a:t>
            </a:r>
            <a:r>
              <a:rPr lang="cs-CZ" dirty="0"/>
              <a:t>. 6</a:t>
            </a:r>
          </a:p>
          <a:p>
            <a:endParaRPr lang="cs-CZ" dirty="0"/>
          </a:p>
          <a:p>
            <a:r>
              <a:rPr lang="cs-CZ" dirty="0"/>
              <a:t>Uč. str. 16, </a:t>
            </a:r>
            <a:r>
              <a:rPr lang="cs-CZ" dirty="0" err="1"/>
              <a:t>cv</a:t>
            </a:r>
            <a:r>
              <a:rPr lang="cs-CZ" dirty="0"/>
              <a:t>. 9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correct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answers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  <a:hlinkClick r:id="rId2"/>
              </a:rPr>
              <a:t>AUDIO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Uč. str. 16, </a:t>
            </a:r>
            <a:r>
              <a:rPr lang="cs-CZ" dirty="0" err="1">
                <a:sym typeface="Wingdings" panose="05000000000000000000" pitchFamily="2" charset="2"/>
              </a:rPr>
              <a:t>cv</a:t>
            </a:r>
            <a:r>
              <a:rPr lang="cs-CZ" dirty="0">
                <a:sym typeface="Wingdings" panose="05000000000000000000" pitchFamily="2" charset="2"/>
              </a:rPr>
              <a:t>. 10</a:t>
            </a:r>
          </a:p>
          <a:p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640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B367A7-FBD2-4EA2-5B0C-F8B27B358C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39BB24-D0EC-89DF-790C-7FBFE404A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A37C3F-2767-2509-5FA6-0D1D7634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cs-CZ" dirty="0"/>
              <a:t>. lekce</a:t>
            </a:r>
            <a:br>
              <a:rPr lang="cs-CZ" dirty="0"/>
            </a:br>
            <a:r>
              <a:rPr lang="cs-CZ" dirty="0"/>
              <a:t>Orientace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A93F171C-9764-8433-1044-C65C9C48C7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cs-CZ" dirty="0"/>
              <a:t>. </a:t>
            </a:r>
            <a:r>
              <a:rPr lang="cs-CZ" dirty="0" err="1"/>
              <a:t>lesson</a:t>
            </a:r>
            <a:endParaRPr lang="cs-CZ" dirty="0"/>
          </a:p>
          <a:p>
            <a:r>
              <a:rPr lang="cs-CZ" dirty="0" err="1"/>
              <a:t>Orientation</a:t>
            </a:r>
            <a:endParaRPr lang="cs-CZ" dirty="0"/>
          </a:p>
          <a:p>
            <a:r>
              <a:rPr lang="cs-CZ" b="1" dirty="0"/>
              <a:t>Uč. str. 14/ </a:t>
            </a:r>
            <a:r>
              <a:rPr lang="cs-CZ" b="1" dirty="0" err="1"/>
              <a:t>cv</a:t>
            </a:r>
            <a:r>
              <a:rPr lang="cs-CZ" b="1" dirty="0"/>
              <a:t>. 4 </a:t>
            </a:r>
          </a:p>
        </p:txBody>
      </p:sp>
    </p:spTree>
    <p:extLst>
      <p:ext uri="{BB962C8B-B14F-4D97-AF65-F5344CB8AC3E}">
        <p14:creationId xmlns:p14="http://schemas.microsoft.com/office/powerpoint/2010/main" val="163791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52F03F-0F78-7479-A9CA-83403C9A93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01A75F-E337-6C12-FF06-841DFF6CD5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F949EB-0876-B6B7-C1E2-2099D2ACA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preposition</a:t>
            </a:r>
            <a:r>
              <a:rPr lang="cs-CZ" dirty="0"/>
              <a:t> </a:t>
            </a:r>
            <a:r>
              <a:rPr lang="cs-CZ" i="1" dirty="0" err="1"/>
              <a:t>next</a:t>
            </a:r>
            <a:r>
              <a:rPr lang="cs-CZ" i="1" dirty="0"/>
              <a:t> to </a:t>
            </a:r>
            <a:r>
              <a:rPr lang="cs-CZ" dirty="0"/>
              <a:t>+ genitive </a:t>
            </a:r>
            <a:r>
              <a:rPr lang="cs-CZ" dirty="0" err="1"/>
              <a:t>singular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067F05A-07FE-A709-54C0-4ED183C5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Předložka </a:t>
            </a:r>
            <a:r>
              <a:rPr lang="cs-CZ" i="1" dirty="0"/>
              <a:t>vedle</a:t>
            </a:r>
            <a:r>
              <a:rPr lang="cs-CZ" dirty="0"/>
              <a:t> + genitiv </a:t>
            </a:r>
            <a:r>
              <a:rPr lang="cs-CZ" dirty="0" err="1"/>
              <a:t>sg</a:t>
            </a:r>
            <a:r>
              <a:rPr lang="cs-CZ" dirty="0"/>
              <a:t>.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EBD0168-23D9-2415-1FB1-BC75BB910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all nouns have been in the nominative case</a:t>
            </a:r>
            <a:endParaRPr lang="cs-CZ" dirty="0"/>
          </a:p>
          <a:p>
            <a:r>
              <a:rPr lang="cs-CZ" dirty="0" err="1"/>
              <a:t>However</a:t>
            </a:r>
            <a:r>
              <a:rPr lang="cs-CZ" dirty="0"/>
              <a:t>,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use a </a:t>
            </a:r>
            <a:r>
              <a:rPr lang="cs-CZ" dirty="0" err="1"/>
              <a:t>noun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a </a:t>
            </a:r>
            <a:r>
              <a:rPr lang="cs-CZ" dirty="0" err="1"/>
              <a:t>preposition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don´t</a:t>
            </a:r>
            <a:r>
              <a:rPr lang="cs-CZ" dirty="0"/>
              <a:t> use nominative.</a:t>
            </a:r>
          </a:p>
          <a:p>
            <a:r>
              <a:rPr lang="cs-CZ" dirty="0"/>
              <a:t>In </a:t>
            </a:r>
            <a:r>
              <a:rPr lang="cs-CZ" dirty="0" err="1"/>
              <a:t>this</a:t>
            </a:r>
            <a:r>
              <a:rPr lang="cs-CZ" dirty="0"/>
              <a:t> case,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preposition</a:t>
            </a:r>
            <a:r>
              <a:rPr lang="cs-CZ" dirty="0"/>
              <a:t> </a:t>
            </a:r>
            <a:r>
              <a:rPr lang="cs-CZ" i="1" dirty="0"/>
              <a:t>vedle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fillowed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genitive </a:t>
            </a:r>
            <a:r>
              <a:rPr lang="cs-CZ" dirty="0" err="1"/>
              <a:t>singular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endings</a:t>
            </a:r>
            <a:r>
              <a:rPr lang="cs-CZ" dirty="0"/>
              <a:t>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51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20C1AC-C385-2427-C0CE-DEE2327F47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0A3CEC-5441-8717-66EE-792A23763C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C23ABB86-0ABC-CBD4-6447-2FCC6FC9B9B5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80858253"/>
              </p:ext>
            </p:extLst>
          </p:nvPr>
        </p:nvGraphicFramePr>
        <p:xfrm>
          <a:off x="719931" y="523220"/>
          <a:ext cx="10752138" cy="6304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84046">
                  <a:extLst>
                    <a:ext uri="{9D8B030D-6E8A-4147-A177-3AD203B41FA5}">
                      <a16:colId xmlns:a16="http://schemas.microsoft.com/office/drawing/2014/main" val="802356071"/>
                    </a:ext>
                  </a:extLst>
                </a:gridCol>
                <a:gridCol w="3584046">
                  <a:extLst>
                    <a:ext uri="{9D8B030D-6E8A-4147-A177-3AD203B41FA5}">
                      <a16:colId xmlns:a16="http://schemas.microsoft.com/office/drawing/2014/main" val="2119186472"/>
                    </a:ext>
                  </a:extLst>
                </a:gridCol>
                <a:gridCol w="3584046">
                  <a:extLst>
                    <a:ext uri="{9D8B030D-6E8A-4147-A177-3AD203B41FA5}">
                      <a16:colId xmlns:a16="http://schemas.microsoft.com/office/drawing/2014/main" val="1460335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GENDER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NOMINATIVE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GENITIVE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91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MASCULINE INANIMATE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OBCHOD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OBCHOD</a:t>
                      </a:r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U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1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KOSTEL*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KOSTEL</a:t>
                      </a:r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A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084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MOST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MOST</a:t>
                      </a:r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U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2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FEMININE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BANKA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BANK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3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KAVÁRNA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KAVÁRN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2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SOCHA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SOCH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17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ZASTÁVKA (a stop), STANICE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ZASTÁVK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Y</a:t>
                      </a:r>
                      <a:r>
                        <a:rPr lang="cs-CZ" dirty="0"/>
                        <a:t>, STANICE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88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ŘEKA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ŘEK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16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RESTAURACE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RESTAURACE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444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VESNICE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VESNICE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7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3"/>
                          </a:solidFill>
                        </a:rPr>
                        <a:t>NEUTER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KINO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KIN</a:t>
                      </a:r>
                      <a:r>
                        <a:rPr lang="cs-CZ" dirty="0">
                          <a:solidFill>
                            <a:schemeClr val="accent3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052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DIVADLO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DIVADL</a:t>
                      </a:r>
                      <a:r>
                        <a:rPr lang="cs-CZ" dirty="0">
                          <a:solidFill>
                            <a:schemeClr val="accent3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29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MĚSTO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MĚST</a:t>
                      </a:r>
                      <a:r>
                        <a:rPr lang="cs-CZ" dirty="0">
                          <a:solidFill>
                            <a:schemeClr val="accent3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52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NÁDRAŽÍ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NÁDRAŽÍ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90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NÁMĚSTÍ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NÁMĚSTÍ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340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LETIŠTĚ (</a:t>
                      </a:r>
                      <a:r>
                        <a:rPr lang="cs-CZ" dirty="0" err="1"/>
                        <a:t>airport</a:t>
                      </a:r>
                      <a:r>
                        <a:rPr lang="cs-CZ" dirty="0"/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LETIŠTĚ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315961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CA38B9D1-8873-DA00-E5BE-9A1CD7DC4F82}"/>
              </a:ext>
            </a:extLst>
          </p:cNvPr>
          <p:cNvSpPr txBox="1"/>
          <p:nvPr/>
        </p:nvSpPr>
        <p:spPr>
          <a:xfrm>
            <a:off x="719931" y="0"/>
            <a:ext cx="1075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This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is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only</a:t>
            </a:r>
            <a:r>
              <a:rPr lang="cs-CZ" sz="2800" dirty="0">
                <a:latin typeface="+mn-lt"/>
              </a:rPr>
              <a:t> part </a:t>
            </a:r>
            <a:r>
              <a:rPr lang="cs-CZ" sz="2800" dirty="0" err="1">
                <a:latin typeface="+mn-lt"/>
              </a:rPr>
              <a:t>of</a:t>
            </a:r>
            <a:r>
              <a:rPr lang="cs-CZ" sz="2800" dirty="0">
                <a:latin typeface="+mn-lt"/>
              </a:rPr>
              <a:t> genitive </a:t>
            </a:r>
            <a:r>
              <a:rPr lang="cs-CZ" sz="2800" dirty="0" err="1">
                <a:latin typeface="+mn-lt"/>
              </a:rPr>
              <a:t>sg</a:t>
            </a:r>
            <a:r>
              <a:rPr lang="cs-CZ" sz="2800" dirty="0">
                <a:latin typeface="+mn-lt"/>
              </a:rPr>
              <a:t>., but </a:t>
            </a:r>
            <a:r>
              <a:rPr lang="cs-CZ" sz="2800" dirty="0" err="1">
                <a:latin typeface="+mn-lt"/>
              </a:rPr>
              <a:t>for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now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it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is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enough</a:t>
            </a:r>
            <a:r>
              <a:rPr lang="cs-CZ" sz="2800" dirty="0">
                <a:latin typeface="+mn-lt"/>
              </a:rPr>
              <a:t>. </a:t>
            </a:r>
            <a:r>
              <a:rPr lang="cs-CZ" sz="2800" dirty="0">
                <a:latin typeface="+mn-lt"/>
                <a:sym typeface="Wingdings" panose="05000000000000000000" pitchFamily="2" charset="2"/>
              </a:rPr>
              <a:t> 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262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0D21FE-4D88-C139-314E-88B5230BB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548289-F9A0-2C9A-B250-D5EF0B731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2174F3-3B10-C58A-F39A-3142128EAB5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/>
              <a:t>Uč. str. 14, </a:t>
            </a:r>
            <a:r>
              <a:rPr lang="cs-CZ" dirty="0" err="1"/>
              <a:t>cv</a:t>
            </a:r>
            <a:r>
              <a:rPr lang="cs-CZ" dirty="0"/>
              <a:t>. 2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example</a:t>
            </a:r>
            <a:r>
              <a:rPr lang="cs-CZ" dirty="0">
                <a:sym typeface="Wingdings" panose="05000000000000000000" pitchFamily="2" charset="2"/>
              </a:rPr>
              <a:t>: škola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vedle školy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Uč. str. 14, </a:t>
            </a:r>
            <a:r>
              <a:rPr lang="cs-CZ" dirty="0" err="1">
                <a:sym typeface="Wingdings" panose="05000000000000000000" pitchFamily="2" charset="2"/>
              </a:rPr>
              <a:t>cv</a:t>
            </a:r>
            <a:r>
              <a:rPr lang="cs-CZ" dirty="0">
                <a:sym typeface="Wingdings" panose="05000000000000000000" pitchFamily="2" charset="2"/>
              </a:rPr>
              <a:t>. 6  </a:t>
            </a:r>
          </a:p>
          <a:p>
            <a:r>
              <a:rPr lang="cs-CZ" dirty="0">
                <a:sym typeface="Wingdings" panose="05000000000000000000" pitchFamily="2" charset="2"/>
              </a:rPr>
              <a:t>				1. in </a:t>
            </a:r>
            <a:r>
              <a:rPr lang="cs-CZ" dirty="0" err="1">
                <a:sym typeface="Wingdings" panose="05000000000000000000" pitchFamily="2" charset="2"/>
              </a:rPr>
              <a:t>pairs</a:t>
            </a:r>
            <a:r>
              <a:rPr lang="cs-CZ" dirty="0">
                <a:sym typeface="Wingdings" panose="05000000000000000000" pitchFamily="2" charset="2"/>
              </a:rPr>
              <a:t> </a:t>
            </a:r>
          </a:p>
          <a:p>
            <a:r>
              <a:rPr lang="cs-CZ" dirty="0">
                <a:sym typeface="Wingdings" panose="05000000000000000000" pitchFamily="2" charset="2"/>
              </a:rPr>
              <a:t>				2. </a:t>
            </a:r>
            <a:r>
              <a:rPr lang="cs-CZ" dirty="0" err="1">
                <a:sym typeface="Wingdings" panose="05000000000000000000" pitchFamily="2" charset="2"/>
              </a:rPr>
              <a:t>together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Uč. str. 67, </a:t>
            </a:r>
            <a:r>
              <a:rPr lang="cs-CZ" dirty="0" err="1">
                <a:sym typeface="Wingdings" panose="05000000000000000000" pitchFamily="2" charset="2"/>
              </a:rPr>
              <a:t>cv</a:t>
            </a:r>
            <a:r>
              <a:rPr lang="cs-CZ" dirty="0">
                <a:sym typeface="Wingdings" panose="05000000000000000000" pitchFamily="2" charset="2"/>
              </a:rPr>
              <a:t>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74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8624BD-815E-176E-2141-C18703B537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14.10.2024 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AE4FCB-D4A5-D6B7-E30F-151397EBFD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4E69405-4DF0-0ADA-CF3A-FB5F9777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Prosím vás, kde je…?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824BDBCE-2A69-BB61-135C-13E778E91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Excuse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,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…?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i="1" dirty="0" err="1"/>
              <a:t>please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dirty="0"/>
              <a:t>“</a:t>
            </a:r>
          </a:p>
          <a:p>
            <a:r>
              <a:rPr lang="cs-CZ" dirty="0"/>
              <a:t>vás = </a:t>
            </a:r>
            <a:r>
              <a:rPr lang="cs-CZ" dirty="0" err="1"/>
              <a:t>accusative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18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E249D6-A398-F938-BB1D-8A5614892C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997C656-9073-F2A3-6BDD-D63C78445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F9AE7ED-F93D-7023-43E2-DE0607AB9A3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0000" y="69011"/>
            <a:ext cx="10753200" cy="6158989"/>
          </a:xfrm>
        </p:spPr>
        <p:txBody>
          <a:bodyPr/>
          <a:lstStyle/>
          <a:p>
            <a:r>
              <a:rPr lang="cs-CZ" u="sng" dirty="0"/>
              <a:t>Uč. str. 15, </a:t>
            </a:r>
            <a:r>
              <a:rPr lang="cs-CZ" u="sng" dirty="0" err="1"/>
              <a:t>cv</a:t>
            </a:r>
            <a:r>
              <a:rPr lang="cs-CZ" u="sng" dirty="0"/>
              <a:t>. 1+2+3+4</a:t>
            </a:r>
            <a:r>
              <a:rPr lang="cs-CZ" dirty="0"/>
              <a:t> </a:t>
            </a:r>
            <a:r>
              <a:rPr lang="cs-CZ" b="1" dirty="0">
                <a:hlinkClick r:id="rId2"/>
              </a:rPr>
              <a:t>AUDIO</a:t>
            </a:r>
            <a:endParaRPr lang="cs-CZ" b="1" dirty="0"/>
          </a:p>
          <a:p>
            <a:r>
              <a:rPr lang="cs-CZ" dirty="0"/>
              <a:t>TO SEARCH, TO LOOK FOR = HLED</a:t>
            </a:r>
            <a:r>
              <a:rPr lang="cs-CZ" b="1" dirty="0"/>
              <a:t>AT</a:t>
            </a:r>
            <a:r>
              <a:rPr lang="cs-CZ" dirty="0"/>
              <a:t>.</a:t>
            </a:r>
            <a:r>
              <a:rPr lang="cs-CZ" b="1" dirty="0"/>
              <a:t> </a:t>
            </a:r>
            <a:r>
              <a:rPr lang="cs-CZ" dirty="0"/>
              <a:t>T</a:t>
            </a:r>
            <a:r>
              <a:rPr lang="en-US" dirty="0"/>
              <a:t>he verb is associated with the </a:t>
            </a:r>
            <a:r>
              <a:rPr lang="cs-CZ" dirty="0"/>
              <a:t>4</a:t>
            </a:r>
            <a:r>
              <a:rPr lang="en-US" dirty="0" err="1"/>
              <a:t>th</a:t>
            </a:r>
            <a:r>
              <a:rPr lang="en-US" dirty="0"/>
              <a:t> case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Á verb, Í verb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UJ</a:t>
            </a:r>
            <a:r>
              <a:rPr lang="cs-CZ" dirty="0"/>
              <a:t> verb? </a:t>
            </a:r>
          </a:p>
          <a:p>
            <a:r>
              <a:rPr lang="cs-CZ" dirty="0">
                <a:sym typeface="Wingdings" panose="05000000000000000000" pitchFamily="2" charset="2"/>
              </a:rPr>
              <a:t>Á verb 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pPr algn="ctr"/>
            <a:r>
              <a:rPr lang="cs-CZ" dirty="0">
                <a:sym typeface="Wingdings" panose="05000000000000000000" pitchFamily="2" charset="2"/>
              </a:rPr>
              <a:t>KONJUGACE</a:t>
            </a:r>
          </a:p>
          <a:p>
            <a:pPr algn="ctr"/>
            <a:r>
              <a:rPr lang="cs-CZ" dirty="0">
                <a:sym typeface="Wingdings" panose="05000000000000000000" pitchFamily="2" charset="2"/>
              </a:rPr>
              <a:t>HLEDÁM</a:t>
            </a:r>
          </a:p>
          <a:p>
            <a:pPr algn="ctr"/>
            <a:r>
              <a:rPr lang="cs-CZ" dirty="0">
                <a:sym typeface="Wingdings" panose="05000000000000000000" pitchFamily="2" charset="2"/>
              </a:rPr>
              <a:t>HLEDÁŠ</a:t>
            </a:r>
          </a:p>
          <a:p>
            <a:pPr algn="ctr"/>
            <a:r>
              <a:rPr lang="cs-CZ" dirty="0">
                <a:sym typeface="Wingdings" panose="05000000000000000000" pitchFamily="2" charset="2"/>
              </a:rPr>
              <a:t>HLEDÁ</a:t>
            </a:r>
          </a:p>
          <a:p>
            <a:pPr algn="ctr"/>
            <a:r>
              <a:rPr lang="cs-CZ" dirty="0">
                <a:sym typeface="Wingdings" panose="05000000000000000000" pitchFamily="2" charset="2"/>
              </a:rPr>
              <a:t>HLEDÁME</a:t>
            </a:r>
          </a:p>
          <a:p>
            <a:pPr algn="ctr"/>
            <a:r>
              <a:rPr lang="cs-CZ" dirty="0">
                <a:sym typeface="Wingdings" panose="05000000000000000000" pitchFamily="2" charset="2"/>
              </a:rPr>
              <a:t>HLEDÁTE</a:t>
            </a:r>
          </a:p>
          <a:p>
            <a:pPr algn="ctr"/>
            <a:r>
              <a:rPr lang="cs-CZ" dirty="0">
                <a:sym typeface="Wingdings" panose="05000000000000000000" pitchFamily="2" charset="2"/>
              </a:rPr>
              <a:t>HLEDAJÍ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3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064C9B-6917-3A0D-EC2C-CE23843CCF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B50CD9-622E-6F04-C4AB-98660F9193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B066924-37AB-DAE9-1B0C-9643CD01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  </a:t>
            </a:r>
            <a:r>
              <a:rPr lang="cs-CZ" dirty="0" err="1">
                <a:sym typeface="Wingdings" panose="05000000000000000000" pitchFamily="2" charset="2"/>
              </a:rPr>
              <a:t>FUN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FACT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593797-628A-713C-3F5C-CD69ABC07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In Brno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i="1" dirty="0"/>
              <a:t>šalina </a:t>
            </a:r>
            <a:r>
              <a:rPr lang="cs-CZ" dirty="0"/>
              <a:t>(= tramvaj, a tram). </a:t>
            </a:r>
            <a:r>
              <a:rPr lang="cs-CZ" dirty="0" err="1"/>
              <a:t>We</a:t>
            </a:r>
            <a:r>
              <a:rPr lang="cs-CZ" dirty="0"/>
              <a:t> do not use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i="1" dirty="0"/>
              <a:t>tramvaj – </a:t>
            </a:r>
            <a:r>
              <a:rPr lang="cs-CZ" dirty="0" err="1"/>
              <a:t>NEVER</a:t>
            </a:r>
            <a:r>
              <a:rPr lang="cs-CZ" dirty="0"/>
              <a:t>! </a:t>
            </a:r>
            <a:r>
              <a:rPr lang="cs-CZ" i="1" dirty="0"/>
              <a:t>Tramvaj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(not </a:t>
            </a:r>
            <a:r>
              <a:rPr lang="cs-CZ" dirty="0" err="1"/>
              <a:t>only</a:t>
            </a:r>
            <a:r>
              <a:rPr lang="cs-CZ" dirty="0"/>
              <a:t>) in Prague.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rivalry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Prague and Brno.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live in Brno and </a:t>
            </a:r>
            <a:r>
              <a:rPr lang="cs-CZ" dirty="0" err="1"/>
              <a:t>don‘t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to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weird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, do not use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i="1" dirty="0"/>
              <a:t>tramvaj</a:t>
            </a:r>
            <a:r>
              <a:rPr lang="cs-CZ" dirty="0"/>
              <a:t>. </a:t>
            </a:r>
            <a:r>
              <a:rPr lang="cs-CZ" dirty="0" err="1"/>
              <a:t>Once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in Prague and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fit in, use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i="1" dirty="0"/>
              <a:t>tramvaj. :D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35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7FA44E-14F6-8953-7E9E-44AA1E844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Kateřina Frecerová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F4B201-AD90-B5C8-699F-6E6F5E1E4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5C053B6-4CBC-1B09-C2A0-D6E9410C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Jít x jet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CB27171B-54B2-A45E-7E6C-FECA84F19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To go (to </a:t>
            </a:r>
            <a:r>
              <a:rPr lang="cs-CZ" dirty="0" err="1"/>
              <a:t>walk</a:t>
            </a:r>
            <a:r>
              <a:rPr lang="cs-CZ" dirty="0"/>
              <a:t>, on </a:t>
            </a:r>
            <a:r>
              <a:rPr lang="cs-CZ" dirty="0" err="1"/>
              <a:t>foot</a:t>
            </a:r>
            <a:r>
              <a:rPr lang="cs-CZ" dirty="0"/>
              <a:t>) x to go (by a </a:t>
            </a:r>
            <a:r>
              <a:rPr lang="cs-CZ" dirty="0" err="1"/>
              <a:t>vehicle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5520258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5" id="{235DF30E-89F5-B547-981B-D43C338A25DC}" vid="{83DD0210-E652-914D-A3F1-7C72B2A74AC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prezentace-cjv-cz-16-9 (1)</Template>
  <TotalTime>962</TotalTime>
  <Words>859</Words>
  <Application>Microsoft Office PowerPoint</Application>
  <PresentationFormat>Widescreen</PresentationFormat>
  <Paragraphs>216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Prezentace_MU_CZ</vt:lpstr>
      <vt:lpstr>Čtvrtý týden Czech for Foreign MU Staff: Beginners 1</vt:lpstr>
      <vt:lpstr>2. lekce Orientace</vt:lpstr>
      <vt:lpstr>Předložka vedle + genitiv sg.</vt:lpstr>
      <vt:lpstr>PowerPoint Presentation</vt:lpstr>
      <vt:lpstr>PowerPoint Presentation</vt:lpstr>
      <vt:lpstr>Prosím vás, kde je…?</vt:lpstr>
      <vt:lpstr>PowerPoint Presentation</vt:lpstr>
      <vt:lpstr>Culture   FUN FACT</vt:lpstr>
      <vt:lpstr>Jít x jet</vt:lpstr>
      <vt:lpstr>PowerPoint Presentation</vt:lpstr>
      <vt:lpstr>PowerPoint Presentation</vt:lpstr>
      <vt:lpstr>PowerPoint Presentation</vt:lpstr>
      <vt:lpstr>Adverbs expressing location</vt:lpstr>
      <vt:lpstr>PowerPoint Presentation</vt:lpstr>
      <vt:lpstr>PowerPoint Presentation</vt:lpstr>
      <vt:lpstr>Adverbs expressing direction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Třetí týden Czech for Foreign MU Staff: Beginners 1</dc:title>
  <dc:creator>Kateřina Frecerová</dc:creator>
  <cp:lastModifiedBy>Kateřina Frecerová</cp:lastModifiedBy>
  <cp:revision>29</cp:revision>
  <cp:lastPrinted>1601-01-01T00:00:00Z</cp:lastPrinted>
  <dcterms:created xsi:type="dcterms:W3CDTF">2024-09-22T12:03:40Z</dcterms:created>
  <dcterms:modified xsi:type="dcterms:W3CDTF">2024-10-14T17:49:13Z</dcterms:modified>
</cp:coreProperties>
</file>