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374" r:id="rId3"/>
    <p:sldId id="359" r:id="rId4"/>
    <p:sldId id="358" r:id="rId5"/>
    <p:sldId id="368" r:id="rId6"/>
    <p:sldId id="369" r:id="rId7"/>
    <p:sldId id="355" r:id="rId8"/>
    <p:sldId id="370" r:id="rId9"/>
    <p:sldId id="371" r:id="rId10"/>
    <p:sldId id="372" r:id="rId11"/>
    <p:sldId id="373" r:id="rId12"/>
    <p:sldId id="375" r:id="rId13"/>
    <p:sldId id="376" r:id="rId14"/>
    <p:sldId id="349" r:id="rId15"/>
    <p:sldId id="347" r:id="rId16"/>
    <p:sldId id="348" r:id="rId17"/>
    <p:sldId id="377" r:id="rId18"/>
    <p:sldId id="378" r:id="rId19"/>
    <p:sldId id="346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6D5737-7ADE-4019-A7C3-A7825DB04139}">
          <p14:sldIdLst>
            <p14:sldId id="256"/>
            <p14:sldId id="374"/>
            <p14:sldId id="359"/>
            <p14:sldId id="358"/>
            <p14:sldId id="368"/>
            <p14:sldId id="369"/>
            <p14:sldId id="355"/>
            <p14:sldId id="370"/>
            <p14:sldId id="371"/>
            <p14:sldId id="372"/>
            <p14:sldId id="373"/>
            <p14:sldId id="375"/>
            <p14:sldId id="376"/>
            <p14:sldId id="349"/>
            <p14:sldId id="347"/>
            <p14:sldId id="348"/>
            <p14:sldId id="377"/>
            <p14:sldId id="378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95788" autoAdjust="0"/>
  </p:normalViewPr>
  <p:slideViewPr>
    <p:cSldViewPr snapToGrid="0">
      <p:cViewPr varScale="1">
        <p:scale>
          <a:sx n="62" d="100"/>
          <a:sy n="62" d="100"/>
        </p:scale>
        <p:origin x="82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ecerová" userId="68233c8ba44d83d3" providerId="LiveId" clId="{DE42E290-394C-4279-87CF-BB9F566E00F7}"/>
    <pc:docChg chg="modSld">
      <pc:chgData name="Kateřina Frecerová" userId="68233c8ba44d83d3" providerId="LiveId" clId="{DE42E290-394C-4279-87CF-BB9F566E00F7}" dt="2024-09-22T15:21:28.627" v="12" actId="20577"/>
      <pc:docMkLst>
        <pc:docMk/>
      </pc:docMkLst>
      <pc:sldChg chg="modSp mod">
        <pc:chgData name="Kateřina Frecerová" userId="68233c8ba44d83d3" providerId="LiveId" clId="{DE42E290-394C-4279-87CF-BB9F566E00F7}" dt="2024-09-22T15:21:28.627" v="12" actId="20577"/>
        <pc:sldMkLst>
          <pc:docMk/>
          <pc:sldMk cId="2611918853" sldId="279"/>
        </pc:sldMkLst>
        <pc:spChg chg="mod">
          <ac:chgData name="Kateřina Frecerová" userId="68233c8ba44d83d3" providerId="LiveId" clId="{DE42E290-394C-4279-87CF-BB9F566E00F7}" dt="2024-09-22T15:21:28.627" v="12" actId="20577"/>
          <ac:spMkLst>
            <pc:docMk/>
            <pc:sldMk cId="2611918853" sldId="279"/>
            <ac:spMk id="7" creationId="{BCCB467B-6C47-FA62-D9C0-80081C7D9B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stepbystep.cz/coLm4dEPxQE9/uploads/2018/11/Track-34.mp3" TargetMode="External"/><Relationship Id="rId2" Type="http://schemas.openxmlformats.org/officeDocument/2006/relationships/hyperlink" Target="https://www.itnetwork.cz/javascript-online-generator-nahodnych-random-cisel-se-zvolitelnym-rozsahem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81231127/kopie-osobn%c3%ad-z%c3%a1jmena-dativ" TargetMode="Externa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heelofnames.com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stepbystep.cz/coLm4dEPxQE9/uploads/2018/11/Track-33.mp3" TargetMode="External"/><Relationship Id="rId2" Type="http://schemas.openxmlformats.org/officeDocument/2006/relationships/hyperlink" Target="https://www.czechstepbystep.cz/coLm4dEPxQE9/uploads/2018/11/Track-32.mp3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/>
              <a:t>Kateřina Frecerová</a:t>
            </a:r>
            <a:endParaRPr lang="sk-SK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sk-SK" dirty="0" err="1"/>
              <a:t>Desátý</a:t>
            </a:r>
            <a:r>
              <a:rPr lang="sk-SK" dirty="0"/>
              <a:t> </a:t>
            </a:r>
            <a:r>
              <a:rPr lang="sk-SK" dirty="0" err="1"/>
              <a:t>týden</a:t>
            </a:r>
            <a:br>
              <a:rPr lang="sk-SK" dirty="0"/>
            </a:br>
            <a:r>
              <a:rPr lang="en-US" dirty="0"/>
              <a:t>Czech for Foreign MU Staff: Beginners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/>
              <a:t> </a:t>
            </a:r>
            <a:r>
              <a:rPr lang="sk-SK" dirty="0" err="1"/>
              <a:t>Tenth</a:t>
            </a:r>
            <a:r>
              <a:rPr lang="sk-SK" dirty="0"/>
              <a:t> </a:t>
            </a:r>
            <a:r>
              <a:rPr lang="sk-SK" dirty="0" err="1"/>
              <a:t>week</a:t>
            </a: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DFC4DB-7D7D-5813-9C95-F1F02D096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17336-D962-C9FD-6F03-6A00AF473D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C91B30-73B4-82B6-A58C-97FD339ED91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Generátor náhodných čísel</a:t>
            </a:r>
            <a:r>
              <a:rPr lang="cs-CZ" dirty="0"/>
              <a:t> stovky, pak tisíce</a:t>
            </a:r>
          </a:p>
          <a:p>
            <a:r>
              <a:rPr lang="cs-CZ" dirty="0"/>
              <a:t>26/3 </a:t>
            </a:r>
            <a:r>
              <a:rPr lang="cs-CZ" dirty="0">
                <a:hlinkClick r:id="rId3"/>
              </a:rPr>
              <a:t>AUDIO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632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EF5C70-F212-115E-1A42-34A9FABD6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B39CBA-C4E7-CF9F-A5E5-535B3B772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D48BE74-CF50-703D-E165-F7ACF58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Appendix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6395F3-0F36-513F-1218-0BC7A3C38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i="1" dirty="0"/>
          </a:p>
          <a:p>
            <a:pPr marL="72000" indent="0">
              <a:buNone/>
            </a:pPr>
            <a:r>
              <a:rPr lang="cs-CZ" dirty="0" err="1"/>
              <a:t>Habits</a:t>
            </a:r>
            <a:endParaRPr lang="cs-CZ" dirty="0"/>
          </a:p>
          <a:p>
            <a:r>
              <a:rPr lang="cs-CZ" dirty="0"/>
              <a:t>Jídlo: Dobrou chuť! </a:t>
            </a:r>
            <a:r>
              <a:rPr lang="cs-CZ" i="1" dirty="0" err="1"/>
              <a:t>Enjoy</a:t>
            </a:r>
            <a:r>
              <a:rPr lang="cs-CZ" i="1" dirty="0"/>
              <a:t> </a:t>
            </a:r>
            <a:r>
              <a:rPr lang="cs-CZ" i="1" dirty="0" err="1"/>
              <a:t>your</a:t>
            </a:r>
            <a:r>
              <a:rPr lang="cs-CZ" i="1" dirty="0"/>
              <a:t> </a:t>
            </a:r>
            <a:r>
              <a:rPr lang="cs-CZ" i="1" dirty="0" err="1"/>
              <a:t>meal</a:t>
            </a:r>
            <a:r>
              <a:rPr lang="cs-CZ" i="1" dirty="0"/>
              <a:t>!</a:t>
            </a:r>
          </a:p>
          <a:p>
            <a:r>
              <a:rPr lang="cs-CZ" dirty="0"/>
              <a:t>Pití: Na zdraví! </a:t>
            </a:r>
            <a:r>
              <a:rPr lang="cs-CZ" i="1" dirty="0" err="1"/>
              <a:t>Cheers</a:t>
            </a:r>
            <a:r>
              <a:rPr lang="cs-CZ" i="1" dirty="0"/>
              <a:t>! = To </a:t>
            </a:r>
            <a:r>
              <a:rPr lang="cs-CZ" i="1" dirty="0" err="1"/>
              <a:t>your</a:t>
            </a:r>
            <a:r>
              <a:rPr lang="cs-CZ" i="1" dirty="0"/>
              <a:t> </a:t>
            </a:r>
            <a:r>
              <a:rPr lang="cs-CZ" i="1" dirty="0" err="1"/>
              <a:t>health</a:t>
            </a:r>
            <a:r>
              <a:rPr lang="cs-CZ" i="1" dirty="0"/>
              <a:t>. </a:t>
            </a:r>
            <a:r>
              <a:rPr lang="cs-CZ" dirty="0"/>
              <a:t>Or </a:t>
            </a:r>
            <a:r>
              <a:rPr lang="cs-CZ" dirty="0" err="1"/>
              <a:t>informal</a:t>
            </a:r>
            <a:r>
              <a:rPr lang="cs-CZ" dirty="0"/>
              <a:t> Čus! Čau! Ahoj!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783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54CDFD-1922-20FD-C66A-AF7E3EBFA7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93A23-177B-06D0-2B8D-1B21D32CEF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3ADDB1-31E3-0056-8964-DADA6167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Lekce 4: Moje rodina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746CCEC-92F1-765A-8633-E0B869385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My </a:t>
            </a:r>
            <a:r>
              <a:rPr lang="cs-CZ" dirty="0" err="1"/>
              <a:t>family</a:t>
            </a:r>
            <a:endParaRPr lang="cs-CZ" dirty="0"/>
          </a:p>
          <a:p>
            <a:r>
              <a:rPr lang="cs-CZ" dirty="0"/>
              <a:t>30/2 </a:t>
            </a:r>
          </a:p>
        </p:txBody>
      </p:sp>
    </p:spTree>
    <p:extLst>
      <p:ext uri="{BB962C8B-B14F-4D97-AF65-F5344CB8AC3E}">
        <p14:creationId xmlns:p14="http://schemas.microsoft.com/office/powerpoint/2010/main" val="344908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FEAF95-7F11-2018-408A-92601B1FF4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7D766B-ADD0-AAD6-F0FD-3A4C8E3ED1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6DE968-2716-9742-1396-E0645B06C60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8467" y="709084"/>
            <a:ext cx="10753200" cy="5139850"/>
          </a:xfrm>
        </p:spPr>
        <p:txBody>
          <a:bodyPr/>
          <a:lstStyle/>
          <a:p>
            <a:r>
              <a:rPr lang="cs-CZ" dirty="0" err="1"/>
              <a:t>Appendix</a:t>
            </a:r>
            <a:r>
              <a:rPr lang="cs-CZ" dirty="0"/>
              <a:t> 26/4.1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b="1" dirty="0"/>
              <a:t>Jak</a:t>
            </a:r>
            <a:r>
              <a:rPr lang="cs-CZ" dirty="0"/>
              <a:t> </a:t>
            </a:r>
            <a:r>
              <a:rPr lang="cs-CZ" u="sng" dirty="0"/>
              <a:t>se</a:t>
            </a:r>
            <a:r>
              <a:rPr lang="cs-CZ" dirty="0"/>
              <a:t> jmenuješ?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Jmenuju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u="sng" dirty="0">
                <a:sym typeface="Wingdings" panose="05000000000000000000" pitchFamily="2" charset="2"/>
              </a:rPr>
              <a:t>se</a:t>
            </a:r>
            <a:r>
              <a:rPr lang="cs-CZ" dirty="0">
                <a:sym typeface="Wingdings" panose="05000000000000000000" pitchFamily="2" charset="2"/>
              </a:rPr>
              <a:t> Kateřina.</a:t>
            </a:r>
          </a:p>
          <a:p>
            <a:r>
              <a:rPr lang="cs-CZ" b="1" dirty="0">
                <a:sym typeface="Wingdings" panose="05000000000000000000" pitchFamily="2" charset="2"/>
              </a:rPr>
              <a:t>                                   Já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u="sng" dirty="0">
                <a:sym typeface="Wingdings" panose="05000000000000000000" pitchFamily="2" charset="2"/>
              </a:rPr>
              <a:t>se</a:t>
            </a:r>
            <a:r>
              <a:rPr lang="cs-CZ" dirty="0">
                <a:sym typeface="Wingdings" panose="05000000000000000000" pitchFamily="2" charset="2"/>
              </a:rPr>
              <a:t> jmenuju Kateřina.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b="1" dirty="0">
                <a:sym typeface="Wingdings" panose="05000000000000000000" pitchFamily="2" charset="2"/>
              </a:rPr>
              <a:t>Moje maminka </a:t>
            </a:r>
            <a:r>
              <a:rPr lang="cs-CZ" u="sng" dirty="0">
                <a:sym typeface="Wingdings" panose="05000000000000000000" pitchFamily="2" charset="2"/>
              </a:rPr>
              <a:t>se</a:t>
            </a:r>
            <a:r>
              <a:rPr lang="cs-CZ" dirty="0">
                <a:sym typeface="Wingdings" panose="05000000000000000000" pitchFamily="2" charset="2"/>
              </a:rPr>
              <a:t> jmenuje Gabriela.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b="1" dirty="0">
                <a:sym typeface="Wingdings" panose="05000000000000000000" pitchFamily="2" charset="2"/>
              </a:rPr>
              <a:t>Můj mladý tatínek </a:t>
            </a:r>
            <a:r>
              <a:rPr lang="cs-CZ" u="sng" dirty="0">
                <a:sym typeface="Wingdings" panose="05000000000000000000" pitchFamily="2" charset="2"/>
              </a:rPr>
              <a:t>se</a:t>
            </a:r>
            <a:r>
              <a:rPr lang="cs-CZ" dirty="0">
                <a:sym typeface="Wingdings" panose="05000000000000000000" pitchFamily="2" charset="2"/>
              </a:rPr>
              <a:t> jmenuje Marek.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 err="1">
                <a:sym typeface="Wingdings" panose="05000000000000000000" pitchFamily="2" charset="2"/>
              </a:rPr>
              <a:t>REFLEXIVE</a:t>
            </a:r>
            <a:r>
              <a:rPr lang="cs-CZ" dirty="0">
                <a:sym typeface="Wingdings" panose="05000000000000000000" pitchFamily="2" charset="2"/>
              </a:rPr>
              <a:t> VERB  </a:t>
            </a:r>
            <a:r>
              <a:rPr lang="cs-CZ" dirty="0" err="1">
                <a:sym typeface="Wingdings" panose="05000000000000000000" pitchFamily="2" charset="2"/>
              </a:rPr>
              <a:t>always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pronoun</a:t>
            </a:r>
            <a:r>
              <a:rPr lang="cs-CZ" dirty="0">
                <a:sym typeface="Wingdings" panose="05000000000000000000" pitchFamily="2" charset="2"/>
              </a:rPr>
              <a:t> SE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ALWAYS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 SECOND </a:t>
            </a:r>
            <a:r>
              <a:rPr 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POSITION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 err="1">
                <a:sym typeface="Wingdings" panose="05000000000000000000" pitchFamily="2" charset="2"/>
              </a:rPr>
              <a:t>Infinitives</a:t>
            </a:r>
            <a:r>
              <a:rPr lang="cs-CZ" dirty="0">
                <a:sym typeface="Wingdings" panose="05000000000000000000" pitchFamily="2" charset="2"/>
              </a:rPr>
              <a:t> end in </a:t>
            </a:r>
            <a:r>
              <a:rPr lang="cs-CZ" dirty="0">
                <a:solidFill>
                  <a:schemeClr val="bg2"/>
                </a:solidFill>
                <a:sym typeface="Wingdings" panose="05000000000000000000" pitchFamily="2" charset="2"/>
              </a:rPr>
              <a:t>OVAT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C730666-25B9-ADFE-704C-81D204CDC57B}"/>
              </a:ext>
            </a:extLst>
          </p:cNvPr>
          <p:cNvGraphicFramePr>
            <a:graphicFrameLocks noGrp="1"/>
          </p:cNvGraphicFramePr>
          <p:nvPr/>
        </p:nvGraphicFramePr>
        <p:xfrm>
          <a:off x="718800" y="1393920"/>
          <a:ext cx="8277418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6268">
                  <a:extLst>
                    <a:ext uri="{9D8B030D-6E8A-4147-A177-3AD203B41FA5}">
                      <a16:colId xmlns:a16="http://schemas.microsoft.com/office/drawing/2014/main" val="3708456773"/>
                    </a:ext>
                  </a:extLst>
                </a:gridCol>
                <a:gridCol w="2605592">
                  <a:extLst>
                    <a:ext uri="{9D8B030D-6E8A-4147-A177-3AD203B41FA5}">
                      <a16:colId xmlns:a16="http://schemas.microsoft.com/office/drawing/2014/main" val="1031604957"/>
                    </a:ext>
                  </a:extLst>
                </a:gridCol>
                <a:gridCol w="773273">
                  <a:extLst>
                    <a:ext uri="{9D8B030D-6E8A-4147-A177-3AD203B41FA5}">
                      <a16:colId xmlns:a16="http://schemas.microsoft.com/office/drawing/2014/main" val="3382063613"/>
                    </a:ext>
                  </a:extLst>
                </a:gridCol>
                <a:gridCol w="2972285">
                  <a:extLst>
                    <a:ext uri="{9D8B030D-6E8A-4147-A177-3AD203B41FA5}">
                      <a16:colId xmlns:a16="http://schemas.microsoft.com/office/drawing/2014/main" val="58911379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/>
                        <a:t>JMEN</a:t>
                      </a:r>
                      <a:r>
                        <a:rPr lang="cs-CZ" dirty="0">
                          <a:solidFill>
                            <a:schemeClr val="bg2"/>
                          </a:solidFill>
                        </a:rPr>
                        <a:t>OVAT</a:t>
                      </a:r>
                      <a:r>
                        <a:rPr lang="cs-CZ" dirty="0"/>
                        <a:t> SE = „to </a:t>
                      </a:r>
                      <a:r>
                        <a:rPr lang="cs-CZ" dirty="0" err="1"/>
                        <a:t>name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oneself</a:t>
                      </a:r>
                      <a:r>
                        <a:rPr lang="cs-CZ" dirty="0"/>
                        <a:t>“ TO </a:t>
                      </a:r>
                      <a:r>
                        <a:rPr lang="cs-CZ" dirty="0" err="1"/>
                        <a:t>BE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CALLED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60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jmenuju se /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jmenuji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jmenujeme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56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jmenuješ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jmenujete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57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ON, ONA, 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jmenuje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jmenujou</a:t>
                      </a:r>
                      <a:r>
                        <a:rPr lang="cs-CZ" dirty="0"/>
                        <a:t> se/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jmenují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65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641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F70D9-B1F2-4F56-5620-A6ACBA170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B8D9C1-23A8-16DE-F57B-CA66272361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89D352-31E0-19F1-C25A-4A84E2BCE7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FE472DA-23B5-E09C-D71F-9C702D1C60B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8800" y="692150"/>
            <a:ext cx="10753200" cy="5139850"/>
          </a:xfrm>
        </p:spPr>
        <p:txBody>
          <a:bodyPr/>
          <a:lstStyle/>
          <a:p>
            <a:r>
              <a:rPr lang="cs-CZ" dirty="0"/>
              <a:t>OBSERVE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JMEN</a:t>
            </a:r>
            <a:r>
              <a:rPr lang="cs-CZ" dirty="0">
                <a:solidFill>
                  <a:schemeClr val="bg2"/>
                </a:solidFill>
              </a:rPr>
              <a:t>OVAT</a:t>
            </a:r>
            <a:r>
              <a:rPr lang="cs-CZ" dirty="0"/>
              <a:t> SE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Get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rid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off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chemeClr val="bg2"/>
                </a:solidFill>
                <a:sym typeface="Wingdings" panose="05000000000000000000" pitchFamily="2" charset="2"/>
              </a:rPr>
              <a:t>OVAT</a:t>
            </a:r>
          </a:p>
          <a:p>
            <a:r>
              <a:rPr lang="cs-CZ" b="1" dirty="0">
                <a:sym typeface="Wingdings" panose="05000000000000000000" pitchFamily="2" charset="2"/>
              </a:rPr>
              <a:t>JMEN = </a:t>
            </a:r>
            <a:r>
              <a:rPr lang="cs-CZ" b="1" dirty="0" err="1">
                <a:sym typeface="Wingdings" panose="05000000000000000000" pitchFamily="2" charset="2"/>
              </a:rPr>
              <a:t>the</a:t>
            </a:r>
            <a:r>
              <a:rPr lang="cs-CZ" b="1" dirty="0">
                <a:sym typeface="Wingdings" panose="05000000000000000000" pitchFamily="2" charset="2"/>
              </a:rPr>
              <a:t> stem</a:t>
            </a:r>
          </a:p>
          <a:p>
            <a:r>
              <a:rPr lang="cs-CZ" b="1" dirty="0" err="1">
                <a:sym typeface="Wingdings" panose="05000000000000000000" pitchFamily="2" charset="2"/>
              </a:rPr>
              <a:t>The</a:t>
            </a:r>
            <a:r>
              <a:rPr lang="cs-CZ" b="1" dirty="0">
                <a:sym typeface="Wingdings" panose="05000000000000000000" pitchFamily="2" charset="2"/>
              </a:rPr>
              <a:t> stem </a:t>
            </a:r>
            <a:r>
              <a:rPr lang="cs-CZ" dirty="0">
                <a:sym typeface="Wingdings" panose="05000000000000000000" pitchFamily="2" charset="2"/>
              </a:rPr>
              <a:t>+ 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type </a:t>
            </a:r>
            <a:r>
              <a:rPr 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of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 verb UJ </a:t>
            </a:r>
            <a:r>
              <a:rPr lang="cs-CZ" dirty="0">
                <a:sym typeface="Wingdings" panose="05000000000000000000" pitchFamily="2" charset="2"/>
              </a:rPr>
              <a:t>+ </a:t>
            </a:r>
            <a:r>
              <a:rPr lang="cs-CZ" dirty="0" err="1">
                <a:solidFill>
                  <a:schemeClr val="accent4"/>
                </a:solidFill>
                <a:sym typeface="Wingdings" panose="05000000000000000000" pitchFamily="2" charset="2"/>
              </a:rPr>
              <a:t>endings</a:t>
            </a:r>
            <a:endParaRPr lang="cs-CZ" dirty="0">
              <a:solidFill>
                <a:schemeClr val="accent4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C520684-7274-A676-E6C9-5F50F4644CF2}"/>
              </a:ext>
            </a:extLst>
          </p:cNvPr>
          <p:cNvGraphicFramePr>
            <a:graphicFrameLocks noGrp="1"/>
          </p:cNvGraphicFramePr>
          <p:nvPr/>
        </p:nvGraphicFramePr>
        <p:xfrm>
          <a:off x="718800" y="1393920"/>
          <a:ext cx="8277418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6268">
                  <a:extLst>
                    <a:ext uri="{9D8B030D-6E8A-4147-A177-3AD203B41FA5}">
                      <a16:colId xmlns:a16="http://schemas.microsoft.com/office/drawing/2014/main" val="3708456773"/>
                    </a:ext>
                  </a:extLst>
                </a:gridCol>
                <a:gridCol w="2605592">
                  <a:extLst>
                    <a:ext uri="{9D8B030D-6E8A-4147-A177-3AD203B41FA5}">
                      <a16:colId xmlns:a16="http://schemas.microsoft.com/office/drawing/2014/main" val="1031604957"/>
                    </a:ext>
                  </a:extLst>
                </a:gridCol>
                <a:gridCol w="773273">
                  <a:extLst>
                    <a:ext uri="{9D8B030D-6E8A-4147-A177-3AD203B41FA5}">
                      <a16:colId xmlns:a16="http://schemas.microsoft.com/office/drawing/2014/main" val="3382063613"/>
                    </a:ext>
                  </a:extLst>
                </a:gridCol>
                <a:gridCol w="2972285">
                  <a:extLst>
                    <a:ext uri="{9D8B030D-6E8A-4147-A177-3AD203B41FA5}">
                      <a16:colId xmlns:a16="http://schemas.microsoft.com/office/drawing/2014/main" val="58911379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/>
                        <a:t>JMEN</a:t>
                      </a:r>
                      <a:r>
                        <a:rPr lang="cs-CZ" dirty="0">
                          <a:solidFill>
                            <a:schemeClr val="bg2"/>
                          </a:solidFill>
                        </a:rPr>
                        <a:t>OVAT</a:t>
                      </a:r>
                      <a:r>
                        <a:rPr lang="cs-CZ" dirty="0"/>
                        <a:t> SE = „to </a:t>
                      </a:r>
                      <a:r>
                        <a:rPr lang="cs-CZ" dirty="0" err="1"/>
                        <a:t>name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oneself</a:t>
                      </a:r>
                      <a:r>
                        <a:rPr lang="cs-CZ" dirty="0"/>
                        <a:t>“ TO </a:t>
                      </a:r>
                      <a:r>
                        <a:rPr lang="cs-CZ" dirty="0" err="1"/>
                        <a:t>BE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CALLED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60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jmen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u</a:t>
                      </a:r>
                      <a:r>
                        <a:rPr lang="cs-CZ" dirty="0"/>
                        <a:t> se /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jmenuji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jmen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eme</a:t>
                      </a:r>
                      <a:r>
                        <a:rPr lang="cs-CZ" dirty="0"/>
                        <a:t>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56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jmen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eš</a:t>
                      </a:r>
                      <a:r>
                        <a:rPr lang="cs-CZ" dirty="0"/>
                        <a:t>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jmen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ete</a:t>
                      </a:r>
                      <a:r>
                        <a:rPr lang="cs-CZ" dirty="0"/>
                        <a:t>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57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ON, ONA, 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jmen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</a:t>
                      </a:r>
                      <a:r>
                        <a:rPr lang="cs-CZ" dirty="0"/>
                        <a:t>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/>
                        <a:t>jmen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 err="1">
                          <a:solidFill>
                            <a:schemeClr val="accent4"/>
                          </a:solidFill>
                        </a:rPr>
                        <a:t>ou</a:t>
                      </a:r>
                      <a:r>
                        <a:rPr lang="cs-CZ" dirty="0"/>
                        <a:t> se/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jmenují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65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588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B5CFBC-379F-775E-427F-B4BBADAC63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EEA939-CB3D-DD03-29E3-6324E7396E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51C5E6-89F0-03FE-C55C-3018E64E54E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 err="1"/>
              <a:t>Appendix</a:t>
            </a:r>
            <a:r>
              <a:rPr lang="cs-CZ" dirty="0"/>
              <a:t> 26/4.2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PRONOUNS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000" dirty="0"/>
              <a:t>Kolik </a:t>
            </a:r>
            <a:r>
              <a:rPr lang="cs-CZ" sz="2000" b="1" dirty="0"/>
              <a:t>ti</a:t>
            </a:r>
            <a:r>
              <a:rPr lang="cs-CZ" sz="2000" dirty="0"/>
              <a:t> je let? „</a:t>
            </a:r>
            <a:r>
              <a:rPr lang="cs-CZ" sz="2000" dirty="0" err="1"/>
              <a:t>How</a:t>
            </a:r>
            <a:r>
              <a:rPr lang="cs-CZ" sz="2000" dirty="0"/>
              <a:t> many </a:t>
            </a:r>
            <a:r>
              <a:rPr lang="cs-CZ" sz="2000" dirty="0" err="1"/>
              <a:t>years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it</a:t>
            </a:r>
            <a:r>
              <a:rPr lang="cs-CZ" sz="2000" dirty="0"/>
              <a:t> to </a:t>
            </a:r>
            <a:r>
              <a:rPr lang="cs-CZ" sz="2000" b="1" dirty="0" err="1"/>
              <a:t>you</a:t>
            </a:r>
            <a:r>
              <a:rPr lang="cs-CZ" sz="2000" dirty="0"/>
              <a:t>“ </a:t>
            </a:r>
            <a:r>
              <a:rPr lang="cs-CZ" sz="2000" dirty="0">
                <a:sym typeface="Wingdings" panose="05000000000000000000" pitchFamily="2" charset="2"/>
              </a:rPr>
              <a:t> </a:t>
            </a:r>
            <a:r>
              <a:rPr lang="cs-CZ" sz="2000" i="1" dirty="0" err="1">
                <a:sym typeface="Wingdings" panose="05000000000000000000" pitchFamily="2" charset="2"/>
              </a:rPr>
              <a:t>you</a:t>
            </a:r>
            <a:r>
              <a:rPr lang="cs-CZ" sz="2000" i="1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must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be</a:t>
            </a:r>
            <a:r>
              <a:rPr lang="cs-CZ" sz="2000" dirty="0">
                <a:sym typeface="Wingdings" panose="05000000000000000000" pitchFamily="2" charset="2"/>
              </a:rPr>
              <a:t> in dative in Czech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000" dirty="0">
                <a:sym typeface="Wingdings" panose="05000000000000000000" pitchFamily="2" charset="2"/>
              </a:rPr>
              <a:t>Je </a:t>
            </a:r>
            <a:r>
              <a:rPr lang="cs-CZ" sz="2000" b="1" dirty="0">
                <a:sym typeface="Wingdings" panose="05000000000000000000" pitchFamily="2" charset="2"/>
              </a:rPr>
              <a:t>mi</a:t>
            </a:r>
            <a:r>
              <a:rPr lang="cs-CZ" sz="2000" dirty="0">
                <a:sym typeface="Wingdings" panose="05000000000000000000" pitchFamily="2" charset="2"/>
              </a:rPr>
              <a:t> 27 let. „It </a:t>
            </a:r>
            <a:r>
              <a:rPr lang="cs-CZ" sz="2000" dirty="0" err="1">
                <a:sym typeface="Wingdings" panose="05000000000000000000" pitchFamily="2" charset="2"/>
              </a:rPr>
              <a:t>is</a:t>
            </a:r>
            <a:r>
              <a:rPr lang="cs-CZ" sz="2000" dirty="0">
                <a:sym typeface="Wingdings" panose="05000000000000000000" pitchFamily="2" charset="2"/>
              </a:rPr>
              <a:t> 27 </a:t>
            </a:r>
            <a:r>
              <a:rPr lang="cs-CZ" sz="2000" dirty="0" err="1">
                <a:sym typeface="Wingdings" panose="05000000000000000000" pitchFamily="2" charset="2"/>
              </a:rPr>
              <a:t>years</a:t>
            </a:r>
            <a:r>
              <a:rPr lang="cs-CZ" sz="2000" dirty="0">
                <a:sym typeface="Wingdings" panose="05000000000000000000" pitchFamily="2" charset="2"/>
              </a:rPr>
              <a:t> to </a:t>
            </a:r>
            <a:r>
              <a:rPr lang="cs-CZ" sz="2000" b="1" dirty="0" err="1">
                <a:sym typeface="Wingdings" panose="05000000000000000000" pitchFamily="2" charset="2"/>
              </a:rPr>
              <a:t>me</a:t>
            </a:r>
            <a:r>
              <a:rPr lang="cs-CZ" sz="2000" dirty="0">
                <a:sym typeface="Wingdings" panose="05000000000000000000" pitchFamily="2" charset="2"/>
              </a:rPr>
              <a:t>“  </a:t>
            </a:r>
            <a:r>
              <a:rPr lang="cs-CZ" sz="2000" i="1" dirty="0" err="1">
                <a:sym typeface="Wingdings" panose="05000000000000000000" pitchFamily="2" charset="2"/>
              </a:rPr>
              <a:t>me</a:t>
            </a:r>
            <a:r>
              <a:rPr lang="cs-CZ" sz="2000" i="1" dirty="0">
                <a:sym typeface="Wingdings" panose="05000000000000000000" pitchFamily="2" charset="2"/>
              </a:rPr>
              <a:t> </a:t>
            </a:r>
            <a:r>
              <a:rPr lang="cs-CZ" sz="2000" dirty="0">
                <a:sym typeface="Wingdings" panose="05000000000000000000" pitchFamily="2" charset="2"/>
              </a:rPr>
              <a:t>in dative in Czech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000" dirty="0">
                <a:sym typeface="Wingdings" panose="05000000000000000000" pitchFamily="2" charset="2"/>
              </a:rPr>
              <a:t>!!! </a:t>
            </a:r>
            <a:r>
              <a:rPr lang="cs-CZ" sz="2000" dirty="0">
                <a:solidFill>
                  <a:srgbClr val="FF0000"/>
                </a:solidFill>
                <a:sym typeface="Wingdings" panose="05000000000000000000" pitchFamily="2" charset="2"/>
              </a:rPr>
              <a:t>Je mi 1 rok. </a:t>
            </a:r>
            <a:r>
              <a:rPr lang="cs-CZ" sz="2000" dirty="0">
                <a:sym typeface="Wingdings" panose="05000000000000000000" pitchFamily="2" charset="2"/>
              </a:rPr>
              <a:t>!!! </a:t>
            </a:r>
            <a:r>
              <a:rPr lang="cs-CZ" sz="2000" dirty="0">
                <a:solidFill>
                  <a:schemeClr val="accent2"/>
                </a:solidFill>
                <a:sym typeface="Wingdings" panose="05000000000000000000" pitchFamily="2" charset="2"/>
              </a:rPr>
              <a:t>Jsou mi 2 / 3 / 4 roky. </a:t>
            </a:r>
            <a:r>
              <a:rPr lang="cs-CZ" sz="2000" dirty="0">
                <a:sym typeface="Wingdings" panose="05000000000000000000" pitchFamily="2" charset="2"/>
              </a:rPr>
              <a:t>!!! </a:t>
            </a:r>
            <a:r>
              <a:rPr lang="cs-CZ" sz="2000" dirty="0">
                <a:solidFill>
                  <a:schemeClr val="accent2"/>
                </a:solidFill>
                <a:sym typeface="Wingdings" panose="05000000000000000000" pitchFamily="2" charset="2"/>
              </a:rPr>
              <a:t>Je mi 5 / 6 / … 50 … let.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ROK = nominative </a:t>
            </a:r>
            <a:r>
              <a:rPr lang="cs-CZ" sz="2000" dirty="0" err="1">
                <a:highlight>
                  <a:srgbClr val="FFFF00"/>
                </a:highlight>
                <a:sym typeface="Wingdings" panose="05000000000000000000" pitchFamily="2" charset="2"/>
              </a:rPr>
              <a:t>sg</a:t>
            </a: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 </a:t>
            </a:r>
            <a:r>
              <a:rPr lang="cs-CZ" sz="2000" dirty="0" err="1">
                <a:highlight>
                  <a:srgbClr val="FFFF00"/>
                </a:highlight>
                <a:sym typeface="Wingdings" panose="05000000000000000000" pitchFamily="2" charset="2"/>
              </a:rPr>
              <a:t>year</a:t>
            </a: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 </a:t>
            </a: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ROKY  = nominative </a:t>
            </a:r>
            <a:r>
              <a:rPr lang="cs-CZ" sz="2000" dirty="0" err="1">
                <a:highlight>
                  <a:srgbClr val="FFFF00"/>
                </a:highlight>
                <a:sym typeface="Wingdings" panose="05000000000000000000" pitchFamily="2" charset="2"/>
              </a:rPr>
              <a:t>pl</a:t>
            </a: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 </a:t>
            </a:r>
            <a:r>
              <a:rPr lang="cs-CZ" sz="2000" dirty="0" err="1">
                <a:highlight>
                  <a:srgbClr val="FFFF00"/>
                </a:highlight>
                <a:sym typeface="Wingdings" panose="05000000000000000000" pitchFamily="2" charset="2"/>
              </a:rPr>
              <a:t>years</a:t>
            </a:r>
            <a:endParaRPr lang="cs-CZ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414900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highlight>
                  <a:srgbClr val="FFFF00"/>
                </a:highlight>
                <a:sym typeface="Wingdings" panose="05000000000000000000" pitchFamily="2" charset="2"/>
              </a:rPr>
              <a:t>numbers</a:t>
            </a: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 5+ LET (genitive </a:t>
            </a:r>
            <a:r>
              <a:rPr lang="cs-CZ" sz="2000" dirty="0" err="1">
                <a:highlight>
                  <a:srgbClr val="FFFF00"/>
                </a:highlight>
                <a:sym typeface="Wingdings" panose="05000000000000000000" pitchFamily="2" charset="2"/>
              </a:rPr>
              <a:t>pl</a:t>
            </a:r>
            <a:r>
              <a:rPr lang="cs-CZ" sz="2000" dirty="0">
                <a:highlight>
                  <a:srgbClr val="FFFF00"/>
                </a:highlight>
                <a:sym typeface="Wingdings" panose="05000000000000000000" pitchFamily="2" charset="2"/>
              </a:rPr>
              <a:t>. / LÉTA)</a:t>
            </a:r>
            <a:endParaRPr lang="cs-CZ" sz="2000" dirty="0">
              <a:highlight>
                <a:srgbClr val="FFFF00"/>
              </a:highlight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33D9706-2D64-B79B-F2A7-3388F84FE81B}"/>
              </a:ext>
            </a:extLst>
          </p:cNvPr>
          <p:cNvGraphicFramePr>
            <a:graphicFrameLocks noGrp="1"/>
          </p:cNvGraphicFramePr>
          <p:nvPr/>
        </p:nvGraphicFramePr>
        <p:xfrm>
          <a:off x="718800" y="1616814"/>
          <a:ext cx="8128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97223808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77950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6746387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2832485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37532816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922380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6485868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59304977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nominative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0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539634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dative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09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9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904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9BBEB7-A3E5-7065-B1B9-2C558FFC3E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1259EB-9494-0B71-1CE6-17B0008034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CA694C-D514-B311-19FD-FCFDC94A11A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30/3</a:t>
            </a:r>
          </a:p>
          <a:p>
            <a:r>
              <a:rPr lang="cs-CZ" dirty="0"/>
              <a:t>30/4 Myslím, že je </a:t>
            </a:r>
            <a:r>
              <a:rPr lang="cs-CZ" dirty="0">
                <a:solidFill>
                  <a:schemeClr val="accent1"/>
                </a:solidFill>
              </a:rPr>
              <a:t>mu</a:t>
            </a:r>
            <a:r>
              <a:rPr lang="cs-CZ" dirty="0"/>
              <a:t>… Myslím, že je </a:t>
            </a:r>
            <a:r>
              <a:rPr lang="cs-CZ" dirty="0">
                <a:solidFill>
                  <a:srgbClr val="FF0000"/>
                </a:solidFill>
              </a:rPr>
              <a:t>jí</a:t>
            </a:r>
          </a:p>
          <a:p>
            <a:pPr algn="ctr"/>
            <a:endParaRPr lang="cs-CZ" dirty="0"/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vám let? / Kolik je ti let?</a:t>
            </a:r>
          </a:p>
          <a:p>
            <a:pPr marL="529200" indent="-457200" algn="ctr">
              <a:buFont typeface="Arial" panose="020B0604020202020204" pitchFamily="34" charset="0"/>
              <a:buChar char="•"/>
            </a:pPr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classmates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algn="ctr"/>
            <a:r>
              <a:rPr lang="cs-CZ" dirty="0">
                <a:sym typeface="Wingdings" panose="05000000000000000000" pitchFamily="2" charset="2"/>
              </a:rPr>
              <a:t>Je 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mu</a:t>
            </a:r>
            <a:r>
              <a:rPr lang="cs-CZ" dirty="0">
                <a:sym typeface="Wingdings" panose="05000000000000000000" pitchFamily="2" charset="2"/>
              </a:rPr>
              <a:t>… Je 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jí</a:t>
            </a:r>
            <a:r>
              <a:rPr lang="cs-CZ" dirty="0">
                <a:sym typeface="Wingdings" panose="05000000000000000000" pitchFamily="2" charset="2"/>
              </a:rPr>
              <a:t>…</a:t>
            </a:r>
          </a:p>
          <a:p>
            <a:pPr algn="ctr"/>
            <a:r>
              <a:rPr lang="cs-CZ" dirty="0">
                <a:sym typeface="Wingdings" panose="05000000000000000000" pitchFamily="2" charset="2"/>
                <a:hlinkClick r:id="rId2"/>
              </a:rPr>
              <a:t>WORDWALL</a:t>
            </a:r>
            <a:endParaRPr lang="cs-CZ" dirty="0">
              <a:sym typeface="Wingdings" panose="05000000000000000000" pitchFamily="2" charset="2"/>
            </a:endParaRPr>
          </a:p>
          <a:p>
            <a:pPr marL="529200" indent="-457200" algn="ctr">
              <a:buFont typeface="Arial" panose="020B0604020202020204" pitchFamily="34" charset="0"/>
              <a:buChar char="•"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30/6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188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FBDAC8-F045-F6CB-2B0A-5110974E03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E7352C-E2C9-A408-5F40-E4B9A9A2B4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1B55E2E-A80F-7BB2-7DDE-F82D106E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… ?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7119CE-9BEB-D0E8-EFE9-73CE7358F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Kolik let je Terese? </a:t>
            </a:r>
            <a:r>
              <a:rPr lang="cs-CZ" dirty="0">
                <a:sym typeface="Wingdings" panose="05000000000000000000" pitchFamily="2" charset="2"/>
              </a:rPr>
              <a:t> Terese je 26 let. Je </a:t>
            </a:r>
            <a:r>
              <a:rPr lang="cs-CZ" u="sng" dirty="0">
                <a:sym typeface="Wingdings" panose="05000000000000000000" pitchFamily="2" charset="2"/>
              </a:rPr>
              <a:t>jí</a:t>
            </a:r>
            <a:r>
              <a:rPr lang="cs-CZ" dirty="0">
                <a:sym typeface="Wingdings" panose="05000000000000000000" pitchFamily="2" charset="2"/>
              </a:rPr>
              <a:t> 26 let. 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Kolik let je </a:t>
            </a:r>
            <a:r>
              <a:rPr lang="en-US" b="0" i="0" dirty="0" err="1">
                <a:effectLst/>
                <a:latin typeface="Open Sans" panose="020F0502020204030204" pitchFamily="34" charset="0"/>
              </a:rPr>
              <a:t>Soichiro</a:t>
            </a:r>
            <a:r>
              <a:rPr lang="cs-CZ" b="0" i="0" dirty="0" err="1">
                <a:effectLst/>
                <a:latin typeface="Open Sans" panose="020F0502020204030204" pitchFamily="34" charset="0"/>
              </a:rPr>
              <a:t>vi</a:t>
            </a:r>
            <a:r>
              <a:rPr lang="cs-CZ" b="0" i="0" dirty="0">
                <a:effectLst/>
                <a:latin typeface="Open Sans" panose="020F0502020204030204" pitchFamily="34" charset="0"/>
              </a:rPr>
              <a:t> a Danielle? </a:t>
            </a:r>
            <a:r>
              <a:rPr lang="cs-CZ" b="0" i="0" dirty="0">
                <a:effectLst/>
                <a:latin typeface="Open Sans" panose="020F0502020204030204" pitchFamily="34" charset="0"/>
                <a:sym typeface="Wingdings" panose="05000000000000000000" pitchFamily="2" charset="2"/>
              </a:rPr>
              <a:t> Je </a:t>
            </a:r>
            <a:r>
              <a:rPr lang="cs-CZ" b="0" i="0" u="sng" dirty="0">
                <a:effectLst/>
                <a:latin typeface="Open Sans" panose="020F0502020204030204" pitchFamily="34" charset="0"/>
                <a:sym typeface="Wingdings" panose="05000000000000000000" pitchFamily="2" charset="2"/>
              </a:rPr>
              <a:t>jim</a:t>
            </a:r>
            <a:r>
              <a:rPr lang="cs-CZ" b="0" i="0" dirty="0">
                <a:effectLst/>
                <a:latin typeface="Open Sans" panose="020F0502020204030204" pitchFamily="34" charset="0"/>
                <a:sym typeface="Wingdings" panose="05000000000000000000" pitchFamily="2" charset="2"/>
              </a:rPr>
              <a:t> 32 let. </a:t>
            </a:r>
            <a:endParaRPr lang="cs-CZ" b="0" i="0" dirty="0">
              <a:effectLst/>
              <a:latin typeface="Open Sans" panose="020F0502020204030204" pitchFamily="34" charset="0"/>
            </a:endParaRPr>
          </a:p>
          <a:p>
            <a:pPr marL="72000" indent="0">
              <a:buNone/>
            </a:pPr>
            <a:r>
              <a:rPr lang="cs-CZ" dirty="0" err="1">
                <a:latin typeface="Open Sans" panose="020F0502020204030204" pitchFamily="34" charset="0"/>
              </a:rPr>
              <a:t>Soichiro</a:t>
            </a:r>
            <a:r>
              <a:rPr lang="cs-CZ" dirty="0">
                <a:latin typeface="Open Sans" panose="020F0502020204030204" pitchFamily="34" charset="0"/>
              </a:rPr>
              <a:t>, Danielle, kolik je vám let? </a:t>
            </a: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 Je </a:t>
            </a:r>
            <a:r>
              <a:rPr lang="cs-CZ" u="sng" dirty="0">
                <a:latin typeface="Open Sans" panose="020F0502020204030204" pitchFamily="34" charset="0"/>
                <a:sym typeface="Wingdings" panose="05000000000000000000" pitchFamily="2" charset="2"/>
              </a:rPr>
              <a:t>nám</a:t>
            </a: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 32 let. </a:t>
            </a:r>
          </a:p>
          <a:p>
            <a:pPr marL="72000" indent="0">
              <a:buNone/>
            </a:pP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Kolik let je Kateřině? Je jí 27 let. Kateřině je 27 let. </a:t>
            </a:r>
          </a:p>
        </p:txBody>
      </p:sp>
    </p:spTree>
    <p:extLst>
      <p:ext uri="{BB962C8B-B14F-4D97-AF65-F5344CB8AC3E}">
        <p14:creationId xmlns:p14="http://schemas.microsoft.com/office/powerpoint/2010/main" val="1132653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6198DB-93BF-3FB7-B007-CA32A7189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E1DF40-AC6A-B47F-72E1-D3CD62BC0A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C55443-EB81-3272-0879-F8336D31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Declension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Kateřina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734A74-C626-BDCF-0489-B1A17C6D0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Nominative: Kateřina</a:t>
            </a:r>
          </a:p>
          <a:p>
            <a:pPr marL="72000" indent="0">
              <a:buNone/>
            </a:pP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Genitive: Kateřiny</a:t>
            </a:r>
          </a:p>
          <a:p>
            <a:pPr marL="72000" indent="0">
              <a:buNone/>
            </a:pP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Dative: Kateřině</a:t>
            </a:r>
          </a:p>
          <a:p>
            <a:pPr marL="72000" indent="0">
              <a:buNone/>
            </a:pPr>
            <a:r>
              <a:rPr lang="cs-CZ" dirty="0" err="1">
                <a:latin typeface="Open Sans" panose="020F0502020204030204" pitchFamily="34" charset="0"/>
                <a:sym typeface="Wingdings" panose="05000000000000000000" pitchFamily="2" charset="2"/>
              </a:rPr>
              <a:t>Accusative</a:t>
            </a: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: Kateřinu</a:t>
            </a:r>
          </a:p>
          <a:p>
            <a:pPr marL="72000" indent="0">
              <a:buNone/>
            </a:pPr>
            <a:r>
              <a:rPr lang="cs-CZ" dirty="0" err="1">
                <a:latin typeface="Open Sans" panose="020F0502020204030204" pitchFamily="34" charset="0"/>
                <a:sym typeface="Wingdings" panose="05000000000000000000" pitchFamily="2" charset="2"/>
              </a:rPr>
              <a:t>Vocative</a:t>
            </a: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: Kateřino</a:t>
            </a:r>
          </a:p>
          <a:p>
            <a:pPr marL="72000" indent="0">
              <a:buNone/>
            </a:pPr>
            <a:r>
              <a:rPr lang="cs-CZ" dirty="0" err="1">
                <a:latin typeface="Open Sans" panose="020F0502020204030204" pitchFamily="34" charset="0"/>
                <a:sym typeface="Wingdings" panose="05000000000000000000" pitchFamily="2" charset="2"/>
              </a:rPr>
              <a:t>Locative</a:t>
            </a: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: Kateřině</a:t>
            </a:r>
          </a:p>
          <a:p>
            <a:pPr marL="72000" indent="0">
              <a:buNone/>
            </a:pPr>
            <a:r>
              <a:rPr lang="cs-CZ" dirty="0" err="1">
                <a:latin typeface="Open Sans" panose="020F0502020204030204" pitchFamily="34" charset="0"/>
                <a:sym typeface="Wingdings" panose="05000000000000000000" pitchFamily="2" charset="2"/>
              </a:rPr>
              <a:t>Instrumental</a:t>
            </a:r>
            <a:r>
              <a:rPr lang="cs-CZ" dirty="0">
                <a:latin typeface="Open Sans" panose="020F0502020204030204" pitchFamily="34" charset="0"/>
                <a:sym typeface="Wingdings" panose="05000000000000000000" pitchFamily="2" charset="2"/>
              </a:rPr>
              <a:t>: Kateřinou </a:t>
            </a:r>
            <a:endParaRPr lang="cs-CZ" dirty="0"/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8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FC9066-EC66-9488-4B7A-277AB2E900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D2D96A-153B-40DD-4B82-ED5D4E7F15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2F102C6-5B5E-65CD-9409-6F10A96C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KOLO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FAB77321-CD9F-F1E9-5255-89074EED6A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50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121705-D1E2-FECA-6E26-C95390BD1D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11B14-B707-9A39-C366-59216A96F3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76931C-1402-AECA-7D12-937AA5132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30A5D75-D1A9-C3FA-FF08-2756B5E863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76/, 20, 21 – slovesa</a:t>
            </a:r>
          </a:p>
          <a:p>
            <a:r>
              <a:rPr lang="cs-CZ" dirty="0"/>
              <a:t>NE jíst</a:t>
            </a:r>
          </a:p>
        </p:txBody>
      </p:sp>
    </p:spTree>
    <p:extLst>
      <p:ext uri="{BB962C8B-B14F-4D97-AF65-F5344CB8AC3E}">
        <p14:creationId xmlns:p14="http://schemas.microsoft.com/office/powerpoint/2010/main" val="397398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CD0AFA-9744-CF25-4ED6-24B13B1525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FB424-1451-ECE5-C99D-6056FA48E9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FDB68AC8-42F9-19F1-F8F7-05EA860B4A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062" y="1225307"/>
            <a:ext cx="10752138" cy="271576"/>
          </a:xfrm>
        </p:spPr>
        <p:txBody>
          <a:bodyPr/>
          <a:lstStyle/>
          <a:p>
            <a:r>
              <a:rPr lang="cs-CZ" dirty="0"/>
              <a:t>Učebnice str. 25/ šedý box</a:t>
            </a:r>
          </a:p>
          <a:p>
            <a:endParaRPr 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3F7DAC0-793A-97A2-5BB6-83000FCED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 </a:t>
            </a:r>
            <a:r>
              <a:rPr lang="cs-CZ" dirty="0" err="1"/>
              <a:t>verbs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6EB621DB-B1D5-F035-3A72-4EF853B5B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0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7F046633-0884-AB7B-FD41-4B343B9EB5A0}"/>
              </a:ext>
            </a:extLst>
          </p:cNvPr>
          <p:cNvSpPr/>
          <p:nvPr/>
        </p:nvSpPr>
        <p:spPr bwMode="auto">
          <a:xfrm>
            <a:off x="962673" y="1890003"/>
            <a:ext cx="3295224" cy="41399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ČÍST* = to </a:t>
            </a:r>
            <a:r>
              <a:rPr kumimoji="0" lang="cs-CZ" sz="2800" b="1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read</a:t>
            </a:r>
            <a:endParaRPr kumimoji="0" lang="cs-CZ" sz="28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Já (ne)</a:t>
            </a:r>
            <a:r>
              <a:rPr lang="cs-CZ" sz="2800" b="1" dirty="0">
                <a:latin typeface="+mn-lt"/>
              </a:rPr>
              <a:t>čt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Ty (ne)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čt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š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On (ne)</a:t>
            </a:r>
            <a:r>
              <a:rPr lang="cs-CZ" sz="2800" b="1" dirty="0">
                <a:latin typeface="+mn-lt"/>
              </a:rPr>
              <a:t>čt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My (ne)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čt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Vy (ne)</a:t>
            </a:r>
            <a:r>
              <a:rPr lang="cs-CZ" sz="2800" b="1" dirty="0">
                <a:latin typeface="+mn-lt"/>
              </a:rPr>
              <a:t>čt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Oni (ne)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čt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ou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accent6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latin typeface="+mn-lt"/>
              </a:rPr>
              <a:t>čt = </a:t>
            </a:r>
            <a:r>
              <a:rPr lang="cs-CZ" sz="1800" dirty="0" err="1">
                <a:latin typeface="+mn-lt"/>
              </a:rPr>
              <a:t>the</a:t>
            </a:r>
            <a:r>
              <a:rPr lang="cs-CZ" sz="1800" dirty="0">
                <a:latin typeface="+mn-lt"/>
              </a:rPr>
              <a:t> stem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err="1">
                <a:solidFill>
                  <a:schemeClr val="accent6"/>
                </a:solidFill>
                <a:latin typeface="+mn-lt"/>
              </a:rPr>
              <a:t>endings</a:t>
            </a:r>
            <a:endParaRPr lang="cs-CZ" sz="18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F198A148-DB3F-3296-8D53-F5EB16A870D2}"/>
              </a:ext>
            </a:extLst>
          </p:cNvPr>
          <p:cNvSpPr/>
          <p:nvPr/>
        </p:nvSpPr>
        <p:spPr bwMode="auto">
          <a:xfrm>
            <a:off x="7727426" y="1898484"/>
            <a:ext cx="3295224" cy="41399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dirty="0">
                <a:latin typeface="+mn-lt"/>
              </a:rPr>
              <a:t>PÍT*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= to drink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Já (ne)</a:t>
            </a:r>
            <a:r>
              <a:rPr lang="cs-CZ" sz="2800" b="1" dirty="0">
                <a:latin typeface="+mn-lt"/>
              </a:rPr>
              <a:t>pij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Ty (ne)</a:t>
            </a:r>
            <a:r>
              <a:rPr lang="cs-CZ" sz="2800" b="1" dirty="0">
                <a:latin typeface="+mn-lt"/>
              </a:rPr>
              <a:t>pij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š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On (ne)</a:t>
            </a:r>
            <a:r>
              <a:rPr lang="cs-CZ" sz="2800" b="1" dirty="0">
                <a:latin typeface="+mn-lt"/>
              </a:rPr>
              <a:t>pij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My (ne)</a:t>
            </a:r>
            <a:r>
              <a:rPr lang="cs-CZ" sz="2800" b="1" dirty="0">
                <a:latin typeface="+mn-lt"/>
              </a:rPr>
              <a:t>pij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highlight>
                  <a:srgbClr val="FF00FF"/>
                </a:highlight>
                <a:latin typeface="+mn-lt"/>
              </a:rPr>
              <a:t>e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Vy (ne)</a:t>
            </a:r>
            <a:r>
              <a:rPr lang="cs-CZ" sz="2800" b="1" dirty="0">
                <a:latin typeface="+mn-lt"/>
              </a:rPr>
              <a:t>pij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e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Oni (ne)</a:t>
            </a:r>
            <a:r>
              <a:rPr lang="cs-CZ" sz="2800" b="1" dirty="0" err="1">
                <a:latin typeface="+mn-lt"/>
              </a:rPr>
              <a:t>pij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ou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accent6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latin typeface="+mn-lt"/>
              </a:rPr>
              <a:t>pij = </a:t>
            </a:r>
            <a:r>
              <a:rPr lang="cs-CZ" sz="1800" dirty="0" err="1">
                <a:latin typeface="+mn-lt"/>
              </a:rPr>
              <a:t>the</a:t>
            </a:r>
            <a:r>
              <a:rPr lang="cs-CZ" sz="1800" dirty="0">
                <a:latin typeface="+mn-lt"/>
              </a:rPr>
              <a:t> stem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err="1">
                <a:solidFill>
                  <a:schemeClr val="accent6"/>
                </a:solidFill>
                <a:latin typeface="+mn-lt"/>
              </a:rPr>
              <a:t>endings</a:t>
            </a:r>
            <a:endParaRPr lang="cs-CZ" sz="1800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6021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A94B5-9B04-4D4C-8280-AF554BB10E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DB7282-AEA7-4571-8B3B-7CE0A1A104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C02D1E9-5B49-4E59-BD7F-BF92EE820EB9}"/>
              </a:ext>
            </a:extLst>
          </p:cNvPr>
          <p:cNvSpPr txBox="1"/>
          <p:nvPr/>
        </p:nvSpPr>
        <p:spPr>
          <a:xfrm>
            <a:off x="864066" y="503339"/>
            <a:ext cx="1045268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MÍT RÁD + </a:t>
            </a:r>
            <a:r>
              <a:rPr lang="cs-CZ" sz="2800" dirty="0" err="1">
                <a:latin typeface="+mn-lt"/>
              </a:rPr>
              <a:t>acc</a:t>
            </a:r>
            <a:r>
              <a:rPr lang="cs-CZ" sz="2800" dirty="0">
                <a:latin typeface="+mn-lt"/>
              </a:rPr>
              <a:t>. = </a:t>
            </a:r>
            <a:r>
              <a:rPr lang="cs-CZ" sz="2800" i="1" dirty="0">
                <a:latin typeface="+mn-lt"/>
              </a:rPr>
              <a:t>to </a:t>
            </a:r>
            <a:r>
              <a:rPr lang="cs-CZ" sz="2800" i="1" dirty="0" err="1">
                <a:latin typeface="+mn-lt"/>
              </a:rPr>
              <a:t>like</a:t>
            </a:r>
            <a:r>
              <a:rPr lang="cs-CZ" sz="2800" i="1" dirty="0">
                <a:latin typeface="+mn-lt"/>
              </a:rPr>
              <a:t>  </a:t>
            </a:r>
            <a:r>
              <a:rPr lang="cs-CZ" sz="2800" dirty="0">
                <a:latin typeface="+mn-lt"/>
              </a:rPr>
              <a:t>(long term, </a:t>
            </a:r>
            <a:r>
              <a:rPr lang="cs-CZ" sz="2800" dirty="0" err="1">
                <a:latin typeface="+mn-lt"/>
              </a:rPr>
              <a:t>appeals</a:t>
            </a:r>
            <a:r>
              <a:rPr lang="cs-CZ" sz="2800" dirty="0">
                <a:latin typeface="+mn-lt"/>
              </a:rPr>
              <a:t> to </a:t>
            </a:r>
            <a:r>
              <a:rPr lang="cs-CZ" sz="2800" dirty="0" err="1">
                <a:latin typeface="+mn-lt"/>
              </a:rPr>
              <a:t>our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heart</a:t>
            </a:r>
            <a:r>
              <a:rPr lang="cs-CZ" sz="2800" dirty="0">
                <a:latin typeface="+mn-lt"/>
              </a:rPr>
              <a:t>) </a:t>
            </a:r>
            <a:r>
              <a:rPr lang="cs-CZ" sz="2800" i="1" dirty="0" err="1">
                <a:latin typeface="+mn-lt"/>
              </a:rPr>
              <a:t>people</a:t>
            </a:r>
            <a:r>
              <a:rPr lang="cs-CZ" sz="2800" i="1" dirty="0">
                <a:latin typeface="+mn-lt"/>
              </a:rPr>
              <a:t> and </a:t>
            </a:r>
            <a:r>
              <a:rPr lang="cs-CZ" sz="2800" i="1" dirty="0" err="1">
                <a:latin typeface="+mn-lt"/>
              </a:rPr>
              <a:t>objects</a:t>
            </a:r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i="1" dirty="0">
              <a:latin typeface="+mn-lt"/>
            </a:endParaRPr>
          </a:p>
          <a:p>
            <a:pPr algn="l"/>
            <a:endParaRPr lang="cs-CZ" sz="2800" dirty="0">
              <a:latin typeface="+mn-lt"/>
            </a:endParaRPr>
          </a:p>
          <a:p>
            <a:pPr algn="l"/>
            <a:endParaRPr lang="cs-CZ" sz="2800" dirty="0">
              <a:latin typeface="+mn-lt"/>
            </a:endParaRPr>
          </a:p>
          <a:p>
            <a:pPr algn="l"/>
            <a:endParaRPr lang="cs-CZ" sz="2800" dirty="0">
              <a:latin typeface="+mn-lt"/>
            </a:endParaRPr>
          </a:p>
        </p:txBody>
      </p:sp>
      <p:graphicFrame>
        <p:nvGraphicFramePr>
          <p:cNvPr id="11" name="Zástupný obsah 6">
            <a:extLst>
              <a:ext uri="{FF2B5EF4-FFF2-40B4-BE49-F238E27FC236}">
                <a16:creationId xmlns:a16="http://schemas.microsoft.com/office/drawing/2014/main" id="{8E5DE114-ED51-4B14-BD87-89BD138D10AF}"/>
              </a:ext>
            </a:extLst>
          </p:cNvPr>
          <p:cNvGraphicFramePr>
            <a:graphicFrameLocks/>
          </p:cNvGraphicFramePr>
          <p:nvPr/>
        </p:nvGraphicFramePr>
        <p:xfrm>
          <a:off x="864066" y="2778592"/>
          <a:ext cx="107521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272381942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538932485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756101264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637554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Já MÁM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RÁD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RÁDA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My MÁME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RÁDI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 MÁŠ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 MÁTE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27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On</a:t>
                      </a:r>
                      <a:r>
                        <a:rPr lang="cs-CZ" dirty="0"/>
                        <a:t> /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ona</a:t>
                      </a:r>
                      <a:r>
                        <a:rPr lang="cs-CZ" dirty="0"/>
                        <a:t> MÁ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 MAJÍ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50625"/>
                  </a:ext>
                </a:extLst>
              </a:tr>
            </a:tbl>
          </a:graphicData>
        </a:graphic>
      </p:graphicFrame>
      <p:graphicFrame>
        <p:nvGraphicFramePr>
          <p:cNvPr id="12" name="Zástupný obsah 6">
            <a:extLst>
              <a:ext uri="{FF2B5EF4-FFF2-40B4-BE49-F238E27FC236}">
                <a16:creationId xmlns:a16="http://schemas.microsoft.com/office/drawing/2014/main" id="{7BF3F7F4-6A01-474D-BF1A-75CA17DBC81A}"/>
              </a:ext>
            </a:extLst>
          </p:cNvPr>
          <p:cNvGraphicFramePr>
            <a:graphicFrameLocks/>
          </p:cNvGraphicFramePr>
          <p:nvPr/>
        </p:nvGraphicFramePr>
        <p:xfrm>
          <a:off x="864066" y="4079408"/>
          <a:ext cx="107521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272381942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538932485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756101264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637554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Já NEMÁM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RÁD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dirty="0"/>
                        <a:t>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RÁDA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My NEMÁME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RÁDI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 NEMÁŠ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 NEMÁTE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27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On</a:t>
                      </a:r>
                      <a:r>
                        <a:rPr lang="cs-CZ" dirty="0"/>
                        <a:t> /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ona</a:t>
                      </a:r>
                      <a:r>
                        <a:rPr lang="cs-CZ" dirty="0"/>
                        <a:t> NEMÁ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 NEMAJÍ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50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56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C1F6A2-5EC9-25A3-9A07-D9CD4B2932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71314-7ED5-A6B9-80C6-4FA5014A6B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20EC40E-285C-49A7-F78D-4412B59F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Lekce 3: Mít rád, číst, pít, jíst</a:t>
            </a:r>
            <a:br>
              <a:rPr lang="cs-CZ" dirty="0"/>
            </a:br>
            <a:r>
              <a:rPr lang="cs-CZ" dirty="0"/>
              <a:t>E konjugace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CBC0133-434C-F555-DF98-3FA4D14299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00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782B2C-86DF-5CD2-9550-C6D22D535F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AFAC62-29E4-FADE-253D-3E770CE24E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194BC9-3F94-2149-0607-DE34E3C80A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TO </a:t>
            </a:r>
            <a:r>
              <a:rPr lang="cs-CZ" dirty="0" err="1"/>
              <a:t>EAT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D862E03-DA08-FB70-8EDE-4E37450D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JÍST 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7E1642-9881-2B52-3018-8F9DA4771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Í verb</a:t>
            </a:r>
          </a:p>
          <a:p>
            <a:r>
              <a:rPr lang="cs-CZ" dirty="0"/>
              <a:t>25/5</a:t>
            </a:r>
          </a:p>
          <a:p>
            <a:endParaRPr lang="cs-CZ" dirty="0"/>
          </a:p>
          <a:p>
            <a:r>
              <a:rPr lang="cs-CZ" dirty="0"/>
              <a:t>25/6</a:t>
            </a:r>
          </a:p>
          <a:p>
            <a:pPr lvl="1"/>
            <a:r>
              <a:rPr lang="cs-CZ" dirty="0"/>
              <a:t>Často = </a:t>
            </a:r>
            <a:r>
              <a:rPr lang="cs-CZ" dirty="0" err="1"/>
              <a:t>often</a:t>
            </a:r>
            <a:endParaRPr lang="cs-CZ" dirty="0"/>
          </a:p>
          <a:p>
            <a:pPr lvl="1"/>
            <a:r>
              <a:rPr lang="cs-CZ" dirty="0"/>
              <a:t>Nikdy = </a:t>
            </a:r>
            <a:r>
              <a:rPr lang="cs-CZ" dirty="0" err="1"/>
              <a:t>never</a:t>
            </a:r>
            <a:endParaRPr lang="cs-CZ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Akuzativ!!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47B252A5-20EA-DA29-44B3-DE418F8BD7CC}"/>
              </a:ext>
            </a:extLst>
          </p:cNvPr>
          <p:cNvSpPr/>
          <p:nvPr/>
        </p:nvSpPr>
        <p:spPr bwMode="auto">
          <a:xfrm>
            <a:off x="7974573" y="1171576"/>
            <a:ext cx="3295224" cy="41399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dirty="0">
                <a:latin typeface="+mn-lt"/>
              </a:rPr>
              <a:t>J</a:t>
            </a:r>
            <a:r>
              <a:rPr kumimoji="0" lang="cs-CZ" sz="28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ÍST = to </a:t>
            </a:r>
            <a:r>
              <a:rPr kumimoji="0" lang="cs-CZ" sz="2800" b="1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eat</a:t>
            </a:r>
            <a:endParaRPr kumimoji="0" lang="cs-CZ" sz="2800" b="1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Já (ne)</a:t>
            </a:r>
            <a:r>
              <a:rPr lang="cs-CZ" sz="2800" b="1" dirty="0">
                <a:latin typeface="+mn-lt"/>
              </a:rPr>
              <a:t>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í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Ty (ne)</a:t>
            </a:r>
            <a:r>
              <a:rPr lang="cs-CZ" sz="2800" b="1" dirty="0">
                <a:latin typeface="+mn-lt"/>
              </a:rPr>
              <a:t>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í</a:t>
            </a:r>
            <a:r>
              <a:rPr kumimoji="0" lang="cs-CZ" sz="280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š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On (ne)</a:t>
            </a:r>
            <a:r>
              <a:rPr lang="cs-CZ" sz="2800" b="1" dirty="0">
                <a:latin typeface="+mn-lt"/>
              </a:rPr>
              <a:t>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í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My (ne)</a:t>
            </a:r>
            <a:r>
              <a:rPr lang="cs-CZ" sz="2800" b="1" dirty="0">
                <a:latin typeface="+mn-lt"/>
              </a:rPr>
              <a:t>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í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</a:rPr>
              <a:t>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Vy (ne)</a:t>
            </a:r>
            <a:r>
              <a:rPr lang="cs-CZ" sz="2800" b="1" dirty="0">
                <a:latin typeface="+mn-lt"/>
              </a:rPr>
              <a:t>j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í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Oni (ne)</a:t>
            </a:r>
            <a:r>
              <a:rPr lang="cs-CZ" sz="2800" b="1" dirty="0">
                <a:latin typeface="+mn-lt"/>
              </a:rPr>
              <a:t>jed</a:t>
            </a:r>
            <a:r>
              <a:rPr lang="cs-CZ" sz="2800" dirty="0">
                <a:highlight>
                  <a:srgbClr val="FF00FF"/>
                </a:highlight>
                <a:latin typeface="+mn-lt"/>
              </a:rPr>
              <a:t>í</a:t>
            </a:r>
            <a:endParaRPr kumimoji="0" lang="cs-CZ" sz="280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highlight>
                <a:srgbClr val="FF00FF"/>
              </a:highlight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accent6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latin typeface="+mn-lt"/>
              </a:rPr>
              <a:t>j /jed = </a:t>
            </a:r>
            <a:r>
              <a:rPr lang="cs-CZ" sz="1800" dirty="0" err="1">
                <a:latin typeface="+mn-lt"/>
              </a:rPr>
              <a:t>the</a:t>
            </a:r>
            <a:r>
              <a:rPr lang="cs-CZ" sz="1800" dirty="0">
                <a:latin typeface="+mn-lt"/>
              </a:rPr>
              <a:t> stem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 err="1">
                <a:solidFill>
                  <a:schemeClr val="accent6"/>
                </a:solidFill>
                <a:latin typeface="+mn-lt"/>
              </a:rPr>
              <a:t>endings</a:t>
            </a:r>
            <a:endParaRPr lang="cs-CZ" sz="1800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972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D8E3BC-E229-476B-A5DC-EC8D3D310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87BD4F-2E0F-4303-B346-A870605AC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385CF2D-0C2E-4007-A177-A4F172590B20}"/>
              </a:ext>
            </a:extLst>
          </p:cNvPr>
          <p:cNvGraphicFramePr>
            <a:graphicFrameLocks noGrp="1"/>
          </p:cNvGraphicFramePr>
          <p:nvPr>
            <p:ph idx="12"/>
          </p:nvPr>
        </p:nvGraphicFramePr>
        <p:xfrm>
          <a:off x="720000" y="19156"/>
          <a:ext cx="10855353" cy="5426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076">
                  <a:extLst>
                    <a:ext uri="{9D8B030D-6E8A-4147-A177-3AD203B41FA5}">
                      <a16:colId xmlns:a16="http://schemas.microsoft.com/office/drawing/2014/main" val="972795947"/>
                    </a:ext>
                  </a:extLst>
                </a:gridCol>
                <a:gridCol w="1795244">
                  <a:extLst>
                    <a:ext uri="{9D8B030D-6E8A-4147-A177-3AD203B41FA5}">
                      <a16:colId xmlns:a16="http://schemas.microsoft.com/office/drawing/2014/main" val="4089525956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887453697"/>
                    </a:ext>
                  </a:extLst>
                </a:gridCol>
                <a:gridCol w="4874003">
                  <a:extLst>
                    <a:ext uri="{9D8B030D-6E8A-4147-A177-3AD203B41FA5}">
                      <a16:colId xmlns:a16="http://schemas.microsoft.com/office/drawing/2014/main" val="4106712952"/>
                    </a:ext>
                  </a:extLst>
                </a:gridCol>
              </a:tblGrid>
              <a:tr h="628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ADJEKTIVA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SUBSTANTIVA (NOUNS)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98841"/>
                  </a:ext>
                </a:extLst>
              </a:tr>
              <a:tr h="1088178">
                <a:tc>
                  <a:txBody>
                    <a:bodyPr/>
                    <a:lstStyle/>
                    <a:p>
                      <a:r>
                        <a:rPr lang="cs-CZ" dirty="0" err="1"/>
                        <a:t>MASCULINUM</a:t>
                      </a:r>
                      <a:endParaRPr lang="cs-CZ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INANIMATE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Ten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ten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Jeden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jeden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DOBRÝ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 DOBRÝ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KVALITNÍ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KVALITNÍ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salát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salát (hard </a:t>
                      </a:r>
                      <a:r>
                        <a:rPr lang="cs-CZ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consonant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446530" algn="l"/>
                        </a:tabLs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čaj 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čaj (soft </a:t>
                      </a:r>
                      <a:r>
                        <a:rPr lang="cs-CZ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consonant</a:t>
                      </a: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02721"/>
                  </a:ext>
                </a:extLst>
              </a:tr>
              <a:tr h="181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FEMININUM</a:t>
                      </a: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t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t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jedn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jedn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DOBR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KVALITNÍ  KVALITNÍ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káv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káv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restaurac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restaurac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kancelář </a:t>
                      </a: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 kancelář</a:t>
                      </a:r>
                      <a:endParaRPr lang="cs-CZ" sz="1800" b="0" u="non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53076"/>
                  </a:ext>
                </a:extLst>
              </a:tr>
              <a:tr h="181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NEUTRUM</a:t>
                      </a: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To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Jedno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jedno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DOBRÉ 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DOBRÉ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KVALITNÍ  KVALITNÍ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kuře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 kuře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letiště  letiště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pivo  pivo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zelí  zelí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87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70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054996-396E-4BD8-EA86-34DD7E6B56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060C94-902D-47A2-931E-497C6059B5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E1C13CFA-8F02-27D0-7B64-8AB3C5904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Čísla 100–10 000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0C38E02D-925B-6CF9-C029-AD1D47508A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26/1 (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AUDIO</a:t>
            </a:r>
            <a:r>
              <a:rPr lang="cs-CZ" dirty="0"/>
              <a:t>) (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107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F7879A-76F3-9F0A-86B0-682354F322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0FD59-427A-BD1F-F578-C988563CDA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DE8F7AF9-4FEC-0352-1793-416ED9B7BB70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675066052"/>
              </p:ext>
            </p:extLst>
          </p:nvPr>
        </p:nvGraphicFramePr>
        <p:xfrm>
          <a:off x="720725" y="692150"/>
          <a:ext cx="1075213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048813274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482654979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518230003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2883436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STĚ, STA,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TISÍCE, 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96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STO (</a:t>
                      </a:r>
                      <a:r>
                        <a:rPr lang="cs-CZ" dirty="0" err="1"/>
                        <a:t>sg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nom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TISÍC (</a:t>
                      </a:r>
                      <a:r>
                        <a:rPr lang="cs-CZ" dirty="0" err="1"/>
                        <a:t>sg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nom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171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highlight>
                            <a:srgbClr val="FF00FF"/>
                          </a:highlight>
                        </a:rPr>
                        <a:t>DVĚ STĚ</a:t>
                      </a:r>
                      <a:r>
                        <a:rPr lang="cs-CZ" dirty="0"/>
                        <a:t> (duál)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DVA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TISÍCE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nom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199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TŘI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STA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nom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TŘI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TISÍCE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06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ČTYŘI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ČTYŘI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TISÍCE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60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PĚT </a:t>
                      </a:r>
                      <a:r>
                        <a:rPr lang="cs-CZ" u="sng" dirty="0"/>
                        <a:t>SET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 gen.)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PĚT </a:t>
                      </a:r>
                      <a:r>
                        <a:rPr lang="cs-CZ" u="sng" dirty="0"/>
                        <a:t>TISÍC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 gen.)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73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ŠEST </a:t>
                      </a:r>
                      <a:r>
                        <a:rPr lang="cs-CZ" u="sng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ŠEST </a:t>
                      </a:r>
                      <a:r>
                        <a:rPr lang="cs-CZ" u="sng" dirty="0"/>
                        <a:t>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94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SEDM </a:t>
                      </a:r>
                      <a:r>
                        <a:rPr lang="cs-CZ" u="sng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SEDM </a:t>
                      </a:r>
                      <a:r>
                        <a:rPr lang="cs-CZ" u="sng" dirty="0"/>
                        <a:t>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982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OSM </a:t>
                      </a:r>
                      <a:r>
                        <a:rPr lang="cs-CZ" u="sng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OSM </a:t>
                      </a:r>
                      <a:r>
                        <a:rPr lang="cs-CZ" u="sng" dirty="0"/>
                        <a:t>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72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DEVĚT </a:t>
                      </a:r>
                      <a:r>
                        <a:rPr lang="cs-CZ" u="sng" dirty="0"/>
                        <a:t>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DEVĚT </a:t>
                      </a:r>
                      <a:r>
                        <a:rPr lang="cs-CZ" u="sng" dirty="0"/>
                        <a:t>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102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DESET </a:t>
                      </a:r>
                      <a:r>
                        <a:rPr lang="cs-CZ" u="sng" dirty="0"/>
                        <a:t>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85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184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prezentace-cjv-cz-16-9 (1)</Template>
  <TotalTime>1618</TotalTime>
  <Words>931</Words>
  <Application>Microsoft Office PowerPoint</Application>
  <PresentationFormat>Widescreen</PresentationFormat>
  <Paragraphs>303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Open Sans</vt:lpstr>
      <vt:lpstr>Tahoma</vt:lpstr>
      <vt:lpstr>Wingdings</vt:lpstr>
      <vt:lpstr>Prezentace_MU_CZ</vt:lpstr>
      <vt:lpstr>Desátý týden Czech for Foreign MU Staff: Beginners 1</vt:lpstr>
      <vt:lpstr>Opakování</vt:lpstr>
      <vt:lpstr>E verbs</vt:lpstr>
      <vt:lpstr>PowerPoint Presentation</vt:lpstr>
      <vt:lpstr>Lekce 3: Mít rád, číst, pít, jíst E konjugace</vt:lpstr>
      <vt:lpstr>JÍST  </vt:lpstr>
      <vt:lpstr>PowerPoint Presentation</vt:lpstr>
      <vt:lpstr>Čísla 100–10 000</vt:lpstr>
      <vt:lpstr>PowerPoint Presentation</vt:lpstr>
      <vt:lpstr>PowerPoint Presentation</vt:lpstr>
      <vt:lpstr>Appendix</vt:lpstr>
      <vt:lpstr>Lekce 4: Moje rodina</vt:lpstr>
      <vt:lpstr>PowerPoint Presentation</vt:lpstr>
      <vt:lpstr>PowerPoint Presentation</vt:lpstr>
      <vt:lpstr>PowerPoint Presentation</vt:lpstr>
      <vt:lpstr>PowerPoint Presentation</vt:lpstr>
      <vt:lpstr>Kolik … ?</vt:lpstr>
      <vt:lpstr>Declension of Kateřina</vt:lpstr>
      <vt:lpstr>KOLO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Třetí týden Czech for Foreign MU Staff: Beginners 1</dc:title>
  <dc:creator>Kateřina Frecerová</dc:creator>
  <cp:lastModifiedBy>Kateřina Frecerová</cp:lastModifiedBy>
  <cp:revision>48</cp:revision>
  <cp:lastPrinted>1601-01-01T00:00:00Z</cp:lastPrinted>
  <dcterms:created xsi:type="dcterms:W3CDTF">2024-09-22T12:03:40Z</dcterms:created>
  <dcterms:modified xsi:type="dcterms:W3CDTF">2024-11-25T18:46:20Z</dcterms:modified>
</cp:coreProperties>
</file>