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395" r:id="rId3"/>
    <p:sldId id="396" r:id="rId4"/>
    <p:sldId id="355" r:id="rId5"/>
    <p:sldId id="351" r:id="rId6"/>
    <p:sldId id="365" r:id="rId7"/>
    <p:sldId id="397" r:id="rId8"/>
    <p:sldId id="402" r:id="rId9"/>
    <p:sldId id="398" r:id="rId10"/>
    <p:sldId id="349" r:id="rId11"/>
    <p:sldId id="399" r:id="rId12"/>
    <p:sldId id="401" r:id="rId13"/>
    <p:sldId id="346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A6D5737-7ADE-4019-A7C3-A7825DB04139}">
          <p14:sldIdLst>
            <p14:sldId id="256"/>
            <p14:sldId id="395"/>
            <p14:sldId id="396"/>
            <p14:sldId id="355"/>
            <p14:sldId id="351"/>
            <p14:sldId id="365"/>
            <p14:sldId id="397"/>
            <p14:sldId id="402"/>
            <p14:sldId id="398"/>
            <p14:sldId id="349"/>
            <p14:sldId id="399"/>
            <p14:sldId id="401"/>
            <p14:sldId id="3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6" autoAdjust="0"/>
    <p:restoredTop sz="95788" autoAdjust="0"/>
  </p:normalViewPr>
  <p:slideViewPr>
    <p:cSldViewPr snapToGrid="0">
      <p:cViewPr varScale="1">
        <p:scale>
          <a:sx n="62" d="100"/>
          <a:sy n="62" d="100"/>
        </p:scale>
        <p:origin x="828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Frecerová" userId="68233c8ba44d83d3" providerId="LiveId" clId="{DE42E290-394C-4279-87CF-BB9F566E00F7}"/>
    <pc:docChg chg="modSld">
      <pc:chgData name="Kateřina Frecerová" userId="68233c8ba44d83d3" providerId="LiveId" clId="{DE42E290-394C-4279-87CF-BB9F566E00F7}" dt="2024-09-22T15:21:28.627" v="12" actId="20577"/>
      <pc:docMkLst>
        <pc:docMk/>
      </pc:docMkLst>
      <pc:sldChg chg="modSp mod">
        <pc:chgData name="Kateřina Frecerová" userId="68233c8ba44d83d3" providerId="LiveId" clId="{DE42E290-394C-4279-87CF-BB9F566E00F7}" dt="2024-09-22T15:21:28.627" v="12" actId="20577"/>
        <pc:sldMkLst>
          <pc:docMk/>
          <pc:sldMk cId="2611918853" sldId="279"/>
        </pc:sldMkLst>
        <pc:spChg chg="mod">
          <ac:chgData name="Kateřina Frecerová" userId="68233c8ba44d83d3" providerId="LiveId" clId="{DE42E290-394C-4279-87CF-BB9F566E00F7}" dt="2024-09-22T15:21:28.627" v="12" actId="20577"/>
          <ac:spMkLst>
            <pc:docMk/>
            <pc:sldMk cId="2611918853" sldId="279"/>
            <ac:spMk id="7" creationId="{BCCB467B-6C47-FA62-D9C0-80081C7D9B8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3" y="6048047"/>
            <a:ext cx="851127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heelofnames.com/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stepbystep.cz/coLm4dEPxQE9/uploads/2018/11/Track-40.mp3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daniel_jurena/8913405062/in/photolist-ezDwMC-a482Jg-L8toM-c5SkPh-jktU8D-jQJHRK-dqvzfK-7AZjEr-6b47PY-m5uMP-Ynb17E-V5p68e-bFaD21-3LB8ie-9KKBFQ-28o83G-mwRG9-8gfToD-4eo8uX-4es7ps-fh9kcz-yU1ZT-dTPEjb-sgHgXC-Ujb3P9-2j2AYNi-7T4NuW-hZyd6z-3LBbgk-nKh3Qn-edf95t-HWcVoM-6oa1Wp-2n4iAW-9ZT8D3-8f5pFt-ayZf2h-CN1Lo-2hr3tv7-6Fy66h-ayWAUH-6xeY1K-2mYckh-biBPC8-4zm1D7-4KfhLc-3dTFtw-LnwWS1-VjEcY3-2j2yjkT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cs/resource/12397066/akuzativ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k-SK"/>
              <a:t>Kateřina Frecerová</a:t>
            </a:r>
            <a:endParaRPr lang="sk-SK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noProof="0" smtClean="0"/>
              <a:pPr>
                <a:spcAft>
                  <a:spcPts val="600"/>
                </a:spcAft>
              </a:pPr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sk-SK" dirty="0" err="1"/>
              <a:t>Dvanáctý</a:t>
            </a:r>
            <a:r>
              <a:rPr lang="sk-SK" dirty="0"/>
              <a:t> </a:t>
            </a:r>
            <a:r>
              <a:rPr lang="sk-SK" dirty="0" err="1"/>
              <a:t>týden</a:t>
            </a:r>
            <a:br>
              <a:rPr lang="sk-SK" dirty="0"/>
            </a:br>
            <a:r>
              <a:rPr lang="en-US" dirty="0"/>
              <a:t>Czech for Foreign MU Staff: Beginners 1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A6CA557-2DEC-C749-887A-C7C410488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sk-SK" dirty="0"/>
              <a:t> </a:t>
            </a:r>
            <a:r>
              <a:rPr lang="sk-SK" dirty="0" err="1"/>
              <a:t>Twelfth</a:t>
            </a:r>
            <a:r>
              <a:rPr lang="sk-SK" dirty="0"/>
              <a:t> </a:t>
            </a:r>
            <a:r>
              <a:rPr lang="sk-SK" dirty="0" err="1"/>
              <a:t>week</a:t>
            </a:r>
            <a:endParaRPr lang="sk-SK" dirty="0"/>
          </a:p>
          <a:p>
            <a:pPr>
              <a:spcAft>
                <a:spcPts val="600"/>
              </a:spcAft>
            </a:pPr>
            <a:endParaRPr lang="sk-SK" dirty="0"/>
          </a:p>
          <a:p>
            <a:pPr>
              <a:spcAft>
                <a:spcPts val="600"/>
              </a:spcAft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851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4F70D9-B1F2-4F56-5620-A6ACBA1701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3B8D9C1-23A8-16DE-F57B-CA66272361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89D352-31E0-19F1-C25A-4A84E2BCE7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FE472DA-23B5-E09C-D71F-9C702D1C60B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18800" y="692150"/>
            <a:ext cx="10753200" cy="5139850"/>
          </a:xfrm>
        </p:spPr>
        <p:txBody>
          <a:bodyPr/>
          <a:lstStyle/>
          <a:p>
            <a:r>
              <a:rPr lang="cs-CZ" dirty="0"/>
              <a:t>OBSERVE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PRAC</a:t>
            </a:r>
            <a:r>
              <a:rPr lang="cs-CZ" dirty="0">
                <a:solidFill>
                  <a:schemeClr val="bg2"/>
                </a:solidFill>
              </a:rPr>
              <a:t>OVAT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Get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rid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off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the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>
                <a:solidFill>
                  <a:schemeClr val="bg2"/>
                </a:solidFill>
                <a:sym typeface="Wingdings" panose="05000000000000000000" pitchFamily="2" charset="2"/>
              </a:rPr>
              <a:t>OVAT</a:t>
            </a:r>
          </a:p>
          <a:p>
            <a:r>
              <a:rPr lang="cs-CZ" b="1" dirty="0" err="1">
                <a:sym typeface="Wingdings" panose="05000000000000000000" pitchFamily="2" charset="2"/>
              </a:rPr>
              <a:t>PRAC</a:t>
            </a:r>
            <a:r>
              <a:rPr lang="cs-CZ" b="1" dirty="0">
                <a:sym typeface="Wingdings" panose="05000000000000000000" pitchFamily="2" charset="2"/>
              </a:rPr>
              <a:t> = </a:t>
            </a:r>
            <a:r>
              <a:rPr lang="cs-CZ" b="1" dirty="0" err="1">
                <a:sym typeface="Wingdings" panose="05000000000000000000" pitchFamily="2" charset="2"/>
              </a:rPr>
              <a:t>the</a:t>
            </a:r>
            <a:r>
              <a:rPr lang="cs-CZ" b="1" dirty="0">
                <a:sym typeface="Wingdings" panose="05000000000000000000" pitchFamily="2" charset="2"/>
              </a:rPr>
              <a:t> stem</a:t>
            </a:r>
          </a:p>
          <a:p>
            <a:r>
              <a:rPr lang="cs-CZ" b="1" dirty="0" err="1">
                <a:sym typeface="Wingdings" panose="05000000000000000000" pitchFamily="2" charset="2"/>
              </a:rPr>
              <a:t>The</a:t>
            </a:r>
            <a:r>
              <a:rPr lang="cs-CZ" b="1" dirty="0">
                <a:sym typeface="Wingdings" panose="05000000000000000000" pitchFamily="2" charset="2"/>
              </a:rPr>
              <a:t> stem </a:t>
            </a:r>
            <a:r>
              <a:rPr lang="cs-CZ" dirty="0">
                <a:sym typeface="Wingdings" panose="05000000000000000000" pitchFamily="2" charset="2"/>
              </a:rPr>
              <a:t>+ </a:t>
            </a:r>
            <a:r>
              <a:rPr lang="cs-CZ" dirty="0">
                <a:solidFill>
                  <a:schemeClr val="accent2"/>
                </a:solidFill>
                <a:sym typeface="Wingdings" panose="05000000000000000000" pitchFamily="2" charset="2"/>
              </a:rPr>
              <a:t>type </a:t>
            </a:r>
            <a:r>
              <a:rPr lang="cs-CZ" dirty="0" err="1">
                <a:solidFill>
                  <a:schemeClr val="accent2"/>
                </a:solidFill>
                <a:sym typeface="Wingdings" panose="05000000000000000000" pitchFamily="2" charset="2"/>
              </a:rPr>
              <a:t>of</a:t>
            </a:r>
            <a:r>
              <a:rPr lang="cs-CZ" dirty="0">
                <a:solidFill>
                  <a:schemeClr val="accent2"/>
                </a:solidFill>
                <a:sym typeface="Wingdings" panose="05000000000000000000" pitchFamily="2" charset="2"/>
              </a:rPr>
              <a:t> verb UJ </a:t>
            </a:r>
            <a:r>
              <a:rPr lang="cs-CZ" dirty="0">
                <a:sym typeface="Wingdings" panose="05000000000000000000" pitchFamily="2" charset="2"/>
              </a:rPr>
              <a:t>+ </a:t>
            </a:r>
            <a:r>
              <a:rPr lang="cs-CZ" dirty="0" err="1">
                <a:solidFill>
                  <a:schemeClr val="accent4"/>
                </a:solidFill>
                <a:sym typeface="Wingdings" panose="05000000000000000000" pitchFamily="2" charset="2"/>
              </a:rPr>
              <a:t>endings</a:t>
            </a:r>
            <a:endParaRPr lang="cs-CZ" dirty="0">
              <a:solidFill>
                <a:schemeClr val="accent4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7C520684-7274-A676-E6C9-5F50F4644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241336"/>
              </p:ext>
            </p:extLst>
          </p:nvPr>
        </p:nvGraphicFramePr>
        <p:xfrm>
          <a:off x="718800" y="1393920"/>
          <a:ext cx="8277418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26268">
                  <a:extLst>
                    <a:ext uri="{9D8B030D-6E8A-4147-A177-3AD203B41FA5}">
                      <a16:colId xmlns:a16="http://schemas.microsoft.com/office/drawing/2014/main" val="3708456773"/>
                    </a:ext>
                  </a:extLst>
                </a:gridCol>
                <a:gridCol w="2605592">
                  <a:extLst>
                    <a:ext uri="{9D8B030D-6E8A-4147-A177-3AD203B41FA5}">
                      <a16:colId xmlns:a16="http://schemas.microsoft.com/office/drawing/2014/main" val="1031604957"/>
                    </a:ext>
                  </a:extLst>
                </a:gridCol>
                <a:gridCol w="773273">
                  <a:extLst>
                    <a:ext uri="{9D8B030D-6E8A-4147-A177-3AD203B41FA5}">
                      <a16:colId xmlns:a16="http://schemas.microsoft.com/office/drawing/2014/main" val="3382063613"/>
                    </a:ext>
                  </a:extLst>
                </a:gridCol>
                <a:gridCol w="2972285">
                  <a:extLst>
                    <a:ext uri="{9D8B030D-6E8A-4147-A177-3AD203B41FA5}">
                      <a16:colId xmlns:a16="http://schemas.microsoft.com/office/drawing/2014/main" val="589113792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PRAC</a:t>
                      </a:r>
                      <a:r>
                        <a:rPr lang="cs-CZ" dirty="0">
                          <a:solidFill>
                            <a:schemeClr val="bg2"/>
                          </a:solidFill>
                        </a:rPr>
                        <a:t>OVAT</a:t>
                      </a:r>
                      <a:r>
                        <a:rPr lang="cs-CZ" dirty="0"/>
                        <a:t> = TO </a:t>
                      </a:r>
                      <a:r>
                        <a:rPr lang="cs-CZ" dirty="0" err="1"/>
                        <a:t>WORK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602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prac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uj</a:t>
                      </a:r>
                      <a:r>
                        <a:rPr lang="cs-CZ" dirty="0">
                          <a:solidFill>
                            <a:schemeClr val="accent4"/>
                          </a:solidFill>
                        </a:rPr>
                        <a:t>u</a:t>
                      </a:r>
                      <a:r>
                        <a:rPr lang="cs-CZ" dirty="0"/>
                        <a:t> / </a:t>
                      </a:r>
                      <a:r>
                        <a:rPr lang="cs-CZ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prac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uji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prac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uj</a:t>
                      </a:r>
                      <a:r>
                        <a:rPr lang="cs-CZ" dirty="0">
                          <a:solidFill>
                            <a:schemeClr val="accent4"/>
                          </a:solidFill>
                        </a:rPr>
                        <a:t>eme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568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prac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uj</a:t>
                      </a:r>
                      <a:r>
                        <a:rPr lang="cs-CZ" dirty="0">
                          <a:solidFill>
                            <a:schemeClr val="accent4"/>
                          </a:solidFill>
                        </a:rPr>
                        <a:t>eš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prac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uj</a:t>
                      </a:r>
                      <a:r>
                        <a:rPr lang="cs-CZ" dirty="0">
                          <a:solidFill>
                            <a:schemeClr val="accent4"/>
                          </a:solidFill>
                        </a:rPr>
                        <a:t>ete</a:t>
                      </a:r>
                      <a:r>
                        <a:rPr lang="cs-CZ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057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ON, ONA, ONO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prac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uj</a:t>
                      </a:r>
                      <a:r>
                        <a:rPr lang="cs-CZ" dirty="0">
                          <a:solidFill>
                            <a:schemeClr val="accent4"/>
                          </a:solidFill>
                        </a:rPr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chemeClr val="tx1"/>
                          </a:solidFill>
                        </a:rPr>
                        <a:t>prac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uj</a:t>
                      </a:r>
                      <a:r>
                        <a:rPr lang="cs-CZ" dirty="0" err="1">
                          <a:solidFill>
                            <a:schemeClr val="accent4"/>
                          </a:solidFill>
                        </a:rPr>
                        <a:t>ou</a:t>
                      </a:r>
                      <a:r>
                        <a:rPr lang="cs-CZ" dirty="0"/>
                        <a:t> / </a:t>
                      </a:r>
                      <a:r>
                        <a:rPr lang="cs-CZ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prac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ují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65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588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A818AA8-58A2-1941-C686-A8ACA97F89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437C87-00EB-5CD0-733F-BBC6BB8BFC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EBDA931-ADC1-9633-9F5E-0A0B2F488EA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33/2</a:t>
            </a:r>
          </a:p>
          <a:p>
            <a:endParaRPr lang="cs-CZ" dirty="0"/>
          </a:p>
          <a:p>
            <a:r>
              <a:rPr lang="cs-CZ" dirty="0"/>
              <a:t>33/4</a:t>
            </a:r>
          </a:p>
          <a:p>
            <a:endParaRPr lang="cs-CZ" dirty="0"/>
          </a:p>
          <a:p>
            <a:r>
              <a:rPr lang="cs-CZ" dirty="0"/>
              <a:t>33/5</a:t>
            </a:r>
          </a:p>
          <a:p>
            <a:endParaRPr lang="cs-CZ" dirty="0"/>
          </a:p>
          <a:p>
            <a:r>
              <a:rPr lang="cs-CZ" dirty="0">
                <a:highlight>
                  <a:srgbClr val="FFFF00"/>
                </a:highlight>
              </a:rPr>
              <a:t>33/6 FOR HOMEWORK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173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7E9245-E1B4-2420-B294-CA22E20633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12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562DED-D303-5197-D16A-EDC32FFF6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sz="3400"/>
              <a:t>Přeji vám veselé Vánoce a šťastný nový rok.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66F66F0-1B0C-4DAB-D03E-BE8DC60E1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>
            <a:normAutofit/>
          </a:bodyPr>
          <a:lstStyle/>
          <a:p>
            <a:pPr>
              <a:lnSpc>
                <a:spcPct val="104000"/>
              </a:lnSpc>
              <a:spcAft>
                <a:spcPts val="600"/>
              </a:spcAft>
            </a:pPr>
            <a:r>
              <a:rPr lang="cs-CZ" sz="2200" dirty="0"/>
              <a:t>I </a:t>
            </a:r>
            <a:r>
              <a:rPr lang="cs-CZ" sz="2200" dirty="0" err="1"/>
              <a:t>wish</a:t>
            </a:r>
            <a:r>
              <a:rPr lang="cs-CZ" sz="2200" dirty="0"/>
              <a:t> </a:t>
            </a:r>
            <a:r>
              <a:rPr lang="cs-CZ" sz="2200" dirty="0" err="1"/>
              <a:t>you</a:t>
            </a:r>
            <a:r>
              <a:rPr lang="cs-CZ" sz="2200" dirty="0"/>
              <a:t> </a:t>
            </a:r>
            <a:r>
              <a:rPr lang="cs-CZ" sz="2200" dirty="0" err="1"/>
              <a:t>Merry</a:t>
            </a:r>
            <a:r>
              <a:rPr lang="cs-CZ" sz="2200" dirty="0"/>
              <a:t> </a:t>
            </a:r>
            <a:r>
              <a:rPr lang="cs-CZ" sz="2200" dirty="0" err="1"/>
              <a:t>Christmas</a:t>
            </a:r>
            <a:r>
              <a:rPr lang="cs-CZ" sz="2200" dirty="0"/>
              <a:t> and Happy New Y</a:t>
            </a:r>
            <a:r>
              <a:rPr lang="cs-CZ" sz="2200"/>
              <a:t>ear</a:t>
            </a:r>
            <a:r>
              <a:rPr lang="cs-CZ" sz="2200" dirty="0"/>
              <a:t>. </a:t>
            </a:r>
          </a:p>
        </p:txBody>
      </p:sp>
      <p:pic>
        <p:nvPicPr>
          <p:cNvPr id="7" name="Picture 6" descr="Prskavka v noci a vánoční stromeček">
            <a:extLst>
              <a:ext uri="{FF2B5EF4-FFF2-40B4-BE49-F238E27FC236}">
                <a16:creationId xmlns:a16="http://schemas.microsoft.com/office/drawing/2014/main" id="{40BE3202-1A61-AE35-FBCF-8C7479CBF91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573" r="29093" b="-1"/>
          <a:stretch/>
        </p:blipFill>
        <p:spPr>
          <a:xfrm>
            <a:off x="6096000" y="10"/>
            <a:ext cx="6096000" cy="6857989"/>
          </a:xfrm>
          <a:prstGeom prst="rect">
            <a:avLst/>
          </a:prstGeom>
          <a:noFill/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C56FBC-383B-CEFD-5B8C-8628798C78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Kateřina Frecerová</a:t>
            </a:r>
          </a:p>
        </p:txBody>
      </p:sp>
    </p:spTree>
    <p:extLst>
      <p:ext uri="{BB962C8B-B14F-4D97-AF65-F5344CB8AC3E}">
        <p14:creationId xmlns:p14="http://schemas.microsoft.com/office/powerpoint/2010/main" val="401810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7FC9066-EC66-9488-4B7A-277AB2E900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D2D96A-153B-40DD-4B82-ED5D4E7F15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92F102C6-5B5E-65CD-9409-6F10A96C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KOLO</a:t>
            </a:r>
            <a:endParaRPr lang="cs-CZ" dirty="0"/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FAB77321-CD9F-F1E9-5255-89074EED6A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500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003072-A9B1-F9D6-4688-73AA598B53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382E87-8547-60FA-1711-E229248639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A0230AC1-D06D-C311-6D7D-0638E7863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Akuzative </a:t>
            </a:r>
            <a:r>
              <a:rPr lang="cs-CZ" dirty="0" err="1"/>
              <a:t>Ma</a:t>
            </a: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E4D72CE9-C758-0C74-381C-7D4530DC88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Str. 34</a:t>
            </a:r>
          </a:p>
        </p:txBody>
      </p:sp>
    </p:spTree>
    <p:extLst>
      <p:ext uri="{BB962C8B-B14F-4D97-AF65-F5344CB8AC3E}">
        <p14:creationId xmlns:p14="http://schemas.microsoft.com/office/powerpoint/2010/main" val="1054478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E5535FA-7094-39BE-C6CA-E7F5CE7203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5FE786-1CFD-E69B-E932-0237A3BBEC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3B3B6DD-6334-DDA9-382E-09FA5ED486F1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34/1 Má John velkou rodinu? </a:t>
            </a:r>
            <a:r>
              <a:rPr lang="cs-CZ" dirty="0">
                <a:hlinkClick r:id="rId2"/>
              </a:rPr>
              <a:t>Audio</a:t>
            </a:r>
            <a:endParaRPr lang="cs-CZ" dirty="0"/>
          </a:p>
          <a:p>
            <a:r>
              <a:rPr lang="cs-CZ" dirty="0"/>
              <a:t>34/2 Mark </a:t>
            </a:r>
            <a:r>
              <a:rPr lang="cs-CZ" dirty="0" err="1"/>
              <a:t>correct</a:t>
            </a:r>
            <a:r>
              <a:rPr lang="cs-CZ" dirty="0"/>
              <a:t> </a:t>
            </a:r>
            <a:r>
              <a:rPr lang="cs-CZ" dirty="0" err="1"/>
              <a:t>forms</a:t>
            </a:r>
            <a:r>
              <a:rPr lang="cs-CZ" dirty="0"/>
              <a:t>. </a:t>
            </a:r>
            <a:r>
              <a:rPr lang="cs-CZ" dirty="0" err="1"/>
              <a:t>Reading</a:t>
            </a:r>
            <a:endParaRPr lang="cs-CZ" dirty="0"/>
          </a:p>
          <a:p>
            <a:r>
              <a:rPr lang="cs-CZ" dirty="0"/>
              <a:t>	vdaná, ženatý X svobodný</a:t>
            </a:r>
          </a:p>
          <a:p>
            <a:r>
              <a:rPr lang="cs-CZ" dirty="0"/>
              <a:t>	děti</a:t>
            </a:r>
          </a:p>
          <a:p>
            <a:r>
              <a:rPr lang="cs-CZ" dirty="0"/>
              <a:t>34/3 </a:t>
            </a:r>
            <a:r>
              <a:rPr lang="cs-CZ" dirty="0" err="1"/>
              <a:t>True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false</a:t>
            </a:r>
            <a:r>
              <a:rPr lang="cs-CZ" dirty="0"/>
              <a:t>? </a:t>
            </a:r>
          </a:p>
          <a:p>
            <a:endParaRPr lang="cs-CZ" dirty="0"/>
          </a:p>
          <a:p>
            <a:r>
              <a:rPr lang="cs-CZ" dirty="0" err="1"/>
              <a:t>Grey</a:t>
            </a:r>
            <a:r>
              <a:rPr lang="cs-CZ" dirty="0"/>
              <a:t> box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fill</a:t>
            </a:r>
            <a:r>
              <a:rPr lang="cs-CZ" dirty="0">
                <a:sym typeface="Wingdings" panose="05000000000000000000" pitchFamily="2" charset="2"/>
              </a:rPr>
              <a:t> in objekt </a:t>
            </a:r>
            <a:r>
              <a:rPr lang="cs-CZ" dirty="0" err="1">
                <a:sym typeface="Wingdings" panose="05000000000000000000" pitchFamily="2" charset="2"/>
              </a:rPr>
              <a:t>from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the</a:t>
            </a:r>
            <a:r>
              <a:rPr lang="cs-CZ" dirty="0">
                <a:sym typeface="Wingdings" panose="05000000000000000000" pitchFamily="2" charset="2"/>
              </a:rPr>
              <a:t> text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796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DD8E3BC-E229-476B-A5DC-EC8D3D310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87BD4F-2E0F-4303-B346-A870605ACD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A385CF2D-0C2E-4007-A177-A4F172590B20}"/>
              </a:ext>
            </a:extLst>
          </p:cNvPr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1953953623"/>
              </p:ext>
            </p:extLst>
          </p:nvPr>
        </p:nvGraphicFramePr>
        <p:xfrm>
          <a:off x="600358" y="1104472"/>
          <a:ext cx="10855353" cy="3917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076">
                  <a:extLst>
                    <a:ext uri="{9D8B030D-6E8A-4147-A177-3AD203B41FA5}">
                      <a16:colId xmlns:a16="http://schemas.microsoft.com/office/drawing/2014/main" val="972795947"/>
                    </a:ext>
                  </a:extLst>
                </a:gridCol>
                <a:gridCol w="1795244">
                  <a:extLst>
                    <a:ext uri="{9D8B030D-6E8A-4147-A177-3AD203B41FA5}">
                      <a16:colId xmlns:a16="http://schemas.microsoft.com/office/drawing/2014/main" val="4089525956"/>
                    </a:ext>
                  </a:extLst>
                </a:gridCol>
                <a:gridCol w="2416030">
                  <a:extLst>
                    <a:ext uri="{9D8B030D-6E8A-4147-A177-3AD203B41FA5}">
                      <a16:colId xmlns:a16="http://schemas.microsoft.com/office/drawing/2014/main" val="2887453697"/>
                    </a:ext>
                  </a:extLst>
                </a:gridCol>
                <a:gridCol w="4874003">
                  <a:extLst>
                    <a:ext uri="{9D8B030D-6E8A-4147-A177-3AD203B41FA5}">
                      <a16:colId xmlns:a16="http://schemas.microsoft.com/office/drawing/2014/main" val="4106712952"/>
                    </a:ext>
                  </a:extLst>
                </a:gridCol>
              </a:tblGrid>
              <a:tr h="6286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</a:t>
                      </a:r>
                    </a:p>
                  </a:txBody>
                  <a:tcPr marL="44746" marR="44746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ADJEKTIVA</a:t>
                      </a:r>
                    </a:p>
                  </a:txBody>
                  <a:tcPr marL="44746" marR="44746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SUBSTANTIVA (NOUNS)</a:t>
                      </a:r>
                    </a:p>
                  </a:txBody>
                  <a:tcPr marL="44746" marR="44746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298841"/>
                  </a:ext>
                </a:extLst>
              </a:tr>
              <a:tr h="14316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MASKULINUM</a:t>
                      </a:r>
                    </a:p>
                  </a:txBody>
                  <a:tcPr marL="44746" marR="4474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ANIMATE</a:t>
                      </a:r>
                      <a:r>
                        <a:rPr lang="uk-UA" sz="1800" dirty="0">
                          <a:effectLst/>
                          <a:latin typeface="+mn-lt"/>
                        </a:rPr>
                        <a:t> </a:t>
                      </a:r>
                      <a:endParaRPr lang="cs-CZ" sz="1800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Ten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t</a:t>
                      </a:r>
                      <a:r>
                        <a:rPr lang="cs-CZ" sz="1800" b="1" u="sng" dirty="0">
                          <a:effectLst/>
                          <a:latin typeface="+mn-lt"/>
                        </a:rPr>
                        <a:t>oho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Jeden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jedn</a:t>
                      </a:r>
                      <a:r>
                        <a:rPr lang="cs-CZ" sz="1800" b="1" u="sng" dirty="0">
                          <a:effectLst/>
                          <a:latin typeface="+mn-lt"/>
                        </a:rPr>
                        <a:t>oho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DOBRÝ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DOBR</a:t>
                      </a:r>
                      <a:r>
                        <a:rPr lang="cs-CZ" sz="1800" b="1" u="sng" dirty="0">
                          <a:effectLst/>
                          <a:latin typeface="+mn-lt"/>
                        </a:rPr>
                        <a:t>ÉHO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KVALITNÍ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 KVALITN</a:t>
                      </a:r>
                      <a:r>
                        <a:rPr lang="cs-CZ" sz="1800" b="0" u="none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Í</a:t>
                      </a:r>
                      <a:r>
                        <a:rPr lang="cs-CZ" sz="1800" b="1" u="sng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HO</a:t>
                      </a:r>
                      <a:endParaRPr lang="cs-CZ" sz="1800" b="1" u="sng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Pán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pán</a:t>
                      </a:r>
                      <a:r>
                        <a:rPr lang="cs-CZ" sz="1800" b="1" u="sng" dirty="0">
                          <a:effectLst/>
                          <a:latin typeface="+mn-lt"/>
                        </a:rPr>
                        <a:t>a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(hard </a:t>
                      </a:r>
                      <a:r>
                        <a:rPr lang="cs-CZ" sz="1800" dirty="0" err="1">
                          <a:effectLst/>
                          <a:latin typeface="+mn-lt"/>
                        </a:rPr>
                        <a:t>consonant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+ S)</a:t>
                      </a:r>
                    </a:p>
                  </a:txBody>
                  <a:tcPr marL="44746" marR="44746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411990"/>
                  </a:ext>
                </a:extLst>
              </a:tr>
              <a:tr h="18185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FEMININUM</a:t>
                      </a:r>
                    </a:p>
                  </a:txBody>
                  <a:tcPr marL="44746" marR="4474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t</a:t>
                      </a:r>
                      <a:r>
                        <a:rPr lang="cs-CZ" sz="1800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t</a:t>
                      </a:r>
                      <a:r>
                        <a:rPr lang="cs-CZ" sz="1800" b="1" u="sng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jedn</a:t>
                      </a:r>
                      <a:r>
                        <a:rPr lang="cs-CZ" sz="1800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jedn</a:t>
                      </a:r>
                      <a:r>
                        <a:rPr lang="cs-CZ" sz="1800" b="1" u="sng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u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DOBR</a:t>
                      </a:r>
                      <a:r>
                        <a:rPr lang="cs-CZ" sz="18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DOBR</a:t>
                      </a:r>
                      <a:r>
                        <a:rPr lang="cs-CZ" sz="1800" b="1" u="sng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OU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KVALITNÍ  KVALITNÍ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káv</a:t>
                      </a:r>
                      <a:r>
                        <a:rPr lang="cs-CZ" sz="1800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káv</a:t>
                      </a:r>
                      <a:r>
                        <a:rPr lang="cs-CZ" sz="1800" b="1" u="sng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u</a:t>
                      </a:r>
                      <a:endParaRPr lang="cs-CZ" sz="1800" b="0" u="non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restaurac</a:t>
                      </a:r>
                      <a:r>
                        <a:rPr lang="cs-CZ" sz="1800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e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 restaurac</a:t>
                      </a:r>
                      <a:r>
                        <a:rPr lang="cs-CZ" sz="1800" b="1" u="sng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kancelář </a:t>
                      </a:r>
                      <a:r>
                        <a:rPr lang="cs-CZ" sz="1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sym typeface="Wingdings" panose="05000000000000000000" pitchFamily="2" charset="2"/>
                        </a:rPr>
                        <a:t> kancelář</a:t>
                      </a:r>
                      <a:endParaRPr lang="cs-CZ" sz="1800" b="0" u="non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 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46" marR="4474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353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704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1D7BFE-B71F-4F76-A87B-B687B08454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4E4B47-B380-44F3-A001-78DFDB7948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180C6E-EDAD-41D6-89B5-9F99F1F7C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152212"/>
            <a:ext cx="10753200" cy="451576"/>
          </a:xfrm>
        </p:spPr>
        <p:txBody>
          <a:bodyPr/>
          <a:lstStyle/>
          <a:p>
            <a:r>
              <a:rPr lang="cs-CZ" dirty="0" err="1"/>
              <a:t>Verbs</a:t>
            </a:r>
            <a:r>
              <a:rPr lang="cs-CZ" dirty="0"/>
              <a:t> </a:t>
            </a:r>
            <a:r>
              <a:rPr lang="cs-CZ" dirty="0" err="1"/>
              <a:t>associated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accusative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861177B-E461-4390-8B9B-D2DA44F8C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672081"/>
            <a:ext cx="10753200" cy="4742662"/>
          </a:xfrm>
        </p:spPr>
        <p:txBody>
          <a:bodyPr/>
          <a:lstStyle/>
          <a:p>
            <a:r>
              <a:rPr lang="cs-CZ" dirty="0"/>
              <a:t>DÁT SI (Dám si káv</a:t>
            </a:r>
            <a:r>
              <a:rPr lang="cs-CZ" dirty="0">
                <a:solidFill>
                  <a:schemeClr val="accent2"/>
                </a:solidFill>
              </a:rPr>
              <a:t>u</a:t>
            </a:r>
            <a:r>
              <a:rPr lang="cs-CZ" dirty="0"/>
              <a:t> / káva). </a:t>
            </a:r>
          </a:p>
          <a:p>
            <a:r>
              <a:rPr lang="cs-CZ" dirty="0"/>
              <a:t>HLEDAT (Hledám restauraci / restaurac</a:t>
            </a:r>
            <a:r>
              <a:rPr lang="cs-CZ" dirty="0">
                <a:solidFill>
                  <a:schemeClr val="accent2"/>
                </a:solidFill>
              </a:rPr>
              <a:t>e</a:t>
            </a:r>
            <a:r>
              <a:rPr lang="cs-CZ" dirty="0"/>
              <a:t>).</a:t>
            </a:r>
          </a:p>
          <a:p>
            <a:r>
              <a:rPr lang="cs-CZ" dirty="0"/>
              <a:t>MÍT (Mám bratr</a:t>
            </a:r>
            <a:r>
              <a:rPr lang="cs-CZ" dirty="0">
                <a:solidFill>
                  <a:schemeClr val="accent4"/>
                </a:solidFill>
              </a:rPr>
              <a:t>a</a:t>
            </a:r>
            <a:r>
              <a:rPr lang="cs-CZ" dirty="0"/>
              <a:t> / brat</a:t>
            </a:r>
            <a:r>
              <a:rPr lang="cs-CZ" dirty="0">
                <a:solidFill>
                  <a:schemeClr val="accent4"/>
                </a:solidFill>
              </a:rPr>
              <a:t>r</a:t>
            </a:r>
            <a:r>
              <a:rPr lang="cs-CZ" dirty="0"/>
              <a:t> = a </a:t>
            </a:r>
            <a:r>
              <a:rPr lang="cs-CZ" dirty="0" err="1"/>
              <a:t>brother</a:t>
            </a:r>
            <a:r>
              <a:rPr lang="cs-CZ" dirty="0"/>
              <a:t>). </a:t>
            </a:r>
          </a:p>
          <a:p>
            <a:r>
              <a:rPr lang="cs-CZ" dirty="0"/>
              <a:t>CHTÍT (Chci čokolád</a:t>
            </a:r>
            <a:r>
              <a:rPr lang="cs-CZ" dirty="0">
                <a:solidFill>
                  <a:schemeClr val="accent2"/>
                </a:solidFill>
              </a:rPr>
              <a:t>u</a:t>
            </a:r>
            <a:r>
              <a:rPr lang="cs-CZ" dirty="0"/>
              <a:t> / čokolád</a:t>
            </a:r>
            <a:r>
              <a:rPr lang="cs-CZ" dirty="0">
                <a:solidFill>
                  <a:schemeClr val="accent2"/>
                </a:solidFill>
              </a:rPr>
              <a:t>a</a:t>
            </a:r>
            <a:r>
              <a:rPr lang="cs-CZ" dirty="0"/>
              <a:t>).</a:t>
            </a:r>
          </a:p>
          <a:p>
            <a:r>
              <a:rPr lang="cs-CZ" dirty="0"/>
              <a:t>JÍST (Jím sý</a:t>
            </a:r>
            <a:r>
              <a:rPr lang="cs-CZ" dirty="0">
                <a:solidFill>
                  <a:schemeClr val="tx2"/>
                </a:solidFill>
              </a:rPr>
              <a:t>r</a:t>
            </a:r>
            <a:r>
              <a:rPr lang="cs-CZ" dirty="0"/>
              <a:t> a losos</a:t>
            </a:r>
            <a:r>
              <a:rPr lang="cs-CZ" dirty="0">
                <a:solidFill>
                  <a:schemeClr val="accent4"/>
                </a:solidFill>
              </a:rPr>
              <a:t>a</a:t>
            </a:r>
            <a:r>
              <a:rPr lang="cs-CZ" dirty="0"/>
              <a:t> / sý</a:t>
            </a:r>
            <a:r>
              <a:rPr lang="cs-CZ" dirty="0">
                <a:solidFill>
                  <a:schemeClr val="tx2"/>
                </a:solidFill>
              </a:rPr>
              <a:t>r</a:t>
            </a:r>
            <a:r>
              <a:rPr lang="cs-CZ" dirty="0"/>
              <a:t> a loso</a:t>
            </a:r>
            <a:r>
              <a:rPr lang="cs-CZ" dirty="0">
                <a:solidFill>
                  <a:schemeClr val="accent4"/>
                </a:solidFill>
              </a:rPr>
              <a:t>s</a:t>
            </a:r>
            <a:r>
              <a:rPr lang="cs-CZ" dirty="0"/>
              <a:t>).</a:t>
            </a:r>
          </a:p>
          <a:p>
            <a:r>
              <a:rPr lang="cs-CZ" dirty="0"/>
              <a:t>PÍT (Piju kofol</a:t>
            </a:r>
            <a:r>
              <a:rPr lang="cs-CZ" dirty="0">
                <a:solidFill>
                  <a:schemeClr val="accent2"/>
                </a:solidFill>
              </a:rPr>
              <a:t>u</a:t>
            </a:r>
            <a:r>
              <a:rPr lang="cs-CZ" dirty="0"/>
              <a:t> / kofol</a:t>
            </a:r>
            <a:r>
              <a:rPr lang="cs-CZ" dirty="0">
                <a:solidFill>
                  <a:schemeClr val="accent2"/>
                </a:solidFill>
              </a:rPr>
              <a:t>a</a:t>
            </a:r>
            <a:r>
              <a:rPr lang="cs-CZ" dirty="0"/>
              <a:t>).</a:t>
            </a:r>
          </a:p>
          <a:p>
            <a:r>
              <a:rPr lang="cs-CZ" dirty="0"/>
              <a:t>MÍT RÁDA (Mám rád/a piv</a:t>
            </a:r>
            <a:r>
              <a:rPr lang="cs-CZ" dirty="0">
                <a:solidFill>
                  <a:schemeClr val="accent3"/>
                </a:solidFill>
              </a:rPr>
              <a:t>o</a:t>
            </a:r>
            <a:r>
              <a:rPr lang="cs-CZ" dirty="0"/>
              <a:t> / piv</a:t>
            </a:r>
            <a:r>
              <a:rPr lang="cs-CZ" dirty="0">
                <a:solidFill>
                  <a:schemeClr val="accent3"/>
                </a:solidFill>
              </a:rPr>
              <a:t>o</a:t>
            </a:r>
            <a:r>
              <a:rPr lang="cs-CZ" dirty="0"/>
              <a:t>).</a:t>
            </a:r>
          </a:p>
          <a:p>
            <a:r>
              <a:rPr lang="cs-CZ" dirty="0"/>
              <a:t>VIDĚT (Vidím student</a:t>
            </a:r>
            <a:r>
              <a:rPr lang="cs-CZ" dirty="0">
                <a:solidFill>
                  <a:srgbClr val="00B0F0"/>
                </a:solidFill>
              </a:rPr>
              <a:t>a</a:t>
            </a:r>
            <a:r>
              <a:rPr lang="cs-CZ" dirty="0"/>
              <a:t> / studen</a:t>
            </a:r>
            <a:r>
              <a:rPr lang="cs-CZ" dirty="0">
                <a:solidFill>
                  <a:srgbClr val="00B0F0"/>
                </a:solidFill>
              </a:rPr>
              <a:t>t</a:t>
            </a:r>
            <a:r>
              <a:rPr lang="cs-CZ" dirty="0"/>
              <a:t>).</a:t>
            </a:r>
          </a:p>
          <a:p>
            <a:r>
              <a:rPr lang="cs-CZ" dirty="0"/>
              <a:t>STUDOVAT (Studuju češtin</a:t>
            </a:r>
            <a:r>
              <a:rPr lang="cs-CZ" dirty="0">
                <a:solidFill>
                  <a:srgbClr val="FF0000"/>
                </a:solidFill>
              </a:rPr>
              <a:t>u</a:t>
            </a:r>
            <a:r>
              <a:rPr lang="cs-CZ" dirty="0"/>
              <a:t> / češtin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).</a:t>
            </a:r>
          </a:p>
          <a:p>
            <a:r>
              <a:rPr lang="cs-CZ" dirty="0"/>
              <a:t>UČIT SE (Učím se matematik</a:t>
            </a:r>
            <a:r>
              <a:rPr lang="cs-CZ" dirty="0">
                <a:solidFill>
                  <a:schemeClr val="accent2"/>
                </a:solidFill>
              </a:rPr>
              <a:t>u</a:t>
            </a:r>
            <a:r>
              <a:rPr lang="cs-CZ" dirty="0"/>
              <a:t> / matematik</a:t>
            </a:r>
            <a:r>
              <a:rPr lang="cs-CZ" dirty="0">
                <a:solidFill>
                  <a:schemeClr val="accent2"/>
                </a:solidFill>
              </a:rPr>
              <a:t>a</a:t>
            </a:r>
            <a:r>
              <a:rPr lang="cs-CZ" dirty="0"/>
              <a:t> = a </a:t>
            </a:r>
            <a:r>
              <a:rPr lang="cs-CZ" dirty="0" err="1"/>
              <a:t>math</a:t>
            </a:r>
            <a:r>
              <a:rPr lang="cs-CZ" dirty="0"/>
              <a:t>).</a:t>
            </a:r>
          </a:p>
          <a:p>
            <a:r>
              <a:rPr lang="cs-CZ" dirty="0"/>
              <a:t>KUPOVAT, POSLOUCHAT, OBĚDVAT, DĚLAT, UČIT, VAŘIT, PSÁT, ČÍST…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9FFFB5C-BCAD-42D0-8599-C167A9AD4C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435475" y="2352001"/>
            <a:ext cx="1280686" cy="231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646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D41BB16-2859-CCF4-D60A-A953594870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E95CB2-C9A0-EBF9-952F-94988FAF48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039BCE-7F68-F130-9999-867358D55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do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to 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accusative</a:t>
            </a:r>
            <a:r>
              <a:rPr lang="cs-CZ" dirty="0"/>
              <a:t>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B8ECBF-8BDA-B01F-7B7F-E634C961C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learn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verbs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acc</a:t>
            </a:r>
            <a:r>
              <a:rPr lang="cs-CZ" dirty="0"/>
              <a:t>.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(dát si, hledat, …).</a:t>
            </a:r>
          </a:p>
          <a:p>
            <a:r>
              <a:rPr lang="cs-CZ" dirty="0"/>
              <a:t>These </a:t>
            </a:r>
            <a:r>
              <a:rPr lang="cs-CZ" dirty="0" err="1"/>
              <a:t>verbs</a:t>
            </a:r>
            <a:r>
              <a:rPr lang="cs-CZ" dirty="0"/>
              <a:t> are </a:t>
            </a:r>
            <a:r>
              <a:rPr lang="cs-CZ" b="1" dirty="0" err="1"/>
              <a:t>transitive</a:t>
            </a:r>
            <a:r>
              <a:rPr lang="cs-CZ" dirty="0"/>
              <a:t>.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use direct </a:t>
            </a:r>
            <a:r>
              <a:rPr lang="cs-CZ" dirty="0" err="1"/>
              <a:t>object</a:t>
            </a:r>
            <a:r>
              <a:rPr lang="cs-CZ" dirty="0"/>
              <a:t> in </a:t>
            </a:r>
            <a:r>
              <a:rPr lang="cs-CZ" dirty="0" err="1"/>
              <a:t>accusative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. </a:t>
            </a:r>
            <a:r>
              <a:rPr lang="cs-CZ" dirty="0" err="1"/>
              <a:t>WHY</a:t>
            </a:r>
            <a:r>
              <a:rPr lang="cs-CZ" dirty="0"/>
              <a:t>?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say</a:t>
            </a:r>
            <a:r>
              <a:rPr lang="cs-CZ" dirty="0"/>
              <a:t> </a:t>
            </a:r>
            <a:r>
              <a:rPr lang="cs-CZ" i="1" dirty="0"/>
              <a:t>I DRINK </a:t>
            </a:r>
            <a:r>
              <a:rPr lang="cs-CZ" i="1" dirty="0" err="1"/>
              <a:t>SOMETHING</a:t>
            </a:r>
            <a:r>
              <a:rPr lang="cs-CZ" i="1" dirty="0"/>
              <a:t>.</a:t>
            </a:r>
          </a:p>
          <a:p>
            <a:r>
              <a:rPr lang="cs-CZ" b="1" dirty="0" err="1"/>
              <a:t>Intransitive</a:t>
            </a:r>
            <a:r>
              <a:rPr lang="cs-CZ" dirty="0"/>
              <a:t> </a:t>
            </a:r>
            <a:r>
              <a:rPr lang="cs-CZ" dirty="0" err="1"/>
              <a:t>verbs</a:t>
            </a:r>
            <a:r>
              <a:rPr lang="cs-CZ" dirty="0"/>
              <a:t> are </a:t>
            </a:r>
            <a:r>
              <a:rPr lang="cs-CZ" dirty="0" err="1"/>
              <a:t>verbs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use a direct </a:t>
            </a:r>
            <a:r>
              <a:rPr lang="cs-CZ" dirty="0" err="1"/>
              <a:t>object</a:t>
            </a:r>
            <a:r>
              <a:rPr lang="cs-CZ" dirty="0"/>
              <a:t> in </a:t>
            </a:r>
            <a:r>
              <a:rPr lang="cs-CZ" dirty="0" err="1"/>
              <a:t>accusative</a:t>
            </a:r>
            <a:r>
              <a:rPr lang="cs-CZ" dirty="0"/>
              <a:t>: být, pracovat, spát. </a:t>
            </a:r>
            <a:r>
              <a:rPr lang="cs-CZ" dirty="0" err="1"/>
              <a:t>WHY</a:t>
            </a:r>
            <a:r>
              <a:rPr lang="cs-CZ" dirty="0"/>
              <a:t>?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not </a:t>
            </a:r>
            <a:r>
              <a:rPr lang="cs-CZ" dirty="0" err="1"/>
              <a:t>say</a:t>
            </a:r>
            <a:r>
              <a:rPr lang="cs-CZ" dirty="0"/>
              <a:t>: </a:t>
            </a:r>
            <a:r>
              <a:rPr lang="cs-CZ" i="1" dirty="0"/>
              <a:t>I </a:t>
            </a:r>
            <a:r>
              <a:rPr lang="cs-CZ" i="1" dirty="0" err="1"/>
              <a:t>SLEEP</a:t>
            </a:r>
            <a:r>
              <a:rPr lang="cs-CZ" i="1" dirty="0"/>
              <a:t> </a:t>
            </a:r>
            <a:r>
              <a:rPr lang="cs-CZ" i="1" dirty="0" err="1"/>
              <a:t>SOMETHING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intransitive</a:t>
            </a:r>
            <a:r>
              <a:rPr lang="cs-CZ" dirty="0"/>
              <a:t> verb).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might</a:t>
            </a:r>
            <a:r>
              <a:rPr lang="cs-CZ" dirty="0"/>
              <a:t> </a:t>
            </a:r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en-US" dirty="0"/>
              <a:t>decide whether you should use accusative after a verb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96682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759FBC-FFF2-88AE-5C33-6F760CA96E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3C61ED-F7F3-D595-0FCA-4CF08BB753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F231BC-FB10-18E2-2E9E-DC3E892685D7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34/4</a:t>
            </a:r>
          </a:p>
          <a:p>
            <a:endParaRPr lang="cs-CZ" dirty="0"/>
          </a:p>
          <a:p>
            <a:r>
              <a:rPr lang="cs-CZ" dirty="0"/>
              <a:t>34/5</a:t>
            </a:r>
          </a:p>
          <a:p>
            <a:endParaRPr lang="cs-CZ" dirty="0"/>
          </a:p>
          <a:p>
            <a:r>
              <a:rPr lang="cs-CZ" dirty="0"/>
              <a:t>81/20 </a:t>
            </a:r>
            <a:r>
              <a:rPr lang="cs-CZ" dirty="0">
                <a:sym typeface="Wingdings" panose="05000000000000000000" pitchFamily="2" charset="2"/>
              </a:rPr>
              <a:t> mobile „e“: dědeč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e</a:t>
            </a:r>
            <a:r>
              <a:rPr lang="cs-CZ" dirty="0">
                <a:sym typeface="Wingdings" panose="05000000000000000000" pitchFamily="2" charset="2"/>
              </a:rPr>
              <a:t>k, tatín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e</a:t>
            </a:r>
            <a:r>
              <a:rPr lang="cs-CZ" dirty="0">
                <a:sym typeface="Wingdings" panose="05000000000000000000" pitchFamily="2" charset="2"/>
              </a:rPr>
              <a:t>k, p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e</a:t>
            </a:r>
            <a:r>
              <a:rPr lang="cs-CZ" dirty="0">
                <a:sym typeface="Wingdings" panose="05000000000000000000" pitchFamily="2" charset="2"/>
              </a:rPr>
              <a:t>s = děde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čk</a:t>
            </a:r>
            <a:r>
              <a:rPr lang="cs-CZ" dirty="0">
                <a:sym typeface="Wingdings" panose="05000000000000000000" pitchFamily="2" charset="2"/>
              </a:rPr>
              <a:t>a, tatí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nk</a:t>
            </a:r>
            <a:r>
              <a:rPr lang="cs-CZ" dirty="0">
                <a:sym typeface="Wingdings" panose="05000000000000000000" pitchFamily="2" charset="2"/>
              </a:rPr>
              <a:t>a, 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ps</a:t>
            </a:r>
            <a:r>
              <a:rPr lang="cs-CZ" dirty="0">
                <a:sym typeface="Wingdings" panose="05000000000000000000" pitchFamily="2" charset="2"/>
              </a:rPr>
              <a:t>a</a:t>
            </a:r>
            <a:endParaRPr lang="cs-CZ" dirty="0"/>
          </a:p>
          <a:p>
            <a:endParaRPr lang="cs-CZ" dirty="0"/>
          </a:p>
          <a:p>
            <a:r>
              <a:rPr lang="cs-CZ" dirty="0"/>
              <a:t>81/21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80/17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 err="1">
                <a:sym typeface="Wingdings" panose="05000000000000000000" pitchFamily="2" charset="2"/>
                <a:hlinkClick r:id="rId2"/>
              </a:rPr>
              <a:t>WORDWALL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646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E340CA-A45A-4DD8-F039-9AB55207C4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3F6CA7-717D-0BEB-768A-22B6F7BF2A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98E76-AF36-DA63-7A13-299A1AE7A2D0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66000" y="-53616"/>
            <a:ext cx="10753200" cy="6533616"/>
          </a:xfrm>
        </p:spPr>
        <p:txBody>
          <a:bodyPr/>
          <a:lstStyle/>
          <a:p>
            <a:r>
              <a:rPr lang="cs-CZ" dirty="0"/>
              <a:t>MÁM RÁDA / MÁM RÁD DĚDEČKA (DĚDEČ</a:t>
            </a:r>
            <a:r>
              <a:rPr lang="cs-CZ" dirty="0">
                <a:highlight>
                  <a:srgbClr val="FFFF00"/>
                </a:highlight>
              </a:rPr>
              <a:t>E</a:t>
            </a:r>
            <a:r>
              <a:rPr lang="cs-CZ" dirty="0"/>
              <a:t>K)</a:t>
            </a:r>
          </a:p>
          <a:p>
            <a:r>
              <a:rPr lang="cs-CZ" dirty="0"/>
              <a:t>HLEDÁM PSA. </a:t>
            </a:r>
          </a:p>
          <a:p>
            <a:r>
              <a:rPr lang="cs-CZ" dirty="0"/>
              <a:t>MŮJ BRATR JE UČITEL.</a:t>
            </a:r>
          </a:p>
          <a:p>
            <a:r>
              <a:rPr lang="cs-CZ" dirty="0"/>
              <a:t>HLEDÁTE TATÍNKA? </a:t>
            </a:r>
          </a:p>
          <a:p>
            <a:r>
              <a:rPr lang="cs-CZ" dirty="0"/>
              <a:t>JAK SE JMENUJE TVŮJ SYN?</a:t>
            </a:r>
          </a:p>
          <a:p>
            <a:r>
              <a:rPr lang="cs-CZ" dirty="0"/>
              <a:t>KAMARÁDKA MÁ MALOU DCERU. </a:t>
            </a:r>
          </a:p>
          <a:p>
            <a:r>
              <a:rPr lang="cs-CZ" dirty="0"/>
              <a:t>NEJÍŠ ČOKOLÁDOVOU ZMRZLINU?</a:t>
            </a:r>
          </a:p>
          <a:p>
            <a:r>
              <a:rPr lang="cs-CZ" dirty="0"/>
              <a:t>NEMÁM RÁD ČESNEKOVOU POLÉVKU.</a:t>
            </a:r>
          </a:p>
          <a:p>
            <a:r>
              <a:rPr lang="cs-CZ" dirty="0"/>
              <a:t>TO JE MŮJ BRATR.</a:t>
            </a:r>
          </a:p>
          <a:p>
            <a:r>
              <a:rPr lang="cs-CZ" dirty="0"/>
              <a:t>TO NENÍ MOJE MAMINKA? </a:t>
            </a:r>
          </a:p>
          <a:p>
            <a:r>
              <a:rPr lang="cs-CZ" dirty="0"/>
              <a:t>KAMARÁD MÁ VELKÉHO SYNA. </a:t>
            </a:r>
          </a:p>
          <a:p>
            <a:r>
              <a:rPr lang="cs-CZ" dirty="0"/>
              <a:t>KDE PRACUJE TVOJE SESTRA? </a:t>
            </a:r>
          </a:p>
          <a:p>
            <a:r>
              <a:rPr lang="cs-CZ" dirty="0"/>
              <a:t>NEPIJU ČERNÉ PIVO. </a:t>
            </a:r>
          </a:p>
          <a:p>
            <a:r>
              <a:rPr lang="cs-CZ" dirty="0"/>
              <a:t>DÁŠ SI SMAŽENÝ SÝR? </a:t>
            </a:r>
          </a:p>
        </p:txBody>
      </p:sp>
    </p:spTree>
    <p:extLst>
      <p:ext uri="{BB962C8B-B14F-4D97-AF65-F5344CB8AC3E}">
        <p14:creationId xmlns:p14="http://schemas.microsoft.com/office/powerpoint/2010/main" val="1944553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DBDD41-2192-9C69-E013-F8BA6345CC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36CD76-5CC7-530B-4FBE-058404E2DD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B687034-1BA6-1867-B47C-E0594A6F1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Jmenovat se, pracovat, studovat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5CE40ECA-4D31-DBF1-4A25-809A6651B9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Str. 33</a:t>
            </a:r>
          </a:p>
        </p:txBody>
      </p:sp>
    </p:spTree>
    <p:extLst>
      <p:ext uri="{BB962C8B-B14F-4D97-AF65-F5344CB8AC3E}">
        <p14:creationId xmlns:p14="http://schemas.microsoft.com/office/powerpoint/2010/main" val="310500654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5" id="{235DF30E-89F5-B547-981B-D43C338A25DC}" vid="{83DD0210-E652-914D-A3F1-7C72B2A74AC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prezentace-cjv-cz-16-9 (1)</Template>
  <TotalTime>1922</TotalTime>
  <Words>528</Words>
  <Application>Microsoft Office PowerPoint</Application>
  <PresentationFormat>Widescreen</PresentationFormat>
  <Paragraphs>136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Dvanáctý týden Czech for Foreign MU Staff: Beginners 1</vt:lpstr>
      <vt:lpstr>Akuzative Ma</vt:lpstr>
      <vt:lpstr>PowerPoint Presentation</vt:lpstr>
      <vt:lpstr>PowerPoint Presentation</vt:lpstr>
      <vt:lpstr>Verbs associated with accusative</vt:lpstr>
      <vt:lpstr>How do we know when to use the accusative?</vt:lpstr>
      <vt:lpstr>PowerPoint Presentation</vt:lpstr>
      <vt:lpstr>PowerPoint Presentation</vt:lpstr>
      <vt:lpstr>Jmenovat se, pracovat, studovat</vt:lpstr>
      <vt:lpstr>PowerPoint Presentation</vt:lpstr>
      <vt:lpstr>PowerPoint Presentation</vt:lpstr>
      <vt:lpstr>Přeji vám veselé Vánoce a šťastný nový rok.</vt:lpstr>
      <vt:lpstr>KOLO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Třetí týden Czech for Foreign MU Staff: Beginners 1</dc:title>
  <dc:creator>Kateřina Frecerová</dc:creator>
  <cp:lastModifiedBy>Kateřina Frecerová</cp:lastModifiedBy>
  <cp:revision>56</cp:revision>
  <cp:lastPrinted>1601-01-01T00:00:00Z</cp:lastPrinted>
  <dcterms:created xsi:type="dcterms:W3CDTF">2024-09-22T12:03:40Z</dcterms:created>
  <dcterms:modified xsi:type="dcterms:W3CDTF">2024-12-09T18:47:39Z</dcterms:modified>
</cp:coreProperties>
</file>