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337" r:id="rId5"/>
    <p:sldId id="330" r:id="rId6"/>
    <p:sldId id="331" r:id="rId7"/>
    <p:sldId id="332" r:id="rId8"/>
    <p:sldId id="370" r:id="rId9"/>
    <p:sldId id="305" r:id="rId10"/>
    <p:sldId id="334" r:id="rId11"/>
    <p:sldId id="333" r:id="rId12"/>
    <p:sldId id="347" r:id="rId13"/>
    <p:sldId id="328" r:id="rId14"/>
    <p:sldId id="346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A6D5737-7ADE-4019-A7C3-A7825DB04139}">
          <p14:sldIdLst>
            <p14:sldId id="256"/>
            <p14:sldId id="257"/>
            <p14:sldId id="260"/>
            <p14:sldId id="337"/>
            <p14:sldId id="330"/>
            <p14:sldId id="331"/>
            <p14:sldId id="332"/>
            <p14:sldId id="370"/>
            <p14:sldId id="305"/>
            <p14:sldId id="334"/>
            <p14:sldId id="333"/>
            <p14:sldId id="347"/>
            <p14:sldId id="328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88" autoAdjust="0"/>
  </p:normalViewPr>
  <p:slideViewPr>
    <p:cSldViewPr snapToGrid="0">
      <p:cViewPr varScale="1">
        <p:scale>
          <a:sx n="62" d="100"/>
          <a:sy n="62" d="100"/>
        </p:scale>
        <p:origin x="834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Frecerová" userId="68233c8ba44d83d3" providerId="LiveId" clId="{DE42E290-394C-4279-87CF-BB9F566E00F7}"/>
    <pc:docChg chg="modSld">
      <pc:chgData name="Kateřina Frecerová" userId="68233c8ba44d83d3" providerId="LiveId" clId="{DE42E290-394C-4279-87CF-BB9F566E00F7}" dt="2024-09-22T15:21:28.627" v="12" actId="20577"/>
      <pc:docMkLst>
        <pc:docMk/>
      </pc:docMkLst>
      <pc:sldChg chg="modSp mod">
        <pc:chgData name="Kateřina Frecerová" userId="68233c8ba44d83d3" providerId="LiveId" clId="{DE42E290-394C-4279-87CF-BB9F566E00F7}" dt="2024-09-22T15:21:28.627" v="12" actId="20577"/>
        <pc:sldMkLst>
          <pc:docMk/>
          <pc:sldMk cId="2611918853" sldId="279"/>
        </pc:sldMkLst>
        <pc:spChg chg="mod">
          <ac:chgData name="Kateřina Frecerová" userId="68233c8ba44d83d3" providerId="LiveId" clId="{DE42E290-394C-4279-87CF-BB9F566E00F7}" dt="2024-09-22T15:21:28.627" v="12" actId="20577"/>
          <ac:spMkLst>
            <pc:docMk/>
            <pc:sldMk cId="2611918853" sldId="279"/>
            <ac:spMk id="7" creationId="{BCCB467B-6C47-FA62-D9C0-80081C7D9B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8423" y="6048047"/>
            <a:ext cx="851127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619" y="2014647"/>
            <a:ext cx="402876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stepbystep.cz/coLm4dEPxQE9/uploads/2018/11/Track-30.mp3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heelofnames.com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www.thebeertimes.com/claves-para-elegir-la-copa-correcta-para-cada-vino/" TargetMode="External"/><Relationship Id="rId18" Type="http://schemas.openxmlformats.org/officeDocument/2006/relationships/hyperlink" Target="https://sprchovykout.blogspot.com/2021/03/nivova-polevka.html" TargetMode="External"/><Relationship Id="rId3" Type="http://schemas.openxmlformats.org/officeDocument/2006/relationships/hyperlink" Target="https://pxhere.com/cs/photo/598699" TargetMode="External"/><Relationship Id="rId7" Type="http://schemas.openxmlformats.org/officeDocument/2006/relationships/hyperlink" Target="https://www.pikist.com/free-photo-ssyiz/cs" TargetMode="External"/><Relationship Id="rId12" Type="http://schemas.openxmlformats.org/officeDocument/2006/relationships/image" Target="../media/image10.jpg"/><Relationship Id="rId17" Type="http://schemas.openxmlformats.org/officeDocument/2006/relationships/image" Target="../media/image12.jpg"/><Relationship Id="rId2" Type="http://schemas.openxmlformats.org/officeDocument/2006/relationships/image" Target="../media/image5.jpg"/><Relationship Id="rId16" Type="http://schemas.openxmlformats.org/officeDocument/2006/relationships/hyperlink" Target="https://creativecommons.org/licenses/by-nc-nd/3.0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11" Type="http://schemas.openxmlformats.org/officeDocument/2006/relationships/hyperlink" Target="https://pxhere.com/cs/photo/737866" TargetMode="External"/><Relationship Id="rId5" Type="http://schemas.openxmlformats.org/officeDocument/2006/relationships/hyperlink" Target="https://www.creativegan.net/archives/helado-de-chocolate-y-frutos-secos/" TargetMode="External"/><Relationship Id="rId15" Type="http://schemas.openxmlformats.org/officeDocument/2006/relationships/hyperlink" Target="https://naturalsaudeebeleza.blogspot.com/2014/01/recomendacoes-gerais-para-uma.html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s://www.pexels.com/photo/close-up-of-salad-in-plate-257816/" TargetMode="External"/><Relationship Id="rId1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cs/narozeniny-dort-narozeninov%C3%BD-dort-1173646/" TargetMode="External"/><Relationship Id="rId3" Type="http://schemas.openxmlformats.org/officeDocument/2006/relationships/hyperlink" Target="https://www.czechstepbystep.cz/coLm4dEPxQE9/uploads/2018/11/Track-29.mp3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www.czechstepbystep.cz/coLm4dEPxQE9/uploads/2018/11/Track-28.mp3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E76F2A2-1D6C-9740-82C1-5FCF91583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k-SK"/>
              <a:t>Kateřina Frecerová</a:t>
            </a:r>
            <a:endParaRPr lang="sk-SK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C94386-BE34-D24D-B8DB-950F2ACA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83D02-9CC1-9F4B-8468-92A671E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sk-SK" dirty="0" err="1"/>
              <a:t>Osmý</a:t>
            </a:r>
            <a:r>
              <a:rPr lang="sk-SK" dirty="0"/>
              <a:t> </a:t>
            </a:r>
            <a:r>
              <a:rPr lang="sk-SK" dirty="0" err="1"/>
              <a:t>týden</a:t>
            </a:r>
            <a:br>
              <a:rPr lang="sk-SK" dirty="0"/>
            </a:br>
            <a:r>
              <a:rPr lang="en-US" dirty="0"/>
              <a:t>Czech for Foreign MU Staff: Beginners 1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A6CA557-2DEC-C749-887A-C7C410488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/>
              <a:t> </a:t>
            </a:r>
            <a:r>
              <a:rPr lang="sk-SK" dirty="0" err="1"/>
              <a:t>Eighth</a:t>
            </a:r>
            <a:r>
              <a:rPr lang="sk-SK" dirty="0"/>
              <a:t> </a:t>
            </a:r>
            <a:r>
              <a:rPr lang="sk-SK" dirty="0" err="1"/>
              <a:t>week</a:t>
            </a: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85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2240E2-4EE9-92B2-686A-8A5D7A681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ABB249-F3F5-809D-1571-88C7E454F4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0E1157C5-5D7A-3B59-96B0-B6208675C494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493411398"/>
              </p:ext>
            </p:extLst>
          </p:nvPr>
        </p:nvGraphicFramePr>
        <p:xfrm>
          <a:off x="719931" y="196494"/>
          <a:ext cx="1075213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661503962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19088693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 err="1"/>
                        <a:t>ATYPICAL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ENDINGS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44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4"/>
                          </a:solidFill>
                        </a:rPr>
                        <a:t>Maskulinum </a:t>
                      </a:r>
                      <a:r>
                        <a:rPr lang="cs-CZ" dirty="0" err="1">
                          <a:solidFill>
                            <a:schemeClr val="accent4"/>
                          </a:solidFill>
                        </a:rPr>
                        <a:t>animate</a:t>
                      </a:r>
                      <a:endParaRPr lang="cs-CZ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Kolega, turista, soudce, recepční (man)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2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Maskulinum </a:t>
                      </a:r>
                      <a:r>
                        <a:rPr lang="cs-CZ" dirty="0" err="1">
                          <a:solidFill>
                            <a:schemeClr val="accent1"/>
                          </a:solidFill>
                        </a:rPr>
                        <a:t>inanimate</a:t>
                      </a:r>
                      <a:endParaRPr lang="cs-CZ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Chleba</a:t>
                      </a:r>
                      <a:r>
                        <a:rPr lang="cs-CZ" dirty="0"/>
                        <a:t> (a </a:t>
                      </a:r>
                      <a:r>
                        <a:rPr lang="cs-CZ" dirty="0" err="1"/>
                        <a:t>bread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55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Femininum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Kancelář, místnost, tramvaj</a:t>
                      </a:r>
                      <a:r>
                        <a:rPr lang="cs-CZ" dirty="0"/>
                        <a:t>, paní (</a:t>
                      </a:r>
                      <a:r>
                        <a:rPr lang="cs-CZ" dirty="0" err="1"/>
                        <a:t>woman</a:t>
                      </a:r>
                      <a:r>
                        <a:rPr lang="cs-CZ" dirty="0"/>
                        <a:t>), recepční (</a:t>
                      </a:r>
                      <a:r>
                        <a:rPr lang="cs-CZ" dirty="0" err="1"/>
                        <a:t>woman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93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Neutrum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Kuře (baby animal), téma (</a:t>
                      </a:r>
                      <a:r>
                        <a:rPr lang="cs-CZ" dirty="0" err="1"/>
                        <a:t>loan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words</a:t>
                      </a:r>
                      <a:r>
                        <a:rPr lang="cs-CZ" dirty="0"/>
                        <a:t>), muzeum, centrum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180710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43D79B25-E3E6-6E27-25CD-156722D07D2A}"/>
              </a:ext>
            </a:extLst>
          </p:cNvPr>
          <p:cNvSpPr txBox="1"/>
          <p:nvPr/>
        </p:nvSpPr>
        <p:spPr>
          <a:xfrm>
            <a:off x="666000" y="2516564"/>
            <a:ext cx="1080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Biological</a:t>
            </a:r>
            <a:r>
              <a:rPr lang="cs-CZ" sz="2800" dirty="0">
                <a:latin typeface="+mn-lt"/>
              </a:rPr>
              <a:t> gender </a:t>
            </a:r>
            <a:r>
              <a:rPr lang="cs-CZ" sz="2800" dirty="0" err="1">
                <a:latin typeface="+mn-lt"/>
              </a:rPr>
              <a:t>is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important</a:t>
            </a:r>
            <a:r>
              <a:rPr lang="cs-CZ" sz="2800" dirty="0">
                <a:latin typeface="+mn-lt"/>
              </a:rPr>
              <a:t> VS </a:t>
            </a:r>
            <a:r>
              <a:rPr lang="cs-CZ" sz="2800" dirty="0" err="1">
                <a:latin typeface="+mn-lt"/>
              </a:rPr>
              <a:t>grammatical</a:t>
            </a:r>
            <a:r>
              <a:rPr lang="cs-CZ" sz="2800" dirty="0">
                <a:latin typeface="+mn-lt"/>
              </a:rPr>
              <a:t> gender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18B67E-5A7C-4EF2-F5A3-7BAD2EA56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2563"/>
            <a:ext cx="12192000" cy="3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40DFAF-9EBF-B061-10E8-30F86659C1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B6A59-2C70-60E0-8A25-A64FF171F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4688D08-2A23-0E4B-D419-0C92928CA5D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Učebnice 23/8</a:t>
            </a:r>
          </a:p>
          <a:p>
            <a:r>
              <a:rPr lang="cs-CZ" dirty="0"/>
              <a:t>Učebnice 23/9</a:t>
            </a:r>
          </a:p>
          <a:p>
            <a:r>
              <a:rPr lang="cs-CZ" dirty="0"/>
              <a:t>74/7, 11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23/ 11, 12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6ADDCEA-574F-55D7-FF3A-F64F75EA4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34833"/>
              </p:ext>
            </p:extLst>
          </p:nvPr>
        </p:nvGraphicFramePr>
        <p:xfrm>
          <a:off x="666000" y="2852277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307">
                  <a:extLst>
                    <a:ext uri="{9D8B030D-6E8A-4147-A177-3AD203B41FA5}">
                      <a16:colId xmlns:a16="http://schemas.microsoft.com/office/drawing/2014/main" val="267610568"/>
                    </a:ext>
                  </a:extLst>
                </a:gridCol>
                <a:gridCol w="5657693">
                  <a:extLst>
                    <a:ext uri="{9D8B030D-6E8A-4147-A177-3AD203B41FA5}">
                      <a16:colId xmlns:a16="http://schemas.microsoft.com/office/drawing/2014/main" val="100233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i="1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cs-CZ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i="1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cs-CZ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i="1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cs-CZ" i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1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4"/>
                          </a:solidFill>
                        </a:rPr>
                        <a:t>Maskulinum </a:t>
                      </a:r>
                      <a:r>
                        <a:rPr lang="cs-CZ" dirty="0" err="1">
                          <a:solidFill>
                            <a:schemeClr val="accent4"/>
                          </a:solidFill>
                        </a:rPr>
                        <a:t>animate</a:t>
                      </a:r>
                      <a:endParaRPr lang="cs-CZ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4"/>
                          </a:solidFill>
                        </a:rPr>
                        <a:t>Jaký</a:t>
                      </a:r>
                      <a:r>
                        <a:rPr lang="cs-CZ" dirty="0"/>
                        <a:t> je ten losos? Ten losos je dobr</a:t>
                      </a:r>
                      <a:r>
                        <a:rPr lang="cs-CZ" dirty="0">
                          <a:solidFill>
                            <a:schemeClr val="accent4"/>
                          </a:solidFill>
                        </a:rPr>
                        <a:t>ý</a:t>
                      </a:r>
                      <a:r>
                        <a:rPr lang="cs-CZ" dirty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7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Maskulinum </a:t>
                      </a:r>
                      <a:r>
                        <a:rPr lang="cs-CZ" dirty="0" err="1">
                          <a:solidFill>
                            <a:schemeClr val="accent1"/>
                          </a:solidFill>
                        </a:rPr>
                        <a:t>inanimate</a:t>
                      </a:r>
                      <a:endParaRPr lang="cs-CZ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Jaký</a:t>
                      </a:r>
                      <a:r>
                        <a:rPr lang="cs-CZ" dirty="0"/>
                        <a:t> je ten čaj? Ten čaj je ovocn</a:t>
                      </a:r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ý</a:t>
                      </a:r>
                      <a:r>
                        <a:rPr lang="cs-CZ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Femininum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Jaká</a:t>
                      </a:r>
                      <a:r>
                        <a:rPr lang="cs-CZ" dirty="0"/>
                        <a:t> je ta káva? Ta káva je čern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á</a:t>
                      </a:r>
                      <a:r>
                        <a:rPr lang="cs-CZ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4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Neutrum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Jaké</a:t>
                      </a:r>
                      <a:r>
                        <a:rPr lang="cs-CZ" dirty="0"/>
                        <a:t> je to maso? To maso je </a:t>
                      </a:r>
                      <a:r>
                        <a:rPr lang="cs-CZ" u="sng" dirty="0"/>
                        <a:t>kvalitní</a:t>
                      </a:r>
                      <a:r>
                        <a:rPr lang="cs-CZ" dirty="0"/>
                        <a:t> / dobr</a:t>
                      </a:r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é</a:t>
                      </a:r>
                      <a:r>
                        <a:rPr lang="cs-CZ" dirty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11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14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656135-91A0-411F-BA4C-CC486A524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39FFD3-3869-4F7A-96EE-EE19C9CFE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5657437-A265-45CD-99D4-B76A8B4F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Lekce 3: Restaurace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2FACF2A9-F4AA-44D5-B03C-97DB485A0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Str. 24/ 1+2 (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</a:t>
            </a:r>
            <a:r>
              <a:rPr lang="cs-CZ" dirty="0"/>
              <a:t>), 3</a:t>
            </a:r>
          </a:p>
        </p:txBody>
      </p:sp>
    </p:spTree>
    <p:extLst>
      <p:ext uri="{BB962C8B-B14F-4D97-AF65-F5344CB8AC3E}">
        <p14:creationId xmlns:p14="http://schemas.microsoft.com/office/powerpoint/2010/main" val="337934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DA3E06-E2FD-3F9C-0EE4-63873E01B5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B1D04F-630B-A608-370A-26EDE3887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9507A4-F6BD-10D6-90CC-7E5FB1646D6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129309"/>
            <a:ext cx="10753200" cy="5702691"/>
          </a:xfrm>
        </p:spPr>
        <p:txBody>
          <a:bodyPr/>
          <a:lstStyle/>
          <a:p>
            <a:r>
              <a:rPr lang="cs-CZ" dirty="0"/>
              <a:t>učebnice str</a:t>
            </a:r>
            <a:r>
              <a:rPr lang="en-US" dirty="0"/>
              <a:t>. 2</a:t>
            </a:r>
            <a:r>
              <a:rPr lang="cs-CZ" dirty="0"/>
              <a:t>4</a:t>
            </a:r>
            <a:r>
              <a:rPr lang="en-US" dirty="0"/>
              <a:t>/</a:t>
            </a:r>
            <a:r>
              <a:rPr lang="cs-CZ" dirty="0"/>
              <a:t>oranžová bublina + </a:t>
            </a:r>
            <a:r>
              <a:rPr lang="cs-CZ" b="1" u="sng" dirty="0"/>
              <a:t>24/6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6EA3236-85AF-53A7-C313-2A7E1E31CDC2}"/>
              </a:ext>
            </a:extLst>
          </p:cNvPr>
          <p:cNvGraphicFramePr>
            <a:graphicFrameLocks noGrp="1"/>
          </p:cNvGraphicFramePr>
          <p:nvPr/>
        </p:nvGraphicFramePr>
        <p:xfrm>
          <a:off x="3134926" y="692150"/>
          <a:ext cx="4922378" cy="265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057">
                  <a:extLst>
                    <a:ext uri="{9D8B030D-6E8A-4147-A177-3AD203B41FA5}">
                      <a16:colId xmlns:a16="http://schemas.microsoft.com/office/drawing/2014/main" val="3885666910"/>
                    </a:ext>
                  </a:extLst>
                </a:gridCol>
                <a:gridCol w="1684890">
                  <a:extLst>
                    <a:ext uri="{9D8B030D-6E8A-4147-A177-3AD203B41FA5}">
                      <a16:colId xmlns:a16="http://schemas.microsoft.com/office/drawing/2014/main" val="3187994019"/>
                    </a:ext>
                  </a:extLst>
                </a:gridCol>
                <a:gridCol w="786283">
                  <a:extLst>
                    <a:ext uri="{9D8B030D-6E8A-4147-A177-3AD203B41FA5}">
                      <a16:colId xmlns:a16="http://schemas.microsoft.com/office/drawing/2014/main" val="2687185067"/>
                    </a:ext>
                  </a:extLst>
                </a:gridCol>
                <a:gridCol w="1842148">
                  <a:extLst>
                    <a:ext uri="{9D8B030D-6E8A-4147-A177-3AD203B41FA5}">
                      <a16:colId xmlns:a16="http://schemas.microsoft.com/office/drawing/2014/main" val="3254599336"/>
                    </a:ext>
                  </a:extLst>
                </a:gridCol>
              </a:tblGrid>
              <a:tr h="5305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1x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Jednou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6x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ŠESTkrát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880706"/>
                  </a:ext>
                </a:extLst>
              </a:tr>
              <a:tr h="5305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2x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DVAkrát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7x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SEDMkrát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85841"/>
                  </a:ext>
                </a:extLst>
              </a:tr>
              <a:tr h="5305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3x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TŘIkrát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8x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OSMkrát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24133"/>
                  </a:ext>
                </a:extLst>
              </a:tr>
              <a:tr h="5305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4x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ČTYŘIkrát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9x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DEVĚTkrát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92753"/>
                  </a:ext>
                </a:extLst>
              </a:tr>
              <a:tr h="5305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5x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PĚTkrát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10x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DESETkrát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7010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C0100766-0E21-82E1-6659-826B3D42C4F5}"/>
              </a:ext>
            </a:extLst>
          </p:cNvPr>
          <p:cNvSpPr txBox="1"/>
          <p:nvPr/>
        </p:nvSpPr>
        <p:spPr>
          <a:xfrm>
            <a:off x="108764" y="3327616"/>
            <a:ext cx="12083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 err="1">
                <a:latin typeface="+mn-lt"/>
              </a:rPr>
              <a:t>When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order</a:t>
            </a:r>
            <a:r>
              <a:rPr lang="cs-CZ" dirty="0">
                <a:latin typeface="+mn-lt"/>
              </a:rPr>
              <a:t> food in restaurant,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avoid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unknown</a:t>
            </a:r>
            <a:r>
              <a:rPr lang="cs-CZ" dirty="0">
                <a:latin typeface="+mn-lt"/>
              </a:rPr>
              <a:t> case </a:t>
            </a:r>
            <a:r>
              <a:rPr lang="cs-CZ" dirty="0" err="1">
                <a:latin typeface="+mn-lt"/>
              </a:rPr>
              <a:t>endings</a:t>
            </a:r>
            <a:r>
              <a:rPr lang="cs-CZ" dirty="0">
                <a:latin typeface="+mn-lt"/>
              </a:rPr>
              <a:t> by </a:t>
            </a:r>
            <a:r>
              <a:rPr lang="cs-CZ" dirty="0" err="1">
                <a:latin typeface="+mn-lt"/>
              </a:rPr>
              <a:t>using</a:t>
            </a:r>
            <a:r>
              <a:rPr lang="cs-CZ" dirty="0">
                <a:latin typeface="+mn-lt"/>
              </a:rPr>
              <a:t> these </a:t>
            </a:r>
            <a:r>
              <a:rPr lang="cs-CZ" dirty="0" err="1">
                <a:latin typeface="+mn-lt"/>
              </a:rPr>
              <a:t>expressions</a:t>
            </a:r>
            <a:r>
              <a:rPr lang="cs-CZ" dirty="0">
                <a:latin typeface="+mn-lt"/>
              </a:rPr>
              <a:t> + </a:t>
            </a:r>
            <a:r>
              <a:rPr lang="cs-CZ" dirty="0" err="1">
                <a:latin typeface="+mn-lt"/>
              </a:rPr>
              <a:t>acc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Sg</a:t>
            </a:r>
            <a:r>
              <a:rPr lang="cs-CZ" dirty="0">
                <a:latin typeface="+mn-lt"/>
              </a:rPr>
              <a:t>.</a:t>
            </a:r>
          </a:p>
          <a:p>
            <a:pPr algn="l"/>
            <a:endParaRPr lang="cs-CZ" dirty="0">
              <a:latin typeface="+mn-lt"/>
            </a:endParaRPr>
          </a:p>
          <a:p>
            <a:pPr algn="l"/>
            <a:r>
              <a:rPr lang="cs-CZ" dirty="0" err="1">
                <a:latin typeface="+mn-lt"/>
              </a:rPr>
              <a:t>When</a:t>
            </a:r>
            <a:r>
              <a:rPr lang="cs-CZ" dirty="0">
                <a:latin typeface="+mn-lt"/>
              </a:rPr>
              <a:t> to use?</a:t>
            </a:r>
          </a:p>
          <a:p>
            <a:pPr marL="514350" indent="-514350" algn="l">
              <a:buAutoNum type="arabicParenR"/>
            </a:pPr>
            <a:r>
              <a:rPr lang="cs-CZ" dirty="0">
                <a:latin typeface="+mn-lt"/>
              </a:rPr>
              <a:t>Chci </a:t>
            </a:r>
            <a:r>
              <a:rPr lang="cs-CZ" u="sng" dirty="0">
                <a:latin typeface="+mn-lt"/>
              </a:rPr>
              <a:t>dva</a:t>
            </a:r>
            <a:r>
              <a:rPr lang="cs-CZ" dirty="0">
                <a:latin typeface="+mn-lt"/>
              </a:rPr>
              <a:t> hrnečky (</a:t>
            </a:r>
            <a:r>
              <a:rPr lang="cs-CZ" dirty="0" err="1">
                <a:latin typeface="+mn-lt"/>
              </a:rPr>
              <a:t>two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different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cups</a:t>
            </a:r>
            <a:r>
              <a:rPr lang="cs-CZ" dirty="0">
                <a:latin typeface="+mn-lt"/>
              </a:rPr>
              <a:t>). X Chci </a:t>
            </a:r>
            <a:r>
              <a:rPr lang="cs-CZ" u="sng" dirty="0">
                <a:latin typeface="+mn-lt"/>
              </a:rPr>
              <a:t>dvakrát</a:t>
            </a:r>
            <a:r>
              <a:rPr lang="cs-CZ" dirty="0">
                <a:latin typeface="+mn-lt"/>
              </a:rPr>
              <a:t> tento hrneček (</a:t>
            </a:r>
            <a:r>
              <a:rPr lang="cs-CZ" dirty="0" err="1">
                <a:latin typeface="+mn-lt"/>
              </a:rPr>
              <a:t>twice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same</a:t>
            </a:r>
            <a:r>
              <a:rPr lang="cs-CZ" dirty="0">
                <a:latin typeface="+mn-lt"/>
              </a:rPr>
              <a:t> cup).</a:t>
            </a:r>
          </a:p>
          <a:p>
            <a:pPr algn="l"/>
            <a:endParaRPr lang="cs-CZ" dirty="0">
              <a:latin typeface="+mn-lt"/>
            </a:endParaRPr>
          </a:p>
          <a:p>
            <a:pPr algn="l"/>
            <a:r>
              <a:rPr lang="cs-CZ" dirty="0">
                <a:latin typeface="+mn-lt"/>
              </a:rPr>
              <a:t>2) </a:t>
            </a:r>
            <a:r>
              <a:rPr lang="cs-CZ" dirty="0" err="1">
                <a:latin typeface="+mn-lt"/>
              </a:rPr>
              <a:t>We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will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have</a:t>
            </a:r>
            <a:r>
              <a:rPr lang="cs-CZ" dirty="0">
                <a:latin typeface="+mn-lt"/>
              </a:rPr>
              <a:t> </a:t>
            </a:r>
            <a:r>
              <a:rPr lang="cs-CZ" b="1" u="sng" dirty="0" err="1">
                <a:latin typeface="+mn-lt"/>
              </a:rPr>
              <a:t>two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coffees</a:t>
            </a:r>
            <a:r>
              <a:rPr lang="cs-CZ" dirty="0">
                <a:latin typeface="+mn-lt"/>
              </a:rPr>
              <a:t>.  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 Dáme si </a:t>
            </a:r>
            <a:r>
              <a:rPr lang="cs-CZ" b="1" u="sng" dirty="0">
                <a:latin typeface="+mn-lt"/>
                <a:sym typeface="Wingdings" panose="05000000000000000000" pitchFamily="2" charset="2"/>
              </a:rPr>
              <a:t>dvakrát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kávu (</a:t>
            </a:r>
            <a:r>
              <a:rPr lang="cs-CZ" dirty="0" err="1">
                <a:latin typeface="+mn-lt"/>
                <a:sym typeface="Wingdings" panose="05000000000000000000" pitchFamily="2" charset="2"/>
              </a:rPr>
              <a:t>sg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. </a:t>
            </a:r>
            <a:r>
              <a:rPr lang="cs-CZ" dirty="0" err="1">
                <a:latin typeface="+mn-lt"/>
                <a:sym typeface="Wingdings" panose="05000000000000000000" pitchFamily="2" charset="2"/>
              </a:rPr>
              <a:t>acc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.). </a:t>
            </a:r>
          </a:p>
          <a:p>
            <a:pPr algn="l"/>
            <a:r>
              <a:rPr lang="cs-CZ" dirty="0">
                <a:latin typeface="+mn-lt"/>
                <a:sym typeface="Wingdings" panose="05000000000000000000" pitchFamily="2" charset="2"/>
              </a:rPr>
              <a:t>                                                Dáme si </a:t>
            </a:r>
            <a:r>
              <a:rPr lang="cs-CZ" b="1" u="sng" dirty="0">
                <a:latin typeface="+mn-lt"/>
                <a:sym typeface="Wingdings" panose="05000000000000000000" pitchFamily="2" charset="2"/>
              </a:rPr>
              <a:t>dvě kávy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(</a:t>
            </a:r>
            <a:r>
              <a:rPr lang="cs-CZ" dirty="0" err="1">
                <a:latin typeface="+mn-lt"/>
                <a:sym typeface="Wingdings" panose="05000000000000000000" pitchFamily="2" charset="2"/>
              </a:rPr>
              <a:t>pl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. </a:t>
            </a:r>
            <a:r>
              <a:rPr lang="cs-CZ" dirty="0" err="1">
                <a:latin typeface="+mn-lt"/>
                <a:sym typeface="Wingdings" panose="05000000000000000000" pitchFamily="2" charset="2"/>
              </a:rPr>
              <a:t>acc</a:t>
            </a:r>
            <a:r>
              <a:rPr lang="cs-CZ" i="1" dirty="0">
                <a:latin typeface="+mn-lt"/>
                <a:sym typeface="Wingdings" panose="05000000000000000000" pitchFamily="2" charset="2"/>
              </a:rPr>
              <a:t>.).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54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FC9066-EC66-9488-4B7A-277AB2E900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D2D96A-153B-40DD-4B82-ED5D4E7F1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2F102C6-5B5E-65CD-9409-6F10A96C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KOLO</a:t>
            </a:r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FAB77321-CD9F-F1E9-5255-89074EED6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50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90C1B7-34BB-4A5E-AC9D-1FE260A6F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1D72C3E-3CFF-40C7-B3AA-9685EAF3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4000" dirty="0"/>
              <a:t>Jak se dnes máte? </a:t>
            </a:r>
            <a:br>
              <a:rPr lang="cs-CZ" sz="4000" dirty="0"/>
            </a:br>
            <a:endParaRPr lang="cs-CZ" sz="18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BA2458-4ADC-4ECB-88FB-728E02951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Kateřina Frecerová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9EFEAC11-4C2C-0159-1F94-FAB4138363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57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2CB887-0A30-665E-3684-241FE16751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CF8D17-6F3A-38D8-A876-554F29EBD2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66DC85-984E-4FEF-4D43-5C7553EE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Lekce 3: Jídlo a pití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A1BC196-7AFD-B76E-D50E-B997F4DCC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1"/>
            <a:ext cx="11361600" cy="1395635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3: Food and </a:t>
            </a:r>
            <a:r>
              <a:rPr lang="cs-CZ" dirty="0" err="1"/>
              <a:t>drinks</a:t>
            </a:r>
            <a:endParaRPr lang="cs-CZ" dirty="0"/>
          </a:p>
          <a:p>
            <a:r>
              <a:rPr lang="cs-CZ" dirty="0"/>
              <a:t>Jaké jídlo a pití v češtině znáte? 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food and </a:t>
            </a:r>
            <a:r>
              <a:rPr lang="cs-CZ" dirty="0" err="1"/>
              <a:t>drinks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in Czech?</a:t>
            </a:r>
          </a:p>
          <a:p>
            <a:endParaRPr lang="cs-CZ" dirty="0"/>
          </a:p>
          <a:p>
            <a:r>
              <a:rPr lang="cs-CZ" dirty="0"/>
              <a:t>Učebnice str. 22/1, 2</a:t>
            </a:r>
          </a:p>
        </p:txBody>
      </p:sp>
    </p:spTree>
    <p:extLst>
      <p:ext uri="{BB962C8B-B14F-4D97-AF65-F5344CB8AC3E}">
        <p14:creationId xmlns:p14="http://schemas.microsoft.com/office/powerpoint/2010/main" val="201200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47E132-9C1C-6275-7D1C-E6ED23785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BD9392-CB63-74D8-2625-D25DBB1FE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8" name="Zástupný obsah 7" descr="Obsah obrázku jídlo, brambora, Hranolky, Smažené jídlo&#10;&#10;Popis byl vytvořen automaticky">
            <a:extLst>
              <a:ext uri="{FF2B5EF4-FFF2-40B4-BE49-F238E27FC236}">
                <a16:creationId xmlns:a16="http://schemas.microsoft.com/office/drawing/2014/main" id="{69E850DA-23FA-914A-35BF-10EC40445EE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3581616" cy="2387744"/>
          </a:xfrm>
        </p:spPr>
      </p:pic>
      <p:pic>
        <p:nvPicPr>
          <p:cNvPr id="10" name="Obrázek 9" descr="Obsah obrázku dezert, jídlo, Svačinka, zmrzlina&#10;&#10;Popis byl vytvořen automaticky">
            <a:extLst>
              <a:ext uri="{FF2B5EF4-FFF2-40B4-BE49-F238E27FC236}">
                <a16:creationId xmlns:a16="http://schemas.microsoft.com/office/drawing/2014/main" id="{2B1D493A-7C13-6567-5A3A-2B073FB08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95084" y="0"/>
            <a:ext cx="2147627" cy="252077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40E1A0E-1261-86BE-DF07-BCFCD728BAB3}"/>
              </a:ext>
            </a:extLst>
          </p:cNvPr>
          <p:cNvSpPr txBox="1"/>
          <p:nvPr/>
        </p:nvSpPr>
        <p:spPr>
          <a:xfrm>
            <a:off x="3926317" y="5387927"/>
            <a:ext cx="19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VEPŘ</a:t>
            </a:r>
            <a:r>
              <a:rPr lang="cs-CZ" sz="2000" dirty="0">
                <a:solidFill>
                  <a:schemeClr val="accent3"/>
                </a:solidFill>
                <a:latin typeface="+mn-lt"/>
              </a:rPr>
              <a:t>OVÉ</a:t>
            </a:r>
            <a:r>
              <a:rPr lang="cs-CZ" sz="2000" dirty="0">
                <a:latin typeface="+mn-lt"/>
              </a:rPr>
              <a:t> MAS</a:t>
            </a:r>
            <a:r>
              <a:rPr lang="cs-CZ" sz="2000" dirty="0">
                <a:solidFill>
                  <a:schemeClr val="accent3"/>
                </a:solidFill>
                <a:latin typeface="+mn-lt"/>
              </a:rPr>
              <a:t>O</a:t>
            </a:r>
            <a:r>
              <a:rPr lang="cs-CZ" sz="2000" dirty="0">
                <a:latin typeface="+mn-lt"/>
              </a:rPr>
              <a:t> (</a:t>
            </a:r>
            <a:r>
              <a:rPr lang="cs-CZ" sz="2000" dirty="0" err="1">
                <a:latin typeface="+mn-lt"/>
              </a:rPr>
              <a:t>PORK</a:t>
            </a:r>
            <a:r>
              <a:rPr lang="cs-CZ" sz="2000" dirty="0">
                <a:latin typeface="+mn-lt"/>
              </a:rPr>
              <a:t>)</a:t>
            </a:r>
            <a:endParaRPr lang="cs-CZ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29F2944-2E72-076F-219B-4D5DD71231CC}"/>
              </a:ext>
            </a:extLst>
          </p:cNvPr>
          <p:cNvSpPr txBox="1"/>
          <p:nvPr/>
        </p:nvSpPr>
        <p:spPr>
          <a:xfrm>
            <a:off x="113468" y="2387744"/>
            <a:ext cx="230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HRANOLKY (</a:t>
            </a:r>
            <a:r>
              <a:rPr lang="cs-CZ" sz="2000" dirty="0" err="1">
                <a:latin typeface="+mn-lt"/>
              </a:rPr>
              <a:t>PL</a:t>
            </a:r>
            <a:r>
              <a:rPr lang="cs-CZ" sz="2000" dirty="0">
                <a:latin typeface="+mn-lt"/>
              </a:rPr>
              <a:t>.)</a:t>
            </a:r>
            <a:endParaRPr lang="cs-CZ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Obrázek 13" descr="Obsah obrázku káva, nápoj, kofein, Kapeng barako&#10;&#10;Popis byl vytvořen automaticky">
            <a:extLst>
              <a:ext uri="{FF2B5EF4-FFF2-40B4-BE49-F238E27FC236}">
                <a16:creationId xmlns:a16="http://schemas.microsoft.com/office/drawing/2014/main" id="{126FD7AF-9D7C-B4EE-C0DD-9B02E32FE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56179" y="0"/>
            <a:ext cx="3016933" cy="200831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C31D5D0-2906-4ADB-1A05-3E23B98FFDEA}"/>
              </a:ext>
            </a:extLst>
          </p:cNvPr>
          <p:cNvSpPr txBox="1"/>
          <p:nvPr/>
        </p:nvSpPr>
        <p:spPr>
          <a:xfrm>
            <a:off x="6096000" y="2069366"/>
            <a:ext cx="19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ČERN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Á</a:t>
            </a:r>
            <a:r>
              <a:rPr lang="cs-CZ" sz="2000" dirty="0">
                <a:latin typeface="+mn-lt"/>
              </a:rPr>
              <a:t> KÁV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pic>
        <p:nvPicPr>
          <p:cNvPr id="17" name="Obrázek 16" descr="Obsah obrázku nádobí, jídlo, salát, ovoce&#10;&#10;Popis byl vytvořen automaticky">
            <a:extLst>
              <a:ext uri="{FF2B5EF4-FFF2-40B4-BE49-F238E27FC236}">
                <a16:creationId xmlns:a16="http://schemas.microsoft.com/office/drawing/2014/main" id="{A1694309-6B0C-6D8D-059F-AFEA4D66B7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3228663"/>
            <a:ext cx="3123182" cy="208251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A9DD546-360A-84D6-C69E-5D2CF01BFF2C}"/>
              </a:ext>
            </a:extLst>
          </p:cNvPr>
          <p:cNvSpPr txBox="1"/>
          <p:nvPr/>
        </p:nvSpPr>
        <p:spPr>
          <a:xfrm>
            <a:off x="173290" y="5311175"/>
            <a:ext cx="19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ZELENIN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OVÝ</a:t>
            </a:r>
            <a:r>
              <a:rPr lang="cs-CZ" sz="2000" dirty="0">
                <a:latin typeface="+mn-lt"/>
              </a:rPr>
              <a:t> SALÁ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T</a:t>
            </a:r>
          </a:p>
        </p:txBody>
      </p:sp>
      <p:pic>
        <p:nvPicPr>
          <p:cNvPr id="20" name="Obrázek 19" descr="Obsah obrázku Zvířecí tuk, jídlo, vaření, nádobí&#10;&#10;Popis byl vytvořen automaticky">
            <a:extLst>
              <a:ext uri="{FF2B5EF4-FFF2-40B4-BE49-F238E27FC236}">
                <a16:creationId xmlns:a16="http://schemas.microsoft.com/office/drawing/2014/main" id="{0213CC26-4A87-CD6E-2C32-ED5B64F1E2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666857" y="3460205"/>
            <a:ext cx="2776455" cy="185097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19FFBDFD-C4A7-9362-4631-4DCAECED5177}"/>
              </a:ext>
            </a:extLst>
          </p:cNvPr>
          <p:cNvSpPr txBox="1"/>
          <p:nvPr/>
        </p:nvSpPr>
        <p:spPr>
          <a:xfrm>
            <a:off x="3775988" y="2587799"/>
            <a:ext cx="19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ČOKOLÁD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OVÁ</a:t>
            </a:r>
            <a:r>
              <a:rPr lang="cs-CZ" sz="2000" dirty="0">
                <a:latin typeface="+mn-lt"/>
              </a:rPr>
              <a:t> ZMRZLIN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pic>
        <p:nvPicPr>
          <p:cNvPr id="23" name="Obrázek 22" descr="Obsah obrázku víno, Sklenice na víno, sklenice, nádoba&#10;&#10;Popis byl vytvořen automaticky">
            <a:extLst>
              <a:ext uri="{FF2B5EF4-FFF2-40B4-BE49-F238E27FC236}">
                <a16:creationId xmlns:a16="http://schemas.microsoft.com/office/drawing/2014/main" id="{BAA43774-CFA0-2701-0436-AE2F9371C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528565" y="2616787"/>
            <a:ext cx="3239093" cy="1700524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7A29AFB5-834D-4CF9-2221-65C08D1D9E85}"/>
              </a:ext>
            </a:extLst>
          </p:cNvPr>
          <p:cNvSpPr txBox="1"/>
          <p:nvPr/>
        </p:nvSpPr>
        <p:spPr>
          <a:xfrm>
            <a:off x="6500904" y="4379264"/>
            <a:ext cx="2589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BÍL</a:t>
            </a:r>
            <a:r>
              <a:rPr lang="cs-CZ" sz="1600" dirty="0">
                <a:solidFill>
                  <a:schemeClr val="accent3"/>
                </a:solidFill>
              </a:rPr>
              <a:t>É</a:t>
            </a:r>
            <a:r>
              <a:rPr lang="cs-CZ" sz="1600" dirty="0"/>
              <a:t> (A ČERVEN</a:t>
            </a:r>
            <a:r>
              <a:rPr lang="cs-CZ" sz="1600" dirty="0">
                <a:solidFill>
                  <a:schemeClr val="accent3"/>
                </a:solidFill>
              </a:rPr>
              <a:t>É</a:t>
            </a:r>
            <a:r>
              <a:rPr lang="cs-CZ" sz="1600" dirty="0"/>
              <a:t>) VÍN</a:t>
            </a:r>
            <a:r>
              <a:rPr lang="cs-CZ" sz="1600" dirty="0">
                <a:solidFill>
                  <a:schemeClr val="accent3"/>
                </a:solidFill>
              </a:rPr>
              <a:t>O</a:t>
            </a:r>
          </a:p>
        </p:txBody>
      </p:sp>
      <p:pic>
        <p:nvPicPr>
          <p:cNvPr id="26" name="Obrázek 25" descr="Obsah obrázku džus, ovoce, citrus, nápoj&#10;&#10;Popis byl vytvořen automaticky">
            <a:extLst>
              <a:ext uri="{FF2B5EF4-FFF2-40B4-BE49-F238E27FC236}">
                <a16:creationId xmlns:a16="http://schemas.microsoft.com/office/drawing/2014/main" id="{9D518005-815B-95C3-D525-3493EF6AE5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879659" y="4385690"/>
            <a:ext cx="3471404" cy="2284116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2AA05F1C-04C7-2049-5786-4E431149A616}"/>
              </a:ext>
            </a:extLst>
          </p:cNvPr>
          <p:cNvSpPr txBox="1"/>
          <p:nvPr/>
        </p:nvSpPr>
        <p:spPr>
          <a:xfrm>
            <a:off x="9289856" y="6802868"/>
            <a:ext cx="245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15" tooltip="https://naturalsaudeebeleza.blogspot.com/2014/01/recomendacoes-gerais-para-uma.html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16" tooltip="https://creativecommons.org/licenses/by-nc-nd/3.0/"/>
              </a:rPr>
              <a:t>CC BY-NC-ND</a:t>
            </a:r>
            <a:endParaRPr lang="cs-CZ" sz="90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18998B9-8B06-6B94-9179-2D7830856242}"/>
              </a:ext>
            </a:extLst>
          </p:cNvPr>
          <p:cNvSpPr txBox="1"/>
          <p:nvPr/>
        </p:nvSpPr>
        <p:spPr>
          <a:xfrm>
            <a:off x="6716727" y="5874057"/>
            <a:ext cx="233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POMERANČ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OVÝ</a:t>
            </a:r>
            <a:r>
              <a:rPr lang="cs-CZ" sz="2000" dirty="0">
                <a:latin typeface="+mn-lt"/>
              </a:rPr>
              <a:t> DŽU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S</a:t>
            </a:r>
          </a:p>
        </p:txBody>
      </p:sp>
      <p:pic>
        <p:nvPicPr>
          <p:cNvPr id="30" name="Obrázek 29" descr="Obsah obrázku jídlo, interiér, nádobí, polévka&#10;&#10;Popis byl vytvořen automaticky">
            <a:extLst>
              <a:ext uri="{FF2B5EF4-FFF2-40B4-BE49-F238E27FC236}">
                <a16:creationId xmlns:a16="http://schemas.microsoft.com/office/drawing/2014/main" id="{32C5F972-1762-641B-AABA-1DD517490A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976786" y="48304"/>
            <a:ext cx="2101746" cy="3160520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9F9D2EA4-CBDA-31F8-05AE-50BA7AC499FD}"/>
              </a:ext>
            </a:extLst>
          </p:cNvPr>
          <p:cNvSpPr txBox="1"/>
          <p:nvPr/>
        </p:nvSpPr>
        <p:spPr>
          <a:xfrm>
            <a:off x="9976786" y="3271782"/>
            <a:ext cx="210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ČESNEK</a:t>
            </a:r>
            <a:r>
              <a:rPr lang="cs-CZ" sz="1400" dirty="0">
                <a:solidFill>
                  <a:schemeClr val="accent2"/>
                </a:solidFill>
              </a:rPr>
              <a:t>OVÁ</a:t>
            </a:r>
            <a:r>
              <a:rPr lang="cs-CZ" sz="1400" dirty="0"/>
              <a:t> (</a:t>
            </a:r>
            <a:r>
              <a:rPr lang="cs-CZ" sz="1400" dirty="0" err="1"/>
              <a:t>GARLIC</a:t>
            </a:r>
            <a:r>
              <a:rPr lang="cs-CZ" sz="1400" dirty="0"/>
              <a:t>) POLÉVK</a:t>
            </a:r>
            <a:r>
              <a:rPr lang="cs-CZ" sz="1400" dirty="0">
                <a:solidFill>
                  <a:schemeClr val="accent2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7523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746CCE-34A8-16DE-C5A1-31C276055F9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22/ 3 Čtěte (</a:t>
            </a:r>
            <a:r>
              <a:rPr lang="cs-CZ" dirty="0" err="1"/>
              <a:t>read</a:t>
            </a:r>
            <a:r>
              <a:rPr lang="cs-CZ" dirty="0"/>
              <a:t>) a doplňte jídlo (</a:t>
            </a:r>
            <a:r>
              <a:rPr lang="cs-CZ" dirty="0" err="1"/>
              <a:t>fill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food </a:t>
            </a:r>
            <a:r>
              <a:rPr lang="cs-CZ" dirty="0" err="1"/>
              <a:t>from</a:t>
            </a:r>
            <a:r>
              <a:rPr lang="cs-CZ" dirty="0"/>
              <a:t> ex. 2)</a:t>
            </a:r>
          </a:p>
          <a:p>
            <a:pPr>
              <a:spcAft>
                <a:spcPts val="600"/>
              </a:spcAft>
            </a:pPr>
            <a:r>
              <a:rPr lang="cs-CZ" dirty="0"/>
              <a:t>22/4 </a:t>
            </a:r>
            <a:r>
              <a:rPr lang="cs-CZ" dirty="0">
                <a:hlinkClick r:id="rId2"/>
              </a:rPr>
              <a:t>AUDIO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22/5 </a:t>
            </a:r>
            <a:r>
              <a:rPr lang="cs-CZ" dirty="0">
                <a:hlinkClick r:id="rId3"/>
              </a:rPr>
              <a:t>AUDIO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74/6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86B60C-FBC0-BFC5-04CB-4399E520D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Kateřina Frecerová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39A508-467A-9F36-81B3-EA6E9D5D0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1033" name="Text Placeholder 4">
            <a:extLst>
              <a:ext uri="{FF2B5EF4-FFF2-40B4-BE49-F238E27FC236}">
                <a16:creationId xmlns:a16="http://schemas.microsoft.com/office/drawing/2014/main" id="{353A2545-2125-0FC7-7412-3D1EFCA96F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2943" y="5454719"/>
            <a:ext cx="1834909" cy="4780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35" name="Text Placeholder 5">
            <a:extLst>
              <a:ext uri="{FF2B5EF4-FFF2-40B4-BE49-F238E27FC236}">
                <a16:creationId xmlns:a16="http://schemas.microsoft.com/office/drawing/2014/main" id="{9681C785-7689-3001-1B1A-E4DBBC9D34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/>
          <a:p>
            <a:r>
              <a:rPr lang="cs-CZ" dirty="0"/>
              <a:t>MAĎARSKÝ (</a:t>
            </a:r>
            <a:r>
              <a:rPr lang="cs-CZ" dirty="0" err="1"/>
              <a:t>Hungarian</a:t>
            </a:r>
            <a:r>
              <a:rPr lang="cs-CZ" dirty="0"/>
              <a:t>) GULÁŠ</a:t>
            </a:r>
          </a:p>
          <a:p>
            <a:r>
              <a:rPr lang="cs-CZ" dirty="0"/>
              <a:t>                                                                                                        DORT</a:t>
            </a:r>
            <a:endParaRPr lang="en-US" dirty="0"/>
          </a:p>
        </p:txBody>
      </p:sp>
      <p:sp>
        <p:nvSpPr>
          <p:cNvPr id="1039" name="Text Placeholder 7">
            <a:extLst>
              <a:ext uri="{FF2B5EF4-FFF2-40B4-BE49-F238E27FC236}">
                <a16:creationId xmlns:a16="http://schemas.microsoft.com/office/drawing/2014/main" id="{5C0F6D7B-E47C-02BC-7E71-1263D8F533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1287" y="2687377"/>
            <a:ext cx="5220000" cy="360000"/>
          </a:xfrm>
        </p:spPr>
        <p:txBody>
          <a:bodyPr/>
          <a:lstStyle/>
          <a:p>
            <a:r>
              <a:rPr lang="cs-CZ" dirty="0"/>
              <a:t>ŠOPSKÝ SALÁT</a:t>
            </a:r>
          </a:p>
          <a:p>
            <a:r>
              <a:rPr lang="cs-CZ" dirty="0"/>
              <a:t>SMAŽENÝ (FRIED) ŘÍZEK</a:t>
            </a:r>
            <a:endParaRPr lang="en-US" dirty="0"/>
          </a:p>
        </p:txBody>
      </p:sp>
      <p:pic>
        <p:nvPicPr>
          <p:cNvPr id="1028" name="Picture 4" descr="Šopský salát">
            <a:extLst>
              <a:ext uri="{FF2B5EF4-FFF2-40B4-BE49-F238E27FC236}">
                <a16:creationId xmlns:a16="http://schemas.microsoft.com/office/drawing/2014/main" id="{DCA22AC0-AAA7-C044-D32D-434C8A47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 b="16271"/>
          <a:stretch/>
        </p:blipFill>
        <p:spPr bwMode="auto">
          <a:xfrm>
            <a:off x="8076020" y="231481"/>
            <a:ext cx="3877255" cy="23798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0" name="Picture 6" descr="MINI smažený vepřový řízek kg">
            <a:extLst>
              <a:ext uri="{FF2B5EF4-FFF2-40B4-BE49-F238E27FC236}">
                <a16:creationId xmlns:a16="http://schemas.microsoft.com/office/drawing/2014/main" id="{55A17659-57AC-2A0D-0685-75C61F5E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57" y="3122004"/>
            <a:ext cx="4053779" cy="22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vězí guláš">
            <a:extLst>
              <a:ext uri="{FF2B5EF4-FFF2-40B4-BE49-F238E27FC236}">
                <a16:creationId xmlns:a16="http://schemas.microsoft.com/office/drawing/2014/main" id="{BDFD0BB4-D5E3-AD28-A322-747DA996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" y="4428000"/>
            <a:ext cx="4375710" cy="22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dezert, pečené v troubě, jídlo, Sladkost&#10;&#10;Popis byl vytvořen automaticky">
            <a:extLst>
              <a:ext uri="{FF2B5EF4-FFF2-40B4-BE49-F238E27FC236}">
                <a16:creationId xmlns:a16="http://schemas.microsoft.com/office/drawing/2014/main" id="{F74B45C1-892E-524E-116E-55A6FC7CC6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86414" y="1899385"/>
            <a:ext cx="3417256" cy="22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5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2733DE-AA18-161A-9A29-EF86E115B3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6BA0F6-076B-6F37-4520-06AF3E6068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59C66234-02F5-7D04-DCC6-F974BC2A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Nominativ singuláru</a:t>
            </a:r>
          </a:p>
        </p:txBody>
      </p:sp>
      <p:sp>
        <p:nvSpPr>
          <p:cNvPr id="11" name="Podnadpis 10">
            <a:extLst>
              <a:ext uri="{FF2B5EF4-FFF2-40B4-BE49-F238E27FC236}">
                <a16:creationId xmlns:a16="http://schemas.microsoft.com/office/drawing/2014/main" id="{78076455-F799-55B6-210D-640674DBE6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Nominative </a:t>
            </a:r>
            <a:r>
              <a:rPr lang="cs-CZ" dirty="0" err="1"/>
              <a:t>singular</a:t>
            </a:r>
            <a:endParaRPr lang="cs-CZ" dirty="0"/>
          </a:p>
          <a:p>
            <a:r>
              <a:rPr lang="cs-CZ" dirty="0"/>
              <a:t>Učebnice str. 23/7</a:t>
            </a:r>
          </a:p>
        </p:txBody>
      </p:sp>
    </p:spTree>
    <p:extLst>
      <p:ext uri="{BB962C8B-B14F-4D97-AF65-F5344CB8AC3E}">
        <p14:creationId xmlns:p14="http://schemas.microsoft.com/office/powerpoint/2010/main" val="413545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C64331-1F22-FA5C-C8DD-AF38E24550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0F81B4-F8CA-E5AD-9721-3ED79A2FB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38C6F5-239D-EAD1-02D8-D8A6C83E604C}"/>
              </a:ext>
            </a:extLst>
          </p:cNvPr>
          <p:cNvSpPr txBox="1"/>
          <p:nvPr/>
        </p:nvSpPr>
        <p:spPr>
          <a:xfrm>
            <a:off x="414000" y="256374"/>
            <a:ext cx="110041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Nominative = </a:t>
            </a:r>
            <a:r>
              <a:rPr lang="cs-CZ" sz="2800" dirty="0" err="1">
                <a:latin typeface="+mn-lt"/>
              </a:rPr>
              <a:t>subject</a:t>
            </a:r>
            <a:r>
              <a:rPr lang="cs-CZ" sz="2800" dirty="0">
                <a:latin typeface="+mn-lt"/>
              </a:rPr>
              <a:t>, </a:t>
            </a:r>
            <a:r>
              <a:rPr lang="cs-CZ" sz="2800" dirty="0">
                <a:highlight>
                  <a:srgbClr val="FFFF00"/>
                </a:highlight>
                <a:latin typeface="+mn-lt"/>
              </a:rPr>
              <a:t>KDO? CO?</a:t>
            </a:r>
            <a:r>
              <a:rPr lang="cs-CZ" sz="2800" dirty="0">
                <a:latin typeface="+mn-lt"/>
              </a:rPr>
              <a:t>; verb TO </a:t>
            </a:r>
            <a:r>
              <a:rPr lang="cs-CZ" sz="2800" dirty="0" err="1">
                <a:latin typeface="+mn-lt"/>
              </a:rPr>
              <a:t>BE</a:t>
            </a:r>
            <a:endParaRPr lang="cs-CZ" sz="2800" dirty="0">
              <a:latin typeface="+mn-lt"/>
            </a:endParaRPr>
          </a:p>
          <a:p>
            <a:pPr algn="l"/>
            <a:endParaRPr lang="cs-CZ" sz="2800" dirty="0">
              <a:latin typeface="+mn-lt"/>
            </a:endParaRPr>
          </a:p>
          <a:p>
            <a:pPr algn="l"/>
            <a:r>
              <a:rPr lang="cs-CZ" sz="2800" b="1" dirty="0">
                <a:latin typeface="+mn-lt"/>
              </a:rPr>
              <a:t>Kdo</a:t>
            </a:r>
            <a:r>
              <a:rPr lang="cs-CZ" sz="2800" dirty="0">
                <a:latin typeface="+mn-lt"/>
              </a:rPr>
              <a:t> je to? To je </a:t>
            </a:r>
            <a:r>
              <a:rPr lang="cs-CZ" sz="2800" b="1" dirty="0">
                <a:latin typeface="+mn-lt"/>
              </a:rPr>
              <a:t>Tom</a:t>
            </a:r>
            <a:r>
              <a:rPr lang="cs-CZ" sz="2800" dirty="0">
                <a:latin typeface="+mn-lt"/>
              </a:rPr>
              <a:t>.</a:t>
            </a:r>
          </a:p>
          <a:p>
            <a:pPr algn="l"/>
            <a:r>
              <a:rPr lang="cs-CZ" sz="2800" b="1" dirty="0">
                <a:latin typeface="+mn-lt"/>
              </a:rPr>
              <a:t>Co</a:t>
            </a:r>
            <a:r>
              <a:rPr lang="cs-CZ" sz="2800" dirty="0">
                <a:latin typeface="+mn-lt"/>
              </a:rPr>
              <a:t> je to? To je </a:t>
            </a:r>
            <a:r>
              <a:rPr lang="cs-CZ" sz="2800" b="1" dirty="0">
                <a:latin typeface="+mn-lt"/>
              </a:rPr>
              <a:t>kniha</a:t>
            </a:r>
            <a:r>
              <a:rPr lang="cs-CZ" sz="2800" dirty="0">
                <a:latin typeface="+mn-lt"/>
              </a:rPr>
              <a:t>. </a:t>
            </a:r>
          </a:p>
          <a:p>
            <a:pPr algn="l"/>
            <a:r>
              <a:rPr lang="cs-CZ" sz="2800" b="1" dirty="0">
                <a:latin typeface="+mn-lt"/>
              </a:rPr>
              <a:t>Petr</a:t>
            </a:r>
            <a:r>
              <a:rPr lang="cs-CZ" sz="2800" dirty="0">
                <a:latin typeface="+mn-lt"/>
              </a:rPr>
              <a:t> nemluví česky. </a:t>
            </a:r>
            <a:r>
              <a:rPr lang="cs-CZ" sz="2800" i="1" dirty="0">
                <a:latin typeface="+mn-lt"/>
              </a:rPr>
              <a:t>WHO </a:t>
            </a:r>
            <a:r>
              <a:rPr lang="cs-CZ" sz="2800" i="1" dirty="0" err="1">
                <a:latin typeface="+mn-lt"/>
              </a:rPr>
              <a:t>does</a:t>
            </a:r>
            <a:r>
              <a:rPr lang="cs-CZ" sz="2800" i="1" dirty="0">
                <a:latin typeface="+mn-lt"/>
              </a:rPr>
              <a:t> not </a:t>
            </a:r>
            <a:r>
              <a:rPr lang="cs-CZ" sz="2800" i="1" dirty="0" err="1">
                <a:latin typeface="+mn-lt"/>
              </a:rPr>
              <a:t>speak</a:t>
            </a:r>
            <a:r>
              <a:rPr lang="cs-CZ" sz="2800" i="1" dirty="0">
                <a:latin typeface="+mn-lt"/>
              </a:rPr>
              <a:t> </a:t>
            </a:r>
            <a:r>
              <a:rPr lang="cs-CZ" sz="2800" i="1" dirty="0" err="1">
                <a:latin typeface="+mn-lt"/>
              </a:rPr>
              <a:t>czech</a:t>
            </a:r>
            <a:r>
              <a:rPr lang="cs-CZ" sz="2800" i="1" dirty="0">
                <a:latin typeface="+mn-lt"/>
              </a:rPr>
              <a:t>?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Petr 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is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subject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.</a:t>
            </a:r>
          </a:p>
          <a:p>
            <a:pPr algn="l"/>
            <a:r>
              <a:rPr lang="cs-CZ" sz="2800" dirty="0">
                <a:latin typeface="+mn-lt"/>
                <a:sym typeface="Wingdings" panose="05000000000000000000" pitchFamily="2" charset="2"/>
              </a:rPr>
              <a:t>Kde je </a:t>
            </a:r>
            <a:r>
              <a:rPr lang="cs-CZ" sz="2800" b="1" dirty="0">
                <a:latin typeface="+mn-lt"/>
                <a:sym typeface="Wingdings" panose="05000000000000000000" pitchFamily="2" charset="2"/>
              </a:rPr>
              <a:t>Banka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?</a:t>
            </a:r>
          </a:p>
          <a:p>
            <a:pPr algn="l"/>
            <a:r>
              <a:rPr lang="cs-CZ" sz="2800" b="1" dirty="0">
                <a:latin typeface="+mn-lt"/>
                <a:sym typeface="Wingdings" panose="05000000000000000000" pitchFamily="2" charset="2"/>
              </a:rPr>
              <a:t>Banka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 je daleko. 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WHAT </a:t>
            </a:r>
            <a:r>
              <a:rPr lang="cs-CZ" sz="2800" i="1" dirty="0" err="1">
                <a:latin typeface="+mn-lt"/>
                <a:sym typeface="Wingdings" panose="05000000000000000000" pitchFamily="2" charset="2"/>
              </a:rPr>
              <a:t>is</a:t>
            </a:r>
            <a:r>
              <a:rPr lang="cs-CZ" sz="2800" i="1" dirty="0">
                <a:latin typeface="+mn-lt"/>
                <a:sym typeface="Wingdings" panose="05000000000000000000" pitchFamily="2" charset="2"/>
              </a:rPr>
              <a:t> far? 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Banka 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is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subject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.</a:t>
            </a:r>
          </a:p>
          <a:p>
            <a:pPr algn="l"/>
            <a:endParaRPr lang="cs-CZ" sz="2800" dirty="0">
              <a:latin typeface="+mn-lt"/>
              <a:sym typeface="Wingdings" panose="05000000000000000000" pitchFamily="2" charset="2"/>
            </a:endParaRPr>
          </a:p>
          <a:p>
            <a:pPr algn="l"/>
            <a:r>
              <a:rPr lang="cs-CZ" sz="2800" dirty="0">
                <a:latin typeface="+mn-lt"/>
                <a:sym typeface="Wingdings" panose="05000000000000000000" pitchFamily="2" charset="2"/>
              </a:rPr>
              <a:t>Kolik (korun) stojí </a:t>
            </a:r>
            <a:r>
              <a:rPr lang="cs-CZ" sz="2800" b="1" dirty="0">
                <a:latin typeface="+mn-lt"/>
                <a:sym typeface="Wingdings" panose="05000000000000000000" pitchFamily="2" charset="2"/>
              </a:rPr>
              <a:t>zmrzlina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?  </a:t>
            </a:r>
            <a:r>
              <a:rPr lang="cs-CZ" sz="2800" b="1" dirty="0">
                <a:latin typeface="+mn-lt"/>
                <a:sym typeface="Wingdings" panose="05000000000000000000" pitchFamily="2" charset="2"/>
              </a:rPr>
              <a:t>Zmrzlina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 stojí 25 korun. (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subject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)</a:t>
            </a:r>
          </a:p>
          <a:p>
            <a:pPr algn="l"/>
            <a:endParaRPr lang="cs-CZ" sz="2800" dirty="0"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67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9C46BD-CBCA-6868-4D16-3B593C7661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9E0DD7-C386-07BE-E19A-A877FE9D4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A982E80E-C221-0ECC-15AD-407A8F8310FC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040655052"/>
              </p:ext>
            </p:extLst>
          </p:nvPr>
        </p:nvGraphicFramePr>
        <p:xfrm>
          <a:off x="720725" y="692150"/>
          <a:ext cx="10752138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023">
                  <a:extLst>
                    <a:ext uri="{9D8B030D-6E8A-4147-A177-3AD203B41FA5}">
                      <a16:colId xmlns:a16="http://schemas.microsoft.com/office/drawing/2014/main" val="97213575"/>
                    </a:ext>
                  </a:extLst>
                </a:gridCol>
                <a:gridCol w="1792023">
                  <a:extLst>
                    <a:ext uri="{9D8B030D-6E8A-4147-A177-3AD203B41FA5}">
                      <a16:colId xmlns:a16="http://schemas.microsoft.com/office/drawing/2014/main" val="2130237775"/>
                    </a:ext>
                  </a:extLst>
                </a:gridCol>
                <a:gridCol w="1792023">
                  <a:extLst>
                    <a:ext uri="{9D8B030D-6E8A-4147-A177-3AD203B41FA5}">
                      <a16:colId xmlns:a16="http://schemas.microsoft.com/office/drawing/2014/main" val="2287005356"/>
                    </a:ext>
                  </a:extLst>
                </a:gridCol>
                <a:gridCol w="1792023">
                  <a:extLst>
                    <a:ext uri="{9D8B030D-6E8A-4147-A177-3AD203B41FA5}">
                      <a16:colId xmlns:a16="http://schemas.microsoft.com/office/drawing/2014/main" val="3734036636"/>
                    </a:ext>
                  </a:extLst>
                </a:gridCol>
                <a:gridCol w="1792023">
                  <a:extLst>
                    <a:ext uri="{9D8B030D-6E8A-4147-A177-3AD203B41FA5}">
                      <a16:colId xmlns:a16="http://schemas.microsoft.com/office/drawing/2014/main" val="3943320615"/>
                    </a:ext>
                  </a:extLst>
                </a:gridCol>
                <a:gridCol w="1792023">
                  <a:extLst>
                    <a:ext uri="{9D8B030D-6E8A-4147-A177-3AD203B41FA5}">
                      <a16:colId xmlns:a16="http://schemas.microsoft.com/office/drawing/2014/main" val="1573122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THE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ONE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Ý ADJECTIVE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Í ADJECTIVE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NOUNS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59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accent4"/>
                          </a:solidFill>
                        </a:rPr>
                        <a:t>Maskulinum animate</a:t>
                      </a:r>
                      <a:endParaRPr lang="cs-CZ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ten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jeden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dobrý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kvalitní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Loso</a:t>
                      </a:r>
                      <a:r>
                        <a:rPr lang="cs-CZ">
                          <a:solidFill>
                            <a:schemeClr val="accent4"/>
                          </a:solidFill>
                        </a:rPr>
                        <a:t>s</a:t>
                      </a:r>
                      <a:r>
                        <a:rPr lang="cs-CZ"/>
                        <a:t> (salmon)</a:t>
                      </a:r>
                    </a:p>
                    <a:p>
                      <a:r>
                        <a:rPr lang="cs-CZ"/>
                        <a:t>Kap</a:t>
                      </a:r>
                      <a:r>
                        <a:rPr lang="cs-CZ">
                          <a:solidFill>
                            <a:schemeClr val="accent4"/>
                          </a:solidFill>
                        </a:rPr>
                        <a:t>r</a:t>
                      </a:r>
                      <a:r>
                        <a:rPr lang="cs-CZ"/>
                        <a:t> (carp), mu</a:t>
                      </a:r>
                      <a:r>
                        <a:rPr lang="cs-CZ">
                          <a:solidFill>
                            <a:schemeClr val="accent4"/>
                          </a:solidFill>
                        </a:rPr>
                        <a:t>ž</a:t>
                      </a:r>
                      <a:endParaRPr lang="cs-CZ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28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Maskulinum </a:t>
                      </a:r>
                      <a:r>
                        <a:rPr lang="cs-CZ" dirty="0" err="1">
                          <a:solidFill>
                            <a:schemeClr val="accent1"/>
                          </a:solidFill>
                        </a:rPr>
                        <a:t>inanimate</a:t>
                      </a:r>
                      <a:endParaRPr lang="cs-CZ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ten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jeden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dobrý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kvalitní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Ča</a:t>
                      </a:r>
                      <a:r>
                        <a:rPr lang="cs-CZ">
                          <a:solidFill>
                            <a:schemeClr val="accent1"/>
                          </a:solidFill>
                        </a:rPr>
                        <a:t>j</a:t>
                      </a:r>
                      <a:r>
                        <a:rPr lang="cs-CZ"/>
                        <a:t>, gulá</a:t>
                      </a:r>
                      <a:r>
                        <a:rPr lang="cs-CZ">
                          <a:solidFill>
                            <a:schemeClr val="accent1"/>
                          </a:solidFill>
                        </a:rPr>
                        <a:t>š</a:t>
                      </a:r>
                      <a:r>
                        <a:rPr lang="cs-CZ"/>
                        <a:t>, říze</a:t>
                      </a:r>
                      <a:r>
                        <a:rPr lang="cs-CZ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cs-CZ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06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accent2"/>
                          </a:solidFill>
                        </a:rPr>
                        <a:t>Femininum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t</a:t>
                      </a:r>
                      <a:r>
                        <a:rPr lang="cs-CZ">
                          <a:solidFill>
                            <a:schemeClr val="accent2"/>
                          </a:solidFill>
                        </a:rPr>
                        <a:t>a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jedn</a:t>
                      </a:r>
                      <a:r>
                        <a:rPr lang="cs-CZ">
                          <a:solidFill>
                            <a:schemeClr val="accent2"/>
                          </a:solidFill>
                        </a:rPr>
                        <a:t>a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dobr</a:t>
                      </a:r>
                      <a:r>
                        <a:rPr lang="cs-CZ">
                          <a:solidFill>
                            <a:schemeClr val="accent2"/>
                          </a:solidFill>
                        </a:rPr>
                        <a:t>á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kvalitní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Káv</a:t>
                      </a:r>
                      <a:r>
                        <a:rPr lang="cs-CZ">
                          <a:solidFill>
                            <a:schemeClr val="accent2"/>
                          </a:solidFill>
                        </a:rPr>
                        <a:t>a</a:t>
                      </a:r>
                      <a:r>
                        <a:rPr lang="cs-CZ"/>
                        <a:t>, rýž</a:t>
                      </a:r>
                      <a:r>
                        <a:rPr lang="cs-CZ">
                          <a:solidFill>
                            <a:schemeClr val="accent2"/>
                          </a:solidFill>
                        </a:rPr>
                        <a:t>e </a:t>
                      </a:r>
                      <a:r>
                        <a:rPr lang="cs-CZ"/>
                        <a:t>(rice), kolegyn</a:t>
                      </a:r>
                      <a:r>
                        <a:rPr lang="cs-CZ">
                          <a:solidFill>
                            <a:schemeClr val="accent2"/>
                          </a:solidFill>
                        </a:rPr>
                        <a:t>ě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08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Neutrum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t</a:t>
                      </a:r>
                      <a:r>
                        <a:rPr lang="cs-CZ">
                          <a:solidFill>
                            <a:schemeClr val="accent3"/>
                          </a:solidFill>
                        </a:rPr>
                        <a:t>o</a:t>
                      </a:r>
                      <a:endParaRPr lang="cs-CZ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jedn</a:t>
                      </a:r>
                      <a:r>
                        <a:rPr lang="cs-CZ">
                          <a:solidFill>
                            <a:schemeClr val="accent3"/>
                          </a:solidFill>
                        </a:rPr>
                        <a:t>o</a:t>
                      </a:r>
                      <a:endParaRPr lang="cs-CZ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dobr</a:t>
                      </a:r>
                      <a:r>
                        <a:rPr lang="cs-CZ">
                          <a:solidFill>
                            <a:schemeClr val="accent3"/>
                          </a:solidFill>
                        </a:rPr>
                        <a:t>é</a:t>
                      </a:r>
                      <a:endParaRPr lang="cs-CZ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kvalitní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let</a:t>
                      </a:r>
                      <a:r>
                        <a:rPr lang="cs-CZ" dirty="0">
                          <a:solidFill>
                            <a:srgbClr val="00B050"/>
                          </a:solidFill>
                        </a:rPr>
                        <a:t>iště,</a:t>
                      </a:r>
                      <a:r>
                        <a:rPr lang="cs-CZ" dirty="0"/>
                        <a:t> zel</a:t>
                      </a:r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í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cabbage</a:t>
                      </a:r>
                      <a:r>
                        <a:rPr lang="cs-CZ" dirty="0"/>
                        <a:t>), vín</a:t>
                      </a:r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7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16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18D63F-AA8E-7F0F-DE2D-5CC363DAE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838CB5-0BB4-C6E5-1CD7-C3CB26186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E3F9C0-485E-C4EE-BD4C-4894E291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alive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45A968-1CF0-7C92-D626-121C4C69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6052"/>
            <a:ext cx="10753200" cy="451594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accent4"/>
                </a:solidFill>
              </a:rPr>
              <a:t>MASKULINUM </a:t>
            </a:r>
            <a:r>
              <a:rPr lang="cs-CZ" dirty="0" err="1">
                <a:solidFill>
                  <a:schemeClr val="accent4"/>
                </a:solidFill>
              </a:rPr>
              <a:t>ANIMATE</a:t>
            </a:r>
            <a:endParaRPr lang="cs-CZ" dirty="0">
              <a:solidFill>
                <a:schemeClr val="accent4"/>
              </a:solidFill>
            </a:endParaRPr>
          </a:p>
          <a:p>
            <a:r>
              <a:rPr lang="cs-CZ" dirty="0"/>
              <a:t>„</a:t>
            </a:r>
            <a:r>
              <a:rPr lang="cs-CZ" dirty="0" err="1"/>
              <a:t>things</a:t>
            </a:r>
            <a:r>
              <a:rPr lang="cs-CZ" dirty="0"/>
              <a:t>“ and </a:t>
            </a:r>
            <a:r>
              <a:rPr lang="cs-CZ" dirty="0" err="1"/>
              <a:t>creatures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,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(sněhulák = a </a:t>
            </a:r>
            <a:r>
              <a:rPr lang="cs-CZ" dirty="0" err="1"/>
              <a:t>snowman</a:t>
            </a:r>
            <a:r>
              <a:rPr lang="cs-CZ" dirty="0"/>
              <a:t>, anděl =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angel</a:t>
            </a:r>
            <a:r>
              <a:rPr lang="cs-CZ" dirty="0"/>
              <a:t>, upír = a </a:t>
            </a:r>
            <a:r>
              <a:rPr lang="cs-CZ" dirty="0" err="1"/>
              <a:t>vampire</a:t>
            </a:r>
            <a:r>
              <a:rPr lang="cs-CZ" dirty="0"/>
              <a:t>)</a:t>
            </a:r>
          </a:p>
          <a:p>
            <a:r>
              <a:rPr lang="cs-CZ" dirty="0" err="1"/>
              <a:t>creatures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animal </a:t>
            </a:r>
            <a:r>
              <a:rPr lang="cs-CZ" dirty="0" err="1"/>
              <a:t>form</a:t>
            </a:r>
            <a:r>
              <a:rPr lang="cs-CZ" dirty="0"/>
              <a:t> (vlkodlak = a </a:t>
            </a:r>
            <a:r>
              <a:rPr lang="cs-CZ" dirty="0" err="1"/>
              <a:t>werewolf</a:t>
            </a:r>
            <a:r>
              <a:rPr lang="cs-CZ" dirty="0"/>
              <a:t>, jednorožec =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unicorn</a:t>
            </a:r>
            <a:r>
              <a:rPr lang="cs-CZ" dirty="0"/>
              <a:t>)</a:t>
            </a:r>
          </a:p>
          <a:p>
            <a:r>
              <a:rPr lang="cs-CZ" dirty="0" err="1"/>
              <a:t>people</a:t>
            </a:r>
            <a:endParaRPr lang="cs-CZ" dirty="0"/>
          </a:p>
          <a:p>
            <a:r>
              <a:rPr lang="cs-CZ" dirty="0" err="1"/>
              <a:t>animals</a:t>
            </a:r>
            <a:r>
              <a:rPr lang="cs-CZ" dirty="0"/>
              <a:t> (</a:t>
            </a:r>
            <a:r>
              <a:rPr lang="cs-CZ" dirty="0" err="1"/>
              <a:t>NOTE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>
                <a:solidFill>
                  <a:schemeClr val="accent3"/>
                </a:solidFill>
                <a:sym typeface="Wingdings" panose="05000000000000000000" pitchFamily="2" charset="2"/>
              </a:rPr>
              <a:t>Baby </a:t>
            </a:r>
            <a:r>
              <a:rPr lang="cs-CZ" dirty="0" err="1">
                <a:solidFill>
                  <a:schemeClr val="accent3"/>
                </a:solidFill>
                <a:sym typeface="Wingdings" panose="05000000000000000000" pitchFamily="2" charset="2"/>
              </a:rPr>
              <a:t>animals</a:t>
            </a:r>
            <a:r>
              <a:rPr lang="cs-CZ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ARE </a:t>
            </a:r>
            <a:r>
              <a:rPr lang="cs-CZ" dirty="0" err="1">
                <a:sym typeface="Wingdings" panose="05000000000000000000" pitchFamily="2" charset="2"/>
              </a:rPr>
              <a:t>ALWAYS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chemeClr val="accent3"/>
                </a:solidFill>
                <a:sym typeface="Wingdings" panose="05000000000000000000" pitchFamily="2" charset="2"/>
              </a:rPr>
              <a:t>neutrum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>
                <a:solidFill>
                  <a:schemeClr val="accent3"/>
                </a:solidFill>
                <a:sym typeface="Wingdings" panose="05000000000000000000" pitchFamily="2" charset="2"/>
              </a:rPr>
              <a:t> štěně </a:t>
            </a:r>
            <a:r>
              <a:rPr lang="cs-CZ" dirty="0">
                <a:sym typeface="Wingdings" panose="05000000000000000000" pitchFamily="2" charset="2"/>
              </a:rPr>
              <a:t>= a </a:t>
            </a:r>
            <a:r>
              <a:rPr lang="cs-CZ" dirty="0" err="1">
                <a:sym typeface="Wingdings" panose="05000000000000000000" pitchFamily="2" charset="2"/>
              </a:rPr>
              <a:t>puppy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>
                <a:solidFill>
                  <a:schemeClr val="accent3"/>
                </a:solidFill>
                <a:sym typeface="Wingdings" panose="05000000000000000000" pitchFamily="2" charset="2"/>
              </a:rPr>
              <a:t>kotě </a:t>
            </a:r>
            <a:r>
              <a:rPr lang="cs-CZ" dirty="0">
                <a:sym typeface="Wingdings" panose="05000000000000000000" pitchFamily="2" charset="2"/>
              </a:rPr>
              <a:t>=</a:t>
            </a:r>
            <a:r>
              <a:rPr lang="cs-CZ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 </a:t>
            </a:r>
            <a:r>
              <a:rPr lang="cs-CZ" dirty="0" err="1">
                <a:sym typeface="Wingdings" panose="05000000000000000000" pitchFamily="2" charset="2"/>
              </a:rPr>
              <a:t>kitten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>
                <a:solidFill>
                  <a:schemeClr val="accent3"/>
                </a:solidFill>
                <a:sym typeface="Wingdings" panose="05000000000000000000" pitchFamily="2" charset="2"/>
              </a:rPr>
              <a:t>hříbě </a:t>
            </a:r>
            <a:r>
              <a:rPr lang="cs-CZ" dirty="0">
                <a:sym typeface="Wingdings" panose="05000000000000000000" pitchFamily="2" charset="2"/>
              </a:rPr>
              <a:t>= a </a:t>
            </a:r>
            <a:r>
              <a:rPr lang="cs-CZ" dirty="0" err="1">
                <a:sym typeface="Wingdings" panose="05000000000000000000" pitchFamily="2" charset="2"/>
              </a:rPr>
              <a:t>foal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>
                <a:solidFill>
                  <a:schemeClr val="accent3"/>
                </a:solidFill>
                <a:sym typeface="Wingdings" panose="05000000000000000000" pitchFamily="2" charset="2"/>
              </a:rPr>
              <a:t>slůně </a:t>
            </a:r>
            <a:r>
              <a:rPr lang="cs-CZ" dirty="0">
                <a:sym typeface="Wingdings" panose="05000000000000000000" pitchFamily="2" charset="2"/>
              </a:rPr>
              <a:t>= a baby </a:t>
            </a:r>
            <a:r>
              <a:rPr lang="cs-CZ" dirty="0" err="1">
                <a:sym typeface="Wingdings" panose="05000000000000000000" pitchFamily="2" charset="2"/>
              </a:rPr>
              <a:t>elephant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cs-CZ" dirty="0"/>
          </a:p>
          <a:p>
            <a:endParaRPr lang="cs-CZ" dirty="0"/>
          </a:p>
          <a:p>
            <a:pPr marL="72000" indent="0" algn="ctr">
              <a:buNone/>
            </a:pPr>
            <a:r>
              <a:rPr lang="cs-CZ" b="1" dirty="0" err="1"/>
              <a:t>If</a:t>
            </a:r>
            <a:r>
              <a:rPr lang="cs-CZ" b="1" dirty="0"/>
              <a:t> </a:t>
            </a:r>
            <a:r>
              <a:rPr lang="cs-CZ" b="1" dirty="0" err="1"/>
              <a:t>PLANTS</a:t>
            </a:r>
            <a:r>
              <a:rPr lang="cs-CZ" b="1" dirty="0"/>
              <a:t> are </a:t>
            </a:r>
            <a:r>
              <a:rPr lang="cs-CZ" b="1" dirty="0" err="1">
                <a:solidFill>
                  <a:schemeClr val="accent1"/>
                </a:solidFill>
              </a:rPr>
              <a:t>masculine</a:t>
            </a:r>
            <a:r>
              <a:rPr lang="cs-CZ" b="1" dirty="0"/>
              <a:t>, </a:t>
            </a:r>
            <a:r>
              <a:rPr lang="cs-CZ" b="1" dirty="0" err="1"/>
              <a:t>they</a:t>
            </a:r>
            <a:r>
              <a:rPr lang="cs-CZ" b="1" dirty="0"/>
              <a:t> are </a:t>
            </a:r>
            <a:r>
              <a:rPr lang="cs-CZ" b="1" dirty="0" err="1">
                <a:solidFill>
                  <a:schemeClr val="accent1"/>
                </a:solidFill>
              </a:rPr>
              <a:t>INANIMATE</a:t>
            </a:r>
            <a:r>
              <a:rPr lang="cs-CZ" b="1" dirty="0"/>
              <a:t> (</a:t>
            </a:r>
            <a:r>
              <a:rPr lang="cs-CZ" b="1" dirty="0" err="1"/>
              <a:t>even</a:t>
            </a:r>
            <a:r>
              <a:rPr lang="cs-CZ" b="1" dirty="0"/>
              <a:t> </a:t>
            </a:r>
            <a:r>
              <a:rPr lang="cs-CZ" b="1" dirty="0" err="1"/>
              <a:t>though</a:t>
            </a:r>
            <a:r>
              <a:rPr lang="cs-CZ" b="1" dirty="0"/>
              <a:t> </a:t>
            </a:r>
            <a:r>
              <a:rPr lang="cs-CZ" b="1" dirty="0" err="1"/>
              <a:t>plants</a:t>
            </a:r>
            <a:r>
              <a:rPr lang="cs-CZ" b="1" dirty="0"/>
              <a:t> are </a:t>
            </a:r>
            <a:r>
              <a:rPr lang="cs-CZ" b="1" dirty="0" err="1"/>
              <a:t>alive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213038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5" id="{235DF30E-89F5-B547-981B-D43C338A25DC}" vid="{83DD0210-E652-914D-A3F1-7C72B2A74AC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prezentace-cjv-cz-16-9 (1)</Template>
  <TotalTime>1479</TotalTime>
  <Words>656</Words>
  <Application>Microsoft Office PowerPoint</Application>
  <PresentationFormat>Widescreen</PresentationFormat>
  <Paragraphs>165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Osmý týden Czech for Foreign MU Staff: Beginners 1</vt:lpstr>
      <vt:lpstr>Jak se dnes máte?  </vt:lpstr>
      <vt:lpstr>Lekce 3: Jídlo a pití</vt:lpstr>
      <vt:lpstr>PowerPoint Presentation</vt:lpstr>
      <vt:lpstr>PowerPoint Presentation</vt:lpstr>
      <vt:lpstr>Nominativ singuláru</vt:lpstr>
      <vt:lpstr>PowerPoint Presentation</vt:lpstr>
      <vt:lpstr>PowerPoint Presentation</vt:lpstr>
      <vt:lpstr>What is alive?</vt:lpstr>
      <vt:lpstr>PowerPoint Presentation</vt:lpstr>
      <vt:lpstr>PowerPoint Presentation</vt:lpstr>
      <vt:lpstr>Lekce 3: Restaurace</vt:lpstr>
      <vt:lpstr>PowerPoint Presentation</vt:lpstr>
      <vt:lpstr>KOLO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Třetí týden Czech for Foreign MU Staff: Beginners 1</dc:title>
  <dc:creator>Kateřina Frecerová</dc:creator>
  <cp:lastModifiedBy>Kateřina Frecerová</cp:lastModifiedBy>
  <cp:revision>40</cp:revision>
  <cp:lastPrinted>1601-01-01T00:00:00Z</cp:lastPrinted>
  <dcterms:created xsi:type="dcterms:W3CDTF">2024-09-22T12:03:40Z</dcterms:created>
  <dcterms:modified xsi:type="dcterms:W3CDTF">2024-11-11T18:49:26Z</dcterms:modified>
</cp:coreProperties>
</file>