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61" r:id="rId5"/>
    <p:sldId id="260" r:id="rId6"/>
    <p:sldId id="259" r:id="rId7"/>
    <p:sldId id="262" r:id="rId8"/>
    <p:sldId id="263" r:id="rId9"/>
    <p:sldId id="264" r:id="rId10"/>
    <p:sldId id="265" r:id="rId11"/>
    <p:sldId id="268" r:id="rId12"/>
    <p:sldId id="266" r:id="rId13"/>
    <p:sldId id="272" r:id="rId14"/>
    <p:sldId id="273" r:id="rId15"/>
    <p:sldId id="271" r:id="rId16"/>
    <p:sldId id="276" r:id="rId17"/>
    <p:sldId id="277" r:id="rId18"/>
    <p:sldId id="269" r:id="rId19"/>
    <p:sldId id="270" r:id="rId20"/>
    <p:sldId id="267" r:id="rId21"/>
    <p:sldId id="275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Styl Světlá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DF8FE9-30A4-45A7-AF1F-5C62C502599D}" type="datetimeFigureOut">
              <a:rPr lang="cs-CZ" smtClean="0"/>
              <a:pPr/>
              <a:t>17.5.2010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2EE37E-85F7-466C-98E4-26CE1ADE67B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EE37E-85F7-466C-98E4-26CE1ADE67B1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04F6D-D46C-438A-911D-E3EAC88AB683}" type="datetimeFigureOut">
              <a:rPr lang="cs-CZ" smtClean="0"/>
              <a:pPr/>
              <a:t>17.5.2010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F580E-5CFD-415F-A004-7E2D8CF2F9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04F6D-D46C-438A-911D-E3EAC88AB683}" type="datetimeFigureOut">
              <a:rPr lang="cs-CZ" smtClean="0"/>
              <a:pPr/>
              <a:t>17.5.2010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F580E-5CFD-415F-A004-7E2D8CF2F9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04F6D-D46C-438A-911D-E3EAC88AB683}" type="datetimeFigureOut">
              <a:rPr lang="cs-CZ" smtClean="0"/>
              <a:pPr/>
              <a:t>17.5.2010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F580E-5CFD-415F-A004-7E2D8CF2F9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04F6D-D46C-438A-911D-E3EAC88AB683}" type="datetimeFigureOut">
              <a:rPr lang="cs-CZ" smtClean="0"/>
              <a:pPr/>
              <a:t>17.5.2010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F580E-5CFD-415F-A004-7E2D8CF2F9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04F6D-D46C-438A-911D-E3EAC88AB683}" type="datetimeFigureOut">
              <a:rPr lang="cs-CZ" smtClean="0"/>
              <a:pPr/>
              <a:t>17.5.2010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F580E-5CFD-415F-A004-7E2D8CF2F9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04F6D-D46C-438A-911D-E3EAC88AB683}" type="datetimeFigureOut">
              <a:rPr lang="cs-CZ" smtClean="0"/>
              <a:pPr/>
              <a:t>17.5.2010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F580E-5CFD-415F-A004-7E2D8CF2F9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04F6D-D46C-438A-911D-E3EAC88AB683}" type="datetimeFigureOut">
              <a:rPr lang="cs-CZ" smtClean="0"/>
              <a:pPr/>
              <a:t>17.5.2010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F580E-5CFD-415F-A004-7E2D8CF2F9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04F6D-D46C-438A-911D-E3EAC88AB683}" type="datetimeFigureOut">
              <a:rPr lang="cs-CZ" smtClean="0"/>
              <a:pPr/>
              <a:t>17.5.2010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F580E-5CFD-415F-A004-7E2D8CF2F9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04F6D-D46C-438A-911D-E3EAC88AB683}" type="datetimeFigureOut">
              <a:rPr lang="cs-CZ" smtClean="0"/>
              <a:pPr/>
              <a:t>17.5.2010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F580E-5CFD-415F-A004-7E2D8CF2F9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04F6D-D46C-438A-911D-E3EAC88AB683}" type="datetimeFigureOut">
              <a:rPr lang="cs-CZ" smtClean="0"/>
              <a:pPr/>
              <a:t>17.5.2010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F580E-5CFD-415F-A004-7E2D8CF2F9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04F6D-D46C-438A-911D-E3EAC88AB683}" type="datetimeFigureOut">
              <a:rPr lang="cs-CZ" smtClean="0"/>
              <a:pPr/>
              <a:t>17.5.2010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F580E-5CFD-415F-A004-7E2D8CF2F9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304F6D-D46C-438A-911D-E3EAC88AB683}" type="datetimeFigureOut">
              <a:rPr lang="cs-CZ" smtClean="0"/>
              <a:pPr/>
              <a:t>17.5.2010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F580E-5CFD-415F-A004-7E2D8CF2F98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14480" y="1142984"/>
            <a:ext cx="7772400" cy="1470025"/>
          </a:xfrm>
        </p:spPr>
        <p:txBody>
          <a:bodyPr>
            <a:noAutofit/>
          </a:bodyPr>
          <a:lstStyle/>
          <a:p>
            <a:r>
              <a:rPr lang="cs-CZ" sz="6000" b="1" dirty="0" smtClean="0">
                <a:solidFill>
                  <a:schemeClr val="bg1"/>
                </a:solidFill>
                <a:latin typeface="Baskerville Old Face" pitchFamily="18" charset="0"/>
              </a:rPr>
              <a:t>KOLEKTIVNÍ </a:t>
            </a:r>
            <a:br>
              <a:rPr lang="cs-CZ" sz="6000" b="1" dirty="0" smtClean="0">
                <a:solidFill>
                  <a:schemeClr val="bg1"/>
                </a:solidFill>
                <a:latin typeface="Baskerville Old Face" pitchFamily="18" charset="0"/>
              </a:rPr>
            </a:br>
            <a:r>
              <a:rPr lang="cs-CZ" sz="6000" b="1" dirty="0" smtClean="0">
                <a:solidFill>
                  <a:schemeClr val="bg1"/>
                </a:solidFill>
                <a:latin typeface="Baskerville Old Face" pitchFamily="18" charset="0"/>
              </a:rPr>
              <a:t>INVESTOVÁNÍ</a:t>
            </a:r>
            <a:r>
              <a:rPr lang="cs-CZ" sz="5400" b="1" dirty="0" smtClean="0">
                <a:solidFill>
                  <a:schemeClr val="bg1"/>
                </a:solidFill>
                <a:latin typeface="Baskerville Old Face" pitchFamily="18" charset="0"/>
              </a:rPr>
              <a:t/>
            </a:r>
            <a:br>
              <a:rPr lang="cs-CZ" sz="5400" b="1" dirty="0" smtClean="0">
                <a:solidFill>
                  <a:schemeClr val="bg1"/>
                </a:solidFill>
                <a:latin typeface="Baskerville Old Face" pitchFamily="18" charset="0"/>
              </a:rPr>
            </a:br>
            <a:r>
              <a:rPr lang="cs-CZ" sz="3600" b="1" dirty="0" smtClean="0">
                <a:solidFill>
                  <a:schemeClr val="bg1"/>
                </a:solidFill>
                <a:latin typeface="Baskerville Old Face" pitchFamily="18" charset="0"/>
              </a:rPr>
              <a:t>V ČESKÉ REPUBLICE</a:t>
            </a:r>
            <a:endParaRPr lang="cs-CZ" sz="3600" b="1" dirty="0">
              <a:solidFill>
                <a:schemeClr val="bg1"/>
              </a:solidFill>
              <a:latin typeface="Baskerville Old Face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929190" y="5929330"/>
            <a:ext cx="4214810" cy="685808"/>
          </a:xfrm>
        </p:spPr>
        <p:txBody>
          <a:bodyPr/>
          <a:lstStyle/>
          <a:p>
            <a:r>
              <a:rPr lang="cs-CZ" sz="2800" dirty="0" smtClean="0"/>
              <a:t> Havelková  Květoslava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dirty="0" smtClean="0"/>
              <a:t>UZAVŘENÝ POD. FOND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3108" y="1600200"/>
            <a:ext cx="6715172" cy="4525963"/>
          </a:xfrm>
        </p:spPr>
        <p:txBody>
          <a:bodyPr/>
          <a:lstStyle/>
          <a:p>
            <a:r>
              <a:rPr lang="cs-CZ" dirty="0" smtClean="0"/>
              <a:t>předem stanoven počet emitovaných pod. listů</a:t>
            </a:r>
          </a:p>
          <a:p>
            <a:r>
              <a:rPr lang="cs-CZ" dirty="0" smtClean="0"/>
              <a:t>společnost neodkupuje listy zpět od podílníků – lze je pouze prodat na kapitálovém trhu</a:t>
            </a:r>
          </a:p>
          <a:p>
            <a:r>
              <a:rPr lang="cs-CZ" dirty="0" smtClean="0"/>
              <a:t>vytvořen na dobu určitou – poté do likvidace nebo přeměna na otevřený fond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dirty="0" smtClean="0"/>
              <a:t>FONDY DLE AKTIV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00232" y="1214422"/>
            <a:ext cx="7143768" cy="5500726"/>
          </a:xfrm>
        </p:spPr>
        <p:txBody>
          <a:bodyPr>
            <a:noAutofit/>
          </a:bodyPr>
          <a:lstStyle/>
          <a:p>
            <a:r>
              <a:rPr lang="cs-CZ" sz="1750" dirty="0" smtClean="0"/>
              <a:t>základní členění, pouze orientační</a:t>
            </a:r>
          </a:p>
          <a:p>
            <a:r>
              <a:rPr lang="cs-CZ" sz="1750" dirty="0" smtClean="0"/>
              <a:t>jednotlivé typy dále členěny, či závazné kombinace </a:t>
            </a:r>
          </a:p>
          <a:p>
            <a:r>
              <a:rPr lang="cs-CZ" sz="1750" b="1" dirty="0" smtClean="0"/>
              <a:t>Fondy akciové </a:t>
            </a:r>
            <a:r>
              <a:rPr lang="cs-CZ" sz="1750" dirty="0" smtClean="0"/>
              <a:t>– nejrizikovější</a:t>
            </a:r>
          </a:p>
          <a:p>
            <a:r>
              <a:rPr lang="cs-CZ" sz="1750" b="1" dirty="0" smtClean="0"/>
              <a:t>Fondy peněžního trhu </a:t>
            </a:r>
            <a:r>
              <a:rPr lang="cs-CZ" sz="1750" dirty="0" smtClean="0"/>
              <a:t>– nejbezpečnější, téměř nulový pokles hodnoty – např. krátkodobé státní dluhopisy × nízká výnosnost</a:t>
            </a:r>
          </a:p>
          <a:p>
            <a:r>
              <a:rPr lang="cs-CZ" sz="1750" b="1" dirty="0" smtClean="0"/>
              <a:t>Fondy dluhopisové </a:t>
            </a:r>
          </a:p>
          <a:p>
            <a:r>
              <a:rPr lang="cs-CZ" sz="1750" b="1" dirty="0" smtClean="0"/>
              <a:t>Fondy reálných aktiv </a:t>
            </a:r>
            <a:r>
              <a:rPr lang="cs-CZ" sz="1750" dirty="0" smtClean="0"/>
              <a:t>– starožitnosti, umělecké předměty – nejvyšší zhodnocení, např. i v době inflace, při otřesech finančních trhů</a:t>
            </a:r>
          </a:p>
          <a:p>
            <a:r>
              <a:rPr lang="cs-CZ" sz="1750" b="1" dirty="0" smtClean="0"/>
              <a:t>Fondy nemovitostí</a:t>
            </a:r>
          </a:p>
          <a:p>
            <a:r>
              <a:rPr lang="cs-CZ" sz="1750" b="1" dirty="0" smtClean="0"/>
              <a:t>Fondy derivátů</a:t>
            </a:r>
            <a:r>
              <a:rPr lang="cs-CZ" sz="1750" dirty="0" smtClean="0"/>
              <a:t> – finanční, komoditní termínované smlouvy, opční smlouvy</a:t>
            </a:r>
          </a:p>
          <a:p>
            <a:r>
              <a:rPr lang="cs-CZ" sz="1750" b="1" dirty="0" smtClean="0"/>
              <a:t>Fondy indexové </a:t>
            </a:r>
            <a:r>
              <a:rPr lang="cs-CZ" sz="1750" dirty="0" smtClean="0"/>
              <a:t>– vysoká transparentnost, vývoj dle světových indexů</a:t>
            </a:r>
          </a:p>
          <a:p>
            <a:r>
              <a:rPr lang="cs-CZ" sz="1750" b="1" dirty="0" smtClean="0"/>
              <a:t>Fondy fondů </a:t>
            </a:r>
            <a:r>
              <a:rPr lang="cs-CZ" sz="1750" dirty="0" smtClean="0"/>
              <a:t>– investice do akcií či pod. listů jiných fondů, často spojeno s placením více poplatků</a:t>
            </a:r>
          </a:p>
          <a:p>
            <a:r>
              <a:rPr lang="cs-CZ" sz="1750" b="1" dirty="0" smtClean="0"/>
              <a:t>Fondy smíšené </a:t>
            </a:r>
            <a:r>
              <a:rPr lang="cs-CZ" sz="1750" dirty="0" smtClean="0"/>
              <a:t>– kombinace investování do více typů či druhů majetku</a:t>
            </a:r>
          </a:p>
          <a:p>
            <a:r>
              <a:rPr lang="cs-CZ" sz="1750" b="1" dirty="0" smtClean="0"/>
              <a:t>Fondy garantované</a:t>
            </a:r>
            <a:r>
              <a:rPr lang="cs-CZ" sz="1750" dirty="0" smtClean="0"/>
              <a:t> – portfolio z více druhů finančních derivátů (v kombinaci s fixně úročenými obligacemi), tak aby jeho hodnota nemohla klesnout</a:t>
            </a:r>
            <a:endParaRPr lang="cs-CZ" sz="17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12" y="3000372"/>
            <a:ext cx="5429288" cy="29164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2857456" y="5643578"/>
            <a:ext cx="62865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1" dirty="0" smtClean="0"/>
              <a:t>Zdroj: Asociace pro kapitálový trh ČR</a:t>
            </a:r>
            <a:endParaRPr lang="cs-CZ" sz="1000" i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1857356" y="428604"/>
            <a:ext cx="68580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4400" dirty="0" smtClean="0">
                <a:latin typeface="+mj-lt"/>
              </a:rPr>
              <a:t>TRH FONDŮ</a:t>
            </a:r>
            <a:endParaRPr lang="cs-CZ" sz="4400" dirty="0">
              <a:latin typeface="+mj-lt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428860" y="6000768"/>
            <a:ext cx="650085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200" dirty="0" smtClean="0"/>
              <a:t> </a:t>
            </a:r>
            <a:r>
              <a:rPr lang="cs-CZ" sz="1600" dirty="0" smtClean="0"/>
              <a:t>vývoj: pomalé změny, nejvíce fondy peněžního trhu, zajištěné fondy,  růst  </a:t>
            </a:r>
          </a:p>
          <a:p>
            <a:r>
              <a:rPr lang="cs-CZ" sz="1600" dirty="0" smtClean="0"/>
              <a:t>    podílu akciových fondů </a:t>
            </a:r>
            <a:endParaRPr lang="cs-CZ" sz="1600" dirty="0"/>
          </a:p>
        </p:txBody>
      </p:sp>
      <p:graphicFrame>
        <p:nvGraphicFramePr>
          <p:cNvPr id="7" name="Zástupný symbol pro obsah 3"/>
          <p:cNvGraphicFramePr>
            <a:graphicFrameLocks/>
          </p:cNvGraphicFramePr>
          <p:nvPr/>
        </p:nvGraphicFramePr>
        <p:xfrm>
          <a:off x="2143108" y="1285860"/>
          <a:ext cx="6715173" cy="15002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59233"/>
                <a:gridCol w="1807931"/>
                <a:gridCol w="1678793"/>
                <a:gridCol w="1769216"/>
              </a:tblGrid>
              <a:tr h="300040"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Fond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Riziko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err="1" smtClean="0"/>
                        <a:t>Invest</a:t>
                      </a:r>
                      <a:r>
                        <a:rPr lang="cs-CZ" sz="1200" dirty="0" smtClean="0"/>
                        <a:t>. horizont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Výnos</a:t>
                      </a:r>
                      <a:endParaRPr lang="cs-CZ" sz="1200" dirty="0"/>
                    </a:p>
                  </a:txBody>
                  <a:tcPr/>
                </a:tc>
              </a:tr>
              <a:tr h="300040"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peněžní</a:t>
                      </a:r>
                      <a:r>
                        <a:rPr lang="cs-CZ" sz="1200" baseline="0" dirty="0" smtClean="0"/>
                        <a:t> trh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minimální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½ - rok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nízký</a:t>
                      </a:r>
                      <a:endParaRPr lang="cs-CZ" sz="1200" dirty="0"/>
                    </a:p>
                  </a:txBody>
                  <a:tcPr/>
                </a:tc>
              </a:tr>
              <a:tr h="300040"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dluhopisové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malé až střední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2 – 3 roky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smtClean="0"/>
                        <a:t>nízký </a:t>
                      </a:r>
                      <a:r>
                        <a:rPr lang="cs-CZ" sz="1200" dirty="0" smtClean="0"/>
                        <a:t>až střední</a:t>
                      </a:r>
                      <a:endParaRPr lang="cs-CZ" sz="1200" dirty="0"/>
                    </a:p>
                  </a:txBody>
                  <a:tcPr/>
                </a:tc>
              </a:tr>
              <a:tr h="300040"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smíšené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smtClean="0"/>
                        <a:t>střední </a:t>
                      </a:r>
                      <a:r>
                        <a:rPr lang="cs-CZ" sz="1200" dirty="0" smtClean="0"/>
                        <a:t>až</a:t>
                      </a:r>
                      <a:r>
                        <a:rPr lang="cs-CZ" sz="1200" baseline="0" dirty="0" smtClean="0"/>
                        <a:t> vysoké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3 – 5 let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střední až vysoký</a:t>
                      </a:r>
                      <a:endParaRPr lang="cs-CZ" sz="1200" dirty="0"/>
                    </a:p>
                  </a:txBody>
                  <a:tcPr/>
                </a:tc>
              </a:tr>
              <a:tr h="300040"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akciové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vysoké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5 let a více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vysoký</a:t>
                      </a:r>
                      <a:endParaRPr lang="cs-CZ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dirty="0" smtClean="0"/>
              <a:t>FONDY DLE VÝNOSŮ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71670" y="1500174"/>
            <a:ext cx="6858048" cy="4625989"/>
          </a:xfrm>
        </p:spPr>
        <p:txBody>
          <a:bodyPr>
            <a:normAutofit/>
          </a:bodyPr>
          <a:lstStyle/>
          <a:p>
            <a:r>
              <a:rPr lang="cs-CZ" sz="2800" dirty="0" smtClean="0"/>
              <a:t>dividendy × kapitálový výnos</a:t>
            </a:r>
          </a:p>
          <a:p>
            <a:r>
              <a:rPr lang="cs-CZ" sz="2800" b="1" dirty="0" smtClean="0"/>
              <a:t>Fondy důchodové </a:t>
            </a:r>
            <a:r>
              <a:rPr lang="cs-CZ" sz="2800" dirty="0" smtClean="0"/>
              <a:t>-  přednostní vyplácení dividend z akcií, podílů z pod. listů z hospodářského výsledku        pravidelné běžné výnosy</a:t>
            </a:r>
          </a:p>
          <a:p>
            <a:r>
              <a:rPr lang="cs-CZ" sz="2800" b="1" dirty="0" smtClean="0"/>
              <a:t>Fondy růstové </a:t>
            </a:r>
            <a:r>
              <a:rPr lang="cs-CZ" sz="2800" dirty="0" smtClean="0"/>
              <a:t>– reinvestování dosaženého zisku , tím zvyšování aktuální hodnoty akcií a listů        kapitálový výnosy v době prodeje</a:t>
            </a:r>
          </a:p>
          <a:p>
            <a:r>
              <a:rPr lang="cs-CZ" sz="2800" b="1" dirty="0" smtClean="0"/>
              <a:t>Fondy vyvážené </a:t>
            </a:r>
            <a:r>
              <a:rPr lang="cs-CZ" sz="2800" dirty="0" smtClean="0"/>
              <a:t>– kombinace        příjmy běžné i kapitálové</a:t>
            </a:r>
            <a:endParaRPr lang="cs-CZ" sz="2800" dirty="0"/>
          </a:p>
        </p:txBody>
      </p:sp>
      <p:cxnSp>
        <p:nvCxnSpPr>
          <p:cNvPr id="5" name="Přímá spojovací šipka 4"/>
          <p:cNvCxnSpPr/>
          <p:nvPr/>
        </p:nvCxnSpPr>
        <p:spPr>
          <a:xfrm>
            <a:off x="6143636" y="3143248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Přímá spojovací šipka 6"/>
          <p:cNvCxnSpPr/>
          <p:nvPr/>
        </p:nvCxnSpPr>
        <p:spPr>
          <a:xfrm>
            <a:off x="3428992" y="4929198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Přímá spojovací šipka 8"/>
          <p:cNvCxnSpPr/>
          <p:nvPr/>
        </p:nvCxnSpPr>
        <p:spPr>
          <a:xfrm>
            <a:off x="6858016" y="5429264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dirty="0" smtClean="0"/>
              <a:t>SPRÁVA PORTFOLIA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00232" y="1428736"/>
            <a:ext cx="6929486" cy="4768865"/>
          </a:xfrm>
        </p:spPr>
        <p:txBody>
          <a:bodyPr>
            <a:normAutofit/>
          </a:bodyPr>
          <a:lstStyle/>
          <a:p>
            <a:r>
              <a:rPr lang="cs-CZ" sz="2600" dirty="0" smtClean="0"/>
              <a:t>forma správy je kritérium, které se promítá do výše poplatků (poplatky: vstupní, výstupní, objemové nebo bez poplatků – indexové fondy)</a:t>
            </a:r>
          </a:p>
          <a:p>
            <a:r>
              <a:rPr lang="cs-CZ" sz="2600" b="1" dirty="0" smtClean="0"/>
              <a:t>aktivní</a:t>
            </a:r>
            <a:r>
              <a:rPr lang="cs-CZ" sz="2600" dirty="0" smtClean="0"/>
              <a:t> – portfolio se neustále obměňuje           rostou transakční náklady         výše vstupních a výstupních poplatků či procentní srážku</a:t>
            </a:r>
          </a:p>
          <a:p>
            <a:r>
              <a:rPr lang="cs-CZ" sz="2600" b="1" dirty="0" smtClean="0"/>
              <a:t>pasivní – </a:t>
            </a:r>
            <a:r>
              <a:rPr lang="cs-CZ" sz="2600" dirty="0" smtClean="0"/>
              <a:t>držba jedno sestaveného portfolia až do doby splatnosti – minimální transakční náklady </a:t>
            </a:r>
            <a:endParaRPr lang="cs-CZ" sz="2600" dirty="0"/>
          </a:p>
        </p:txBody>
      </p:sp>
      <p:cxnSp>
        <p:nvCxnSpPr>
          <p:cNvPr id="5" name="Přímá spojovací šipka 4"/>
          <p:cNvCxnSpPr/>
          <p:nvPr/>
        </p:nvCxnSpPr>
        <p:spPr>
          <a:xfrm>
            <a:off x="8001024" y="2928934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Přímá spojovací šipka 6"/>
          <p:cNvCxnSpPr/>
          <p:nvPr/>
        </p:nvCxnSpPr>
        <p:spPr>
          <a:xfrm>
            <a:off x="5929322" y="3357562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dirty="0" smtClean="0"/>
              <a:t>DEPOZITÁŘ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3108" y="1285860"/>
            <a:ext cx="6858016" cy="5572140"/>
          </a:xfrm>
        </p:spPr>
        <p:txBody>
          <a:bodyPr>
            <a:normAutofit fontScale="92500"/>
          </a:bodyPr>
          <a:lstStyle/>
          <a:p>
            <a:r>
              <a:rPr lang="cs-CZ" sz="2400" dirty="0" smtClean="0"/>
              <a:t>každý fond musí mít svého depozitáře</a:t>
            </a:r>
          </a:p>
          <a:p>
            <a:r>
              <a:rPr lang="cs-CZ" sz="2400" dirty="0" smtClean="0"/>
              <a:t>jeho účelem je evidence a kontrola majetku fondu</a:t>
            </a:r>
          </a:p>
          <a:p>
            <a:pPr>
              <a:spcBef>
                <a:spcPts val="0"/>
              </a:spcBef>
              <a:buNone/>
            </a:pPr>
            <a:r>
              <a:rPr lang="cs-CZ" sz="2400" dirty="0" smtClean="0"/>
              <a:t>      „Depozitář eviduje majetek fondu kolektivního     </a:t>
            </a:r>
          </a:p>
          <a:p>
            <a:pPr>
              <a:spcBef>
                <a:spcPts val="0"/>
              </a:spcBef>
              <a:buNone/>
            </a:pPr>
            <a:r>
              <a:rPr lang="cs-CZ" sz="2400" dirty="0" smtClean="0"/>
              <a:t>        investování a kontroluje, zda fond kolektivního  </a:t>
            </a:r>
          </a:p>
          <a:p>
            <a:pPr>
              <a:spcBef>
                <a:spcPts val="0"/>
              </a:spcBef>
              <a:buNone/>
            </a:pPr>
            <a:r>
              <a:rPr lang="cs-CZ" sz="2400" dirty="0" smtClean="0"/>
              <a:t>        investování nakládá s majetkem v souladu se </a:t>
            </a:r>
          </a:p>
          <a:p>
            <a:pPr>
              <a:spcBef>
                <a:spcPts val="0"/>
              </a:spcBef>
              <a:buNone/>
            </a:pPr>
            <a:r>
              <a:rPr lang="cs-CZ" sz="2400" dirty="0" smtClean="0"/>
              <a:t>        zákonem a statutem.“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banka se sídlem v ČR nebo pobočka zahraniční banky v ČR – na základě smlouvy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činností je:</a:t>
            </a:r>
          </a:p>
          <a:p>
            <a:pPr>
              <a:spcBef>
                <a:spcPts val="0"/>
              </a:spcBef>
              <a:buNone/>
            </a:pPr>
            <a:r>
              <a:rPr lang="cs-CZ" sz="2400" dirty="0" smtClean="0"/>
              <a:t>          - zajišťování úschovy nebo opatrování majetku</a:t>
            </a:r>
          </a:p>
          <a:p>
            <a:pPr>
              <a:spcBef>
                <a:spcPts val="0"/>
              </a:spcBef>
              <a:buNone/>
            </a:pPr>
            <a:r>
              <a:rPr lang="cs-CZ" sz="2400" dirty="0" smtClean="0"/>
              <a:t>          - evidence pohybu veškerých peněžních      </a:t>
            </a:r>
          </a:p>
          <a:p>
            <a:pPr>
              <a:spcBef>
                <a:spcPts val="0"/>
              </a:spcBef>
              <a:buNone/>
            </a:pPr>
            <a:r>
              <a:rPr lang="cs-CZ" sz="2400" dirty="0" smtClean="0"/>
              <a:t>             prostředků fondu</a:t>
            </a:r>
          </a:p>
          <a:p>
            <a:pPr>
              <a:spcBef>
                <a:spcPts val="0"/>
              </a:spcBef>
              <a:buNone/>
            </a:pPr>
            <a:r>
              <a:rPr lang="cs-CZ" sz="2400" dirty="0" smtClean="0"/>
              <a:t>          - zajištění vypořádání obchodů</a:t>
            </a:r>
          </a:p>
          <a:p>
            <a:pPr>
              <a:spcBef>
                <a:spcPts val="0"/>
              </a:spcBef>
              <a:buNone/>
            </a:pPr>
            <a:r>
              <a:rPr lang="cs-CZ" sz="2400" dirty="0" smtClean="0"/>
              <a:t>          - kontrola, zda jsou výnosy používány v souladu se   </a:t>
            </a:r>
          </a:p>
          <a:p>
            <a:pPr>
              <a:spcBef>
                <a:spcPts val="0"/>
              </a:spcBef>
              <a:buNone/>
            </a:pPr>
            <a:r>
              <a:rPr lang="cs-CZ" sz="2400" dirty="0" smtClean="0"/>
              <a:t>             zákonem</a:t>
            </a:r>
          </a:p>
          <a:p>
            <a:pPr>
              <a:spcBef>
                <a:spcPts val="0"/>
              </a:spcBef>
              <a:buNone/>
            </a:pPr>
            <a:r>
              <a:rPr lang="cs-CZ" sz="2400" dirty="0" smtClean="0"/>
              <a:t>       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cs-CZ" sz="4200" dirty="0" smtClean="0"/>
              <a:t>INFORMACE PRO INVESTORY</a:t>
            </a:r>
            <a:endParaRPr lang="cs-CZ" sz="4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00232" y="1428736"/>
            <a:ext cx="6929486" cy="4697427"/>
          </a:xfrm>
        </p:spPr>
        <p:txBody>
          <a:bodyPr>
            <a:normAutofit/>
          </a:bodyPr>
          <a:lstStyle/>
          <a:p>
            <a:pPr marL="0">
              <a:spcBef>
                <a:spcPts val="0"/>
              </a:spcBef>
            </a:pPr>
            <a:r>
              <a:rPr lang="cs-CZ" sz="2600" b="1" dirty="0" smtClean="0"/>
              <a:t>statut fondu </a:t>
            </a:r>
            <a:r>
              <a:rPr lang="cs-CZ" sz="2600" dirty="0" smtClean="0"/>
              <a:t>- údaje o:</a:t>
            </a:r>
          </a:p>
          <a:p>
            <a:pPr marL="0">
              <a:spcBef>
                <a:spcPts val="0"/>
              </a:spcBef>
              <a:buNone/>
            </a:pPr>
            <a:r>
              <a:rPr lang="cs-CZ" sz="2600" dirty="0" smtClean="0"/>
              <a:t>       - investiční politice</a:t>
            </a:r>
          </a:p>
          <a:p>
            <a:pPr marL="0">
              <a:spcBef>
                <a:spcPts val="0"/>
              </a:spcBef>
              <a:buNone/>
            </a:pPr>
            <a:r>
              <a:rPr lang="cs-CZ" sz="2600" dirty="0" smtClean="0"/>
              <a:t>       - způsobu nakládání s výnosy z majetku</a:t>
            </a:r>
          </a:p>
          <a:p>
            <a:pPr marL="0">
              <a:spcBef>
                <a:spcPts val="0"/>
              </a:spcBef>
              <a:buNone/>
            </a:pPr>
            <a:r>
              <a:rPr lang="cs-CZ" sz="2600" dirty="0" smtClean="0"/>
              <a:t>       - otevřený/uzavřený</a:t>
            </a:r>
          </a:p>
          <a:p>
            <a:pPr marL="0">
              <a:spcBef>
                <a:spcPts val="0"/>
              </a:spcBef>
              <a:buNone/>
            </a:pPr>
            <a:r>
              <a:rPr lang="cs-CZ" sz="2600" dirty="0" smtClean="0"/>
              <a:t>       - veřejné obchodovatelnosti</a:t>
            </a:r>
          </a:p>
          <a:p>
            <a:pPr marL="0">
              <a:spcBef>
                <a:spcPts val="0"/>
              </a:spcBef>
              <a:buNone/>
            </a:pPr>
            <a:r>
              <a:rPr lang="cs-CZ" sz="2600" dirty="0" smtClean="0"/>
              <a:t>       - bance, která vykonává funkci depozitáře</a:t>
            </a:r>
          </a:p>
          <a:p>
            <a:r>
              <a:rPr lang="cs-CZ" sz="2600" b="1" dirty="0" smtClean="0"/>
              <a:t>prodejní projekt </a:t>
            </a:r>
            <a:r>
              <a:rPr lang="cs-CZ" sz="2600" dirty="0" smtClean="0"/>
              <a:t>– jednoduchý dokument se základními údaji</a:t>
            </a:r>
          </a:p>
          <a:p>
            <a:r>
              <a:rPr lang="cs-CZ" sz="2600" b="1" dirty="0" smtClean="0"/>
              <a:t>prodejní leták </a:t>
            </a:r>
            <a:r>
              <a:rPr lang="cs-CZ" sz="2600" dirty="0" smtClean="0"/>
              <a:t>– základní informace (strategie, historická výkonnost, cíl – vzbudit zájem)</a:t>
            </a:r>
          </a:p>
          <a:p>
            <a:endParaRPr lang="cs-CZ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dirty="0" smtClean="0"/>
              <a:t>VHODNÍ INVESTOŘI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3108" y="1428736"/>
            <a:ext cx="6543692" cy="4697427"/>
          </a:xfrm>
        </p:spPr>
        <p:txBody>
          <a:bodyPr/>
          <a:lstStyle/>
          <a:p>
            <a:pPr>
              <a:buNone/>
            </a:pPr>
            <a:r>
              <a:rPr lang="cs-CZ" sz="2800" dirty="0" smtClean="0"/>
              <a:t>Vhodné pro investory, kteří:</a:t>
            </a:r>
          </a:p>
          <a:p>
            <a:r>
              <a:rPr lang="cs-CZ" sz="2800" dirty="0" smtClean="0"/>
              <a:t>nechtějí nést riziko s přímými investicemi</a:t>
            </a:r>
          </a:p>
          <a:p>
            <a:r>
              <a:rPr lang="cs-CZ" sz="2800" dirty="0" smtClean="0"/>
              <a:t>nemají dostatek znalostí a času řídit své investice</a:t>
            </a:r>
          </a:p>
          <a:p>
            <a:r>
              <a:rPr lang="cs-CZ" sz="2800" dirty="0" smtClean="0"/>
              <a:t>mohou investovat pouze menší částku či mají zájem investovat pravidelně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dirty="0" smtClean="0"/>
              <a:t>VÝHODY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00232" y="1285860"/>
            <a:ext cx="6858048" cy="4840303"/>
          </a:xfrm>
        </p:spPr>
        <p:txBody>
          <a:bodyPr>
            <a:normAutofit/>
          </a:bodyPr>
          <a:lstStyle/>
          <a:p>
            <a:r>
              <a:rPr lang="cs-CZ" sz="2800" dirty="0" smtClean="0"/>
              <a:t>stálá likvidita vložených prostředků</a:t>
            </a:r>
          </a:p>
          <a:p>
            <a:r>
              <a:rPr lang="cs-CZ" sz="2800" dirty="0" smtClean="0"/>
              <a:t>diverzifikace rizika</a:t>
            </a:r>
          </a:p>
          <a:p>
            <a:r>
              <a:rPr lang="cs-CZ" sz="2800" dirty="0" smtClean="0"/>
              <a:t>snížení informačních a transakčních nákladů</a:t>
            </a:r>
          </a:p>
          <a:p>
            <a:r>
              <a:rPr lang="cs-CZ" sz="2800" dirty="0" smtClean="0"/>
              <a:t>investice, ke kterým by se drobný investor nedostal</a:t>
            </a:r>
          </a:p>
          <a:p>
            <a:r>
              <a:rPr lang="cs-CZ" sz="2800" dirty="0" smtClean="0"/>
              <a:t>profesionální správa svěřeného majetku</a:t>
            </a:r>
          </a:p>
          <a:p>
            <a:r>
              <a:rPr lang="cs-CZ" sz="2800" dirty="0" smtClean="0"/>
              <a:t>jednoduché a pohodlné investování</a:t>
            </a:r>
          </a:p>
          <a:p>
            <a:r>
              <a:rPr lang="cs-CZ" sz="2800" dirty="0" smtClean="0"/>
              <a:t>většinou vyšší výnos než při držení úspor u komerčních bank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dirty="0" smtClean="0"/>
              <a:t>NEVÝHODY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00232" y="1357298"/>
            <a:ext cx="7000924" cy="4768865"/>
          </a:xfrm>
        </p:spPr>
        <p:txBody>
          <a:bodyPr>
            <a:normAutofit/>
          </a:bodyPr>
          <a:lstStyle/>
          <a:p>
            <a:r>
              <a:rPr lang="cs-CZ" sz="2800" dirty="0" smtClean="0"/>
              <a:t>rizika spojená s investováním na trhu</a:t>
            </a:r>
          </a:p>
          <a:p>
            <a:r>
              <a:rPr lang="cs-CZ" sz="2800" dirty="0" smtClean="0"/>
              <a:t>správní poplatky</a:t>
            </a:r>
          </a:p>
          <a:p>
            <a:r>
              <a:rPr lang="cs-CZ" sz="2800" dirty="0" smtClean="0"/>
              <a:t>ztráta možnosti ovlivnit zaměření investic</a:t>
            </a:r>
          </a:p>
          <a:p>
            <a:r>
              <a:rPr lang="cs-CZ" sz="2800" dirty="0" smtClean="0"/>
              <a:t>investice nejsou pojištěny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dirty="0" smtClean="0"/>
              <a:t>PRÁVNÍ ÚPRAVA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28794" y="1571612"/>
            <a:ext cx="7000924" cy="4857784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v ČR dle zákona č. 189/2004 Sb., </a:t>
            </a:r>
          </a:p>
          <a:p>
            <a:pPr>
              <a:buNone/>
            </a:pPr>
            <a:r>
              <a:rPr lang="cs-CZ" dirty="0" smtClean="0"/>
              <a:t>    o kolektivním investování</a:t>
            </a:r>
          </a:p>
          <a:p>
            <a:r>
              <a:rPr lang="cs-CZ" dirty="0" smtClean="0"/>
              <a:t>poslední novelizace od 1. srpna 2009</a:t>
            </a:r>
          </a:p>
          <a:p>
            <a:pPr>
              <a:buNone/>
            </a:pPr>
            <a:endParaRPr lang="cs-CZ" dirty="0" smtClean="0"/>
          </a:p>
          <a:p>
            <a:pPr algn="ctr">
              <a:buNone/>
            </a:pPr>
            <a:r>
              <a:rPr lang="cs-CZ" sz="2800" kern="0" dirty="0" smtClean="0">
                <a:solidFill>
                  <a:srgbClr val="000000"/>
                </a:solidFill>
                <a:latin typeface="Arial"/>
              </a:rPr>
              <a:t>    „</a:t>
            </a:r>
            <a:r>
              <a:rPr lang="cs-CZ" sz="2800" kern="0" dirty="0" smtClean="0">
                <a:latin typeface="Arial"/>
              </a:rPr>
              <a:t>kolektivním investováním se rozumí podnikání, jehož předmětem je </a:t>
            </a:r>
            <a:r>
              <a:rPr lang="cs-CZ" sz="2800" b="1" kern="0" dirty="0" smtClean="0">
                <a:latin typeface="Arial"/>
              </a:rPr>
              <a:t>shromažďování peněžních prostředků</a:t>
            </a:r>
            <a:r>
              <a:rPr lang="cs-CZ" sz="2800" kern="0" dirty="0" smtClean="0">
                <a:latin typeface="Arial"/>
              </a:rPr>
              <a:t> od veřejnosti </a:t>
            </a:r>
            <a:r>
              <a:rPr lang="cs-CZ" sz="2800" b="1" kern="0" dirty="0" smtClean="0">
                <a:latin typeface="Arial"/>
              </a:rPr>
              <a:t>upisováním akcií </a:t>
            </a:r>
            <a:r>
              <a:rPr lang="cs-CZ" sz="2800" kern="0" dirty="0" smtClean="0">
                <a:latin typeface="Arial"/>
              </a:rPr>
              <a:t>investičního fondu nebo </a:t>
            </a:r>
            <a:r>
              <a:rPr lang="cs-CZ" sz="2800" b="1" kern="0" dirty="0" smtClean="0">
                <a:latin typeface="Arial"/>
              </a:rPr>
              <a:t>podílových listů </a:t>
            </a:r>
            <a:r>
              <a:rPr lang="cs-CZ" sz="2800" kern="0" dirty="0" smtClean="0">
                <a:latin typeface="Arial"/>
              </a:rPr>
              <a:t>podílového fondu, investování na principu rozložení rizika a další obhospodařování tohoto majetku“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dirty="0" smtClean="0"/>
              <a:t>HODNOTA MAJETKU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2143108" y="1428736"/>
            <a:ext cx="685804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800" dirty="0" smtClean="0"/>
              <a:t>  </a:t>
            </a:r>
            <a:r>
              <a:rPr lang="pl-PL" sz="2400" b="1" dirty="0" smtClean="0"/>
              <a:t>CZK = 234 520 933 770 </a:t>
            </a:r>
            <a:r>
              <a:rPr lang="pl-PL" sz="2400" dirty="0" smtClean="0"/>
              <a:t>.... </a:t>
            </a:r>
            <a:r>
              <a:rPr lang="cs-CZ" sz="2400" dirty="0" smtClean="0"/>
              <a:t>hodnota majetku </a:t>
            </a:r>
          </a:p>
          <a:p>
            <a:r>
              <a:rPr lang="cs-CZ" sz="2400" dirty="0" smtClean="0"/>
              <a:t>    investovaného do  podílových a  investičních fondů   </a:t>
            </a:r>
          </a:p>
          <a:p>
            <a:r>
              <a:rPr lang="cs-CZ" sz="2400" dirty="0" smtClean="0"/>
              <a:t>    nabízených v ČR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  téměř polovina v zahraničních fondech, které jsou  </a:t>
            </a:r>
          </a:p>
          <a:p>
            <a:r>
              <a:rPr lang="cs-CZ" sz="2400" dirty="0" smtClean="0"/>
              <a:t>    nabízeny na českém trhu </a:t>
            </a:r>
            <a:endParaRPr lang="cs-CZ" sz="24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3500430" y="3500438"/>
            <a:ext cx="3357586" cy="2571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/>
              <a:t>234, 88 mld. CZK</a:t>
            </a:r>
          </a:p>
          <a:p>
            <a:pPr algn="ctr"/>
            <a:r>
              <a:rPr lang="cs-CZ" dirty="0" smtClean="0"/>
              <a:t>(k 31.12.2008)</a:t>
            </a:r>
          </a:p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/>
            <a:r>
              <a:rPr lang="cs-CZ" sz="2400" b="1" dirty="0" smtClean="0"/>
              <a:t>234, 52 mld. CZK</a:t>
            </a:r>
          </a:p>
          <a:p>
            <a:pPr algn="ctr"/>
            <a:r>
              <a:rPr lang="cs-CZ" dirty="0" smtClean="0"/>
              <a:t>(k 31.12. 2009)</a:t>
            </a:r>
          </a:p>
          <a:p>
            <a:pPr algn="ctr"/>
            <a:endParaRPr lang="cs-CZ" dirty="0" smtClean="0"/>
          </a:p>
          <a:p>
            <a:pPr algn="ctr"/>
            <a:r>
              <a:rPr lang="cs-CZ" dirty="0" smtClean="0"/>
              <a:t>- 9,36 mld., -3,84% </a:t>
            </a:r>
            <a:endParaRPr lang="cs-CZ" dirty="0"/>
          </a:p>
        </p:txBody>
      </p:sp>
      <p:cxnSp>
        <p:nvCxnSpPr>
          <p:cNvPr id="11" name="Přímá spojovací šipka 10"/>
          <p:cNvCxnSpPr/>
          <p:nvPr/>
        </p:nvCxnSpPr>
        <p:spPr>
          <a:xfrm rot="5400000">
            <a:off x="4822827" y="4464057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28794" y="1600200"/>
            <a:ext cx="7072362" cy="4525963"/>
          </a:xfrm>
        </p:spPr>
        <p:txBody>
          <a:bodyPr/>
          <a:lstStyle/>
          <a:p>
            <a:r>
              <a:rPr lang="cs-CZ" sz="1800" dirty="0" smtClean="0"/>
              <a:t>Zákon č.189/2004 Sb., o kolektivním investování</a:t>
            </a:r>
          </a:p>
          <a:p>
            <a:r>
              <a:rPr lang="cs-CZ" sz="1800" dirty="0" smtClean="0"/>
              <a:t>POSPÍŠILOVÁ  A.,- POSPÍŠIL M., </a:t>
            </a:r>
            <a:r>
              <a:rPr lang="cs-CZ" sz="1800" i="1" dirty="0" smtClean="0"/>
              <a:t>Cenné papíry a podnikání na kapitálovém trhu</a:t>
            </a:r>
            <a:r>
              <a:rPr lang="cs-CZ" sz="1800" dirty="0" smtClean="0"/>
              <a:t>, VŠAP, Praha 2006</a:t>
            </a:r>
          </a:p>
          <a:p>
            <a:r>
              <a:rPr lang="cs-CZ" sz="1800" dirty="0" smtClean="0"/>
              <a:t>REJNUŠ O., </a:t>
            </a:r>
            <a:r>
              <a:rPr lang="cs-CZ" sz="1800" i="1" dirty="0" smtClean="0"/>
              <a:t>Peněžní ekonomie - Finanční trhy</a:t>
            </a:r>
            <a:r>
              <a:rPr lang="cs-CZ" sz="1800" dirty="0" smtClean="0"/>
              <a:t>, CERM, Brno 2004</a:t>
            </a:r>
          </a:p>
          <a:p>
            <a:r>
              <a:rPr lang="cs-CZ" sz="1800" dirty="0" smtClean="0"/>
              <a:t>www.</a:t>
            </a:r>
            <a:r>
              <a:rPr lang="cs-CZ" sz="1800" dirty="0" err="1" smtClean="0"/>
              <a:t>akatcr.cz</a:t>
            </a:r>
            <a:endParaRPr lang="cs-CZ" sz="1800" dirty="0" smtClean="0"/>
          </a:p>
          <a:p>
            <a:r>
              <a:rPr lang="cs-CZ" sz="1800" dirty="0" smtClean="0"/>
              <a:t>www.</a:t>
            </a:r>
            <a:r>
              <a:rPr lang="cs-CZ" sz="1800" dirty="0" err="1" smtClean="0"/>
              <a:t>cnb.cz</a:t>
            </a:r>
            <a:endParaRPr lang="cs-CZ" sz="1800" dirty="0" smtClean="0"/>
          </a:p>
          <a:p>
            <a:r>
              <a:rPr lang="cs-CZ" sz="1800" dirty="0" smtClean="0"/>
              <a:t>http://cs.wikipedia.org/wiki/Kup%C3%B3nov%C3%A1_privatizace</a:t>
            </a:r>
          </a:p>
          <a:p>
            <a:r>
              <a:rPr lang="cs-CZ" sz="1800" dirty="0" smtClean="0"/>
              <a:t>prezentace dostupná na: https://quercus.kin.tul.cz/~sarka.hyblerova/multiedu/FI2/FI2_5.ppt</a:t>
            </a:r>
          </a:p>
          <a:p>
            <a:r>
              <a:rPr lang="cs-CZ" sz="1800" dirty="0" smtClean="0"/>
              <a:t>prezentace z přípravy na makléřské zkoušky Ing. G. </a:t>
            </a:r>
            <a:r>
              <a:rPr lang="cs-CZ" sz="1800" dirty="0" err="1" smtClean="0"/>
              <a:t>Oškrdalové</a:t>
            </a:r>
            <a:endParaRPr lang="cs-CZ" sz="18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dirty="0" smtClean="0"/>
              <a:t>VÝVOJ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00232" y="1428736"/>
            <a:ext cx="6858048" cy="5072098"/>
          </a:xfrm>
        </p:spPr>
        <p:txBody>
          <a:bodyPr>
            <a:normAutofit/>
          </a:bodyPr>
          <a:lstStyle/>
          <a:p>
            <a:r>
              <a:rPr lang="cs-CZ" sz="2400" dirty="0" smtClean="0"/>
              <a:t>počátky po roce 1989 tzv. kuponovou privatizací –</a:t>
            </a:r>
          </a:p>
          <a:p>
            <a:pPr>
              <a:buNone/>
            </a:pPr>
            <a:r>
              <a:rPr lang="cs-CZ" sz="2400" dirty="0" smtClean="0"/>
              <a:t>     nabídka akcií podniků a přes 300 investičních fondů</a:t>
            </a:r>
          </a:p>
          <a:p>
            <a:r>
              <a:rPr lang="cs-CZ" sz="2400" dirty="0" smtClean="0"/>
              <a:t>špatná legislativa – prostor pro tunelování </a:t>
            </a:r>
          </a:p>
          <a:p>
            <a:pPr>
              <a:buNone/>
            </a:pPr>
            <a:r>
              <a:rPr lang="cs-CZ" sz="2400" dirty="0" smtClean="0"/>
              <a:t>          Viktor Kožený – Harvardské investiční fondy</a:t>
            </a:r>
          </a:p>
          <a:p>
            <a:r>
              <a:rPr lang="cs-CZ" sz="2400" dirty="0" smtClean="0"/>
              <a:t>do června 2002 prokázanou činností byl vytunelován majetek  přes 50 miliard korun</a:t>
            </a:r>
          </a:p>
          <a:p>
            <a:r>
              <a:rPr lang="cs-CZ" sz="2400" dirty="0" smtClean="0"/>
              <a:t>od r. 1998 teprve státní dozor v podobě Komise pro cenné papíry - do r. 2006, nyní pouze ČNB</a:t>
            </a:r>
          </a:p>
          <a:p>
            <a:r>
              <a:rPr lang="cs-CZ" sz="2400" dirty="0" smtClean="0"/>
              <a:t>Se vstupem do EU podstatná změna právních přepisů – zákon č. 189/2004 Sb., který byl teprve v souladu s evropskými směrnicemi</a:t>
            </a:r>
          </a:p>
          <a:p>
            <a:endParaRPr lang="cs-CZ" sz="2400" dirty="0" smtClean="0"/>
          </a:p>
          <a:p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dirty="0" smtClean="0"/>
              <a:t>INVESTIČNÍ SPOLEČNOST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00232" y="1643050"/>
            <a:ext cx="6929486" cy="4525963"/>
          </a:xfrm>
        </p:spPr>
        <p:txBody>
          <a:bodyPr>
            <a:normAutofit/>
          </a:bodyPr>
          <a:lstStyle/>
          <a:p>
            <a:r>
              <a:rPr lang="cs-CZ" sz="2800" dirty="0" smtClean="0"/>
              <a:t>právnická osoba - akciová společnost, označení investiční společnost v názvu</a:t>
            </a:r>
          </a:p>
          <a:p>
            <a:r>
              <a:rPr lang="cs-CZ" sz="2800" dirty="0" smtClean="0"/>
              <a:t>předmětem činnosti:</a:t>
            </a:r>
          </a:p>
          <a:p>
            <a:pPr>
              <a:buNone/>
            </a:pPr>
            <a:r>
              <a:rPr lang="cs-CZ" sz="2800" dirty="0" smtClean="0"/>
              <a:t>        - vytváření a obhospodařování pod. fondů</a:t>
            </a:r>
          </a:p>
          <a:p>
            <a:pPr>
              <a:buNone/>
            </a:pPr>
            <a:r>
              <a:rPr lang="cs-CZ" sz="2800" dirty="0" smtClean="0"/>
              <a:t>        - obhospodařování </a:t>
            </a:r>
            <a:r>
              <a:rPr lang="cs-CZ" sz="2800" dirty="0" err="1" smtClean="0"/>
              <a:t>invest</a:t>
            </a:r>
            <a:r>
              <a:rPr lang="cs-CZ" sz="2800" dirty="0" smtClean="0"/>
              <a:t>. fondů na           </a:t>
            </a:r>
          </a:p>
          <a:p>
            <a:pPr>
              <a:buNone/>
            </a:pPr>
            <a:r>
              <a:rPr lang="cs-CZ" sz="2800" dirty="0" smtClean="0"/>
              <a:t>           základě smlouvy o obhospodařování</a:t>
            </a:r>
          </a:p>
          <a:p>
            <a:r>
              <a:rPr lang="cs-CZ" sz="2800" dirty="0" smtClean="0"/>
              <a:t>23 </a:t>
            </a:r>
            <a:r>
              <a:rPr lang="cs-CZ" sz="2800" dirty="0" err="1" smtClean="0"/>
              <a:t>invest</a:t>
            </a:r>
            <a:r>
              <a:rPr lang="cs-CZ" sz="2800" dirty="0" smtClean="0"/>
              <a:t>. společností, např. : Investiční společnost České spořitelny, AKRO investiční společnost, ABD investiční společnost,…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dirty="0" smtClean="0"/>
              <a:t>FOND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00232" y="1428736"/>
            <a:ext cx="6686568" cy="4525963"/>
          </a:xfrm>
        </p:spPr>
        <p:txBody>
          <a:bodyPr>
            <a:normAutofit/>
          </a:bodyPr>
          <a:lstStyle/>
          <a:p>
            <a:r>
              <a:rPr lang="cs-CZ" sz="3000" dirty="0" smtClean="0"/>
              <a:t>fond kolektivního investování – souhrnné označení pro investiční a podílové fondy</a:t>
            </a:r>
          </a:p>
          <a:p>
            <a:r>
              <a:rPr lang="cs-CZ" sz="3000" b="1" dirty="0" smtClean="0"/>
              <a:t>standardní fond </a:t>
            </a:r>
            <a:r>
              <a:rPr lang="cs-CZ" sz="3000" dirty="0" smtClean="0"/>
              <a:t>– splňuje požadavky práva Evropského společenství, pouze otevřené podílové fondy</a:t>
            </a:r>
          </a:p>
          <a:p>
            <a:r>
              <a:rPr lang="cs-CZ" sz="3000" b="1" dirty="0" smtClean="0"/>
              <a:t>speciální fond </a:t>
            </a:r>
            <a:r>
              <a:rPr lang="cs-CZ" sz="3000" dirty="0" smtClean="0"/>
              <a:t>– nesplňuje požadavky práva Evropského společenství, všechny možné formy</a:t>
            </a:r>
            <a:endParaRPr lang="cs-CZ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dirty="0" smtClean="0"/>
              <a:t>ČLENĚNÍ FONDŮ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28860" y="1571612"/>
            <a:ext cx="6429420" cy="4525963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dle právní formy:</a:t>
            </a:r>
          </a:p>
          <a:p>
            <a:pPr>
              <a:buNone/>
            </a:pPr>
            <a:r>
              <a:rPr lang="cs-CZ" dirty="0" smtClean="0"/>
              <a:t>         investiční × podílové</a:t>
            </a:r>
          </a:p>
          <a:p>
            <a:r>
              <a:rPr lang="cs-CZ" dirty="0" smtClean="0"/>
              <a:t>dle institucionálního uspořádání:</a:t>
            </a:r>
          </a:p>
          <a:p>
            <a:pPr>
              <a:buNone/>
            </a:pPr>
            <a:r>
              <a:rPr lang="cs-CZ" dirty="0" smtClean="0"/>
              <a:t>         otevřené × uzavřené</a:t>
            </a:r>
          </a:p>
          <a:p>
            <a:r>
              <a:rPr lang="cs-CZ" dirty="0" smtClean="0"/>
              <a:t>dle aktiv, do kterých investují:</a:t>
            </a:r>
          </a:p>
          <a:p>
            <a:pPr>
              <a:buNone/>
            </a:pPr>
            <a:r>
              <a:rPr lang="cs-CZ" dirty="0" smtClean="0"/>
              <a:t>         finanční × reálných aktiv</a:t>
            </a:r>
          </a:p>
          <a:p>
            <a:r>
              <a:rPr lang="cs-CZ" dirty="0" smtClean="0"/>
              <a:t>dle výnosů:</a:t>
            </a:r>
          </a:p>
          <a:p>
            <a:pPr>
              <a:buNone/>
            </a:pPr>
            <a:r>
              <a:rPr lang="cs-CZ" dirty="0" smtClean="0"/>
              <a:t>         důchodové × růstové × vyvážené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dirty="0" smtClean="0"/>
              <a:t>INVESTIČNÍ FOND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71670" y="1428736"/>
            <a:ext cx="6615130" cy="4697427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akciová společnost založená na dobu určitou – uzavřený fond</a:t>
            </a:r>
          </a:p>
          <a:p>
            <a:r>
              <a:rPr lang="cs-CZ" dirty="0" smtClean="0"/>
              <a:t>správa majetku může být svěřena investiční společnosti</a:t>
            </a:r>
          </a:p>
          <a:p>
            <a:r>
              <a:rPr lang="cs-CZ" dirty="0" smtClean="0"/>
              <a:t>emitování pouze akcií stejné jmenovité hodnoty, bez omezení převoditelnosti</a:t>
            </a:r>
          </a:p>
          <a:p>
            <a:r>
              <a:rPr lang="cs-CZ" dirty="0" smtClean="0"/>
              <a:t>nesmí: vydávat zatímní listy, prioritní akcie, zaměstnanecké akcie, ani dluhopisy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dirty="0" smtClean="0"/>
              <a:t>PODÍLOVÝ FOND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3076" y="1500174"/>
            <a:ext cx="7000924" cy="485778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cs-CZ" sz="2800" dirty="0" smtClean="0"/>
              <a:t>bez právní subjektivity - založen a </a:t>
            </a:r>
          </a:p>
          <a:p>
            <a:pPr>
              <a:spcBef>
                <a:spcPts val="0"/>
              </a:spcBef>
              <a:buNone/>
            </a:pPr>
            <a:r>
              <a:rPr lang="cs-CZ" sz="2800" dirty="0" smtClean="0"/>
              <a:t>     spravován investiční společností – emise podílových listů</a:t>
            </a:r>
          </a:p>
          <a:p>
            <a:r>
              <a:rPr lang="cs-CZ" sz="2800" dirty="0" smtClean="0"/>
              <a:t>soubor majetku, který náleží všem vlastníkům podílových listů podílového fondu</a:t>
            </a:r>
          </a:p>
          <a:p>
            <a:r>
              <a:rPr lang="cs-CZ" sz="2800" dirty="0" smtClean="0"/>
              <a:t>počet podílových fondů 144 × </a:t>
            </a:r>
          </a:p>
          <a:p>
            <a:pPr>
              <a:buNone/>
            </a:pPr>
            <a:r>
              <a:rPr lang="cs-CZ" sz="2800" smtClean="0"/>
              <a:t>     </a:t>
            </a:r>
            <a:r>
              <a:rPr lang="cs-CZ" sz="2800" smtClean="0"/>
              <a:t>28 </a:t>
            </a:r>
            <a:r>
              <a:rPr lang="cs-CZ" sz="2800" dirty="0" smtClean="0"/>
              <a:t>investičních fondů</a:t>
            </a:r>
          </a:p>
          <a:p>
            <a:r>
              <a:rPr lang="cs-CZ" sz="2800" dirty="0" smtClean="0"/>
              <a:t>otevřený × uzavřený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dirty="0" smtClean="0"/>
              <a:t>OTEVŘENÝ POD. FOND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00232" y="1357298"/>
            <a:ext cx="6686568" cy="4768865"/>
          </a:xfrm>
        </p:spPr>
        <p:txBody>
          <a:bodyPr>
            <a:normAutofit/>
          </a:bodyPr>
          <a:lstStyle/>
          <a:p>
            <a:r>
              <a:rPr lang="cs-CZ" sz="3000" dirty="0" smtClean="0"/>
              <a:t>volný přístup nových investorů – není omezen počet vydávaných podíl. listů</a:t>
            </a:r>
          </a:p>
          <a:p>
            <a:r>
              <a:rPr lang="cs-CZ" sz="3000" dirty="0" smtClean="0"/>
              <a:t>právo investora na odkoupení podíl. listu</a:t>
            </a:r>
          </a:p>
          <a:p>
            <a:r>
              <a:rPr lang="cs-CZ" sz="3000" dirty="0" smtClean="0"/>
              <a:t>podílový list nemusí mít jmenovitou hodnotu – odkoupení za aktuální hodnotu ke dni, kdy byla obdržena žádost podílníka na odkoupení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806</TotalTime>
  <Words>1146</Words>
  <Application>Microsoft Office PowerPoint</Application>
  <PresentationFormat>Předvádění na obrazovce (4:3)</PresentationFormat>
  <Paragraphs>170</Paragraphs>
  <Slides>21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Motiv sady Office</vt:lpstr>
      <vt:lpstr>KOLEKTIVNÍ  INVESTOVÁNÍ V ČESKÉ REPUBLICE</vt:lpstr>
      <vt:lpstr>PRÁVNÍ ÚPRAVA</vt:lpstr>
      <vt:lpstr>VÝVOJ</vt:lpstr>
      <vt:lpstr>INVESTIČNÍ SPOLEČNOST</vt:lpstr>
      <vt:lpstr>FOND</vt:lpstr>
      <vt:lpstr>ČLENĚNÍ FONDŮ</vt:lpstr>
      <vt:lpstr>INVESTIČNÍ FOND</vt:lpstr>
      <vt:lpstr>PODÍLOVÝ FOND</vt:lpstr>
      <vt:lpstr>OTEVŘENÝ POD. FOND</vt:lpstr>
      <vt:lpstr>UZAVŘENÝ POD. FOND</vt:lpstr>
      <vt:lpstr>FONDY DLE AKTIV</vt:lpstr>
      <vt:lpstr>Snímek 12</vt:lpstr>
      <vt:lpstr>FONDY DLE VÝNOSŮ</vt:lpstr>
      <vt:lpstr>SPRÁVA PORTFOLIA</vt:lpstr>
      <vt:lpstr>DEPOZITÁŘ</vt:lpstr>
      <vt:lpstr>INFORMACE PRO INVESTORY</vt:lpstr>
      <vt:lpstr>VHODNÍ INVESTOŘI</vt:lpstr>
      <vt:lpstr>VÝHODY </vt:lpstr>
      <vt:lpstr>NEVÝHODY</vt:lpstr>
      <vt:lpstr>HODNOTA MAJETKU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KOLEKTIVNÍ  INVESTOVÁNÍ V ČESKÉ REPUBLICE</dc:title>
  <dc:creator>Květoslava Havelková</dc:creator>
  <cp:lastModifiedBy>Květoslava Havelková</cp:lastModifiedBy>
  <cp:revision>83</cp:revision>
  <dcterms:created xsi:type="dcterms:W3CDTF">2010-05-05T15:08:23Z</dcterms:created>
  <dcterms:modified xsi:type="dcterms:W3CDTF">2010-05-17T19:09:03Z</dcterms:modified>
</cp:coreProperties>
</file>