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76" r:id="rId5"/>
    <p:sldId id="277" r:id="rId6"/>
    <p:sldId id="270" r:id="rId7"/>
    <p:sldId id="271" r:id="rId8"/>
    <p:sldId id="272" r:id="rId9"/>
    <p:sldId id="275" r:id="rId10"/>
    <p:sldId id="278" r:id="rId11"/>
    <p:sldId id="286" r:id="rId12"/>
    <p:sldId id="283" r:id="rId13"/>
    <p:sldId id="284" r:id="rId14"/>
    <p:sldId id="285" r:id="rId15"/>
    <p:sldId id="287" r:id="rId16"/>
    <p:sldId id="288" r:id="rId17"/>
    <p:sldId id="282" r:id="rId18"/>
    <p:sldId id="289" r:id="rId19"/>
    <p:sldId id="290" r:id="rId20"/>
    <p:sldId id="263" r:id="rId21"/>
    <p:sldId id="259" r:id="rId22"/>
    <p:sldId id="269" r:id="rId23"/>
    <p:sldId id="264" r:id="rId24"/>
    <p:sldId id="292" r:id="rId25"/>
    <p:sldId id="293" r:id="rId26"/>
    <p:sldId id="296" r:id="rId27"/>
    <p:sldId id="294" r:id="rId28"/>
    <p:sldId id="295" r:id="rId29"/>
    <p:sldId id="291" r:id="rId30"/>
    <p:sldId id="266" r:id="rId31"/>
    <p:sldId id="267" r:id="rId32"/>
    <p:sldId id="268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00"/>
    <a:srgbClr val="0004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Nejčastěji používané</a:t>
            </a:r>
            <a:r>
              <a:rPr lang="cs-CZ" baseline="0" dirty="0" smtClean="0"/>
              <a:t> značky parfémů - ženy</a:t>
            </a:r>
            <a:endParaRPr lang="en-US" dirty="0"/>
          </a:p>
        </c:rich>
      </c:tx>
      <c:layout/>
    </c:title>
    <c:view3D>
      <c:perspective val="0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Východ</c:v>
                </c:pt>
              </c:strCache>
            </c:strRef>
          </c:tx>
          <c:explosion val="25"/>
          <c:cat>
            <c:strRef>
              <c:f>Sheet1!$B$1:$K$1</c:f>
              <c:strCache>
                <c:ptCount val="10"/>
                <c:pt idx="0">
                  <c:v>Avon</c:v>
                </c:pt>
                <c:pt idx="1">
                  <c:v>Gabriela Sabatini</c:v>
                </c:pt>
                <c:pt idx="2">
                  <c:v>Oriflame</c:v>
                </c:pt>
                <c:pt idx="3">
                  <c:v>Impuls</c:v>
                </c:pt>
                <c:pt idx="4">
                  <c:v>Adidas</c:v>
                </c:pt>
                <c:pt idx="5">
                  <c:v>Jiná značka</c:v>
                </c:pt>
                <c:pt idx="6">
                  <c:v>Celine Dion</c:v>
                </c:pt>
                <c:pt idx="7">
                  <c:v>Exclamation</c:v>
                </c:pt>
                <c:pt idx="8">
                  <c:v>Channel</c:v>
                </c:pt>
                <c:pt idx="9">
                  <c:v>Dolce and Gabbana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34.700000000000003</c:v>
                </c:pt>
                <c:pt idx="1">
                  <c:v>14.7</c:v>
                </c:pt>
                <c:pt idx="2">
                  <c:v>12.4</c:v>
                </c:pt>
                <c:pt idx="3">
                  <c:v>11.1</c:v>
                </c:pt>
                <c:pt idx="4">
                  <c:v>9.1</c:v>
                </c:pt>
                <c:pt idx="5">
                  <c:v>5.8</c:v>
                </c:pt>
                <c:pt idx="6">
                  <c:v>5.5</c:v>
                </c:pt>
                <c:pt idx="7">
                  <c:v>5.4</c:v>
                </c:pt>
                <c:pt idx="8">
                  <c:v>5</c:v>
                </c:pt>
                <c:pt idx="9">
                  <c:v>4.9000000000000004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cs-CZ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Nejčastěji používané značky parfémů - muži</a:t>
            </a:r>
          </a:p>
        </c:rich>
      </c:tx>
      <c:layout/>
    </c:title>
    <c:view3D>
      <c:perspective val="0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Počet</c:v>
                </c:pt>
              </c:strCache>
            </c:strRef>
          </c:tx>
          <c:explosion val="23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Hugo </a:t>
                    </a:r>
                    <a:r>
                      <a:rPr lang="cs-CZ" smtClean="0"/>
                      <a:t>B</a:t>
                    </a:r>
                    <a:r>
                      <a:rPr lang="en-US" smtClean="0"/>
                      <a:t>oss</a:t>
                    </a:r>
                    <a:r>
                      <a:rPr lang="en-US"/>
                      <a:t>
9%</a:t>
                    </a:r>
                  </a:p>
                </c:rich>
              </c:tx>
              <c:showCatName val="1"/>
              <c:showPercent val="1"/>
            </c:dLbl>
            <c:numFmt formatCode="0%" sourceLinked="0"/>
            <c:showCatName val="1"/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Adidas</c:v>
                </c:pt>
                <c:pt idx="1">
                  <c:v>Hugo boss</c:v>
                </c:pt>
                <c:pt idx="2">
                  <c:v>Puma</c:v>
                </c:pt>
                <c:pt idx="3">
                  <c:v>Gillette</c:v>
                </c:pt>
                <c:pt idx="4">
                  <c:v>Crossmen</c:v>
                </c:pt>
                <c:pt idx="5">
                  <c:v>Lacoste</c:v>
                </c:pt>
                <c:pt idx="6">
                  <c:v>Oriflame</c:v>
                </c:pt>
                <c:pt idx="7">
                  <c:v>Jiná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7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cs-CZ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title>
      <c:tx>
        <c:rich>
          <a:bodyPr/>
          <a:lstStyle/>
          <a:p>
            <a:pPr>
              <a:defRPr/>
            </a:pPr>
            <a:r>
              <a:rPr lang="cs-CZ" sz="1600" dirty="0" smtClean="0"/>
              <a:t>Asociační slova pro </a:t>
            </a:r>
            <a:r>
              <a:rPr lang="cs-CZ" sz="1600" dirty="0" err="1" smtClean="0"/>
              <a:t>Adidas</a:t>
            </a:r>
            <a:r>
              <a:rPr lang="cs-CZ" sz="1600" dirty="0" smtClean="0"/>
              <a:t> a Pumu</a:t>
            </a:r>
            <a:endParaRPr lang="cs-CZ" sz="1600" dirty="0"/>
          </a:p>
        </c:rich>
      </c:tx>
      <c:layout>
        <c:manualLayout>
          <c:xMode val="edge"/>
          <c:yMode val="edge"/>
          <c:x val="0.23619019368095096"/>
          <c:y val="0.11774728019598732"/>
        </c:manualLayout>
      </c:layout>
    </c:title>
    <c:view3D>
      <c:rotX val="10"/>
      <c:hPercent val="68"/>
      <c:rotY val="44"/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Puma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cs-CZ"/>
              </a:p>
            </c:txPr>
            <c:showVal val="1"/>
          </c:dLbls>
          <c:cat>
            <c:strRef>
              <c:f>Sheet1!$B$1:$M$1</c:f>
              <c:strCache>
                <c:ptCount val="12"/>
                <c:pt idx="0">
                  <c:v>Stadion</c:v>
                </c:pt>
                <c:pt idx="1">
                  <c:v>Příroda</c:v>
                </c:pt>
                <c:pt idx="2">
                  <c:v>Město</c:v>
                </c:pt>
                <c:pt idx="3">
                  <c:v>Móda</c:v>
                </c:pt>
                <c:pt idx="4">
                  <c:v>Styl</c:v>
                </c:pt>
                <c:pt idx="5">
                  <c:v>Sport</c:v>
                </c:pt>
                <c:pt idx="6">
                  <c:v>Kondice</c:v>
                </c:pt>
                <c:pt idx="7">
                  <c:v>Nezávislost</c:v>
                </c:pt>
                <c:pt idx="8">
                  <c:v>Vítězství</c:v>
                </c:pt>
                <c:pt idx="9">
                  <c:v>Dravost</c:v>
                </c:pt>
                <c:pt idx="10">
                  <c:v>Energie</c:v>
                </c:pt>
                <c:pt idx="11">
                  <c:v>Pohyb</c:v>
                </c:pt>
              </c:strCache>
            </c:strRef>
          </c:cat>
          <c:val>
            <c:numRef>
              <c:f>Sheet1!$B$2:$M$2</c:f>
              <c:numCache>
                <c:formatCode>0.00%</c:formatCode>
                <c:ptCount val="12"/>
                <c:pt idx="0">
                  <c:v>4.65E-2</c:v>
                </c:pt>
                <c:pt idx="1">
                  <c:v>2.3299999999999998E-2</c:v>
                </c:pt>
                <c:pt idx="2">
                  <c:v>1.1599999999999997E-2</c:v>
                </c:pt>
                <c:pt idx="3">
                  <c:v>9.8800000000000054E-2</c:v>
                </c:pt>
                <c:pt idx="4">
                  <c:v>9.8800000000000054E-2</c:v>
                </c:pt>
                <c:pt idx="5">
                  <c:v>0.22090000000000001</c:v>
                </c:pt>
                <c:pt idx="6">
                  <c:v>4.65E-2</c:v>
                </c:pt>
                <c:pt idx="7">
                  <c:v>2.3299999999999998E-2</c:v>
                </c:pt>
                <c:pt idx="8">
                  <c:v>2.9100000000000001E-2</c:v>
                </c:pt>
                <c:pt idx="9">
                  <c:v>9.8800000000000054E-2</c:v>
                </c:pt>
                <c:pt idx="10">
                  <c:v>0.13370000000000001</c:v>
                </c:pt>
                <c:pt idx="11">
                  <c:v>0.1686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Adidas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cs-CZ"/>
              </a:p>
            </c:txPr>
            <c:showVal val="1"/>
          </c:dLbls>
          <c:cat>
            <c:strRef>
              <c:f>Sheet1!$B$1:$M$1</c:f>
              <c:strCache>
                <c:ptCount val="12"/>
                <c:pt idx="0">
                  <c:v>Stadion</c:v>
                </c:pt>
                <c:pt idx="1">
                  <c:v>Příroda</c:v>
                </c:pt>
                <c:pt idx="2">
                  <c:v>Město</c:v>
                </c:pt>
                <c:pt idx="3">
                  <c:v>Móda</c:v>
                </c:pt>
                <c:pt idx="4">
                  <c:v>Styl</c:v>
                </c:pt>
                <c:pt idx="5">
                  <c:v>Sport</c:v>
                </c:pt>
                <c:pt idx="6">
                  <c:v>Kondice</c:v>
                </c:pt>
                <c:pt idx="7">
                  <c:v>Nezávislost</c:v>
                </c:pt>
                <c:pt idx="8">
                  <c:v>Vítězství</c:v>
                </c:pt>
                <c:pt idx="9">
                  <c:v>Dravost</c:v>
                </c:pt>
                <c:pt idx="10">
                  <c:v>Energie</c:v>
                </c:pt>
                <c:pt idx="11">
                  <c:v>Pohyb</c:v>
                </c:pt>
              </c:strCache>
            </c:strRef>
          </c:cat>
          <c:val>
            <c:numRef>
              <c:f>Sheet1!$B$3:$M$3</c:f>
              <c:numCache>
                <c:formatCode>0%</c:formatCode>
                <c:ptCount val="12"/>
                <c:pt idx="0">
                  <c:v>8.0000000000000016E-2</c:v>
                </c:pt>
                <c:pt idx="1">
                  <c:v>0</c:v>
                </c:pt>
                <c:pt idx="2" formatCode="0.00%">
                  <c:v>5.3300000000000007E-2</c:v>
                </c:pt>
                <c:pt idx="3">
                  <c:v>0.12000000000000001</c:v>
                </c:pt>
                <c:pt idx="4">
                  <c:v>0.12000000000000001</c:v>
                </c:pt>
                <c:pt idx="5" formatCode="0.00%">
                  <c:v>0.22670000000000001</c:v>
                </c:pt>
                <c:pt idx="6">
                  <c:v>8.0000000000000016E-2</c:v>
                </c:pt>
                <c:pt idx="7">
                  <c:v>0</c:v>
                </c:pt>
                <c:pt idx="8" formatCode="0.00%">
                  <c:v>6.6699999999999995E-2</c:v>
                </c:pt>
                <c:pt idx="9">
                  <c:v>0</c:v>
                </c:pt>
                <c:pt idx="10" formatCode="0.00%">
                  <c:v>9.3300000000000036E-2</c:v>
                </c:pt>
                <c:pt idx="11">
                  <c:v>0.16</c:v>
                </c:pt>
              </c:numCache>
            </c:numRef>
          </c:val>
        </c:ser>
        <c:dLbls/>
        <c:shape val="box"/>
        <c:axId val="209065856"/>
        <c:axId val="209453056"/>
        <c:axId val="0"/>
      </c:bar3DChart>
      <c:catAx>
        <c:axId val="209065856"/>
        <c:scaling>
          <c:orientation val="minMax"/>
        </c:scaling>
        <c:axPos val="l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cs-CZ"/>
          </a:p>
        </c:txPr>
        <c:crossAx val="209453056"/>
        <c:crosses val="autoZero"/>
        <c:auto val="1"/>
        <c:lblAlgn val="ctr"/>
        <c:lblOffset val="100"/>
        <c:tickLblSkip val="1"/>
        <c:tickMarkSkip val="1"/>
      </c:catAx>
      <c:valAx>
        <c:axId val="209453056"/>
        <c:scaling>
          <c:orientation val="minMax"/>
        </c:scaling>
        <c:axPos val="b"/>
        <c:majorGridlines/>
        <c:numFmt formatCode="0.00%" sourceLinked="1"/>
        <c:majorTickMark val="none"/>
        <c:tickLblPos val="nextTo"/>
        <c:txPr>
          <a:bodyPr rot="0" vert="horz"/>
          <a:lstStyle/>
          <a:p>
            <a:pPr>
              <a:defRPr sz="1500" baseline="0">
                <a:solidFill>
                  <a:schemeClr val="bg1"/>
                </a:solidFill>
              </a:defRPr>
            </a:pPr>
            <a:endParaRPr lang="cs-CZ"/>
          </a:p>
        </c:txPr>
        <c:crossAx val="20906585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Nejčastěji používané značky parfémů - muži</a:t>
            </a:r>
            <a:endParaRPr lang="en-US" dirty="0"/>
          </a:p>
        </c:rich>
      </c:tx>
      <c:layout/>
    </c:title>
    <c:view3D>
      <c:perspective val="0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Počet</c:v>
                </c:pt>
              </c:strCache>
            </c:strRef>
          </c:tx>
          <c:explosion val="25"/>
          <c:cat>
            <c:strRef>
              <c:f>Sheet1!$B$1:$K$1</c:f>
              <c:strCache>
                <c:ptCount val="10"/>
                <c:pt idx="0">
                  <c:v>Adidas</c:v>
                </c:pt>
                <c:pt idx="1">
                  <c:v>Gillette</c:v>
                </c:pt>
                <c:pt idx="2">
                  <c:v>Crossmen</c:v>
                </c:pt>
                <c:pt idx="3">
                  <c:v>Avon</c:v>
                </c:pt>
                <c:pt idx="4">
                  <c:v>Puma</c:v>
                </c:pt>
                <c:pt idx="5">
                  <c:v>Hugo Boss</c:v>
                </c:pt>
                <c:pt idx="6">
                  <c:v>Davidoff</c:v>
                </c:pt>
                <c:pt idx="7">
                  <c:v>Oriflame</c:v>
                </c:pt>
                <c:pt idx="8">
                  <c:v>Mexx</c:v>
                </c:pt>
                <c:pt idx="9">
                  <c:v>David Beckham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33.4</c:v>
                </c:pt>
                <c:pt idx="1">
                  <c:v>20.2</c:v>
                </c:pt>
                <c:pt idx="2">
                  <c:v>20</c:v>
                </c:pt>
                <c:pt idx="3">
                  <c:v>17.399999999999999</c:v>
                </c:pt>
                <c:pt idx="4">
                  <c:v>10.5</c:v>
                </c:pt>
                <c:pt idx="5">
                  <c:v>10.3</c:v>
                </c:pt>
                <c:pt idx="6">
                  <c:v>9.2000000000000011</c:v>
                </c:pt>
                <c:pt idx="7">
                  <c:v>7.7</c:v>
                </c:pt>
                <c:pt idx="8">
                  <c:v>6.8</c:v>
                </c:pt>
                <c:pt idx="9">
                  <c:v>6.1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cat>
            <c:strRef>
              <c:f>Sheet1!$B$1:$K$1</c:f>
              <c:strCache>
                <c:ptCount val="10"/>
                <c:pt idx="0">
                  <c:v>Adidas</c:v>
                </c:pt>
                <c:pt idx="1">
                  <c:v>Gillette</c:v>
                </c:pt>
                <c:pt idx="2">
                  <c:v>Crossmen</c:v>
                </c:pt>
                <c:pt idx="3">
                  <c:v>Avon</c:v>
                </c:pt>
                <c:pt idx="4">
                  <c:v>Puma</c:v>
                </c:pt>
                <c:pt idx="5">
                  <c:v>Hugo Boss</c:v>
                </c:pt>
                <c:pt idx="6">
                  <c:v>Davidoff</c:v>
                </c:pt>
                <c:pt idx="7">
                  <c:v>Oriflame</c:v>
                </c:pt>
                <c:pt idx="8">
                  <c:v>Mexx</c:v>
                </c:pt>
                <c:pt idx="9">
                  <c:v>David Beckham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cat>
            <c:strRef>
              <c:f>Sheet1!$B$1:$K$1</c:f>
              <c:strCache>
                <c:ptCount val="10"/>
                <c:pt idx="0">
                  <c:v>Adidas</c:v>
                </c:pt>
                <c:pt idx="1">
                  <c:v>Gillette</c:v>
                </c:pt>
                <c:pt idx="2">
                  <c:v>Crossmen</c:v>
                </c:pt>
                <c:pt idx="3">
                  <c:v>Avon</c:v>
                </c:pt>
                <c:pt idx="4">
                  <c:v>Puma</c:v>
                </c:pt>
                <c:pt idx="5">
                  <c:v>Hugo Boss</c:v>
                </c:pt>
                <c:pt idx="6">
                  <c:v>Davidoff</c:v>
                </c:pt>
                <c:pt idx="7">
                  <c:v>Oriflame</c:v>
                </c:pt>
                <c:pt idx="8">
                  <c:v>Mexx</c:v>
                </c:pt>
                <c:pt idx="9">
                  <c:v>David Beckham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title>
      <c:tx>
        <c:rich>
          <a:bodyPr/>
          <a:lstStyle/>
          <a:p>
            <a:pPr>
              <a:defRPr/>
            </a:pPr>
            <a:r>
              <a:rPr lang="cs-CZ"/>
              <a:t>Rozdělení respondentů podle věku</a:t>
            </a:r>
          </a:p>
        </c:rich>
      </c:tx>
      <c:layout/>
    </c:title>
    <c:view3D>
      <c:perspective val="0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počet</c:v>
                </c:pt>
              </c:strCache>
            </c:strRef>
          </c:tx>
          <c:explosion val="11"/>
          <c:dPt>
            <c:idx val="1"/>
            <c:explosion val="28"/>
          </c:dPt>
          <c:cat>
            <c:strRef>
              <c:f>Sheet1!$B$1:$C$1</c:f>
              <c:strCache>
                <c:ptCount val="2"/>
                <c:pt idx="0">
                  <c:v>14-19 let</c:v>
                </c:pt>
                <c:pt idx="1">
                  <c:v>20-24 let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</c:v>
                </c:pt>
                <c:pt idx="1">
                  <c:v>41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11"/>
          <c:cat>
            <c:strRef>
              <c:f>Sheet1!$B$1:$C$1</c:f>
              <c:strCache>
                <c:ptCount val="2"/>
                <c:pt idx="0">
                  <c:v>14-19 let</c:v>
                </c:pt>
                <c:pt idx="1">
                  <c:v>20-24 let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11"/>
          <c:cat>
            <c:strRef>
              <c:f>Sheet1!$B$1:$C$1</c:f>
              <c:strCache>
                <c:ptCount val="2"/>
                <c:pt idx="0">
                  <c:v>14-19 let</c:v>
                </c:pt>
                <c:pt idx="1">
                  <c:v>20-24 let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</c:strCache>
            </c:strRef>
          </c:tx>
          <c:explosion val="11"/>
          <c:cat>
            <c:strRef>
              <c:f>Sheet1!$B$1:$C$1</c:f>
              <c:strCache>
                <c:ptCount val="2"/>
                <c:pt idx="0">
                  <c:v>14-19 let</c:v>
                </c:pt>
                <c:pt idx="1">
                  <c:v>20-24 let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cs-CZ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title>
      <c:tx>
        <c:rich>
          <a:bodyPr/>
          <a:lstStyle/>
          <a:p>
            <a:pPr>
              <a:defRPr/>
            </a:pPr>
            <a:r>
              <a:rPr lang="cs-CZ"/>
              <a:t>Rozdělení respondentů podle pohlaví</a:t>
            </a:r>
          </a:p>
        </c:rich>
      </c:tx>
      <c:layout/>
    </c:title>
    <c:view3D>
      <c:perspective val="0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Muži</c:v>
                </c:pt>
              </c:strCache>
            </c:strRef>
          </c:tx>
          <c:explosion val="15"/>
          <c:dPt>
            <c:idx val="0"/>
            <c:explosion val="0"/>
          </c:dPt>
          <c:cat>
            <c:strRef>
              <c:f>Sheet1!$B$1:$C$1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19</c:v>
                </c:pt>
                <c:pt idx="1">
                  <c:v>27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cs-CZ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0"/>
  <c:chart>
    <c:title>
      <c:tx>
        <c:rich>
          <a:bodyPr/>
          <a:lstStyle/>
          <a:p>
            <a:pPr>
              <a:defRPr/>
            </a:pPr>
            <a:r>
              <a:rPr lang="cs-CZ"/>
              <a:t>Známost značky Puma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Ano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93,33</a:t>
                    </a:r>
                    <a:r>
                      <a:rPr lang="cs-CZ" smtClean="0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r>
                      <a:rPr lang="cs-CZ" smtClean="0"/>
                      <a:t> 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Ví, že Puma vyrábí parfémy</c:v>
                </c:pt>
                <c:pt idx="1">
                  <c:v>Znají značku puma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93.33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6,67</a:t>
                    </a:r>
                    <a:r>
                      <a:rPr lang="cs-CZ" smtClean="0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2.602032453696115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cs-CZ" smtClean="0"/>
                      <a:t>0 %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Ví, že Puma vyrábí parfémy</c:v>
                </c:pt>
                <c:pt idx="1">
                  <c:v>Znají značku puma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6.67</c:v>
                </c:pt>
                <c:pt idx="1">
                  <c:v>0</c:v>
                </c:pt>
              </c:numCache>
            </c:numRef>
          </c:val>
        </c:ser>
        <c:dLbls>
          <c:showVal val="1"/>
        </c:dLbls>
        <c:overlap val="-25"/>
        <c:axId val="177901568"/>
        <c:axId val="177904640"/>
      </c:barChart>
      <c:catAx>
        <c:axId val="17790156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77904640"/>
        <c:crosses val="autoZero"/>
        <c:auto val="1"/>
        <c:lblAlgn val="ctr"/>
        <c:lblOffset val="100"/>
        <c:tickLblSkip val="1"/>
        <c:tickMarkSkip val="1"/>
      </c:catAx>
      <c:valAx>
        <c:axId val="177904640"/>
        <c:scaling>
          <c:orientation val="minMax"/>
        </c:scaling>
        <c:delete val="1"/>
        <c:axPos val="b"/>
        <c:numFmt formatCode="General" sourceLinked="1"/>
        <c:tickLblPos val="nextTo"/>
        <c:crossAx val="177901568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title>
      <c:tx>
        <c:rich>
          <a:bodyPr/>
          <a:lstStyle/>
          <a:p>
            <a:pPr>
              <a:defRPr/>
            </a:pPr>
            <a:r>
              <a:rPr lang="cs-CZ"/>
              <a:t>Rozdělení respondentů podle toho, jestli pravidelně sportují</a:t>
            </a:r>
          </a:p>
        </c:rich>
      </c:tx>
      <c:layout/>
    </c:title>
    <c:view3D>
      <c:hPercent val="180"/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Ženy</c:v>
                </c:pt>
              </c:strCache>
            </c:strRef>
          </c:tx>
          <c:dLbls>
            <c:showVal val="1"/>
          </c:dLbls>
          <c:cat>
            <c:strRef>
              <c:f>Sheet1!$B$1:$C$1</c:f>
              <c:strCache>
                <c:ptCount val="2"/>
                <c:pt idx="0">
                  <c:v>Ne</c:v>
                </c:pt>
                <c:pt idx="1">
                  <c:v>Ano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44.44</c:v>
                </c:pt>
                <c:pt idx="1">
                  <c:v>55.56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Muži</c:v>
                </c:pt>
              </c:strCache>
            </c:strRef>
          </c:tx>
          <c:dLbls>
            <c:showVal val="1"/>
          </c:dLbls>
          <c:cat>
            <c:strRef>
              <c:f>Sheet1!$B$1:$C$1</c:f>
              <c:strCache>
                <c:ptCount val="2"/>
                <c:pt idx="0">
                  <c:v>Ne</c:v>
                </c:pt>
                <c:pt idx="1">
                  <c:v>Ano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42.11</c:v>
                </c:pt>
                <c:pt idx="1">
                  <c:v>57.89</c:v>
                </c:pt>
              </c:numCache>
            </c:numRef>
          </c:val>
        </c:ser>
        <c:dLbls>
          <c:showVal val="1"/>
        </c:dLbls>
        <c:shape val="box"/>
        <c:axId val="228682368"/>
        <c:axId val="233059456"/>
        <c:axId val="0"/>
      </c:bar3DChart>
      <c:catAx>
        <c:axId val="228682368"/>
        <c:scaling>
          <c:orientation val="minMax"/>
        </c:scaling>
        <c:axPos val="l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cs-CZ"/>
          </a:p>
        </c:txPr>
        <c:crossAx val="233059456"/>
        <c:crosses val="autoZero"/>
        <c:auto val="1"/>
        <c:lblAlgn val="ctr"/>
        <c:lblOffset val="100"/>
        <c:tickLblSkip val="1"/>
        <c:tickMarkSkip val="1"/>
      </c:catAx>
      <c:valAx>
        <c:axId val="23305945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228682368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Rozdělení respondentů podle toho, kde parfémy nakupují</a:t>
            </a:r>
            <a:endParaRPr lang="cs-CZ" dirty="0"/>
          </a:p>
        </c:rich>
      </c:tx>
      <c:layout/>
    </c:title>
    <c:view3D>
      <c:hPercent val="25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Muži</c:v>
                </c:pt>
              </c:strCache>
            </c:strRef>
          </c:tx>
          <c:dLbls>
            <c:showVal val="1"/>
          </c:dLbls>
          <c:cat>
            <c:strRef>
              <c:f>Sheet1!$B$1:$H$1</c:f>
              <c:strCache>
                <c:ptCount val="7"/>
                <c:pt idx="0">
                  <c:v>Kamenné obchody</c:v>
                </c:pt>
                <c:pt idx="1">
                  <c:v>Drogerie</c:v>
                </c:pt>
                <c:pt idx="2">
                  <c:v>Supermarkety</c:v>
                </c:pt>
                <c:pt idx="3">
                  <c:v>Internet </c:v>
                </c:pt>
                <c:pt idx="4">
                  <c:v>Katalogy</c:v>
                </c:pt>
                <c:pt idx="5">
                  <c:v>Jiné</c:v>
                </c:pt>
                <c:pt idx="6">
                  <c:v>Nekupují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42.11</c:v>
                </c:pt>
                <c:pt idx="1">
                  <c:v>36.839999999999996</c:v>
                </c:pt>
                <c:pt idx="2">
                  <c:v>0</c:v>
                </c:pt>
                <c:pt idx="3">
                  <c:v>5.26</c:v>
                </c:pt>
                <c:pt idx="4">
                  <c:v>0</c:v>
                </c:pt>
                <c:pt idx="5">
                  <c:v>0</c:v>
                </c:pt>
                <c:pt idx="6">
                  <c:v>15.79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Ženy</c:v>
                </c:pt>
              </c:strCache>
            </c:strRef>
          </c:tx>
          <c:dLbls>
            <c:dLbl>
              <c:idx val="0"/>
              <c:layout>
                <c:manualLayout>
                  <c:x val="7.4985641810036991E-3"/>
                  <c:y val="-9.6969018271406363E-3"/>
                </c:manualLayout>
              </c:layout>
              <c:showVal val="1"/>
            </c:dLbl>
            <c:dLbl>
              <c:idx val="1"/>
              <c:layout>
                <c:manualLayout>
                  <c:x val="1.2854681453149238E-2"/>
                  <c:y val="3.2323006090468785E-3"/>
                </c:manualLayout>
              </c:layout>
              <c:showVal val="1"/>
            </c:dLbl>
            <c:showVal val="1"/>
          </c:dLbls>
          <c:cat>
            <c:strRef>
              <c:f>Sheet1!$B$1:$H$1</c:f>
              <c:strCache>
                <c:ptCount val="7"/>
                <c:pt idx="0">
                  <c:v>Kamenné obchody</c:v>
                </c:pt>
                <c:pt idx="1">
                  <c:v>Drogerie</c:v>
                </c:pt>
                <c:pt idx="2">
                  <c:v>Supermarkety</c:v>
                </c:pt>
                <c:pt idx="3">
                  <c:v>Internet </c:v>
                </c:pt>
                <c:pt idx="4">
                  <c:v>Katalogy</c:v>
                </c:pt>
                <c:pt idx="5">
                  <c:v>Jiné</c:v>
                </c:pt>
                <c:pt idx="6">
                  <c:v>Nekupují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11.11</c:v>
                </c:pt>
                <c:pt idx="1">
                  <c:v>40.74</c:v>
                </c:pt>
                <c:pt idx="2">
                  <c:v>3.7</c:v>
                </c:pt>
                <c:pt idx="3">
                  <c:v>18.52</c:v>
                </c:pt>
                <c:pt idx="4">
                  <c:v>14.81</c:v>
                </c:pt>
                <c:pt idx="5">
                  <c:v>7.41</c:v>
                </c:pt>
                <c:pt idx="6">
                  <c:v>3.7</c:v>
                </c:pt>
              </c:numCache>
            </c:numRef>
          </c:val>
        </c:ser>
        <c:dLbls>
          <c:showVal val="1"/>
        </c:dLbls>
        <c:shape val="box"/>
        <c:axId val="236903424"/>
        <c:axId val="237381504"/>
        <c:axId val="0"/>
      </c:bar3DChart>
      <c:catAx>
        <c:axId val="236903424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1400" baseline="0"/>
            </a:pPr>
            <a:endParaRPr lang="cs-CZ"/>
          </a:p>
        </c:txPr>
        <c:crossAx val="237381504"/>
        <c:crosses val="autoZero"/>
        <c:auto val="1"/>
        <c:lblAlgn val="ctr"/>
        <c:lblOffset val="100"/>
        <c:tickLblSkip val="1"/>
        <c:tickMarkSkip val="1"/>
      </c:catAx>
      <c:valAx>
        <c:axId val="237381504"/>
        <c:scaling>
          <c:orientation val="minMax"/>
        </c:scaling>
        <c:delete val="1"/>
        <c:axPos val="l"/>
        <c:numFmt formatCode="General" sourceLinked="1"/>
        <c:tickLblPos val="nextTo"/>
        <c:crossAx val="236903424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title>
      <c:tx>
        <c:rich>
          <a:bodyPr/>
          <a:lstStyle/>
          <a:p>
            <a:pPr>
              <a:defRPr/>
            </a:pPr>
            <a:r>
              <a:rPr lang="pt-BR" dirty="0"/>
              <a:t>Částka, kterou jsou respondenti za </a:t>
            </a:r>
            <a:r>
              <a:rPr lang="cs-CZ" dirty="0" smtClean="0"/>
              <a:t>50 ml </a:t>
            </a:r>
            <a:r>
              <a:rPr lang="pt-BR" dirty="0" smtClean="0"/>
              <a:t>parfém </a:t>
            </a:r>
            <a:r>
              <a:rPr lang="pt-BR" dirty="0"/>
              <a:t>ochotní zaplatit</a:t>
            </a:r>
          </a:p>
        </c:rich>
      </c:tx>
      <c:layout>
        <c:manualLayout>
          <c:xMode val="edge"/>
          <c:yMode val="edge"/>
          <c:x val="0.23479347585811255"/>
          <c:y val="1.4195416110120661E-2"/>
        </c:manualLayout>
      </c:layout>
    </c:title>
    <c:view3D>
      <c:hPercent val="30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Muži</c:v>
                </c:pt>
              </c:strCache>
            </c:strRef>
          </c:tx>
          <c:dLbls>
            <c:showVal val="1"/>
          </c:dLbls>
          <c:cat>
            <c:strRef>
              <c:f>Sheet1!$B$1:$I$1</c:f>
              <c:strCache>
                <c:ptCount val="8"/>
                <c:pt idx="0">
                  <c:v>Méně než 300 Kč</c:v>
                </c:pt>
                <c:pt idx="1">
                  <c:v>300-400 Kč</c:v>
                </c:pt>
                <c:pt idx="2">
                  <c:v>400-500 Kč</c:v>
                </c:pt>
                <c:pt idx="3">
                  <c:v>500-600 Kč </c:v>
                </c:pt>
                <c:pt idx="4">
                  <c:v>600-700 Kč</c:v>
                </c:pt>
                <c:pt idx="5">
                  <c:v>700-800 Kč</c:v>
                </c:pt>
                <c:pt idx="6">
                  <c:v>800-900 Kč</c:v>
                </c:pt>
                <c:pt idx="7">
                  <c:v>900 + Kč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15.79</c:v>
                </c:pt>
                <c:pt idx="1">
                  <c:v>21.05</c:v>
                </c:pt>
                <c:pt idx="2">
                  <c:v>21.05</c:v>
                </c:pt>
                <c:pt idx="3">
                  <c:v>10.53</c:v>
                </c:pt>
                <c:pt idx="4">
                  <c:v>10.53</c:v>
                </c:pt>
                <c:pt idx="5">
                  <c:v>0</c:v>
                </c:pt>
                <c:pt idx="6">
                  <c:v>10.53</c:v>
                </c:pt>
                <c:pt idx="7">
                  <c:v>10.53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Ženy</c:v>
                </c:pt>
              </c:strCache>
            </c:strRef>
          </c:tx>
          <c:dLbls>
            <c:showVal val="1"/>
          </c:dLbls>
          <c:cat>
            <c:strRef>
              <c:f>Sheet1!$B$1:$I$1</c:f>
              <c:strCache>
                <c:ptCount val="8"/>
                <c:pt idx="0">
                  <c:v>Méně než 300 Kč</c:v>
                </c:pt>
                <c:pt idx="1">
                  <c:v>300-400 Kč</c:v>
                </c:pt>
                <c:pt idx="2">
                  <c:v>400-500 Kč</c:v>
                </c:pt>
                <c:pt idx="3">
                  <c:v>500-600 Kč </c:v>
                </c:pt>
                <c:pt idx="4">
                  <c:v>600-700 Kč</c:v>
                </c:pt>
                <c:pt idx="5">
                  <c:v>700-800 Kč</c:v>
                </c:pt>
                <c:pt idx="6">
                  <c:v>800-900 Kč</c:v>
                </c:pt>
                <c:pt idx="7">
                  <c:v>900 + Kč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22.22</c:v>
                </c:pt>
                <c:pt idx="1">
                  <c:v>18.52</c:v>
                </c:pt>
                <c:pt idx="2">
                  <c:v>14.81</c:v>
                </c:pt>
                <c:pt idx="3">
                  <c:v>11.11</c:v>
                </c:pt>
                <c:pt idx="4">
                  <c:v>11.11</c:v>
                </c:pt>
                <c:pt idx="5">
                  <c:v>0</c:v>
                </c:pt>
                <c:pt idx="6">
                  <c:v>0</c:v>
                </c:pt>
                <c:pt idx="7">
                  <c:v>22</c:v>
                </c:pt>
              </c:numCache>
            </c:numRef>
          </c:val>
        </c:ser>
        <c:dLbls>
          <c:showVal val="1"/>
        </c:dLbls>
        <c:shape val="box"/>
        <c:axId val="192038400"/>
        <c:axId val="192518016"/>
        <c:axId val="0"/>
      </c:bar3DChart>
      <c:catAx>
        <c:axId val="192038400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1400"/>
            </a:pPr>
            <a:endParaRPr lang="cs-CZ"/>
          </a:p>
        </c:txPr>
        <c:crossAx val="192518016"/>
        <c:crosses val="autoZero"/>
        <c:auto val="1"/>
        <c:lblAlgn val="ctr"/>
        <c:lblOffset val="100"/>
        <c:tickLblSkip val="1"/>
        <c:tickMarkSkip val="1"/>
      </c:catAx>
      <c:valAx>
        <c:axId val="19251801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92038400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Nejčastěji používané značky parfémů - ženy</a:t>
            </a:r>
          </a:p>
        </c:rich>
      </c:tx>
      <c:layout/>
    </c:title>
    <c:view3D>
      <c:perspective val="0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Východ</c:v>
                </c:pt>
              </c:strCache>
            </c:strRef>
          </c:tx>
          <c:explosion val="26"/>
          <c:dLbls>
            <c:numFmt formatCode="0%" sourceLinked="0"/>
            <c:showCatName val="1"/>
            <c:showPercent val="1"/>
            <c:showLeaderLines val="1"/>
          </c:dLbls>
          <c:cat>
            <c:strRef>
              <c:f>Sheet1!$B$1:$J$1</c:f>
              <c:strCache>
                <c:ptCount val="9"/>
                <c:pt idx="0">
                  <c:v>Adidas</c:v>
                </c:pt>
                <c:pt idx="1">
                  <c:v>Oriflame</c:v>
                </c:pt>
                <c:pt idx="2">
                  <c:v>Puma</c:v>
                </c:pt>
                <c:pt idx="3">
                  <c:v>Avon</c:v>
                </c:pt>
                <c:pt idx="4">
                  <c:v>Gabriela Sabatini</c:v>
                </c:pt>
                <c:pt idx="5">
                  <c:v>Dior</c:v>
                </c:pt>
                <c:pt idx="6">
                  <c:v>Gucci</c:v>
                </c:pt>
                <c:pt idx="7">
                  <c:v>Hugo Boss</c:v>
                </c:pt>
                <c:pt idx="8">
                  <c:v>Jiná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cs-CZ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6F42A-61AE-4C97-A9EF-987B78944A97}" type="datetimeFigureOut">
              <a:rPr lang="cs-CZ" smtClean="0"/>
              <a:pPr/>
              <a:t>30.4.2010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27F66-2A59-4CA8-84CC-8D011CFBA3E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6F42A-61AE-4C97-A9EF-987B78944A97}" type="datetimeFigureOut">
              <a:rPr lang="cs-CZ" smtClean="0"/>
              <a:pPr/>
              <a:t>30.4.2010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27F66-2A59-4CA8-84CC-8D011CFBA3E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6F42A-61AE-4C97-A9EF-987B78944A97}" type="datetimeFigureOut">
              <a:rPr lang="cs-CZ" smtClean="0"/>
              <a:pPr/>
              <a:t>30.4.2010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27F66-2A59-4CA8-84CC-8D011CFBA3E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6F42A-61AE-4C97-A9EF-987B78944A97}" type="datetimeFigureOut">
              <a:rPr lang="cs-CZ" smtClean="0"/>
              <a:pPr/>
              <a:t>30.4.2010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27F66-2A59-4CA8-84CC-8D011CFBA3E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6F42A-61AE-4C97-A9EF-987B78944A97}" type="datetimeFigureOut">
              <a:rPr lang="cs-CZ" smtClean="0"/>
              <a:pPr/>
              <a:t>30.4.2010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27F66-2A59-4CA8-84CC-8D011CFBA3E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6F42A-61AE-4C97-A9EF-987B78944A97}" type="datetimeFigureOut">
              <a:rPr lang="cs-CZ" smtClean="0"/>
              <a:pPr/>
              <a:t>30.4.2010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27F66-2A59-4CA8-84CC-8D011CFBA3E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6F42A-61AE-4C97-A9EF-987B78944A97}" type="datetimeFigureOut">
              <a:rPr lang="cs-CZ" smtClean="0"/>
              <a:pPr/>
              <a:t>30.4.2010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27F66-2A59-4CA8-84CC-8D011CFBA3E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6F42A-61AE-4C97-A9EF-987B78944A97}" type="datetimeFigureOut">
              <a:rPr lang="cs-CZ" smtClean="0"/>
              <a:pPr/>
              <a:t>30.4.2010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27F66-2A59-4CA8-84CC-8D011CFBA3E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6F42A-61AE-4C97-A9EF-987B78944A97}" type="datetimeFigureOut">
              <a:rPr lang="cs-CZ" smtClean="0"/>
              <a:pPr/>
              <a:t>30.4.2010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27F66-2A59-4CA8-84CC-8D011CFBA3E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A6F42A-61AE-4C97-A9EF-987B78944A97}" type="datetimeFigureOut">
              <a:rPr lang="cs-CZ" smtClean="0"/>
              <a:pPr/>
              <a:t>30.4.2010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E27F66-2A59-4CA8-84CC-8D011CFBA3E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2A6F42A-61AE-4C97-A9EF-987B78944A97}" type="datetimeFigureOut">
              <a:rPr lang="cs-CZ" smtClean="0"/>
              <a:pPr/>
              <a:t>30.4.2010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7E27F66-2A59-4CA8-84CC-8D011CFBA3E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2A6F42A-61AE-4C97-A9EF-987B78944A97}" type="datetimeFigureOut">
              <a:rPr lang="cs-CZ" smtClean="0"/>
              <a:pPr/>
              <a:t>30.4.2010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7E27F66-2A59-4CA8-84CC-8D011CFBA3E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ma.cz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Puma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57158" y="357166"/>
            <a:ext cx="4214842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600000"/>
              </a:lightRig>
            </a:scene3d>
            <a:sp3d extrusionH="12700" contourW="12700">
              <a:bevelT w="12700" h="12700"/>
              <a:bevelB w="12700" h="12700"/>
            </a:sp3d>
          </a:bodyPr>
          <a:lstStyle/>
          <a:p>
            <a:pPr algn="ctr"/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Marketingový</a:t>
            </a:r>
            <a:r>
              <a:rPr lang="cs-CZ" sz="4000" dirty="0" smtClean="0">
                <a:solidFill>
                  <a:srgbClr val="000408"/>
                </a:solidFill>
                <a:latin typeface="Arial Black" pitchFamily="34" charset="0"/>
              </a:rPr>
              <a:t> </a:t>
            </a:r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plán</a:t>
            </a:r>
          </a:p>
          <a:p>
            <a:pPr algn="ctr"/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pro rok 2010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cs-CZ" sz="4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cs-CZ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Žižlavský</a:t>
            </a: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Michal</a:t>
            </a:r>
          </a:p>
          <a:p>
            <a:pPr algn="ctr"/>
            <a:r>
              <a:rPr lang="cs-CZ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Hochmuthová</a:t>
            </a: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Eva</a:t>
            </a:r>
            <a:endParaRPr lang="cs-CZ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500" spc="-100" dirty="0" smtClean="0">
                <a:solidFill>
                  <a:srgbClr val="000000"/>
                </a:solidFill>
                <a:latin typeface="Arial Black" pitchFamily="34" charset="0"/>
                <a:ea typeface="+mj-ea"/>
                <a:cs typeface="Arial" pitchFamily="34" charset="0"/>
              </a:rPr>
              <a:t>Vlastní průzkum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928662" y="2214554"/>
          <a:ext cx="772258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500" spc="-100" dirty="0" smtClean="0">
                <a:solidFill>
                  <a:srgbClr val="000000"/>
                </a:solidFill>
                <a:latin typeface="Arial Black" pitchFamily="34" charset="0"/>
                <a:ea typeface="+mj-ea"/>
                <a:cs typeface="Arial" pitchFamily="34" charset="0"/>
              </a:rPr>
              <a:t>Vlastní průzkum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953591" y="1643051"/>
          <a:ext cx="7236819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500" spc="-100" dirty="0" smtClean="0">
                <a:solidFill>
                  <a:srgbClr val="000000"/>
                </a:solidFill>
                <a:latin typeface="Arial Black" pitchFamily="34" charset="0"/>
                <a:ea typeface="+mj-ea"/>
                <a:cs typeface="Arial" pitchFamily="34" charset="0"/>
              </a:rPr>
              <a:t>Vlastní průzkum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1500166" y="1833551"/>
          <a:ext cx="6215106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500" spc="-100" dirty="0" smtClean="0">
                <a:solidFill>
                  <a:srgbClr val="000000"/>
                </a:solidFill>
                <a:latin typeface="Arial Black" pitchFamily="34" charset="0"/>
                <a:ea typeface="+mj-ea"/>
                <a:cs typeface="Arial" pitchFamily="34" charset="0"/>
              </a:rPr>
              <a:t>Vlastní průzkum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-937423" y="1785926"/>
          <a:ext cx="11855603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500" spc="-100" dirty="0" smtClean="0">
                <a:solidFill>
                  <a:srgbClr val="000000"/>
                </a:solidFill>
                <a:latin typeface="Arial Black" pitchFamily="34" charset="0"/>
                <a:ea typeface="+mj-ea"/>
                <a:cs typeface="Arial" pitchFamily="34" charset="0"/>
              </a:rPr>
              <a:t>Vlastní průzkum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-1857420" y="1714488"/>
          <a:ext cx="13042083" cy="447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500" spc="-100" dirty="0" smtClean="0">
                <a:solidFill>
                  <a:srgbClr val="000000"/>
                </a:solidFill>
                <a:latin typeface="Arial Black" pitchFamily="34" charset="0"/>
                <a:ea typeface="+mj-ea"/>
                <a:cs typeface="Arial" pitchFamily="34" charset="0"/>
              </a:rPr>
              <a:t>Vlastní průzkum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57158" y="1714488"/>
          <a:ext cx="8367548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500" spc="-100" dirty="0" smtClean="0">
                <a:solidFill>
                  <a:srgbClr val="000000"/>
                </a:solidFill>
                <a:latin typeface="Arial Black" pitchFamily="34" charset="0"/>
                <a:ea typeface="+mj-ea"/>
                <a:cs typeface="Arial" pitchFamily="34" charset="0"/>
              </a:rPr>
              <a:t>Vlastní průzkum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428596" y="1643050"/>
          <a:ext cx="837377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500" spc="-100" dirty="0" smtClean="0">
                <a:solidFill>
                  <a:srgbClr val="000000"/>
                </a:solidFill>
                <a:latin typeface="Arial Black" pitchFamily="34" charset="0"/>
                <a:ea typeface="+mj-ea"/>
                <a:cs typeface="Arial" pitchFamily="34" charset="0"/>
              </a:rPr>
              <a:t>Hlavní </a:t>
            </a:r>
            <a:r>
              <a:rPr lang="cs-CZ" sz="3500" spc="-100" dirty="0" err="1" smtClean="0">
                <a:solidFill>
                  <a:srgbClr val="000000"/>
                </a:solidFill>
                <a:latin typeface="Arial Black" pitchFamily="34" charset="0"/>
                <a:ea typeface="+mj-ea"/>
                <a:cs typeface="Arial" pitchFamily="34" charset="0"/>
              </a:rPr>
              <a:t>konkruence</a:t>
            </a:r>
            <a:endParaRPr lang="cs-CZ" sz="3500" spc="-100" dirty="0" smtClean="0">
              <a:solidFill>
                <a:srgbClr val="000000"/>
              </a:solidFill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71472" y="1714488"/>
            <a:ext cx="58579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2000" b="1" dirty="0" smtClean="0">
                <a:solidFill>
                  <a:srgbClr val="FFFFCC"/>
                </a:solidFill>
              </a:rPr>
              <a:t> </a:t>
            </a:r>
            <a:r>
              <a:rPr lang="cs-CZ" sz="2400" b="1" dirty="0" err="1" smtClean="0">
                <a:solidFill>
                  <a:srgbClr val="FFFFCC"/>
                </a:solidFill>
              </a:rPr>
              <a:t>A</a:t>
            </a:r>
            <a:r>
              <a:rPr lang="cs-CZ" sz="2400" b="1" dirty="0" err="1" smtClean="0">
                <a:solidFill>
                  <a:srgbClr val="FFFFCC"/>
                </a:solidFill>
              </a:rPr>
              <a:t>didas</a:t>
            </a:r>
            <a:endParaRPr lang="cs-CZ" sz="2400" b="1" dirty="0" smtClean="0">
              <a:solidFill>
                <a:srgbClr val="FFFFCC"/>
              </a:solidFill>
            </a:endParaRPr>
          </a:p>
          <a:p>
            <a:pPr>
              <a:buClr>
                <a:schemeClr val="bg2">
                  <a:lumMod val="20000"/>
                  <a:lumOff val="80000"/>
                </a:schemeClr>
              </a:buCl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Německá společnost 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specializující se na výrobu sportovního oblečení, vybavení a 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obuvi založená bratrem zakladatele Pumy Rudolfa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Dasslera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– Adolfem.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Vyrábí také parfémy 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Font typeface="Courier New" pitchFamily="49" charset="0"/>
              <a:buChar char="o"/>
            </a:pPr>
            <a:r>
              <a:rPr lang="cs-CZ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Průzkum společnosti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Median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– parfémy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Adidas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používá 8% žen a 24 % mužů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Vlastní průzkum: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– parfémy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Adidas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používá 15% žen a 29 %  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mužů ve věku 14-29 let. </a:t>
            </a:r>
            <a:endParaRPr lang="cs-CZ" sz="2000" dirty="0">
              <a:solidFill>
                <a:srgbClr val="FFFFCC"/>
              </a:solidFill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714620"/>
            <a:ext cx="2373663" cy="292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62" y="2071678"/>
            <a:ext cx="7772400" cy="45720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24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Hlavní cíl – vymezit značku Puma vůči značce </a:t>
            </a:r>
            <a:r>
              <a:rPr lang="cs-CZ" sz="24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Adidas</a:t>
            </a:r>
            <a:endParaRPr lang="cs-CZ" sz="24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24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Vzorek 24 respondentů ve věku 14-29 let</a:t>
            </a:r>
          </a:p>
          <a:p>
            <a:pPr>
              <a:buFont typeface="Courier New" pitchFamily="49" charset="0"/>
              <a:buChar char="o"/>
            </a:pPr>
            <a:r>
              <a:rPr lang="cs-CZ" sz="24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Data sesbírána v dubnu 2010 pomocí sociální sítě </a:t>
            </a:r>
            <a:r>
              <a:rPr lang="cs-CZ" sz="24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Facebook</a:t>
            </a:r>
            <a:endParaRPr lang="cs-CZ" sz="24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24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Použití asociačních slov</a:t>
            </a:r>
            <a:endParaRPr lang="cs-CZ" sz="24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500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D</a:t>
            </a:r>
            <a:r>
              <a:rPr lang="cs-CZ" sz="3500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oplňující bleskový výzkum</a:t>
            </a:r>
            <a:endParaRPr lang="cs-CZ" sz="3500" spc="-100" dirty="0" smtClean="0">
              <a:solidFill>
                <a:srgbClr val="000000"/>
              </a:solidFill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500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D</a:t>
            </a:r>
            <a:r>
              <a:rPr lang="cs-CZ" sz="3500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oplňující bleskový výzkum</a:t>
            </a:r>
            <a:endParaRPr lang="cs-CZ" sz="3500" spc="-100" dirty="0" smtClean="0">
              <a:solidFill>
                <a:srgbClr val="000000"/>
              </a:solidFill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1714480" y="285728"/>
          <a:ext cx="6357982" cy="733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72400" cy="630920"/>
          </a:xfr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cs-CZ" sz="3500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Představení společnosti</a:t>
            </a:r>
            <a:endParaRPr lang="cs-CZ" sz="3500" dirty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285860"/>
            <a:ext cx="8286808" cy="5357850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Font typeface="Courier New" pitchFamily="49" charset="0"/>
              <a:buChar char="o"/>
            </a:pP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Puma AG Rudolf </a:t>
            </a:r>
            <a:r>
              <a:rPr lang="cs-CZ" sz="7200" dirty="0" err="1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Dassler</a:t>
            </a: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Sport, zkráceně Puma, je německá společnost </a:t>
            </a:r>
          </a:p>
          <a:p>
            <a:pPr marL="0" indent="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specializující se na výrobu sportovního oblečení, vybavení a obuvi. Byla   </a:t>
            </a:r>
          </a:p>
          <a:p>
            <a:pPr marL="0" indent="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založena Rudolfem </a:t>
            </a:r>
            <a:r>
              <a:rPr lang="cs-CZ" sz="7200" dirty="0" err="1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Dasslerem</a:t>
            </a: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 roku 1924 a později registrována v roce 1948</a:t>
            </a:r>
          </a:p>
          <a:p>
            <a:pPr marL="0" indent="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None/>
            </a:pPr>
            <a:endParaRPr lang="cs-CZ" sz="7200" dirty="0" smtClean="0">
              <a:solidFill>
                <a:schemeClr val="tx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Font typeface="Courier New" pitchFamily="49" charset="0"/>
              <a:buChar char="o"/>
            </a:pP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Má přibližně </a:t>
            </a:r>
            <a:r>
              <a:rPr lang="en-US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9,20</a:t>
            </a: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7200" dirty="0" err="1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zaměsntanců</a:t>
            </a:r>
            <a:r>
              <a:rPr lang="en-US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 distribuuje své zboží ve více než </a:t>
            </a:r>
            <a:r>
              <a:rPr lang="en-US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80 </a:t>
            </a: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státech  </a:t>
            </a:r>
          </a:p>
          <a:p>
            <a:pPr marL="0" indent="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světa</a:t>
            </a:r>
            <a:r>
              <a:rPr lang="en-US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cs-CZ" sz="7200" dirty="0" smtClean="0">
              <a:solidFill>
                <a:schemeClr val="tx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None/>
            </a:pPr>
            <a:endParaRPr lang="cs-CZ" sz="7200" dirty="0" smtClean="0">
              <a:solidFill>
                <a:schemeClr val="tx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Font typeface="Courier New" pitchFamily="49" charset="0"/>
              <a:buChar char="o"/>
            </a:pP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Tradičně silná historická provázanost s fotbalem  (tvářemi Pumy v minulosti </a:t>
            </a:r>
          </a:p>
          <a:p>
            <a:pPr marL="0" indent="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třeba </a:t>
            </a:r>
            <a:r>
              <a:rPr lang="cs-CZ" sz="7200" dirty="0" err="1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Pelé</a:t>
            </a: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, Maradona nebo </a:t>
            </a:r>
            <a:r>
              <a:rPr lang="cs-CZ" sz="7200" dirty="0" err="1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Buffon</a:t>
            </a: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 marL="0" indent="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Font typeface="Courier New" pitchFamily="49" charset="0"/>
              <a:buChar char="o"/>
            </a:pP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Od roku 2010 se zaměřuje také na segment módy a vyrábí </a:t>
            </a:r>
            <a:r>
              <a:rPr lang="cs-CZ" sz="7200" dirty="0" err="1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designové</a:t>
            </a: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zboží </a:t>
            </a:r>
          </a:p>
          <a:p>
            <a:pPr marL="0" indent="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zaměřené na novu cílovou skupinu, která obvykle nakupuje u módních      </a:t>
            </a:r>
          </a:p>
          <a:p>
            <a:pPr marL="0" indent="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None/>
            </a:pP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značek. </a:t>
            </a:r>
          </a:p>
          <a:p>
            <a:pPr marL="0" indent="0">
              <a:spcBef>
                <a:spcPts val="0"/>
              </a:spcBef>
              <a:buNone/>
            </a:pPr>
            <a:endParaRPr lang="cs-CZ" sz="7200" dirty="0" smtClean="0">
              <a:solidFill>
                <a:schemeClr val="tx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rgbClr val="FFFFCC"/>
              </a:buClr>
              <a:buFont typeface="Courier New" pitchFamily="49" charset="0"/>
              <a:buChar char="o"/>
            </a:pP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Hlavní </a:t>
            </a:r>
            <a:r>
              <a:rPr lang="cs-CZ" sz="7200" dirty="0" err="1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brandové</a:t>
            </a: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sdělení – „radost (</a:t>
            </a:r>
            <a:r>
              <a:rPr lang="cs-CZ" sz="7200" dirty="0" err="1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joy</a:t>
            </a: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)“. Sport podle Pumy není jen krev, pot </a:t>
            </a:r>
          </a:p>
          <a:p>
            <a:pPr marL="0" indent="0">
              <a:spcBef>
                <a:spcPts val="0"/>
              </a:spcBef>
              <a:buClr>
                <a:srgbClr val="FFFFCC"/>
              </a:buClr>
              <a:buNone/>
            </a:pP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a slzy, ale především radost. Radost, kterou pociťujete třeba při běhu, ale    </a:t>
            </a:r>
          </a:p>
          <a:p>
            <a:pPr marL="0" indent="0">
              <a:spcBef>
                <a:spcPts val="0"/>
              </a:spcBef>
              <a:buClr>
                <a:srgbClr val="FFFFCC"/>
              </a:buClr>
              <a:buNone/>
            </a:pP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například i když hrajete s přáteli v baru ping pong. A radost ze sportu   </a:t>
            </a:r>
          </a:p>
          <a:p>
            <a:pPr marL="0" indent="0">
              <a:spcBef>
                <a:spcPts val="0"/>
              </a:spcBef>
              <a:buClr>
                <a:srgbClr val="FFFFCC"/>
              </a:buClr>
              <a:buNone/>
            </a:pPr>
            <a:r>
              <a:rPr lang="cs-CZ" sz="7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pociťujete nejvíc, když si u něj užíváte zábavu.  </a:t>
            </a:r>
          </a:p>
          <a:p>
            <a:pPr marL="0" indent="0">
              <a:spcBef>
                <a:spcPts val="0"/>
              </a:spcBef>
              <a:buNone/>
            </a:pPr>
            <a:endParaRPr lang="cs-CZ" sz="6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6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6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6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512064"/>
            <a:ext cx="7972452" cy="914400"/>
          </a:xfrm>
        </p:spPr>
        <p:txBody>
          <a:bodyPr/>
          <a:lstStyle/>
          <a:p>
            <a:pPr algn="ctr"/>
            <a:r>
              <a:rPr lang="cs-CZ" sz="3500" dirty="0" err="1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SWOT</a:t>
            </a:r>
            <a:r>
              <a:rPr lang="cs-CZ" sz="3500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 matice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42910" y="1357298"/>
          <a:ext cx="8043862" cy="481175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929090"/>
                <a:gridCol w="4114772"/>
              </a:tblGrid>
              <a:tr h="541611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Arial" pitchFamily="34" charset="0"/>
                          <a:cs typeface="Arial" pitchFamily="34" charset="0"/>
                        </a:rPr>
                        <a:t>Silné stránky</a:t>
                      </a:r>
                      <a:endParaRPr lang="cs-CZ" sz="200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Arial" pitchFamily="34" charset="0"/>
                          <a:cs typeface="Arial" pitchFamily="34" charset="0"/>
                        </a:rPr>
                        <a:t>Slabé stránky</a:t>
                      </a:r>
                      <a:endParaRPr lang="cs-CZ" sz="2000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405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Známá značka</a:t>
                      </a:r>
                    </a:p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Spojení s </a:t>
                      </a:r>
                      <a:r>
                        <a:rPr lang="cs-CZ" sz="16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Usainem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Boltem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Tradiční propojení s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Fotbalem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cs-CZ" sz="1600" b="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Vysoká cena</a:t>
                      </a:r>
                      <a:endParaRPr kumimoji="0" lang="cs-CZ" sz="1600" b="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600" b="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Menší</a:t>
                      </a:r>
                      <a:r>
                        <a:rPr kumimoji="0" lang="cs-CZ" sz="1600" b="0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podíl na trhnu než </a:t>
                      </a:r>
                      <a:r>
                        <a:rPr kumimoji="0" lang="cs-CZ" sz="1600" b="0" kern="12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Adidas</a:t>
                      </a:r>
                      <a:endParaRPr kumimoji="0" lang="cs-CZ" sz="1600" b="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6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6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6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581">
                <a:tc>
                  <a:txBody>
                    <a:bodyPr/>
                    <a:lstStyle/>
                    <a:p>
                      <a:r>
                        <a:rPr kumimoji="0" lang="cs-CZ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Příležitosti</a:t>
                      </a:r>
                      <a:endParaRPr kumimoji="0" lang="cs-CZ" sz="2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cs-CZ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Hrozby</a:t>
                      </a:r>
                      <a:endParaRPr kumimoji="0" lang="cs-CZ" sz="2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8817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Využití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motivů přírody a dravosti pro odlišení od </a:t>
                      </a:r>
                      <a:r>
                        <a:rPr lang="cs-CZ" sz="16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Adidasu</a:t>
                      </a:r>
                      <a:endParaRPr lang="cs-CZ" sz="1600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Snížení ceny</a:t>
                      </a:r>
                    </a:p>
                    <a:p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Využití internetu a sociálních sítí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cs-CZ" sz="16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kumimoji="0" lang="cs-CZ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6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cs-CZ" sz="16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cs-CZ" sz="16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Vysoká cena</a:t>
                      </a:r>
                    </a:p>
                    <a:p>
                      <a:r>
                        <a:rPr kumimoji="0" lang="cs-CZ" sz="16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Konkurence </a:t>
                      </a:r>
                      <a:r>
                        <a:rPr kumimoji="0" lang="cs-CZ" sz="1600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Adidas</a:t>
                      </a:r>
                      <a:r>
                        <a:rPr kumimoji="0" lang="cs-CZ" sz="16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kumimoji="0" lang="cs-CZ" sz="1600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případně útok ze strany dalších značek typu </a:t>
                      </a:r>
                      <a:r>
                        <a:rPr kumimoji="0" lang="cs-CZ" sz="1600" kern="12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Nike</a:t>
                      </a:r>
                      <a:r>
                        <a:rPr kumimoji="0" lang="cs-CZ" sz="1600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cs-CZ" sz="16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48" y="571480"/>
            <a:ext cx="7972452" cy="57840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3500" spc="-100" dirty="0" smtClean="0">
                <a:solidFill>
                  <a:srgbClr val="000000"/>
                </a:solidFill>
                <a:latin typeface="Arial Black" pitchFamily="34" charset="0"/>
                <a:ea typeface="+mj-ea"/>
                <a:cs typeface="Arial" pitchFamily="34" charset="0"/>
              </a:rPr>
              <a:t>                   </a:t>
            </a:r>
          </a:p>
          <a:p>
            <a:pPr>
              <a:spcBef>
                <a:spcPts val="0"/>
              </a:spcBef>
              <a:buNone/>
            </a:pP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Nová vůně Puma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Animagical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– varianta pro muže i pro ženy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  <a:buFont typeface="Courier New" pitchFamily="49" charset="0"/>
              <a:buChar char="o"/>
            </a:pP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Nová vůně Puma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Wildness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varianta pro muže i ženy</a:t>
            </a:r>
          </a:p>
          <a:p>
            <a:pPr algn="r">
              <a:spcBef>
                <a:spcPts val="0"/>
              </a:spcBef>
              <a:buNone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- obal odkazující na divočinu</a:t>
            </a:r>
            <a:endParaRPr lang="cs-CZ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cs-CZ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cs-CZ" sz="25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cs-CZ" sz="25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cs-CZ" sz="25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cs-CZ" sz="25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cs-CZ" sz="25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cs-CZ" sz="25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643050"/>
            <a:ext cx="3714776" cy="191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500" spc="-100" dirty="0" smtClean="0">
                <a:solidFill>
                  <a:srgbClr val="000000"/>
                </a:solidFill>
                <a:latin typeface="Arial Black" pitchFamily="34" charset="0"/>
                <a:ea typeface="+mj-ea"/>
                <a:cs typeface="Arial" pitchFamily="34" charset="0"/>
              </a:rPr>
              <a:t>Produkt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857628"/>
            <a:ext cx="3476626" cy="231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42910" y="357167"/>
            <a:ext cx="7858180" cy="887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2900">
              <a:buClr>
                <a:schemeClr val="tx2"/>
              </a:buClr>
              <a:buSzPct val="95000"/>
            </a:pPr>
            <a:r>
              <a:rPr lang="cs-CZ" sz="3500" spc="-100" dirty="0" smtClean="0">
                <a:solidFill>
                  <a:srgbClr val="000000"/>
                </a:solidFill>
                <a:latin typeface="Arial Black" pitchFamily="34" charset="0"/>
                <a:ea typeface="+mj-ea"/>
                <a:cs typeface="Arial" pitchFamily="34" charset="0"/>
              </a:rPr>
              <a:t>                 </a:t>
            </a:r>
          </a:p>
          <a:p>
            <a:pPr marL="411480" indent="-342900">
              <a:buClr>
                <a:schemeClr val="tx2"/>
              </a:buClr>
              <a:buSzPct val="95000"/>
            </a:pPr>
            <a:endParaRPr lang="cs-CZ" sz="3500" spc="-100" dirty="0" smtClean="0">
              <a:solidFill>
                <a:srgbClr val="000000"/>
              </a:solidFill>
              <a:latin typeface="Arial Black" pitchFamily="34" charset="0"/>
              <a:ea typeface="+mj-ea"/>
              <a:cs typeface="Arial" pitchFamily="34" charset="0"/>
            </a:endParaRPr>
          </a:p>
          <a:p>
            <a:pPr marL="411480" indent="-342900">
              <a:buClr>
                <a:srgbClr val="FFFFCC"/>
              </a:buClr>
              <a:buSzPct val="95000"/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Drogerie</a:t>
            </a:r>
          </a:p>
          <a:p>
            <a:pPr marL="411480" indent="-342900">
              <a:buClr>
                <a:srgbClr val="FFFFCC"/>
              </a:buClr>
              <a:buSzPct val="95000"/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Kamenné obchody</a:t>
            </a:r>
          </a:p>
          <a:p>
            <a:pPr marL="411480" indent="-342900">
              <a:buClr>
                <a:srgbClr val="FFFFCC"/>
              </a:buClr>
              <a:buSzPct val="95000"/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Internetové obchody</a:t>
            </a:r>
          </a:p>
          <a:p>
            <a:pPr marL="411480" indent="-342900">
              <a:buClr>
                <a:srgbClr val="FFFFCC"/>
              </a:buClr>
              <a:buSzPct val="95000"/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Vlastní internetový obchod na stránkách Pumy</a:t>
            </a: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cs-CZ" sz="3500" spc="-100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                    </a:t>
            </a:r>
            <a:r>
              <a:rPr lang="cs-CZ" sz="3500" spc="-100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                     </a:t>
            </a:r>
            <a:endParaRPr lang="cs-CZ" sz="3500" spc="-100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Průměrná cena za vůně Puma dnes: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- Pánské – 600-700 Kč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- Dámské – 700-800 Kč</a:t>
            </a:r>
          </a:p>
          <a:p>
            <a:pPr>
              <a:spcBef>
                <a:spcPts val="0"/>
              </a:spcBef>
              <a:buNone/>
            </a:pP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Cena za nové produkty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Animagical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Wildness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- Pánské 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– 340-370 Kč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- Dámské 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– 420-450 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Kč</a:t>
            </a:r>
          </a:p>
          <a:p>
            <a:pPr>
              <a:spcBef>
                <a:spcPts val="0"/>
              </a:spcBef>
              <a:buNone/>
            </a:pP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Ostatní 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produkty 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– snížení cen méně úspěšných produktů o</a:t>
            </a:r>
          </a:p>
          <a:p>
            <a:pPr>
              <a:spcBef>
                <a:spcPts val="0"/>
              </a:spcBef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10-5 % za účelem přiblížit se běžným cenám za sportovní zboží </a:t>
            </a: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cs-CZ" dirty="0" smtClean="0">
              <a:solidFill>
                <a:srgbClr val="FFFFCC"/>
              </a:solidFill>
            </a:endParaRPr>
          </a:p>
          <a:p>
            <a:endParaRPr lang="cs-CZ" dirty="0" smtClean="0">
              <a:solidFill>
                <a:srgbClr val="FFFFCC"/>
              </a:solidFill>
            </a:endParaRPr>
          </a:p>
          <a:p>
            <a:endParaRPr lang="cs-CZ" dirty="0" smtClean="0">
              <a:solidFill>
                <a:srgbClr val="FFFFCC"/>
              </a:solidFill>
            </a:endParaRPr>
          </a:p>
          <a:p>
            <a:endParaRPr lang="cs-CZ" dirty="0" smtClean="0">
              <a:solidFill>
                <a:srgbClr val="FFFFCC"/>
              </a:solidFill>
            </a:endParaRPr>
          </a:p>
          <a:p>
            <a:endParaRPr lang="cs-CZ" dirty="0" smtClean="0">
              <a:solidFill>
                <a:srgbClr val="FFFFCC"/>
              </a:solidFill>
            </a:endParaRPr>
          </a:p>
          <a:p>
            <a:endParaRPr lang="cs-CZ" dirty="0" smtClean="0">
              <a:solidFill>
                <a:srgbClr val="FFFFCC"/>
              </a:solidFill>
            </a:endParaRPr>
          </a:p>
          <a:p>
            <a:r>
              <a:rPr lang="cs-CZ" dirty="0" smtClean="0">
                <a:solidFill>
                  <a:srgbClr val="FFFFCC"/>
                </a:solidFill>
              </a:rPr>
              <a:t> </a:t>
            </a:r>
            <a:endParaRPr lang="cs-CZ" dirty="0">
              <a:solidFill>
                <a:srgbClr val="FFFFCC"/>
              </a:solidFill>
            </a:endParaRPr>
          </a:p>
        </p:txBody>
      </p:sp>
      <p:sp>
        <p:nvSpPr>
          <p:cNvPr id="3" name="Nadpis 1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500" spc="-100" dirty="0" smtClean="0">
                <a:solidFill>
                  <a:srgbClr val="000000"/>
                </a:solidFill>
                <a:latin typeface="Arial Black" pitchFamily="34" charset="0"/>
                <a:ea typeface="+mj-ea"/>
                <a:cs typeface="Arial" pitchFamily="34" charset="0"/>
              </a:rPr>
              <a:t>Distribuce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00100" y="2857496"/>
            <a:ext cx="7772400" cy="914400"/>
          </a:xfrm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cs-CZ" sz="35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Cena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928662" y="142852"/>
            <a:ext cx="7772400" cy="914400"/>
          </a:xfrm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cs-CZ" sz="35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Propagace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14414" y="979468"/>
            <a:ext cx="56436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Slogan „Vypusťte dravce ukrytého ve vás“ – „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Release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predator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hidden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inside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“ </a:t>
            </a:r>
          </a:p>
          <a:p>
            <a:pPr>
              <a:buFont typeface="Courier New" pitchFamily="49" charset="0"/>
              <a:buChar char="o"/>
            </a:pPr>
            <a:endParaRPr lang="cs-CZ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Televizní spot</a:t>
            </a:r>
          </a:p>
          <a:p>
            <a:pPr>
              <a:buFont typeface="Courier New" pitchFamily="49" charset="0"/>
              <a:buChar char="o"/>
            </a:pPr>
            <a:endParaRPr lang="cs-CZ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Nové internetové stránky na adrese 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hlinkClick r:id="rId2"/>
              </a:rPr>
              <a:t>www.puma.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hlinkClick r:id="rId2"/>
              </a:rPr>
              <a:t>cz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 využití těchto stránek</a:t>
            </a:r>
          </a:p>
          <a:p>
            <a:pPr>
              <a:buFont typeface="Courier New" pitchFamily="49" charset="0"/>
              <a:buChar char="o"/>
            </a:pPr>
            <a:endParaRPr lang="cs-CZ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Soutěže</a:t>
            </a:r>
          </a:p>
          <a:p>
            <a:pPr>
              <a:buFont typeface="Courier New" pitchFamily="49" charset="0"/>
              <a:buChar char="o"/>
            </a:pPr>
            <a:endParaRPr lang="cs-CZ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Internetová reklama + e-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mailový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direct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mail</a:t>
            </a:r>
          </a:p>
          <a:p>
            <a:pPr>
              <a:buFont typeface="Courier New" pitchFamily="49" charset="0"/>
              <a:buChar char="o"/>
            </a:pPr>
            <a:endParaRPr lang="cs-CZ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Reklama v 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lifestylových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magazínech a magazínech pro mladé </a:t>
            </a:r>
          </a:p>
          <a:p>
            <a:pPr>
              <a:buFont typeface="Courier New" pitchFamily="49" charset="0"/>
              <a:buChar char="o"/>
            </a:pPr>
            <a:endParaRPr lang="cs-CZ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Reklama v kamenných obchodech a drogeriích</a:t>
            </a:r>
          </a:p>
          <a:p>
            <a:pPr>
              <a:buFont typeface="Courier New" pitchFamily="49" charset="0"/>
              <a:buChar char="o"/>
            </a:pPr>
            <a:endParaRPr lang="cs-CZ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928662" y="428604"/>
            <a:ext cx="7772400" cy="914400"/>
          </a:xfrm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cs-CZ" sz="35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Televizní spot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28662" y="1214422"/>
            <a:ext cx="79296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Záběry na živou pumu v divoké přírodě - záběr na její oči, pak vytipování oběti a rozběh na oběť</a:t>
            </a:r>
          </a:p>
          <a:p>
            <a:pPr marL="342900" indent="-342900">
              <a:buAutoNum type="arabicParenR"/>
            </a:pPr>
            <a:endParaRPr lang="cs-CZ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Střih na oči 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Usaina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Bolta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na startu závodu – 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Bolt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se soustředí na cíl, stejně jako se puma soustředila na oběť, jeho oči se promění v kočičí oči Pumy, poté se se 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Bolt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ozbíhá na cíl </a:t>
            </a:r>
          </a:p>
          <a:p>
            <a:pPr marL="342900" indent="-342900">
              <a:buAutoNum type="arabicParenR"/>
            </a:pPr>
            <a:endParaRPr lang="cs-CZ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Střih na 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Usaina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Bolta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na diskotéce – 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Bolt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zahlédne krásnou dívku, jeho oči se promění v oči Pumy, zároveň dívka zahlédne 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Bolta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 její oči se promění v oči Pumy</a:t>
            </a:r>
          </a:p>
          <a:p>
            <a:pPr marL="342900" indent="-342900">
              <a:buAutoNum type="arabicParenR"/>
            </a:pPr>
            <a:endParaRPr lang="cs-CZ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Reklama odhalí, že jde novou vůni 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Animagical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, objeví se slogan „Vypusť dravce ukrytého v sobě“</a:t>
            </a:r>
          </a:p>
          <a:p>
            <a:pPr marL="342900" indent="-342900">
              <a:buAutoNum type="arabicParenR"/>
            </a:pPr>
            <a:endParaRPr lang="cs-CZ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Obraz se zastaví a spot se podobně jako v počítači minimalizuje do okna v pravé části obrazovky. 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Voiceover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ohlásí, že pokud chce divák vidět, jak bude příběh pokračovat, má navštívit stránky puma.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cz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animagical</a:t>
            </a:r>
            <a:r>
              <a:rPr lang="cs-CZ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, kde si může vybrat některý z alternativních konců a zároveň vyhrát novou vůni </a:t>
            </a:r>
            <a:r>
              <a:rPr lang="cs-CZ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Animagical</a:t>
            </a:r>
            <a:endParaRPr lang="cs-CZ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62" y="1643050"/>
            <a:ext cx="7772400" cy="45720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Spuštění nových internetových stránek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ww.puma.cz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– stránky mají moderní design a obsahují zároveň i internetový obchod s veškerým sortimentem Puma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Návštěvníci stránek si mohou pustit alternativní konce TV spotu a hlasovat pro ten nejlepší. Při hlasování zadávají i svoji e-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mailovou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adresu (pozdější využití při e-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mailovém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direct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mailu). Tři vylosovaní získají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produlty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z řady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nimagical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Návštěvníci stránek si mohou stáhnout řadu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wallpaperů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(počítačových i pro mobilní telefony) s motivem Pumy,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Usaina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Bolta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 parfémů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Animagical</a:t>
            </a: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Návštěvníci mohou vytvářet vlastní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wallpapery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, 5 nejlepších vybraných návštěvníky stránek získá výrobky z řady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Animagical</a:t>
            </a: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Možnost registrace pro odebírání novinek</a:t>
            </a:r>
            <a:endParaRPr lang="cs-CZ" sz="2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3500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Internetové stránky a soutěž(e)</a:t>
            </a: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62" y="1643050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Spuštění nových internetových stránek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ww.pumafotbal.cz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– stránky mají moderní design a jsou zaměřeny na MS ve fotbale 2010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Návštěvníci stránek mohou sledovat výsledky + online přenosy zápasů MS ve fotbale, diskutovat o nich na fóru 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Návštěvníci mohou pomocí jednoduché aplikace designovat dresy týmů, které sponzoruje Puma – 5 nejlepších vybraných účastníky vyhraje produkty z řady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Animagical</a:t>
            </a: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Návštěvníci stránek si mohou stáhnout řadu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wallpaperů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(počítačových i pro mobilní telefony) s motivem Pumy,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Usaina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Bolta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, fotbalových týmů podporovaných Pumou a parfémů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Animagical</a:t>
            </a: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Bannery na nové produkty pumy – především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Animagical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Možnost registrace pro odebírání novinek</a:t>
            </a:r>
            <a:endParaRPr lang="cs-CZ" sz="2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3500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Internetové stránky a soutěž(e)</a:t>
            </a: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62" y="1928802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Reklamní 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annery na stránkách pro mladé (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libimseti.cz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, lide.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cz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xchat.cz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, bravo,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cz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apod. – reklama využívá motiv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Bolta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 modelky s kočičíma očima a odkazuje na puma.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cz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animagical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),</a:t>
            </a:r>
          </a:p>
          <a:p>
            <a:pPr>
              <a:buNone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Reklamní bannery na stránkách spojených s MS ve fotbale 2010 (reklama odkazuje na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Pumafotbal.cz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 využívá fotbalistů z týmů, které puma sponzoruje – Itálie, Kamerun…)</a:t>
            </a:r>
          </a:p>
          <a:p>
            <a:pPr>
              <a:buFont typeface="Courier New" pitchFamily="49" charset="0"/>
              <a:buChar char="o"/>
            </a:pP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Reklama na FB + využití skupiny </a:t>
            </a:r>
            <a:r>
              <a:rPr lang="cs-CZ" sz="20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Pumafragrances</a:t>
            </a:r>
            <a:r>
              <a:rPr lang="cs-CZ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(CZ</a:t>
            </a:r>
            <a:r>
              <a:rPr lang="cs-CZ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Courier New" pitchFamily="49" charset="0"/>
              <a:buChar char="o"/>
            </a:pPr>
            <a:endParaRPr lang="cs-CZ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mailový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direct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mail s novinkami pro registrované uživatele stránek, především oznámení uvedení Puma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Wildness</a:t>
            </a: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cs-CZ" sz="1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cs-CZ" sz="1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cs-CZ" sz="18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066800" y="664464"/>
            <a:ext cx="7772400" cy="914400"/>
          </a:xfrm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5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Internetová</a:t>
            </a:r>
            <a:r>
              <a:rPr kumimoji="0" lang="cs-CZ" sz="3500" b="0" i="0" u="none" strike="noStrike" kern="1200" cap="none" spc="-10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reklama a </a:t>
            </a:r>
            <a:r>
              <a:rPr kumimoji="0" lang="cs-CZ" sz="3500" b="0" i="0" u="none" strike="noStrike" kern="1200" cap="none" spc="-10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direct</a:t>
            </a:r>
            <a:r>
              <a:rPr kumimoji="0" lang="cs-CZ" sz="3500" b="0" i="0" u="none" strike="noStrike" kern="1200" cap="none" spc="-10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mail</a:t>
            </a: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62" y="2286000"/>
            <a:ext cx="7772400" cy="45720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Reklama v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lifestylových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magazínech a magazínech pro mladé lidi - 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Cosmo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girl,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Cosmopolitan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, Bravo,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Bravo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Girl, Maxim – reklama využívá motiv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Bolta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 modelky s kočičíma očima (v chlapeckých časopisech v reklamě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Bolt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, v dívčích modelka, v Bravu oba)</a:t>
            </a:r>
          </a:p>
          <a:p>
            <a:pPr>
              <a:buFont typeface="Courier New" pitchFamily="49" charset="0"/>
              <a:buChar char="o"/>
            </a:pP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Kartonové reklamní bannery v kamenných obchodech s parfémy a drogeriích 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– reklama využívá motiv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Bolta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 modelky s kočičíma očima 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endParaRPr lang="cs-CZ" sz="1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cs-CZ" sz="18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066800" y="664464"/>
            <a:ext cx="7772400" cy="914400"/>
          </a:xfrm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5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Reklama v </a:t>
            </a:r>
            <a:r>
              <a:rPr kumimoji="0" lang="cs-CZ" sz="3500" b="0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lifestylových</a:t>
            </a:r>
            <a:r>
              <a:rPr kumimoji="0" lang="cs-CZ" sz="35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magazínech a v obchodech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29590" cy="664371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3500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                  </a:t>
            </a:r>
            <a:r>
              <a:rPr lang="cs-CZ" sz="2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Internetová 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reklama – bannery na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lifestylových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, sportovních,  </a:t>
            </a:r>
            <a:b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       fotbalových (spojit s MS 2010) stránkách </a:t>
            </a:r>
            <a:b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    - obchody s parfémy </a:t>
            </a:r>
            <a:b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    -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Wallpapery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Puma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Animagical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Lifestylové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magazíny –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Cosmo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girl,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Cosmopolitan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, Bravo,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Bravo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Girl</a:t>
            </a:r>
            <a:b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Podpora prodeje v obchodech – kartonová reklama, letáčky</a:t>
            </a:r>
            <a:b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Vše s tváří značky </a:t>
            </a:r>
            <a:r>
              <a:rPr lang="cs-CZ" sz="2000" u="sng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Usain</a:t>
            </a:r>
            <a:r>
              <a:rPr lang="cs-CZ" sz="20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u="sng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Bolt</a:t>
            </a:r>
            <a:r>
              <a:rPr lang="cs-CZ" sz="20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 ženou, oba budou mít oči pumy….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cs-CZ" sz="2000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928662" y="285728"/>
            <a:ext cx="7772400" cy="914400"/>
          </a:xfrm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cs-CZ" sz="35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Propagace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772400" cy="914400"/>
          </a:xfrm>
        </p:spPr>
        <p:txBody>
          <a:bodyPr>
            <a:scene3d>
              <a:camera prst="orthographicFront"/>
              <a:lightRig rig="threePt" dir="t">
                <a:rot lat="0" lon="0" rev="600000"/>
              </a:lightRig>
            </a:scene3d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cs-CZ" sz="3500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Situace Pumy na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48" y="1357298"/>
            <a:ext cx="7972452" cy="47149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FFFFCC"/>
              </a:buClr>
              <a:buFont typeface="Courier New" pitchFamily="49" charset="0"/>
              <a:buChar char="o"/>
            </a:pPr>
            <a:r>
              <a:rPr lang="cs-C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V posledních 10 letech se Puma zaměřila také na segment módy, s čímž  </a:t>
            </a:r>
          </a:p>
          <a:p>
            <a:pPr marL="0" indent="0">
              <a:spcBef>
                <a:spcPts val="0"/>
              </a:spcBef>
              <a:buClr>
                <a:srgbClr val="FFFFCC"/>
              </a:buClr>
              <a:buNone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rostly i ceny jejích produktů.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rgbClr val="FFFFCC"/>
              </a:buClr>
              <a:buFont typeface="Courier New" pitchFamily="49" charset="0"/>
              <a:buChar char="o"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Přestože je Puma v tomto segmentu úspěšná, stále ji většina spotřebitelů  </a:t>
            </a:r>
          </a:p>
          <a:p>
            <a:pPr marL="0" indent="0">
              <a:spcBef>
                <a:spcPts val="0"/>
              </a:spcBef>
              <a:buClr>
                <a:srgbClr val="FFFFCC"/>
              </a:buClr>
              <a:buNone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vnímá jako výrobce sportovního oblečení. 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rgbClr val="FFFFCC"/>
              </a:buClr>
              <a:buFont typeface="Courier New" pitchFamily="49" charset="0"/>
              <a:buChar char="o"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V tomto trendu se vyvíjela i situace v segmentu vůní Puma. Za posledních </a:t>
            </a:r>
          </a:p>
          <a:p>
            <a:pPr marL="0" indent="0">
              <a:spcBef>
                <a:spcPts val="0"/>
              </a:spcBef>
              <a:buClr>
                <a:srgbClr val="FFFFCC"/>
              </a:buClr>
              <a:buNone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6 let se Puma v segmentu vůní, a to jak image tak cenou, neustále </a:t>
            </a:r>
          </a:p>
          <a:p>
            <a:pPr marL="0" indent="0">
              <a:spcBef>
                <a:spcPts val="0"/>
              </a:spcBef>
              <a:buClr>
                <a:srgbClr val="FFFFCC"/>
              </a:buClr>
              <a:buNone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posunovala mezi prestižní značky. 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rgbClr val="FFFFCC"/>
              </a:buClr>
              <a:buFont typeface="Courier New" pitchFamily="49" charset="0"/>
              <a:buChar char="o"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Jelikož Pumu jako </a:t>
            </a:r>
            <a:r>
              <a:rPr lang="cs-CZ" sz="1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fashion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brand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vnímá pouze malá část její původní cílové </a:t>
            </a:r>
          </a:p>
          <a:p>
            <a:pPr marL="0" indent="0">
              <a:spcBef>
                <a:spcPts val="0"/>
              </a:spcBef>
              <a:buClr>
                <a:srgbClr val="FFFFCC"/>
              </a:buClr>
              <a:buNone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skupiny, došlo k tomu, že většina spotřebitelů Pumu přestala kupovat, </a:t>
            </a:r>
          </a:p>
          <a:p>
            <a:pPr marL="0" indent="0">
              <a:spcBef>
                <a:spcPts val="0"/>
              </a:spcBef>
              <a:buClr>
                <a:srgbClr val="FFFFCC"/>
              </a:buClr>
              <a:buNone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jednak kvůli image a designu, ale zejména z důvodů vyšší ceny, než je u  </a:t>
            </a:r>
          </a:p>
          <a:p>
            <a:pPr marL="0" indent="0">
              <a:spcBef>
                <a:spcPts val="0"/>
              </a:spcBef>
              <a:buClr>
                <a:srgbClr val="FFFFCC"/>
              </a:buClr>
              <a:buNone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sportovních značek obvyklá.</a:t>
            </a:r>
          </a:p>
          <a:p>
            <a:endParaRPr lang="cs-CZ" sz="1800" b="1" dirty="0" smtClean="0"/>
          </a:p>
          <a:p>
            <a:endParaRPr lang="cs-CZ" sz="1800" b="1" dirty="0" smtClean="0"/>
          </a:p>
          <a:p>
            <a:endParaRPr lang="cs-CZ" sz="18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25400" contourW="25400">
              <a:bevelT w="12700" h="12700"/>
              <a:bevelB w="12700" h="12700"/>
              <a:contourClr>
                <a:schemeClr val="bg2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cs-CZ" sz="3500" dirty="0" smtClean="0">
                <a:solidFill>
                  <a:srgbClr val="000000"/>
                </a:solidFill>
                <a:latin typeface="Arial Black" pitchFamily="34" charset="0"/>
              </a:rPr>
              <a:t>Časový plán akcí</a:t>
            </a:r>
            <a:endParaRPr lang="cs-CZ" sz="35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697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2010</a:t>
            </a:r>
          </a:p>
          <a:p>
            <a:pPr>
              <a:buNone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1.6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Uvedení 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novinky Puma </a:t>
            </a:r>
            <a:r>
              <a:rPr lang="cs-CZ" sz="1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Animagical</a:t>
            </a:r>
            <a:endParaRPr lang="cs-CZ" sz="1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4.6. Spuštění stránek </a:t>
            </a:r>
            <a:r>
              <a:rPr lang="cs-CZ" sz="1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pumafotbal.cz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 soutěže na nich, bannery na fotbalových stránkách</a:t>
            </a:r>
            <a:endParaRPr lang="cs-CZ" sz="1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14.6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. – 30.7. 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Podpora 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prodeje novinky Puma </a:t>
            </a:r>
            <a:r>
              <a:rPr lang="cs-CZ" sz="1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Animagical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, internetová 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reklama 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 reklama v 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magazínech</a:t>
            </a:r>
          </a:p>
          <a:p>
            <a:pPr>
              <a:buNone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14.6. – neomezeno Spuštění stránek puma.</a:t>
            </a:r>
            <a:r>
              <a:rPr lang="cs-CZ" sz="1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cz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animagical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+ možnost stahovat ze stránek</a:t>
            </a:r>
            <a:endParaRPr lang="cs-CZ" sz="1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11.6. – 11. 7. </a:t>
            </a:r>
            <a:r>
              <a:rPr lang="cs-CZ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MS </a:t>
            </a:r>
            <a:r>
              <a:rPr lang="cs-CZ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ve </a:t>
            </a:r>
            <a:r>
              <a:rPr lang="cs-CZ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fotbale 2010</a:t>
            </a:r>
          </a:p>
          <a:p>
            <a:pPr>
              <a:buNone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1.8. - 7.9. Uvedení televizního spotu + možnosti pouštět alternativní konce spotu na internetových stránkách puma.</a:t>
            </a:r>
            <a:r>
              <a:rPr lang="cs-CZ" sz="1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cz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animagical</a:t>
            </a:r>
            <a:endParaRPr lang="cs-CZ" sz="1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1.8. – 14.9 Soutěž o nejlepší konec spotu</a:t>
            </a:r>
          </a:p>
          <a:p>
            <a:pPr>
              <a:buNone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cs-CZ" sz="1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1.5. Uvedení 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novinky 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Puma </a:t>
            </a:r>
            <a:r>
              <a:rPr lang="cs-CZ" sz="1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Wildness</a:t>
            </a:r>
            <a:endParaRPr lang="cs-CZ" sz="1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1.4. – 30. 6. Podpora prodeje novinky Puma, internetová reklama a reklama v  </a:t>
            </a:r>
          </a:p>
          <a:p>
            <a:pPr>
              <a:buNone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magazínech, nové </a:t>
            </a:r>
            <a:r>
              <a:rPr lang="cs-CZ" sz="1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wallpapery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+ nová soutěž na puma.</a:t>
            </a:r>
            <a:r>
              <a:rPr lang="cs-CZ" sz="1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cz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wildness</a:t>
            </a:r>
            <a:endParaRPr lang="cs-CZ" sz="1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1.8. Vyhlášení soutěže o </a:t>
            </a:r>
            <a:r>
              <a:rPr lang="cs-CZ" sz="1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nejlepoší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wallpapery</a:t>
            </a:r>
            <a:r>
              <a:rPr lang="cs-CZ" sz="1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Puma </a:t>
            </a:r>
            <a:r>
              <a:rPr lang="cs-CZ" sz="1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Wildness</a:t>
            </a:r>
            <a:endParaRPr lang="cs-CZ" sz="1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25400" contourW="25400">
              <a:bevelT w="12700" h="12700"/>
              <a:bevelB w="12700" h="12700"/>
              <a:contourClr>
                <a:schemeClr val="bg2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cs-CZ" sz="3500" dirty="0" smtClean="0">
                <a:solidFill>
                  <a:srgbClr val="000000"/>
                </a:solidFill>
                <a:latin typeface="Arial Black" pitchFamily="34" charset="0"/>
              </a:rPr>
              <a:t>Rozpočet</a:t>
            </a:r>
            <a:endParaRPr lang="cs-CZ" sz="3500" dirty="0">
              <a:solidFill>
                <a:srgbClr val="000000"/>
              </a:solidFill>
              <a:latin typeface="Arial Black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57224" y="1500174"/>
          <a:ext cx="7429552" cy="4804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3714776"/>
              </a:tblGrid>
              <a:tr h="440534">
                <a:tc>
                  <a:txBody>
                    <a:bodyPr/>
                    <a:lstStyle/>
                    <a:p>
                      <a:r>
                        <a:rPr lang="cs-CZ" dirty="0" smtClean="0"/>
                        <a:t>POLOŽKA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CENA</a:t>
                      </a:r>
                      <a:endParaRPr lang="cs-CZ" dirty="0"/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r>
                        <a:rPr lang="cs-CZ" dirty="0" smtClean="0"/>
                        <a:t>Vytvoření stránek</a:t>
                      </a:r>
                      <a:r>
                        <a:rPr lang="cs-CZ" baseline="0" dirty="0" smtClean="0"/>
                        <a:t> puma.</a:t>
                      </a:r>
                      <a:r>
                        <a:rPr lang="cs-CZ" baseline="0" dirty="0" err="1" smtClean="0"/>
                        <a:t>cz</a:t>
                      </a:r>
                      <a:r>
                        <a:rPr lang="cs-CZ" baseline="0" dirty="0" smtClean="0"/>
                        <a:t> a jejich údržba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250 000,-</a:t>
                      </a:r>
                      <a:endParaRPr lang="cs-CZ" dirty="0" smtClean="0"/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r>
                        <a:rPr lang="cs-CZ" dirty="0" smtClean="0"/>
                        <a:t>Vytvoření stránek </a:t>
                      </a:r>
                      <a:r>
                        <a:rPr lang="cs-CZ" dirty="0" err="1" smtClean="0"/>
                        <a:t>pumafotbal.cz</a:t>
                      </a:r>
                      <a:r>
                        <a:rPr lang="cs-CZ" dirty="0" smtClean="0"/>
                        <a:t> a jejich údržba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120 </a:t>
                      </a:r>
                      <a:r>
                        <a:rPr lang="cs-CZ" dirty="0" smtClean="0"/>
                        <a:t>000,-</a:t>
                      </a:r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r>
                        <a:rPr lang="cs-CZ" dirty="0" smtClean="0"/>
                        <a:t>Vytváření </a:t>
                      </a:r>
                      <a:r>
                        <a:rPr lang="cs-CZ" dirty="0" err="1" smtClean="0"/>
                        <a:t>wallpaperů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70 000,-</a:t>
                      </a:r>
                      <a:endParaRPr lang="cs-CZ" dirty="0" smtClean="0"/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r>
                        <a:rPr lang="cs-CZ" dirty="0" smtClean="0"/>
                        <a:t>Internetová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smtClean="0"/>
                        <a:t>reklama – Bannery + FB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800 </a:t>
                      </a:r>
                      <a:r>
                        <a:rPr lang="cs-CZ" dirty="0" smtClean="0"/>
                        <a:t>000,-</a:t>
                      </a:r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Lifestylové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smtClean="0"/>
                        <a:t>magazíny pro mladé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1 200 </a:t>
                      </a:r>
                      <a:r>
                        <a:rPr lang="cs-CZ" dirty="0" smtClean="0"/>
                        <a:t>000,-</a:t>
                      </a:r>
                      <a:endParaRPr lang="cs-CZ" dirty="0"/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r>
                        <a:rPr lang="cs-CZ" dirty="0" smtClean="0"/>
                        <a:t>Reklama</a:t>
                      </a:r>
                      <a:r>
                        <a:rPr lang="cs-CZ" baseline="0" dirty="0" smtClean="0"/>
                        <a:t> v  obchodech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500 </a:t>
                      </a:r>
                      <a:r>
                        <a:rPr lang="cs-CZ" dirty="0" smtClean="0"/>
                        <a:t>000,-</a:t>
                      </a:r>
                      <a:endParaRPr lang="cs-CZ" dirty="0"/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r>
                        <a:rPr lang="cs-CZ" dirty="0" smtClean="0"/>
                        <a:t>Ceny do soutěží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40 000,-</a:t>
                      </a:r>
                      <a:endParaRPr lang="cs-CZ" dirty="0"/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r>
                        <a:rPr lang="cs-CZ" dirty="0" smtClean="0"/>
                        <a:t>Televizní reklama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Již zaplacena </a:t>
                      </a:r>
                      <a:endParaRPr lang="cs-CZ" dirty="0"/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r>
                        <a:rPr kumimoji="0" lang="cs-CZ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cs-CZ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3 000 </a:t>
                      </a:r>
                      <a:r>
                        <a:rPr kumimoji="0" lang="cs-CZ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kumimoji="0" lang="cs-CZ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,-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25400" contourW="25400">
              <a:bevelT w="12700" h="12700"/>
              <a:bevelB w="12700" h="12700"/>
              <a:contourClr>
                <a:schemeClr val="bg2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cs-CZ" sz="3500" dirty="0" smtClean="0">
                <a:solidFill>
                  <a:srgbClr val="000000"/>
                </a:solidFill>
                <a:latin typeface="Arial Black" pitchFamily="34" charset="0"/>
              </a:rPr>
              <a:t>Systém měření a kontroly</a:t>
            </a:r>
            <a:endParaRPr lang="cs-CZ" sz="35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62" y="2071678"/>
            <a:ext cx="7772400" cy="45720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Měření prodejnosti produktů po 3 měsících od jejich uvedení na trh</a:t>
            </a:r>
          </a:p>
          <a:p>
            <a:pPr>
              <a:buFont typeface="Courier New" pitchFamily="49" charset="0"/>
              <a:buChar char="o"/>
            </a:pP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Průběžné měření počtu stáhnutých 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wallpaperů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ze stránek puma.</a:t>
            </a:r>
            <a:r>
              <a:rPr lang="cs-CZ" sz="20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cz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785818"/>
          </a:xfrm>
        </p:spPr>
        <p:txBody>
          <a:bodyPr>
            <a:scene3d>
              <a:camera prst="orthographicFront"/>
              <a:lightRig rig="threePt" dir="t">
                <a:rot lat="0" lon="0" rev="600000"/>
              </a:lightRig>
            </a:scene3d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cs-CZ" sz="3500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Nová s</a:t>
            </a:r>
            <a:r>
              <a:rPr lang="cs-CZ" sz="3500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trategie</a:t>
            </a:r>
            <a:endParaRPr lang="cs-CZ" sz="3500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928670"/>
            <a:ext cx="7801004" cy="5000660"/>
          </a:xfrm>
        </p:spPr>
        <p:txBody>
          <a:bodyPr>
            <a:normAutofit/>
          </a:bodyPr>
          <a:lstStyle/>
          <a:p>
            <a:pPr>
              <a:buClrTx/>
              <a:buFont typeface="Courier New" pitchFamily="49" charset="0"/>
              <a:buChar char="o"/>
            </a:pPr>
            <a:r>
              <a:rPr lang="cs-CZ" sz="19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Spojení značky opět </a:t>
            </a:r>
            <a:r>
              <a:rPr lang="cs-CZ" sz="19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cs-CZ" sz="19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sportem</a:t>
            </a:r>
          </a:p>
          <a:p>
            <a:pPr>
              <a:buClrTx/>
              <a:buFont typeface="Courier New" pitchFamily="49" charset="0"/>
              <a:buChar char="o"/>
            </a:pPr>
            <a:r>
              <a:rPr lang="cs-CZ" sz="19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Spojení značky se sportovní ikonou </a:t>
            </a:r>
            <a:r>
              <a:rPr lang="cs-CZ" sz="19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cs-CZ" sz="19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sainem</a:t>
            </a:r>
            <a:r>
              <a:rPr lang="cs-CZ" sz="19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9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Boltem</a:t>
            </a:r>
            <a:endParaRPr lang="cs-CZ" sz="19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Courier New" pitchFamily="49" charset="0"/>
              <a:buChar char="o"/>
            </a:pPr>
            <a:r>
              <a:rPr lang="cs-CZ" sz="19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Spojení značky s MS světa ve fotbale v JAE 2010</a:t>
            </a:r>
          </a:p>
          <a:p>
            <a:pPr>
              <a:buClrTx/>
              <a:buFont typeface="Courier New" pitchFamily="49" charset="0"/>
              <a:buChar char="o"/>
            </a:pPr>
            <a:r>
              <a:rPr lang="cs-CZ" sz="19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Nová cílová skupina – mladí lidé, sportovci ve věku 14-29 let (užší zaměření na skupinu 14-19 let)</a:t>
            </a:r>
          </a:p>
          <a:p>
            <a:pPr>
              <a:buClrTx/>
              <a:buFont typeface="Courier New" pitchFamily="49" charset="0"/>
              <a:buChar char="o"/>
            </a:pPr>
            <a:r>
              <a:rPr lang="cs-CZ" sz="19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Nižší ceny produktů, odpovídající danému segmentu</a:t>
            </a:r>
          </a:p>
          <a:p>
            <a:pPr>
              <a:buClrTx/>
              <a:buFont typeface="Courier New" pitchFamily="49" charset="0"/>
              <a:buChar char="o"/>
            </a:pPr>
            <a:r>
              <a:rPr lang="cs-CZ" sz="19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Nová komunikační média – internet, mobilní technologie</a:t>
            </a:r>
            <a:endParaRPr lang="cs-CZ" sz="19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Courier New" pitchFamily="49" charset="0"/>
              <a:buChar char="o"/>
            </a:pPr>
            <a:r>
              <a:rPr lang="cs-CZ" sz="19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Vývoj nové řady vůni Puma </a:t>
            </a:r>
            <a:r>
              <a:rPr lang="cs-CZ" sz="19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Animagical</a:t>
            </a:r>
            <a:endParaRPr lang="cs-CZ" sz="19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Courier New" pitchFamily="49" charset="0"/>
              <a:buChar char="o"/>
            </a:pPr>
            <a:r>
              <a:rPr lang="cs-CZ" sz="19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Příprava další novinky Puma </a:t>
            </a:r>
            <a:r>
              <a:rPr lang="cs-CZ" sz="19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Wildness</a:t>
            </a:r>
            <a:endParaRPr lang="cs-CZ" sz="19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cs-CZ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429132"/>
            <a:ext cx="746878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642942"/>
          </a:xfrm>
        </p:spPr>
        <p:txBody>
          <a:bodyPr>
            <a:scene3d>
              <a:camera prst="orthographicFront"/>
              <a:lightRig rig="threePt" dir="t">
                <a:rot lat="0" lon="0" rev="600000"/>
              </a:lightRig>
            </a:scene3d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cs-CZ" sz="3500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Marketingové cíle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48" y="1571612"/>
            <a:ext cx="7972452" cy="4998262"/>
          </a:xfrm>
        </p:spPr>
        <p:txBody>
          <a:bodyPr>
            <a:normAutofit/>
          </a:bodyPr>
          <a:lstStyle/>
          <a:p>
            <a:pPr>
              <a:buClrTx/>
              <a:buSzPct val="105000"/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Dosáhnout akceptace nové strategie spotřebitelem.</a:t>
            </a:r>
          </a:p>
          <a:p>
            <a:pPr>
              <a:buClrTx/>
              <a:buSzPct val="105000"/>
              <a:buFont typeface="Wingdings" pitchFamily="2" charset="2"/>
              <a:buChar char="q"/>
            </a:pP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SzPct val="105000"/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Najít tzv. skupinu „osvojitelů“, kteří ovlivní další spotřebitelské skupiny v jejich nákupním chování.</a:t>
            </a:r>
          </a:p>
          <a:p>
            <a:pPr>
              <a:buClrTx/>
              <a:buSzPct val="105000"/>
              <a:buFont typeface="Wingdings" pitchFamily="2" charset="2"/>
              <a:buChar char="q"/>
            </a:pP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SzPct val="105000"/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Docílit v horizontu 1 roku navýšení obratu o 10 – 20 %.</a:t>
            </a:r>
          </a:p>
          <a:p>
            <a:pPr>
              <a:buClrTx/>
              <a:buSzPct val="105000"/>
              <a:buFont typeface="Wingdings" pitchFamily="2" charset="2"/>
              <a:buChar char="q"/>
            </a:pPr>
            <a:endParaRPr lang="cs-CZ" sz="2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SzPct val="105000"/>
              <a:buFont typeface="Courier New" pitchFamily="49" charset="0"/>
              <a:buChar char="o"/>
            </a:pP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Oslovit cílovou skupinu na „správném místě“, tzn. 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místa </a:t>
            </a:r>
            <a:r>
              <a:rPr lang="cs-CZ" sz="2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 největším dopadem na nákupní chování spotřebitelů. Jedná se o místa, kde cílová skupina buď ihned koupí nebo bude mít zásadní vliv při šíření informace o novince na další potenciální cílové skupiny. </a:t>
            </a:r>
          </a:p>
          <a:p>
            <a:pPr>
              <a:buClrTx/>
              <a:buSzPct val="105000"/>
              <a:buNone/>
            </a:pPr>
            <a:endParaRPr lang="cs-CZ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CC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FFFFCC"/>
                </a:solidFill>
              </a:rPr>
              <a:t>Průzkum </a:t>
            </a:r>
            <a:r>
              <a:rPr lang="cs-CZ" dirty="0" smtClean="0">
                <a:solidFill>
                  <a:srgbClr val="FFFFCC"/>
                </a:solidFill>
              </a:rPr>
              <a:t>společnosti </a:t>
            </a:r>
            <a:r>
              <a:rPr lang="cs-CZ" dirty="0" err="1" smtClean="0">
                <a:solidFill>
                  <a:srgbClr val="FFFFCC"/>
                </a:solidFill>
              </a:rPr>
              <a:t>Median</a:t>
            </a:r>
            <a:endParaRPr lang="cs-CZ" dirty="0" smtClean="0">
              <a:solidFill>
                <a:srgbClr val="FFFFCC"/>
              </a:solidFill>
            </a:endParaRPr>
          </a:p>
          <a:p>
            <a:pPr>
              <a:buClr>
                <a:srgbClr val="FFFFCC"/>
              </a:buClr>
              <a:buFontTx/>
              <a:buChar char="-"/>
            </a:pPr>
            <a:r>
              <a:rPr lang="cs-CZ" sz="20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Vzorek  </a:t>
            </a:r>
            <a:r>
              <a:rPr lang="cs-CZ" sz="20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- 7084 respondentů </a:t>
            </a:r>
            <a:r>
              <a:rPr lang="cs-CZ" sz="20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různého věku z </a:t>
            </a:r>
            <a:r>
              <a:rPr lang="cs-CZ" sz="20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celé </a:t>
            </a:r>
            <a:r>
              <a:rPr lang="cs-CZ" sz="20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ČR</a:t>
            </a:r>
            <a:endParaRPr lang="cs-CZ" sz="2000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>
              <a:buClr>
                <a:srgbClr val="FFFFCC"/>
              </a:buClr>
              <a:buFontTx/>
              <a:buChar char="-"/>
            </a:pPr>
            <a:r>
              <a:rPr lang="cs-CZ" sz="20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Data </a:t>
            </a:r>
            <a:r>
              <a:rPr lang="cs-CZ" sz="20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sesbírána na ve III. a IV. kvartálu 2007</a:t>
            </a:r>
          </a:p>
          <a:p>
            <a:pPr>
              <a:buClr>
                <a:srgbClr val="FFFFCC"/>
              </a:buClr>
              <a:buFont typeface="Courier New" pitchFamily="49" charset="0"/>
              <a:buChar char="o"/>
            </a:pPr>
            <a:endParaRPr lang="cs-CZ" dirty="0" smtClean="0">
              <a:solidFill>
                <a:srgbClr val="FFFFCC"/>
              </a:solidFill>
            </a:endParaRPr>
          </a:p>
          <a:p>
            <a:pPr>
              <a:buClr>
                <a:srgbClr val="FFFFCC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FFFFCC"/>
                </a:solidFill>
              </a:rPr>
              <a:t>Vlastní </a:t>
            </a:r>
            <a:r>
              <a:rPr lang="cs-CZ" dirty="0" smtClean="0">
                <a:solidFill>
                  <a:srgbClr val="FFFFCC"/>
                </a:solidFill>
              </a:rPr>
              <a:t>prů</a:t>
            </a:r>
            <a:r>
              <a:rPr lang="cs-CZ" dirty="0" smtClean="0">
                <a:solidFill>
                  <a:srgbClr val="FFFFCC"/>
                </a:solidFill>
              </a:rPr>
              <a:t>zkum</a:t>
            </a:r>
          </a:p>
          <a:p>
            <a:pPr>
              <a:buClr>
                <a:srgbClr val="FFFFCC"/>
              </a:buClr>
              <a:buNone/>
            </a:pPr>
            <a:r>
              <a:rPr lang="cs-CZ" sz="2000" dirty="0" smtClean="0">
                <a:solidFill>
                  <a:srgbClr val="FFFFCC"/>
                </a:solidFill>
              </a:rPr>
              <a:t> </a:t>
            </a:r>
            <a:r>
              <a:rPr lang="cs-CZ" sz="2000" dirty="0" smtClean="0">
                <a:solidFill>
                  <a:srgbClr val="FFFFCC"/>
                </a:solidFill>
              </a:rPr>
              <a:t>- Vzorek 46 respondentů ve věku 14-29 let</a:t>
            </a:r>
          </a:p>
          <a:p>
            <a:pPr>
              <a:buClr>
                <a:srgbClr val="FFFFCC"/>
              </a:buClr>
              <a:buNone/>
            </a:pPr>
            <a:r>
              <a:rPr lang="cs-CZ" sz="2000" dirty="0" smtClean="0">
                <a:solidFill>
                  <a:srgbClr val="FFFFCC"/>
                </a:solidFill>
              </a:rPr>
              <a:t> - Data sesbírána v dubnu 2010 pomocí sociální sítě </a:t>
            </a:r>
            <a:r>
              <a:rPr lang="cs-CZ" sz="2000" dirty="0" err="1" smtClean="0">
                <a:solidFill>
                  <a:srgbClr val="FFFFCC"/>
                </a:solidFill>
              </a:rPr>
              <a:t>Facebook</a:t>
            </a:r>
            <a:r>
              <a:rPr lang="cs-CZ" sz="2000" dirty="0" smtClean="0">
                <a:solidFill>
                  <a:srgbClr val="FFFFCC"/>
                </a:solidFill>
              </a:rPr>
              <a:t> </a:t>
            </a:r>
            <a:endParaRPr lang="cs-CZ" sz="2000" dirty="0">
              <a:solidFill>
                <a:srgbClr val="FFFFCC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28662" y="571480"/>
            <a:ext cx="7772400" cy="630920"/>
          </a:xfrm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5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Marketingový průzkum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928662" y="571480"/>
            <a:ext cx="7772400" cy="630920"/>
          </a:xfrm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500" spc="-100" dirty="0" smtClean="0">
                <a:solidFill>
                  <a:srgbClr val="000000"/>
                </a:solidFill>
                <a:latin typeface="Arial Black" pitchFamily="34" charset="0"/>
                <a:ea typeface="+mj-ea"/>
                <a:cs typeface="Arial" pitchFamily="34" charset="0"/>
              </a:rPr>
              <a:t>Průzkum společnosti </a:t>
            </a:r>
            <a:r>
              <a:rPr lang="cs-CZ" sz="3500" spc="-100" dirty="0" err="1" smtClean="0">
                <a:solidFill>
                  <a:srgbClr val="000000"/>
                </a:solidFill>
                <a:latin typeface="Arial Black" pitchFamily="34" charset="0"/>
                <a:ea typeface="+mj-ea"/>
                <a:cs typeface="Arial" pitchFamily="34" charset="0"/>
              </a:rPr>
              <a:t>Median</a:t>
            </a:r>
            <a:r>
              <a:rPr lang="cs-CZ" sz="3500" spc="-100" dirty="0" smtClean="0">
                <a:solidFill>
                  <a:srgbClr val="000000"/>
                </a:solidFill>
                <a:latin typeface="Arial Black" pitchFamily="34" charset="0"/>
                <a:ea typeface="+mj-ea"/>
                <a:cs typeface="Arial" pitchFamily="34" charset="0"/>
              </a:rPr>
              <a:t> - ženy</a:t>
            </a: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1071538" y="1952614"/>
          <a:ext cx="7072362" cy="4714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928662" y="571480"/>
            <a:ext cx="7772400" cy="630920"/>
          </a:xfrm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500" spc="-100" dirty="0" smtClean="0">
                <a:solidFill>
                  <a:srgbClr val="000000"/>
                </a:solidFill>
                <a:latin typeface="Arial Black" pitchFamily="34" charset="0"/>
                <a:ea typeface="+mj-ea"/>
                <a:cs typeface="Arial" pitchFamily="34" charset="0"/>
              </a:rPr>
              <a:t>Průzkum společnosti </a:t>
            </a:r>
            <a:r>
              <a:rPr lang="cs-CZ" sz="3500" spc="-100" dirty="0" err="1" smtClean="0">
                <a:solidFill>
                  <a:srgbClr val="000000"/>
                </a:solidFill>
                <a:latin typeface="Arial Black" pitchFamily="34" charset="0"/>
                <a:ea typeface="+mj-ea"/>
                <a:cs typeface="Arial" pitchFamily="34" charset="0"/>
              </a:rPr>
              <a:t>Median</a:t>
            </a:r>
            <a:r>
              <a:rPr lang="cs-CZ" sz="3500" spc="-100" dirty="0" smtClean="0">
                <a:solidFill>
                  <a:srgbClr val="000000"/>
                </a:solidFill>
                <a:latin typeface="Arial Black" pitchFamily="34" charset="0"/>
                <a:ea typeface="+mj-ea"/>
                <a:cs typeface="Arial" pitchFamily="34" charset="0"/>
              </a:rPr>
              <a:t> – muži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642910" y="1857364"/>
          <a:ext cx="7715304" cy="483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threePt" dir="t">
              <a:rot lat="0" lon="0" rev="600000"/>
            </a:lightRig>
          </a:scene3d>
          <a:sp3d extrusionH="12700">
            <a:bevelT w="12700" h="12700"/>
            <a:bevelB w="12700" h="12700"/>
          </a:sp3d>
        </p:spPr>
        <p:txBody>
          <a:bodyPr vert="horz" anchor="t">
            <a:noAutofit/>
            <a:sp3d extrusionH="25400" contourW="25400">
              <a:bevelT w="12700" h="12700"/>
              <a:bevelB w="12700" h="12700"/>
              <a:contourClr>
                <a:schemeClr val="tx1">
                  <a:lumMod val="20000"/>
                  <a:lumOff val="8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500" spc="-100" dirty="0" smtClean="0">
                <a:solidFill>
                  <a:srgbClr val="000000"/>
                </a:solidFill>
                <a:latin typeface="Arial Black" pitchFamily="34" charset="0"/>
                <a:ea typeface="+mj-ea"/>
                <a:cs typeface="Arial" pitchFamily="34" charset="0"/>
              </a:rPr>
              <a:t>Vlastní průzkum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714348" y="1714488"/>
          <a:ext cx="8118855" cy="403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Vlastní 4">
      <a:dk1>
        <a:srgbClr val="FF0000"/>
      </a:dk1>
      <a:lt1>
        <a:srgbClr val="FFFF00"/>
      </a:lt1>
      <a:dk2>
        <a:srgbClr val="FFFF00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6018</TotalTime>
  <Words>1548</Words>
  <Application>Microsoft Office PowerPoint</Application>
  <PresentationFormat>Předvádění na obrazovce (4:3)</PresentationFormat>
  <Paragraphs>269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Metro</vt:lpstr>
      <vt:lpstr>Snímek 1</vt:lpstr>
      <vt:lpstr>Představení společnosti</vt:lpstr>
      <vt:lpstr>Situace Pumy na trhu</vt:lpstr>
      <vt:lpstr>Nová strategie</vt:lpstr>
      <vt:lpstr>Marketingové cíle</vt:lpstr>
      <vt:lpstr>Snímek 6</vt:lpstr>
      <vt:lpstr>Snímek 7</vt:lpstr>
      <vt:lpstr>Snímek 8</vt:lpstr>
      <vt:lpstr>Vlastní průzkum    </vt:lpstr>
      <vt:lpstr>Vlastní průzkum    </vt:lpstr>
      <vt:lpstr>Vlastní průzkum    </vt:lpstr>
      <vt:lpstr>Vlastní průzkum    </vt:lpstr>
      <vt:lpstr>Vlastní průzkum    </vt:lpstr>
      <vt:lpstr>Vlastní průzkum    </vt:lpstr>
      <vt:lpstr>Vlastní průzkum    </vt:lpstr>
      <vt:lpstr>Vlastní průzkum    </vt:lpstr>
      <vt:lpstr>Hlavní konkruence  </vt:lpstr>
      <vt:lpstr>Doplňující bleskový výzkum  </vt:lpstr>
      <vt:lpstr>Doplňující bleskový výzkum  </vt:lpstr>
      <vt:lpstr>SWOT matice</vt:lpstr>
      <vt:lpstr>Produkt  </vt:lpstr>
      <vt:lpstr>Distribuce  </vt:lpstr>
      <vt:lpstr>Snímek 23</vt:lpstr>
      <vt:lpstr>Snímek 24</vt:lpstr>
      <vt:lpstr>Internetové stránky a soutěž(e)  </vt:lpstr>
      <vt:lpstr>Internetové stránky a soutěž(e)  </vt:lpstr>
      <vt:lpstr>Snímek 27</vt:lpstr>
      <vt:lpstr>Snímek 28</vt:lpstr>
      <vt:lpstr>                     Internetová reklama – bannery na lifestylových, sportovních,                                          fotbalových (spojit s MS 2010) stránkách                                      - obchody s parfémy                                      - Facebook   Wallpapery Puma Animagical   Lifestylové magazíny – Cosmo girl, Cosmopolitan, Bravo, Bravo Girl  Podpora prodeje v obchodech – kartonová reklama, letáčky   Vše s tváří značky Usain Bolt a ženou, oba budou mít oči pumy….                       </vt:lpstr>
      <vt:lpstr>Časový plán akcí</vt:lpstr>
      <vt:lpstr>Rozpočet</vt:lpstr>
      <vt:lpstr>Systém měření a kontroly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Evča</dc:creator>
  <cp:lastModifiedBy>Michal</cp:lastModifiedBy>
  <cp:revision>230</cp:revision>
  <dcterms:created xsi:type="dcterms:W3CDTF">2010-04-12T16:06:33Z</dcterms:created>
  <dcterms:modified xsi:type="dcterms:W3CDTF">2010-05-01T13:56:56Z</dcterms:modified>
</cp:coreProperties>
</file>