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8" r:id="rId4"/>
    <p:sldId id="257" r:id="rId5"/>
    <p:sldId id="261" r:id="rId6"/>
    <p:sldId id="262" r:id="rId7"/>
    <p:sldId id="263" r:id="rId8"/>
    <p:sldId id="264" r:id="rId9"/>
    <p:sldId id="259" r:id="rId10"/>
    <p:sldId id="260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1" r:id="rId24"/>
    <p:sldId id="280" r:id="rId25"/>
    <p:sldId id="279" r:id="rId26"/>
    <p:sldId id="278" r:id="rId2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78" autoAdjust="0"/>
    <p:restoredTop sz="94660"/>
  </p:normalViewPr>
  <p:slideViewPr>
    <p:cSldViewPr>
      <p:cViewPr varScale="1">
        <p:scale>
          <a:sx n="98" d="100"/>
          <a:sy n="98" d="100"/>
        </p:scale>
        <p:origin x="-2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BE7B89-5EE1-4549-95D5-9E8F01E12A51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A4B45-0129-4C6F-9E99-4988824E7D9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1D780-DC91-4873-B815-CA7B3E1AA3F2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22948-4451-451E-9BE3-42645A0DA8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F62C19-7DD8-40BF-84EE-D125DD426A23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71852-F160-4511-9662-A3D730E49B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A0EC4-9531-439F-B8F2-F5422FC5250F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B6849-9C0E-4FA6-985D-84BCDABD2FE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B521A-31F7-4A6A-BB9D-E733D1323F1A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14D9C-9FB0-4465-9477-A3B7D0C3FF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DEE8C1-9804-41A1-9D00-C0B27D38872D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83FEE-1EBD-4ACD-A3FB-6A5F4E037D9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57AD8-BD3E-4E75-BEB7-E02CD59F6022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A1345-8705-4794-9EA4-26B3721210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D7579E-0EC7-4079-A954-D44928FF37C1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6E0F2-C230-4271-AFED-C97522CF3A1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A537F-EF6C-4880-969B-09BD29013794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B1FA2-DE47-4A37-94FC-8A77CB09D6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69042-7C3D-405F-B397-3168D46E3456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56B64-7439-4272-A1FF-3D65A742F2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4E7BDA-4AB3-4F0A-9479-2297BA8EEE48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FEE479-E4B5-4B59-AA0B-D8C4E7BCEB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37FED79-558B-404F-8D01-FDB4BFF8623B}" type="datetimeFigureOut">
              <a:rPr lang="cs-CZ"/>
              <a:pPr>
                <a:defRPr/>
              </a:pPr>
              <a:t>21.4.2010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B11293-A849-4444-85CE-36EE9F8F77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i="1" dirty="0"/>
              <a:t>Marketing mix </a:t>
            </a:r>
            <a:r>
              <a:rPr lang="cs-CZ" b="1" i="1" dirty="0" err="1"/>
              <a:t>and</a:t>
            </a:r>
            <a:r>
              <a:rPr lang="cs-CZ" b="1" i="1" dirty="0"/>
              <a:t> </a:t>
            </a:r>
            <a:r>
              <a:rPr lang="cs-CZ" b="1" i="1" dirty="0" err="1"/>
              <a:t>product</a:t>
            </a:r>
            <a:r>
              <a:rPr lang="cs-CZ" b="1" i="1" dirty="0"/>
              <a:t> </a:t>
            </a:r>
            <a:r>
              <a:rPr lang="cs-CZ" b="1" i="1" dirty="0" err="1"/>
              <a:t>concept</a:t>
            </a:r>
            <a:r>
              <a:rPr lang="cs-CZ" b="1" i="1" dirty="0"/>
              <a:t>   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Ing. Lukas </a:t>
            </a:r>
            <a:r>
              <a:rPr lang="cs-CZ" dirty="0" err="1" smtClean="0"/>
              <a:t>Got</a:t>
            </a:r>
            <a:r>
              <a:rPr lang="en-US" dirty="0" smtClean="0"/>
              <a:t>t</a:t>
            </a:r>
            <a:r>
              <a:rPr lang="cs-CZ" dirty="0" err="1" smtClean="0"/>
              <a:t>wald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Dept</a:t>
            </a:r>
            <a:r>
              <a:rPr lang="cs-CZ" dirty="0" smtClean="0"/>
              <a:t>.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Economics</a:t>
            </a:r>
            <a:endParaRPr lang="cs-CZ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lukas</a:t>
            </a:r>
            <a:r>
              <a:rPr lang="en-US" dirty="0" smtClean="0"/>
              <a:t>@</a:t>
            </a:r>
            <a:r>
              <a:rPr lang="en-US" dirty="0" err="1" smtClean="0"/>
              <a:t>gottwald.cz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Classifications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Classification Systems</a:t>
            </a:r>
            <a:endParaRPr lang="cs-CZ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 smtClean="0"/>
              <a:t>Used</a:t>
            </a:r>
            <a:r>
              <a:rPr lang="cs-CZ" dirty="0" smtClean="0"/>
              <a:t> in </a:t>
            </a:r>
            <a:r>
              <a:rPr lang="en-US" dirty="0" smtClean="0"/>
              <a:t>Product management </a:t>
            </a:r>
            <a:endParaRPr lang="cs-CZ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strategies and tactics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en-US" dirty="0" err="1" smtClean="0"/>
              <a:t>increas</a:t>
            </a:r>
            <a:r>
              <a:rPr lang="cs-CZ" dirty="0" err="1" smtClean="0"/>
              <a:t>ing</a:t>
            </a:r>
            <a:r>
              <a:rPr lang="cs-CZ" dirty="0" smtClean="0"/>
              <a:t> </a:t>
            </a:r>
            <a:r>
              <a:rPr lang="en-US" dirty="0" smtClean="0"/>
              <a:t>demand over the</a:t>
            </a:r>
            <a:r>
              <a:rPr lang="en-US" b="1" dirty="0" smtClean="0"/>
              <a:t> product's life cycle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2500" dirty="0" err="1" smtClean="0"/>
              <a:t>Aspinwall</a:t>
            </a:r>
            <a:r>
              <a:rPr lang="en-US" sz="2500" dirty="0" smtClean="0"/>
              <a:t> Classification System </a:t>
            </a:r>
            <a:endParaRPr lang="cs-CZ" sz="2500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It classifies and rates products based on five variables: 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1) </a:t>
            </a:r>
            <a:r>
              <a:rPr lang="en-US" b="1" dirty="0" smtClean="0"/>
              <a:t>replacement rate </a:t>
            </a:r>
            <a:r>
              <a:rPr lang="en-US" dirty="0" smtClean="0"/>
              <a:t>- how frequently is the product repurchased 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2) </a:t>
            </a:r>
            <a:r>
              <a:rPr lang="en-US" b="1" dirty="0" smtClean="0"/>
              <a:t>gross margin </a:t>
            </a:r>
            <a:r>
              <a:rPr lang="en-US" dirty="0" smtClean="0"/>
              <a:t>- how much profit is obtained from each product (average selling price less average unit cost) 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3) </a:t>
            </a:r>
            <a:r>
              <a:rPr lang="en-US" b="1" dirty="0" smtClean="0"/>
              <a:t>buyer goal adjustment </a:t>
            </a:r>
            <a:r>
              <a:rPr lang="en-US" dirty="0" smtClean="0"/>
              <a:t>- how flexible are the buyers' purchasing habits in regards to this product 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4) </a:t>
            </a:r>
            <a:r>
              <a:rPr lang="en-US" b="1" dirty="0" smtClean="0"/>
              <a:t>duration of product satisfaction </a:t>
            </a:r>
            <a:r>
              <a:rPr lang="en-US" dirty="0" smtClean="0"/>
              <a:t>- how long will the product produce benefits for the user </a:t>
            </a:r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5) </a:t>
            </a:r>
            <a:r>
              <a:rPr lang="en-US" b="1" dirty="0" smtClean="0"/>
              <a:t>duration of buyer search </a:t>
            </a:r>
            <a:r>
              <a:rPr lang="cs-CZ" b="1" dirty="0" smtClean="0"/>
              <a:t>/ </a:t>
            </a:r>
            <a:r>
              <a:rPr lang="en-US" b="1" dirty="0" smtClean="0"/>
              <a:t>search </a:t>
            </a:r>
            <a:r>
              <a:rPr lang="en-US" b="1" dirty="0" err="1" smtClean="0"/>
              <a:t>behaviour</a:t>
            </a:r>
            <a:r>
              <a:rPr lang="en-US" b="1" dirty="0" smtClean="0"/>
              <a:t> </a:t>
            </a:r>
            <a:r>
              <a:rPr lang="en-US" dirty="0" smtClean="0"/>
              <a:t>- how long will they shop for the product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Lifecycle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smtClean="0"/>
              <a:t>a new product progresses through a sequence of stages:</a:t>
            </a:r>
          </a:p>
          <a:p>
            <a:pPr lvl="1"/>
            <a:r>
              <a:rPr lang="cs-CZ" sz="2400" b="1" smtClean="0"/>
              <a:t>Introduction</a:t>
            </a:r>
            <a:r>
              <a:rPr lang="cs-CZ" sz="2400" smtClean="0"/>
              <a:t> </a:t>
            </a:r>
          </a:p>
          <a:p>
            <a:pPr lvl="1"/>
            <a:r>
              <a:rPr lang="cs-CZ" sz="2400" b="1" smtClean="0"/>
              <a:t>Growth</a:t>
            </a:r>
            <a:r>
              <a:rPr lang="cs-CZ" sz="2400" smtClean="0"/>
              <a:t> </a:t>
            </a:r>
          </a:p>
          <a:p>
            <a:pPr lvl="1"/>
            <a:r>
              <a:rPr lang="cs-CZ" sz="2400" b="1" smtClean="0"/>
              <a:t>Maturity</a:t>
            </a:r>
            <a:r>
              <a:rPr lang="cs-CZ" sz="2400" smtClean="0"/>
              <a:t> </a:t>
            </a:r>
          </a:p>
          <a:p>
            <a:pPr lvl="1"/>
            <a:r>
              <a:rPr lang="cs-CZ" sz="2400" b="1" smtClean="0"/>
              <a:t>Decline</a:t>
            </a:r>
            <a:r>
              <a:rPr lang="cs-CZ" sz="2400" smtClean="0"/>
              <a:t>.</a:t>
            </a:r>
            <a:br>
              <a:rPr lang="cs-CZ" sz="2400" smtClean="0"/>
            </a:br>
            <a:endParaRPr lang="cs-CZ" sz="2400" smtClean="0"/>
          </a:p>
          <a:p>
            <a:pPr lvl="1"/>
            <a:r>
              <a:rPr lang="cs-CZ" sz="2400" smtClean="0"/>
              <a:t>Product life stages are associated with changes in the marketing situation, thus impacting the </a:t>
            </a:r>
            <a:r>
              <a:rPr lang="cs-CZ" sz="2400" i="1" smtClean="0"/>
              <a:t>marketing strategy </a:t>
            </a:r>
            <a:r>
              <a:rPr lang="cs-CZ" sz="2400" smtClean="0"/>
              <a:t>and the </a:t>
            </a:r>
            <a:r>
              <a:rPr lang="cs-CZ" sz="2400" i="1" smtClean="0"/>
              <a:t>marketing mix</a:t>
            </a:r>
            <a:r>
              <a:rPr lang="cs-CZ" sz="2400" smtClean="0"/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Lifecycle</a:t>
            </a:r>
          </a:p>
        </p:txBody>
      </p:sp>
      <p:pic>
        <p:nvPicPr>
          <p:cNvPr id="24578" name="Obrázek 0" descr="plc.gif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643063" y="1714500"/>
            <a:ext cx="5500687" cy="3857625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Lifecycle - Introduction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3400" dirty="0"/>
              <a:t>In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introduction</a:t>
            </a:r>
            <a:r>
              <a:rPr lang="cs-CZ" sz="3400" dirty="0"/>
              <a:t> </a:t>
            </a:r>
            <a:r>
              <a:rPr lang="cs-CZ" sz="3400" dirty="0" err="1"/>
              <a:t>stage</a:t>
            </a:r>
            <a:r>
              <a:rPr lang="cs-CZ" sz="3400" dirty="0"/>
              <a:t>,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firm</a:t>
            </a:r>
            <a:r>
              <a:rPr lang="cs-CZ" sz="3400" dirty="0"/>
              <a:t> </a:t>
            </a:r>
            <a:r>
              <a:rPr lang="cs-CZ" sz="3400" dirty="0" err="1"/>
              <a:t>seeks</a:t>
            </a:r>
            <a:r>
              <a:rPr lang="cs-CZ" sz="3400" dirty="0"/>
              <a:t> to </a:t>
            </a:r>
            <a:r>
              <a:rPr lang="cs-CZ" sz="3400" dirty="0" err="1"/>
              <a:t>to</a:t>
            </a:r>
            <a:r>
              <a:rPr lang="cs-CZ" sz="3400" dirty="0"/>
              <a:t> </a:t>
            </a:r>
            <a:r>
              <a:rPr lang="cs-CZ" sz="3400" dirty="0" err="1"/>
              <a:t>build</a:t>
            </a:r>
            <a:r>
              <a:rPr lang="cs-CZ" sz="3400" dirty="0"/>
              <a:t> </a:t>
            </a:r>
            <a:r>
              <a:rPr lang="cs-CZ" sz="3400" dirty="0" err="1"/>
              <a:t>product</a:t>
            </a:r>
            <a:r>
              <a:rPr lang="cs-CZ" sz="3400" dirty="0"/>
              <a:t> </a:t>
            </a:r>
            <a:r>
              <a:rPr lang="cs-CZ" sz="3400" dirty="0" err="1"/>
              <a:t>awareness</a:t>
            </a:r>
            <a:r>
              <a:rPr lang="cs-CZ" sz="3400" dirty="0"/>
              <a:t> </a:t>
            </a:r>
            <a:r>
              <a:rPr lang="cs-CZ" sz="3400" dirty="0" err="1"/>
              <a:t>and</a:t>
            </a:r>
            <a:r>
              <a:rPr lang="cs-CZ" sz="3400" dirty="0"/>
              <a:t> </a:t>
            </a:r>
            <a:r>
              <a:rPr lang="cs-CZ" sz="3400" dirty="0" err="1"/>
              <a:t>develop</a:t>
            </a:r>
            <a:r>
              <a:rPr lang="cs-CZ" sz="3400" dirty="0"/>
              <a:t> a market </a:t>
            </a:r>
            <a:r>
              <a:rPr lang="cs-CZ" sz="3400" dirty="0" err="1"/>
              <a:t>for</a:t>
            </a:r>
            <a:r>
              <a:rPr lang="cs-CZ" sz="3400" dirty="0"/>
              <a:t>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product</a:t>
            </a:r>
            <a:r>
              <a:rPr lang="cs-CZ" sz="3400" dirty="0"/>
              <a:t>. </a:t>
            </a:r>
            <a:r>
              <a:rPr lang="cs-CZ" sz="3400" dirty="0" err="1"/>
              <a:t>This</a:t>
            </a:r>
            <a:r>
              <a:rPr lang="cs-CZ" sz="3400" dirty="0"/>
              <a:t> </a:t>
            </a:r>
            <a:r>
              <a:rPr lang="cs-CZ" sz="3400" dirty="0" err="1"/>
              <a:t>impacts</a:t>
            </a:r>
            <a:r>
              <a:rPr lang="cs-CZ" sz="3400" dirty="0"/>
              <a:t> </a:t>
            </a:r>
            <a:r>
              <a:rPr lang="cs-CZ" sz="3400" dirty="0" err="1"/>
              <a:t>the</a:t>
            </a:r>
            <a:r>
              <a:rPr lang="cs-CZ" sz="3400" dirty="0"/>
              <a:t> marketing mix</a:t>
            </a:r>
            <a:r>
              <a:rPr lang="cs-CZ" dirty="0"/>
              <a:t>:</a:t>
            </a:r>
            <a:endParaRPr lang="cs-CZ" sz="24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b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 smtClean="0"/>
              <a:t>Product</a:t>
            </a:r>
            <a:r>
              <a:rPr lang="cs-CZ" dirty="0" smtClean="0"/>
              <a:t> </a:t>
            </a:r>
            <a:r>
              <a:rPr lang="cs-CZ" dirty="0" err="1"/>
              <a:t>branding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</a:t>
            </a:r>
            <a:r>
              <a:rPr lang="cs-CZ" dirty="0" err="1"/>
              <a:t>level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established</a:t>
            </a:r>
            <a:r>
              <a:rPr lang="cs-CZ" dirty="0"/>
              <a:t>,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intellectual</a:t>
            </a:r>
            <a:r>
              <a:rPr lang="cs-CZ" dirty="0"/>
              <a:t> </a:t>
            </a:r>
            <a:r>
              <a:rPr lang="cs-CZ" dirty="0" err="1"/>
              <a:t>property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such as </a:t>
            </a:r>
            <a:r>
              <a:rPr lang="cs-CZ" dirty="0" err="1"/>
              <a:t>patents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trademarks</a:t>
            </a:r>
            <a:r>
              <a:rPr lang="cs-CZ" dirty="0"/>
              <a:t> are </a:t>
            </a:r>
            <a:r>
              <a:rPr lang="cs-CZ" dirty="0" err="1"/>
              <a:t>obtained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/>
              <a:t>Pricing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penetration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 to </a:t>
            </a:r>
            <a:r>
              <a:rPr lang="cs-CZ" dirty="0" err="1"/>
              <a:t>build</a:t>
            </a:r>
            <a:r>
              <a:rPr lang="cs-CZ" dirty="0"/>
              <a:t> </a:t>
            </a:r>
            <a:r>
              <a:rPr lang="cs-CZ" dirty="0" smtClean="0"/>
              <a:t>market </a:t>
            </a:r>
            <a:r>
              <a:rPr lang="cs-CZ" dirty="0" err="1" smtClean="0"/>
              <a:t>sharerapidly</a:t>
            </a:r>
            <a:r>
              <a:rPr lang="cs-CZ" dirty="0"/>
              <a:t>,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high</a:t>
            </a:r>
            <a:r>
              <a:rPr lang="cs-CZ" dirty="0"/>
              <a:t> </a:t>
            </a:r>
            <a:r>
              <a:rPr lang="cs-CZ" dirty="0" err="1"/>
              <a:t>skim</a:t>
            </a:r>
            <a:r>
              <a:rPr lang="cs-CZ" dirty="0"/>
              <a:t> </a:t>
            </a:r>
            <a:r>
              <a:rPr lang="cs-CZ" dirty="0" err="1"/>
              <a:t>pricing</a:t>
            </a:r>
            <a:r>
              <a:rPr lang="cs-CZ" dirty="0"/>
              <a:t> to </a:t>
            </a:r>
            <a:r>
              <a:rPr lang="cs-CZ" dirty="0" err="1"/>
              <a:t>recover</a:t>
            </a:r>
            <a:r>
              <a:rPr lang="cs-CZ" dirty="0"/>
              <a:t> </a:t>
            </a:r>
            <a:r>
              <a:rPr lang="cs-CZ" dirty="0" err="1"/>
              <a:t>development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/>
              <a:t>Distribution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selective</a:t>
            </a:r>
            <a:r>
              <a:rPr lang="cs-CZ" dirty="0"/>
              <a:t> </a:t>
            </a:r>
            <a:r>
              <a:rPr lang="cs-CZ" dirty="0" err="1"/>
              <a:t>until</a:t>
            </a:r>
            <a:r>
              <a:rPr lang="cs-CZ" dirty="0"/>
              <a:t> </a:t>
            </a:r>
            <a:r>
              <a:rPr lang="cs-CZ" dirty="0" err="1"/>
              <a:t>consumers</a:t>
            </a:r>
            <a:r>
              <a:rPr lang="cs-CZ" dirty="0"/>
              <a:t> show </a:t>
            </a:r>
            <a:r>
              <a:rPr lang="cs-CZ" dirty="0" err="1"/>
              <a:t>acceptance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err="1"/>
              <a:t>Promotion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aimed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innovators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</a:t>
            </a:r>
            <a:r>
              <a:rPr lang="cs-CZ" dirty="0" err="1"/>
              <a:t>early</a:t>
            </a:r>
            <a:r>
              <a:rPr lang="cs-CZ" dirty="0"/>
              <a:t> </a:t>
            </a:r>
            <a:r>
              <a:rPr lang="cs-CZ" dirty="0" err="1"/>
              <a:t>adopters</a:t>
            </a:r>
            <a:r>
              <a:rPr lang="cs-CZ" dirty="0"/>
              <a:t>. Marketing </a:t>
            </a:r>
            <a:r>
              <a:rPr lang="cs-CZ" dirty="0" err="1"/>
              <a:t>communications</a:t>
            </a:r>
            <a:r>
              <a:rPr lang="cs-CZ" dirty="0"/>
              <a:t> </a:t>
            </a:r>
            <a:r>
              <a:rPr lang="cs-CZ" dirty="0" err="1"/>
              <a:t>seeks</a:t>
            </a:r>
            <a:r>
              <a:rPr lang="cs-CZ" dirty="0"/>
              <a:t> to </a:t>
            </a:r>
            <a:r>
              <a:rPr lang="cs-CZ" dirty="0" err="1"/>
              <a:t>build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 </a:t>
            </a:r>
            <a:r>
              <a:rPr lang="cs-CZ" dirty="0" err="1"/>
              <a:t>awareness</a:t>
            </a:r>
            <a:r>
              <a:rPr lang="cs-CZ" dirty="0"/>
              <a:t> </a:t>
            </a:r>
            <a:r>
              <a:rPr lang="cs-CZ" dirty="0" err="1"/>
              <a:t>and</a:t>
            </a:r>
            <a:r>
              <a:rPr lang="cs-CZ" dirty="0"/>
              <a:t> to </a:t>
            </a:r>
            <a:r>
              <a:rPr lang="cs-CZ" dirty="0" err="1"/>
              <a:t>educate</a:t>
            </a:r>
            <a:r>
              <a:rPr lang="cs-CZ" dirty="0"/>
              <a:t> </a:t>
            </a:r>
            <a:r>
              <a:rPr lang="cs-CZ" dirty="0" err="1"/>
              <a:t>potential</a:t>
            </a:r>
            <a:r>
              <a:rPr lang="cs-CZ" dirty="0"/>
              <a:t> </a:t>
            </a:r>
            <a:r>
              <a:rPr lang="cs-CZ" dirty="0" err="1"/>
              <a:t>consumers</a:t>
            </a:r>
            <a:r>
              <a:rPr lang="cs-CZ" dirty="0"/>
              <a:t> </a:t>
            </a:r>
            <a:r>
              <a:rPr lang="cs-CZ" dirty="0" err="1"/>
              <a:t>about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product</a:t>
            </a:r>
            <a:r>
              <a:rPr lang="cs-CZ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Lifecycle - Growth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mtClean="0"/>
              <a:t>In the growth stage, the firm seeks to build brand preference and increase market share.</a:t>
            </a:r>
            <a:br>
              <a:rPr lang="cs-CZ" smtClean="0"/>
            </a:br>
            <a:endParaRPr lang="cs-CZ" smtClean="0"/>
          </a:p>
          <a:p>
            <a:r>
              <a:rPr lang="cs-CZ" sz="2400" b="1" smtClean="0"/>
              <a:t>Product</a:t>
            </a:r>
            <a:r>
              <a:rPr lang="cs-CZ" sz="2400" smtClean="0"/>
              <a:t> quality is maintained and additional features and support services may be added.</a:t>
            </a:r>
          </a:p>
          <a:p>
            <a:r>
              <a:rPr lang="cs-CZ" sz="2400" b="1" smtClean="0"/>
              <a:t>Pricing</a:t>
            </a:r>
            <a:r>
              <a:rPr lang="cs-CZ" sz="2400" smtClean="0"/>
              <a:t> is maintained as the firm enjoys increasing demand with little competition.</a:t>
            </a:r>
          </a:p>
          <a:p>
            <a:r>
              <a:rPr lang="cs-CZ" sz="2400" b="1" smtClean="0"/>
              <a:t>Distribution</a:t>
            </a:r>
            <a:r>
              <a:rPr lang="cs-CZ" sz="2400" smtClean="0"/>
              <a:t> channels are added as demand increases and customers accept the product.</a:t>
            </a:r>
          </a:p>
          <a:p>
            <a:r>
              <a:rPr lang="cs-CZ" sz="2400" b="1" smtClean="0"/>
              <a:t>Promotion</a:t>
            </a:r>
            <a:r>
              <a:rPr lang="cs-CZ" sz="2400" smtClean="0"/>
              <a:t> is aimed at a broader audience.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Lifecycle - Maturity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At</a:t>
            </a:r>
            <a:r>
              <a:rPr lang="cs-CZ" dirty="0"/>
              <a:t> maturity,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strong</a:t>
            </a:r>
            <a:r>
              <a:rPr lang="cs-CZ" dirty="0"/>
              <a:t> </a:t>
            </a:r>
            <a:r>
              <a:rPr lang="cs-CZ" dirty="0" err="1"/>
              <a:t>growth</a:t>
            </a:r>
            <a:r>
              <a:rPr lang="cs-CZ" dirty="0"/>
              <a:t> in </a:t>
            </a:r>
            <a:r>
              <a:rPr lang="cs-CZ" dirty="0" err="1"/>
              <a:t>sales</a:t>
            </a:r>
            <a:r>
              <a:rPr lang="cs-CZ" dirty="0"/>
              <a:t> </a:t>
            </a:r>
            <a:r>
              <a:rPr lang="cs-CZ" dirty="0" err="1"/>
              <a:t>diminishes</a:t>
            </a:r>
            <a:r>
              <a:rPr lang="cs-CZ" dirty="0"/>
              <a:t>. </a:t>
            </a:r>
            <a:r>
              <a:rPr lang="cs-CZ" dirty="0" err="1"/>
              <a:t>Competition</a:t>
            </a:r>
            <a:r>
              <a:rPr lang="cs-CZ" dirty="0"/>
              <a:t> </a:t>
            </a:r>
            <a:r>
              <a:rPr lang="cs-CZ" dirty="0" err="1"/>
              <a:t>may</a:t>
            </a:r>
            <a:r>
              <a:rPr lang="cs-CZ" dirty="0"/>
              <a:t> </a:t>
            </a:r>
            <a:r>
              <a:rPr lang="cs-CZ" dirty="0" err="1"/>
              <a:t>appear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</a:t>
            </a:r>
            <a:r>
              <a:rPr lang="cs-CZ" dirty="0" err="1"/>
              <a:t>similar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primary</a:t>
            </a:r>
            <a:r>
              <a:rPr lang="cs-CZ" dirty="0"/>
              <a:t> </a:t>
            </a:r>
            <a:r>
              <a:rPr lang="cs-CZ" dirty="0" err="1"/>
              <a:t>objective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</a:t>
            </a:r>
            <a:r>
              <a:rPr lang="cs-CZ" dirty="0" err="1"/>
              <a:t>this</a:t>
            </a:r>
            <a:r>
              <a:rPr lang="cs-CZ" dirty="0"/>
              <a:t> point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defend</a:t>
            </a:r>
            <a:r>
              <a:rPr lang="cs-CZ" dirty="0"/>
              <a:t> market </a:t>
            </a:r>
            <a:r>
              <a:rPr lang="cs-CZ" dirty="0" err="1"/>
              <a:t>share</a:t>
            </a:r>
            <a:r>
              <a:rPr lang="cs-CZ" dirty="0"/>
              <a:t> </a:t>
            </a:r>
            <a:r>
              <a:rPr lang="cs-CZ" dirty="0" err="1"/>
              <a:t>while</a:t>
            </a:r>
            <a:r>
              <a:rPr lang="cs-CZ" dirty="0"/>
              <a:t> </a:t>
            </a:r>
            <a:r>
              <a:rPr lang="cs-CZ" dirty="0" err="1"/>
              <a:t>maximizing</a:t>
            </a:r>
            <a:r>
              <a:rPr lang="cs-CZ" dirty="0"/>
              <a:t> profit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b="1" dirty="0" err="1"/>
              <a:t>Product</a:t>
            </a:r>
            <a:r>
              <a:rPr lang="cs-CZ" sz="2600" dirty="0"/>
              <a:t> </a:t>
            </a:r>
            <a:r>
              <a:rPr lang="cs-CZ" sz="2600" dirty="0" err="1"/>
              <a:t>features</a:t>
            </a:r>
            <a:r>
              <a:rPr lang="cs-CZ" sz="2600" dirty="0"/>
              <a:t> </a:t>
            </a:r>
            <a:r>
              <a:rPr lang="cs-CZ" sz="2600" dirty="0" err="1"/>
              <a:t>may</a:t>
            </a:r>
            <a:r>
              <a:rPr lang="cs-CZ" sz="2600" dirty="0"/>
              <a:t> </a:t>
            </a:r>
            <a:r>
              <a:rPr lang="cs-CZ" sz="2600" dirty="0" err="1"/>
              <a:t>be</a:t>
            </a:r>
            <a:r>
              <a:rPr lang="cs-CZ" sz="2600" dirty="0"/>
              <a:t> </a:t>
            </a:r>
            <a:r>
              <a:rPr lang="cs-CZ" sz="2600" dirty="0" err="1"/>
              <a:t>enhanced</a:t>
            </a:r>
            <a:r>
              <a:rPr lang="cs-CZ" sz="2600" dirty="0"/>
              <a:t> to </a:t>
            </a:r>
            <a:r>
              <a:rPr lang="cs-CZ" sz="2600" dirty="0" err="1"/>
              <a:t>differentiate</a:t>
            </a:r>
            <a:r>
              <a:rPr lang="cs-CZ" sz="2600" dirty="0"/>
              <a:t>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product</a:t>
            </a:r>
            <a:r>
              <a:rPr lang="cs-CZ" sz="2600" dirty="0"/>
              <a:t> </a:t>
            </a:r>
            <a:r>
              <a:rPr lang="cs-CZ" sz="2600" dirty="0" err="1"/>
              <a:t>from</a:t>
            </a:r>
            <a:r>
              <a:rPr lang="cs-CZ" sz="2600" dirty="0"/>
              <a:t> </a:t>
            </a:r>
            <a:r>
              <a:rPr lang="cs-CZ" sz="2600" dirty="0" err="1"/>
              <a:t>that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competitors</a:t>
            </a:r>
            <a:r>
              <a:rPr lang="cs-CZ" sz="26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b="1" dirty="0" err="1"/>
              <a:t>Pricing</a:t>
            </a:r>
            <a:r>
              <a:rPr lang="cs-CZ" sz="2600" dirty="0"/>
              <a:t> </a:t>
            </a:r>
            <a:r>
              <a:rPr lang="cs-CZ" sz="2600" dirty="0" err="1"/>
              <a:t>may</a:t>
            </a:r>
            <a:r>
              <a:rPr lang="cs-CZ" sz="2600" dirty="0"/>
              <a:t> </a:t>
            </a:r>
            <a:r>
              <a:rPr lang="cs-CZ" sz="2600" dirty="0" err="1"/>
              <a:t>be</a:t>
            </a:r>
            <a:r>
              <a:rPr lang="cs-CZ" sz="2600" dirty="0"/>
              <a:t> </a:t>
            </a:r>
            <a:r>
              <a:rPr lang="cs-CZ" sz="2600" dirty="0" err="1"/>
              <a:t>lower</a:t>
            </a:r>
            <a:r>
              <a:rPr lang="cs-CZ" sz="2600" dirty="0"/>
              <a:t> </a:t>
            </a:r>
            <a:r>
              <a:rPr lang="cs-CZ" sz="2600" dirty="0" err="1"/>
              <a:t>because</a:t>
            </a:r>
            <a:r>
              <a:rPr lang="cs-CZ" sz="2600" dirty="0"/>
              <a:t> </a:t>
            </a:r>
            <a:r>
              <a:rPr lang="cs-CZ" sz="2600" dirty="0" err="1"/>
              <a:t>of</a:t>
            </a:r>
            <a:r>
              <a:rPr lang="cs-CZ" sz="2600" dirty="0"/>
              <a:t> </a:t>
            </a:r>
            <a:r>
              <a:rPr lang="cs-CZ" sz="2600" dirty="0" err="1"/>
              <a:t>the</a:t>
            </a:r>
            <a:r>
              <a:rPr lang="cs-CZ" sz="2600" dirty="0"/>
              <a:t> </a:t>
            </a:r>
            <a:r>
              <a:rPr lang="cs-CZ" sz="2600" dirty="0" err="1"/>
              <a:t>new</a:t>
            </a:r>
            <a:r>
              <a:rPr lang="cs-CZ" sz="2600" dirty="0"/>
              <a:t> </a:t>
            </a:r>
            <a:r>
              <a:rPr lang="cs-CZ" sz="2600" dirty="0" err="1"/>
              <a:t>competition</a:t>
            </a:r>
            <a:r>
              <a:rPr lang="cs-CZ" sz="26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b="1" dirty="0" err="1"/>
              <a:t>Distribution</a:t>
            </a:r>
            <a:r>
              <a:rPr lang="cs-CZ" sz="2600" dirty="0"/>
              <a:t> </a:t>
            </a:r>
            <a:r>
              <a:rPr lang="cs-CZ" sz="2600" dirty="0" err="1"/>
              <a:t>becomes</a:t>
            </a:r>
            <a:r>
              <a:rPr lang="cs-CZ" sz="2600" dirty="0"/>
              <a:t> more </a:t>
            </a:r>
            <a:r>
              <a:rPr lang="cs-CZ" sz="2600" dirty="0" err="1"/>
              <a:t>intensive</a:t>
            </a:r>
            <a:r>
              <a:rPr lang="cs-CZ" sz="2600" dirty="0"/>
              <a:t> </a:t>
            </a:r>
            <a:r>
              <a:rPr lang="cs-CZ" sz="2600" dirty="0" err="1"/>
              <a:t>and</a:t>
            </a:r>
            <a:r>
              <a:rPr lang="cs-CZ" sz="2600" dirty="0"/>
              <a:t> </a:t>
            </a:r>
            <a:r>
              <a:rPr lang="cs-CZ" sz="2600" dirty="0" err="1"/>
              <a:t>incentives</a:t>
            </a:r>
            <a:r>
              <a:rPr lang="cs-CZ" sz="2600" dirty="0"/>
              <a:t> </a:t>
            </a:r>
            <a:r>
              <a:rPr lang="cs-CZ" sz="2600" dirty="0" err="1"/>
              <a:t>may</a:t>
            </a:r>
            <a:r>
              <a:rPr lang="cs-CZ" sz="2600" dirty="0"/>
              <a:t> </a:t>
            </a:r>
            <a:r>
              <a:rPr lang="cs-CZ" sz="2600" dirty="0" err="1"/>
              <a:t>be</a:t>
            </a:r>
            <a:r>
              <a:rPr lang="cs-CZ" sz="2600" dirty="0"/>
              <a:t> </a:t>
            </a:r>
            <a:r>
              <a:rPr lang="cs-CZ" sz="2600" dirty="0" err="1"/>
              <a:t>offered</a:t>
            </a:r>
            <a:r>
              <a:rPr lang="cs-CZ" sz="2600" dirty="0"/>
              <a:t> to </a:t>
            </a:r>
            <a:r>
              <a:rPr lang="cs-CZ" sz="2600" dirty="0" err="1"/>
              <a:t>encourage</a:t>
            </a:r>
            <a:r>
              <a:rPr lang="cs-CZ" sz="2600" dirty="0"/>
              <a:t> preference </a:t>
            </a:r>
            <a:r>
              <a:rPr lang="cs-CZ" sz="2600" dirty="0" err="1"/>
              <a:t>over</a:t>
            </a:r>
            <a:r>
              <a:rPr lang="cs-CZ" sz="2600" dirty="0"/>
              <a:t> </a:t>
            </a:r>
            <a:r>
              <a:rPr lang="cs-CZ" sz="2600" dirty="0" err="1"/>
              <a:t>competing</a:t>
            </a:r>
            <a:r>
              <a:rPr lang="cs-CZ" sz="2600" dirty="0"/>
              <a:t> </a:t>
            </a:r>
            <a:r>
              <a:rPr lang="cs-CZ" sz="2600" dirty="0" err="1"/>
              <a:t>products</a:t>
            </a:r>
            <a:r>
              <a:rPr lang="cs-CZ" sz="26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600" b="1" dirty="0" err="1"/>
              <a:t>Promotion</a:t>
            </a:r>
            <a:r>
              <a:rPr lang="cs-CZ" sz="2600" dirty="0"/>
              <a:t> </a:t>
            </a:r>
            <a:r>
              <a:rPr lang="cs-CZ" sz="2600" dirty="0" err="1"/>
              <a:t>emphasizes</a:t>
            </a:r>
            <a:r>
              <a:rPr lang="cs-CZ" sz="2600" dirty="0"/>
              <a:t> </a:t>
            </a:r>
            <a:r>
              <a:rPr lang="cs-CZ" sz="2600" dirty="0" err="1"/>
              <a:t>product</a:t>
            </a:r>
            <a:r>
              <a:rPr lang="cs-CZ" sz="2600" dirty="0"/>
              <a:t> </a:t>
            </a:r>
            <a:r>
              <a:rPr lang="cs-CZ" sz="2600" dirty="0" err="1"/>
              <a:t>differentiation</a:t>
            </a:r>
            <a:r>
              <a:rPr lang="cs-CZ" sz="26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Lifecycle - Decline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/>
              <a:t>As </a:t>
            </a:r>
            <a:r>
              <a:rPr lang="cs-CZ" dirty="0" err="1"/>
              <a:t>sales</a:t>
            </a:r>
            <a:r>
              <a:rPr lang="cs-CZ" dirty="0"/>
              <a:t> </a:t>
            </a:r>
            <a:r>
              <a:rPr lang="cs-CZ" dirty="0" err="1"/>
              <a:t>decline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firm</a:t>
            </a:r>
            <a:r>
              <a:rPr lang="cs-CZ" dirty="0"/>
              <a:t> has </a:t>
            </a:r>
            <a:r>
              <a:rPr lang="cs-CZ" dirty="0" err="1"/>
              <a:t>several</a:t>
            </a:r>
            <a:r>
              <a:rPr lang="cs-CZ" dirty="0"/>
              <a:t> </a:t>
            </a:r>
            <a:r>
              <a:rPr lang="cs-CZ" dirty="0" err="1"/>
              <a:t>options</a:t>
            </a:r>
            <a:r>
              <a:rPr lang="cs-CZ" dirty="0"/>
              <a:t>: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 err="1"/>
              <a:t>Maintain</a:t>
            </a:r>
            <a:r>
              <a:rPr lang="cs-CZ" sz="3400" dirty="0"/>
              <a:t>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product</a:t>
            </a:r>
            <a:r>
              <a:rPr lang="cs-CZ" sz="3400" dirty="0"/>
              <a:t>, </a:t>
            </a:r>
            <a:r>
              <a:rPr lang="cs-CZ" sz="3400" dirty="0" err="1"/>
              <a:t>possibly</a:t>
            </a:r>
            <a:r>
              <a:rPr lang="cs-CZ" sz="3400" dirty="0"/>
              <a:t> </a:t>
            </a:r>
            <a:r>
              <a:rPr lang="cs-CZ" sz="3400" dirty="0" err="1"/>
              <a:t>rejuvenating</a:t>
            </a:r>
            <a:r>
              <a:rPr lang="cs-CZ" sz="3400" dirty="0"/>
              <a:t> </a:t>
            </a:r>
            <a:r>
              <a:rPr lang="cs-CZ" sz="3400" dirty="0" err="1"/>
              <a:t>it</a:t>
            </a:r>
            <a:r>
              <a:rPr lang="cs-CZ" sz="3400" dirty="0"/>
              <a:t> by </a:t>
            </a:r>
            <a:r>
              <a:rPr lang="cs-CZ" sz="3400" dirty="0" err="1"/>
              <a:t>adding</a:t>
            </a:r>
            <a:r>
              <a:rPr lang="cs-CZ" sz="3400" dirty="0"/>
              <a:t> </a:t>
            </a:r>
            <a:r>
              <a:rPr lang="cs-CZ" sz="3400" dirty="0" err="1"/>
              <a:t>new</a:t>
            </a:r>
            <a:r>
              <a:rPr lang="cs-CZ" sz="3400" dirty="0"/>
              <a:t> </a:t>
            </a:r>
            <a:r>
              <a:rPr lang="cs-CZ" sz="3400" dirty="0" err="1"/>
              <a:t>features</a:t>
            </a:r>
            <a:r>
              <a:rPr lang="cs-CZ" sz="3400" dirty="0"/>
              <a:t> </a:t>
            </a:r>
            <a:r>
              <a:rPr lang="cs-CZ" sz="3400" dirty="0" err="1"/>
              <a:t>and</a:t>
            </a:r>
            <a:r>
              <a:rPr lang="cs-CZ" sz="3400" dirty="0"/>
              <a:t> </a:t>
            </a:r>
            <a:r>
              <a:rPr lang="cs-CZ" sz="3400" dirty="0" err="1"/>
              <a:t>finding</a:t>
            </a:r>
            <a:r>
              <a:rPr lang="cs-CZ" sz="3400" dirty="0"/>
              <a:t> </a:t>
            </a:r>
            <a:r>
              <a:rPr lang="cs-CZ" sz="3400" dirty="0" err="1"/>
              <a:t>new</a:t>
            </a:r>
            <a:r>
              <a:rPr lang="cs-CZ" sz="3400" dirty="0"/>
              <a:t> </a:t>
            </a:r>
            <a:r>
              <a:rPr lang="cs-CZ" sz="3400" dirty="0" err="1"/>
              <a:t>uses</a:t>
            </a:r>
            <a:r>
              <a:rPr lang="cs-CZ" sz="34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 err="1"/>
              <a:t>Harvest</a:t>
            </a:r>
            <a:r>
              <a:rPr lang="cs-CZ" sz="3400" dirty="0"/>
              <a:t>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product</a:t>
            </a:r>
            <a:r>
              <a:rPr lang="cs-CZ" sz="3400" dirty="0"/>
              <a:t> - </a:t>
            </a:r>
            <a:r>
              <a:rPr lang="cs-CZ" sz="3400" dirty="0" err="1"/>
              <a:t>reduce</a:t>
            </a:r>
            <a:r>
              <a:rPr lang="cs-CZ" sz="3400" dirty="0"/>
              <a:t> </a:t>
            </a:r>
            <a:r>
              <a:rPr lang="cs-CZ" sz="3400" dirty="0" err="1"/>
              <a:t>costs</a:t>
            </a:r>
            <a:r>
              <a:rPr lang="cs-CZ" sz="3400" dirty="0"/>
              <a:t> </a:t>
            </a:r>
            <a:r>
              <a:rPr lang="cs-CZ" sz="3400" dirty="0" err="1"/>
              <a:t>and</a:t>
            </a:r>
            <a:r>
              <a:rPr lang="cs-CZ" sz="3400" dirty="0"/>
              <a:t> </a:t>
            </a:r>
            <a:r>
              <a:rPr lang="cs-CZ" sz="3400" dirty="0" err="1"/>
              <a:t>continue</a:t>
            </a:r>
            <a:r>
              <a:rPr lang="cs-CZ" sz="3400" dirty="0"/>
              <a:t> to </a:t>
            </a:r>
            <a:r>
              <a:rPr lang="cs-CZ" sz="3400" dirty="0" err="1"/>
              <a:t>offer</a:t>
            </a:r>
            <a:r>
              <a:rPr lang="cs-CZ" sz="3400" dirty="0"/>
              <a:t> </a:t>
            </a:r>
            <a:r>
              <a:rPr lang="cs-CZ" sz="3400" dirty="0" err="1"/>
              <a:t>it</a:t>
            </a:r>
            <a:r>
              <a:rPr lang="cs-CZ" sz="3400" dirty="0"/>
              <a:t>, </a:t>
            </a:r>
            <a:r>
              <a:rPr lang="cs-CZ" sz="3400" dirty="0" err="1"/>
              <a:t>possibly</a:t>
            </a:r>
            <a:r>
              <a:rPr lang="cs-CZ" sz="3400" dirty="0"/>
              <a:t> to a </a:t>
            </a:r>
            <a:r>
              <a:rPr lang="cs-CZ" sz="3400" dirty="0" err="1"/>
              <a:t>loyal</a:t>
            </a:r>
            <a:r>
              <a:rPr lang="cs-CZ" sz="3400" dirty="0"/>
              <a:t> </a:t>
            </a:r>
            <a:r>
              <a:rPr lang="cs-CZ" sz="3400" dirty="0" err="1"/>
              <a:t>niche</a:t>
            </a:r>
            <a:r>
              <a:rPr lang="cs-CZ" sz="3400" dirty="0"/>
              <a:t> segment.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 err="1"/>
              <a:t>Discontinue</a:t>
            </a:r>
            <a:r>
              <a:rPr lang="cs-CZ" sz="3400" dirty="0"/>
              <a:t>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product</a:t>
            </a:r>
            <a:r>
              <a:rPr lang="cs-CZ" sz="3400" dirty="0"/>
              <a:t>, </a:t>
            </a:r>
            <a:r>
              <a:rPr lang="cs-CZ" sz="3400" dirty="0" err="1"/>
              <a:t>liquidating</a:t>
            </a:r>
            <a:r>
              <a:rPr lang="cs-CZ" sz="3400" dirty="0"/>
              <a:t> </a:t>
            </a:r>
            <a:r>
              <a:rPr lang="cs-CZ" sz="3400" dirty="0" err="1"/>
              <a:t>remaining</a:t>
            </a:r>
            <a:r>
              <a:rPr lang="cs-CZ" sz="3400" dirty="0"/>
              <a:t> </a:t>
            </a:r>
            <a:r>
              <a:rPr lang="cs-CZ" sz="3400" dirty="0" err="1"/>
              <a:t>inventory</a:t>
            </a:r>
            <a:r>
              <a:rPr lang="cs-CZ" sz="3400" dirty="0"/>
              <a:t> </a:t>
            </a:r>
            <a:r>
              <a:rPr lang="cs-CZ" sz="3400" dirty="0" err="1"/>
              <a:t>or</a:t>
            </a:r>
            <a:r>
              <a:rPr lang="cs-CZ" sz="3400" dirty="0"/>
              <a:t> </a:t>
            </a:r>
            <a:r>
              <a:rPr lang="cs-CZ" sz="3400" dirty="0" err="1"/>
              <a:t>selling</a:t>
            </a:r>
            <a:r>
              <a:rPr lang="cs-CZ" sz="3400" dirty="0"/>
              <a:t> </a:t>
            </a:r>
            <a:r>
              <a:rPr lang="cs-CZ" sz="3400" dirty="0" err="1"/>
              <a:t>it</a:t>
            </a:r>
            <a:r>
              <a:rPr lang="cs-CZ" sz="3400" dirty="0"/>
              <a:t> to </a:t>
            </a:r>
            <a:r>
              <a:rPr lang="cs-CZ" sz="3400" dirty="0" err="1"/>
              <a:t>another</a:t>
            </a:r>
            <a:r>
              <a:rPr lang="cs-CZ" sz="3400" dirty="0"/>
              <a:t> </a:t>
            </a:r>
            <a:r>
              <a:rPr lang="cs-CZ" sz="3400" dirty="0" err="1"/>
              <a:t>firm</a:t>
            </a:r>
            <a:r>
              <a:rPr lang="cs-CZ" sz="3400" dirty="0"/>
              <a:t> </a:t>
            </a:r>
            <a:r>
              <a:rPr lang="cs-CZ" sz="3400" dirty="0" err="1"/>
              <a:t>that</a:t>
            </a:r>
            <a:r>
              <a:rPr lang="cs-CZ" sz="3400" dirty="0"/>
              <a:t> </a:t>
            </a:r>
            <a:r>
              <a:rPr lang="cs-CZ" sz="3400" dirty="0" err="1"/>
              <a:t>is</a:t>
            </a:r>
            <a:r>
              <a:rPr lang="cs-CZ" sz="3400" dirty="0"/>
              <a:t> </a:t>
            </a:r>
            <a:r>
              <a:rPr lang="cs-CZ" sz="3400" dirty="0" err="1"/>
              <a:t>willing</a:t>
            </a:r>
            <a:r>
              <a:rPr lang="cs-CZ" sz="3400" dirty="0"/>
              <a:t> to </a:t>
            </a:r>
            <a:r>
              <a:rPr lang="cs-CZ" sz="3400" dirty="0" err="1"/>
              <a:t>continue</a:t>
            </a:r>
            <a:r>
              <a:rPr lang="cs-CZ" sz="3400" dirty="0"/>
              <a:t>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product</a:t>
            </a:r>
            <a:r>
              <a:rPr lang="cs-CZ" sz="3400" dirty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400" dirty="0" err="1"/>
              <a:t>The</a:t>
            </a:r>
            <a:r>
              <a:rPr lang="cs-CZ" sz="3400" dirty="0"/>
              <a:t> marketing mix </a:t>
            </a:r>
            <a:r>
              <a:rPr lang="cs-CZ" sz="3400" dirty="0" err="1"/>
              <a:t>decisions</a:t>
            </a:r>
            <a:r>
              <a:rPr lang="cs-CZ" sz="3400" dirty="0"/>
              <a:t> in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decline</a:t>
            </a:r>
            <a:r>
              <a:rPr lang="cs-CZ" sz="3400" dirty="0"/>
              <a:t> </a:t>
            </a:r>
            <a:r>
              <a:rPr lang="cs-CZ" sz="3400" dirty="0" err="1"/>
              <a:t>phase</a:t>
            </a:r>
            <a:r>
              <a:rPr lang="cs-CZ" sz="3400" dirty="0"/>
              <a:t> </a:t>
            </a:r>
            <a:r>
              <a:rPr lang="cs-CZ" sz="3400" dirty="0" err="1"/>
              <a:t>will</a:t>
            </a:r>
            <a:r>
              <a:rPr lang="cs-CZ" sz="3400" dirty="0"/>
              <a:t> </a:t>
            </a:r>
            <a:r>
              <a:rPr lang="cs-CZ" sz="3400" dirty="0" err="1"/>
              <a:t>depend</a:t>
            </a:r>
            <a:r>
              <a:rPr lang="cs-CZ" sz="3400" dirty="0"/>
              <a:t> on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selected</a:t>
            </a:r>
            <a:r>
              <a:rPr lang="cs-CZ" sz="3400" dirty="0"/>
              <a:t> </a:t>
            </a:r>
            <a:r>
              <a:rPr lang="cs-CZ" sz="3400" dirty="0" err="1"/>
              <a:t>strategy</a:t>
            </a:r>
            <a:r>
              <a:rPr lang="cs-CZ" sz="3400" dirty="0"/>
              <a:t>. </a:t>
            </a:r>
            <a:r>
              <a:rPr lang="cs-CZ" sz="3400" dirty="0" err="1"/>
              <a:t>For</a:t>
            </a:r>
            <a:r>
              <a:rPr lang="cs-CZ" sz="3400" dirty="0"/>
              <a:t> </a:t>
            </a:r>
            <a:r>
              <a:rPr lang="cs-CZ" sz="3400" dirty="0" err="1"/>
              <a:t>example</a:t>
            </a:r>
            <a:r>
              <a:rPr lang="cs-CZ" sz="3400" dirty="0"/>
              <a:t>,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product</a:t>
            </a:r>
            <a:r>
              <a:rPr lang="cs-CZ" sz="3400" dirty="0"/>
              <a:t> </a:t>
            </a:r>
            <a:r>
              <a:rPr lang="cs-CZ" sz="3400" dirty="0" err="1"/>
              <a:t>may</a:t>
            </a:r>
            <a:r>
              <a:rPr lang="cs-CZ" sz="3400" dirty="0"/>
              <a:t> </a:t>
            </a:r>
            <a:r>
              <a:rPr lang="cs-CZ" sz="3400" dirty="0" err="1"/>
              <a:t>be</a:t>
            </a:r>
            <a:r>
              <a:rPr lang="cs-CZ" sz="3400" dirty="0"/>
              <a:t> </a:t>
            </a:r>
            <a:r>
              <a:rPr lang="cs-CZ" sz="3400" dirty="0" err="1"/>
              <a:t>changed</a:t>
            </a:r>
            <a:r>
              <a:rPr lang="cs-CZ" sz="3400" dirty="0"/>
              <a:t> </a:t>
            </a:r>
            <a:r>
              <a:rPr lang="cs-CZ" sz="3400" dirty="0" err="1"/>
              <a:t>if</a:t>
            </a:r>
            <a:r>
              <a:rPr lang="cs-CZ" sz="3400" dirty="0"/>
              <a:t> </a:t>
            </a:r>
            <a:r>
              <a:rPr lang="cs-CZ" sz="3400" dirty="0" err="1"/>
              <a:t>it</a:t>
            </a:r>
            <a:r>
              <a:rPr lang="cs-CZ" sz="3400" dirty="0"/>
              <a:t> </a:t>
            </a:r>
            <a:r>
              <a:rPr lang="cs-CZ" sz="3400" dirty="0" err="1"/>
              <a:t>is</a:t>
            </a:r>
            <a:r>
              <a:rPr lang="cs-CZ" sz="3400" dirty="0"/>
              <a:t> </a:t>
            </a:r>
            <a:r>
              <a:rPr lang="cs-CZ" sz="3400" dirty="0" err="1"/>
              <a:t>being</a:t>
            </a:r>
            <a:r>
              <a:rPr lang="cs-CZ" sz="3400" dirty="0"/>
              <a:t> </a:t>
            </a:r>
            <a:r>
              <a:rPr lang="cs-CZ" sz="3400" dirty="0" err="1"/>
              <a:t>rejuvenated</a:t>
            </a:r>
            <a:r>
              <a:rPr lang="cs-CZ" sz="3400" dirty="0"/>
              <a:t>, </a:t>
            </a:r>
            <a:r>
              <a:rPr lang="cs-CZ" sz="3400" dirty="0" err="1"/>
              <a:t>or</a:t>
            </a:r>
            <a:r>
              <a:rPr lang="cs-CZ" sz="3400" dirty="0"/>
              <a:t> </a:t>
            </a:r>
            <a:r>
              <a:rPr lang="cs-CZ" sz="3400" dirty="0" err="1"/>
              <a:t>left</a:t>
            </a:r>
            <a:r>
              <a:rPr lang="cs-CZ" sz="3400" dirty="0"/>
              <a:t> </a:t>
            </a:r>
            <a:r>
              <a:rPr lang="cs-CZ" sz="3400" dirty="0" err="1"/>
              <a:t>unchanged</a:t>
            </a:r>
            <a:r>
              <a:rPr lang="cs-CZ" sz="3400" dirty="0"/>
              <a:t> </a:t>
            </a:r>
            <a:r>
              <a:rPr lang="cs-CZ" sz="3400" dirty="0" err="1"/>
              <a:t>if</a:t>
            </a:r>
            <a:r>
              <a:rPr lang="cs-CZ" sz="3400" dirty="0"/>
              <a:t> </a:t>
            </a:r>
            <a:r>
              <a:rPr lang="cs-CZ" sz="3400" dirty="0" err="1"/>
              <a:t>it</a:t>
            </a:r>
            <a:r>
              <a:rPr lang="cs-CZ" sz="3400" dirty="0"/>
              <a:t> </a:t>
            </a:r>
            <a:r>
              <a:rPr lang="cs-CZ" sz="3400" dirty="0" err="1"/>
              <a:t>is</a:t>
            </a:r>
            <a:r>
              <a:rPr lang="cs-CZ" sz="3400" dirty="0"/>
              <a:t> </a:t>
            </a:r>
            <a:r>
              <a:rPr lang="cs-CZ" sz="3400" dirty="0" err="1"/>
              <a:t>being</a:t>
            </a:r>
            <a:r>
              <a:rPr lang="cs-CZ" sz="3400" dirty="0"/>
              <a:t> </a:t>
            </a:r>
            <a:r>
              <a:rPr lang="cs-CZ" sz="3400" dirty="0" err="1"/>
              <a:t>harvested</a:t>
            </a:r>
            <a:r>
              <a:rPr lang="cs-CZ" sz="3400" dirty="0"/>
              <a:t> </a:t>
            </a:r>
            <a:r>
              <a:rPr lang="cs-CZ" sz="3400" dirty="0" err="1"/>
              <a:t>or</a:t>
            </a:r>
            <a:r>
              <a:rPr lang="cs-CZ" sz="3400" dirty="0"/>
              <a:t> </a:t>
            </a:r>
            <a:r>
              <a:rPr lang="cs-CZ" sz="3400" dirty="0" err="1"/>
              <a:t>liquidated</a:t>
            </a:r>
            <a:r>
              <a:rPr lang="cs-CZ" sz="3400" dirty="0"/>
              <a:t>.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price</a:t>
            </a:r>
            <a:r>
              <a:rPr lang="cs-CZ" sz="3400" dirty="0"/>
              <a:t> </a:t>
            </a:r>
            <a:r>
              <a:rPr lang="cs-CZ" sz="3400" dirty="0" err="1"/>
              <a:t>may</a:t>
            </a:r>
            <a:r>
              <a:rPr lang="cs-CZ" sz="3400" dirty="0"/>
              <a:t> </a:t>
            </a:r>
            <a:r>
              <a:rPr lang="cs-CZ" sz="3400" dirty="0" err="1"/>
              <a:t>be</a:t>
            </a:r>
            <a:r>
              <a:rPr lang="cs-CZ" sz="3400" dirty="0"/>
              <a:t> </a:t>
            </a:r>
            <a:r>
              <a:rPr lang="cs-CZ" sz="3400" dirty="0" err="1"/>
              <a:t>maintained</a:t>
            </a:r>
            <a:r>
              <a:rPr lang="cs-CZ" sz="3400" dirty="0"/>
              <a:t> </a:t>
            </a:r>
            <a:r>
              <a:rPr lang="cs-CZ" sz="3400" dirty="0" err="1"/>
              <a:t>if</a:t>
            </a:r>
            <a:r>
              <a:rPr lang="cs-CZ" sz="3400" dirty="0"/>
              <a:t> </a:t>
            </a:r>
            <a:r>
              <a:rPr lang="cs-CZ" sz="3400" dirty="0" err="1"/>
              <a:t>the</a:t>
            </a:r>
            <a:r>
              <a:rPr lang="cs-CZ" sz="3400" dirty="0"/>
              <a:t> </a:t>
            </a:r>
            <a:r>
              <a:rPr lang="cs-CZ" sz="3400" dirty="0" err="1"/>
              <a:t>product</a:t>
            </a:r>
            <a:r>
              <a:rPr lang="cs-CZ" sz="3400" dirty="0"/>
              <a:t> </a:t>
            </a:r>
            <a:r>
              <a:rPr lang="cs-CZ" sz="3400" dirty="0" err="1"/>
              <a:t>is</a:t>
            </a:r>
            <a:r>
              <a:rPr lang="cs-CZ" sz="3400" dirty="0"/>
              <a:t> </a:t>
            </a:r>
            <a:r>
              <a:rPr lang="cs-CZ" sz="3400" dirty="0" err="1"/>
              <a:t>harvested</a:t>
            </a:r>
            <a:r>
              <a:rPr lang="cs-CZ" sz="3400" dirty="0"/>
              <a:t>, </a:t>
            </a:r>
            <a:r>
              <a:rPr lang="cs-CZ" sz="3400" dirty="0" err="1"/>
              <a:t>or</a:t>
            </a:r>
            <a:r>
              <a:rPr lang="cs-CZ" sz="3400" dirty="0"/>
              <a:t> </a:t>
            </a:r>
            <a:r>
              <a:rPr lang="cs-CZ" sz="3400" dirty="0" err="1"/>
              <a:t>reduced</a:t>
            </a:r>
            <a:r>
              <a:rPr lang="cs-CZ" sz="3400" dirty="0"/>
              <a:t> </a:t>
            </a:r>
            <a:r>
              <a:rPr lang="cs-CZ" sz="3400" dirty="0" err="1"/>
              <a:t>drastically</a:t>
            </a:r>
            <a:r>
              <a:rPr lang="cs-CZ" sz="3400" dirty="0"/>
              <a:t> </a:t>
            </a:r>
            <a:r>
              <a:rPr lang="cs-CZ" sz="3400" dirty="0" err="1"/>
              <a:t>if</a:t>
            </a:r>
            <a:r>
              <a:rPr lang="cs-CZ" sz="3400" dirty="0"/>
              <a:t> </a:t>
            </a:r>
            <a:r>
              <a:rPr lang="cs-CZ" sz="3400" dirty="0" err="1"/>
              <a:t>liquidated</a:t>
            </a:r>
            <a:r>
              <a:rPr lang="cs-CZ" sz="3400" dirty="0" smtClean="0"/>
              <a:t>.</a:t>
            </a:r>
            <a:endParaRPr lang="cs-CZ" sz="3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Positioning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Intersection of „4 Ps“</a:t>
            </a:r>
          </a:p>
          <a:p>
            <a:pPr lvl="1"/>
            <a:r>
              <a:rPr lang="cs-CZ" smtClean="0"/>
              <a:t>Positioning is </a:t>
            </a:r>
            <a:r>
              <a:rPr lang="en-US" smtClean="0"/>
              <a:t>identifying a market niche for a brand, product or service utilizing traditional marketing placement strategies (i.e. price, promotion, distribution, packaging, and competition).</a:t>
            </a:r>
            <a:r>
              <a:rPr lang="cs-CZ" sz="1800" smtClean="0"/>
              <a:t> (wikipedia.org)</a:t>
            </a:r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Positioning - Process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Defining the market in which the product or brand will compete (who the relevant buyers are)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Identifying the attributes (also called dimensions) that define the product 'space‘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Collecting information from a sample of customers about their perceptions of each product on the relevant attributes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Determine each product's share of mind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Determine each product's current location in the product space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Determine the target market's preferred combination of attributes (referred to as an ideal vector)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Examine the fit between: </a:t>
            </a:r>
          </a:p>
          <a:p>
            <a:pPr marL="1314450" lvl="2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position of your product</a:t>
            </a:r>
          </a:p>
          <a:p>
            <a:pPr marL="1314450" lvl="2" indent="-51435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position of the ideal vector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Position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Positioning - Concepts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generally, there are three types of positioning concepts: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Functional positions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Solve problems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Provide benefits to customers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Get favorable perception by investors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Symbolic positions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Self-image enhancement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Ego identification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Belongingness and social meaningfulness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Affective fulfillment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Experiential positions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Provide sensory stimulation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Provide cognitive stimulation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Lesson Structure</a:t>
            </a:r>
          </a:p>
        </p:txBody>
      </p:sp>
      <p:sp>
        <p:nvSpPr>
          <p:cNvPr id="1433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4Ps</a:t>
            </a:r>
          </a:p>
          <a:p>
            <a:r>
              <a:rPr lang="cs-CZ" smtClean="0"/>
              <a:t>Product</a:t>
            </a:r>
          </a:p>
          <a:p>
            <a:r>
              <a:rPr lang="cs-CZ" smtClean="0"/>
              <a:t>Product Aspects</a:t>
            </a:r>
          </a:p>
          <a:p>
            <a:r>
              <a:rPr lang="cs-CZ" smtClean="0"/>
              <a:t>Product Classiffication</a:t>
            </a:r>
          </a:p>
          <a:p>
            <a:r>
              <a:rPr lang="cs-CZ" smtClean="0"/>
              <a:t>Product Lifecycle</a:t>
            </a:r>
            <a:endParaRPr lang="en-US" smtClean="0"/>
          </a:p>
          <a:p>
            <a:r>
              <a:rPr lang="en-US" smtClean="0"/>
              <a:t>Product Positioning</a:t>
            </a:r>
          </a:p>
          <a:p>
            <a:r>
              <a:rPr lang="en-US" smtClean="0"/>
              <a:t>Product Branding</a:t>
            </a:r>
            <a:endParaRPr lang="cs-CZ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Positioning - Exercise</a:t>
            </a:r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Pick your favourite product</a:t>
            </a:r>
          </a:p>
          <a:p>
            <a:r>
              <a:rPr lang="cs-CZ" smtClean="0"/>
              <a:t>Assess it</a:t>
            </a:r>
            <a:r>
              <a:rPr lang="en-US" smtClean="0"/>
              <a:t>’s position within Price, Place, Promotion,Product frameworks</a:t>
            </a:r>
          </a:p>
          <a:p>
            <a:r>
              <a:rPr lang="en-US" smtClean="0"/>
              <a:t>Define Product aspects</a:t>
            </a:r>
          </a:p>
          <a:p>
            <a:pPr lvl="2"/>
            <a:r>
              <a:rPr lang="en-US" smtClean="0"/>
              <a:t>Benefits</a:t>
            </a:r>
          </a:p>
          <a:p>
            <a:pPr lvl="2"/>
            <a:r>
              <a:rPr lang="en-US" smtClean="0"/>
              <a:t>Tangible</a:t>
            </a:r>
          </a:p>
          <a:p>
            <a:pPr lvl="2"/>
            <a:r>
              <a:rPr lang="en-US" smtClean="0"/>
              <a:t>Augmented</a:t>
            </a:r>
          </a:p>
          <a:p>
            <a:r>
              <a:rPr lang="en-US" smtClean="0"/>
              <a:t>Try to asses Product Lifecycle stage</a:t>
            </a:r>
          </a:p>
          <a:p>
            <a:pPr lvl="2"/>
            <a:endParaRPr lang="cs-CZ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Branding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Brand is a promise</a:t>
            </a:r>
          </a:p>
          <a:p>
            <a:pPr lvl="1"/>
            <a:r>
              <a:rPr lang="en-US" smtClean="0"/>
              <a:t>Product position pronounced through brand name</a:t>
            </a:r>
          </a:p>
          <a:p>
            <a:pPr lvl="2"/>
            <a:r>
              <a:rPr lang="en-US" smtClean="0"/>
              <a:t>Different brands perceived as varien in quality, value and price</a:t>
            </a:r>
          </a:p>
          <a:p>
            <a:r>
              <a:rPr lang="en-US" smtClean="0"/>
              <a:t>Brand management</a:t>
            </a:r>
          </a:p>
          <a:p>
            <a:pPr lvl="1"/>
            <a:r>
              <a:rPr lang="en-US" smtClean="0"/>
              <a:t>is the application of marketing techniques to a specific product, product line, or brand</a:t>
            </a:r>
          </a:p>
          <a:p>
            <a:pPr lvl="1"/>
            <a:r>
              <a:rPr lang="en-US" smtClean="0"/>
              <a:t>seeks to increase the product's perceived value to the customer and thereby increase brand equity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Branding</a:t>
            </a:r>
            <a:r>
              <a:rPr lang="en-US" smtClean="0"/>
              <a:t> - Exercise</a:t>
            </a:r>
            <a:endParaRPr lang="cs-CZ" smtClean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Tesco products</a:t>
            </a:r>
          </a:p>
          <a:p>
            <a:pPr lvl="1"/>
            <a:r>
              <a:rPr lang="en-US" smtClean="0"/>
              <a:t>Value</a:t>
            </a:r>
          </a:p>
          <a:p>
            <a:pPr lvl="1"/>
            <a:r>
              <a:rPr lang="en-US" smtClean="0"/>
              <a:t>Mid- range</a:t>
            </a:r>
          </a:p>
          <a:p>
            <a:pPr lvl="1">
              <a:buFont typeface="Arial" charset="0"/>
              <a:buNone/>
            </a:pPr>
            <a:endParaRPr lang="en-US" smtClean="0"/>
          </a:p>
          <a:p>
            <a:r>
              <a:rPr lang="en-US" smtClean="0"/>
              <a:t>Product lining is the marketing strategy of offering for sale several related products individualy</a:t>
            </a:r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Product Mix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 product mix of a company, which is generally defined as the total composite of products offered by a particular organization, consists of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product lines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individual products.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Product line </a:t>
            </a:r>
            <a:r>
              <a:rPr lang="en-US" dirty="0" smtClean="0"/>
              <a:t>is a group of products within the product mix that are closely related, either because they function in a similar manner, are sold to the same customer groups, are marketed through the same types of outlets, or fall within given price ranges.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dirty="0" smtClean="0"/>
              <a:t>Product</a:t>
            </a:r>
            <a:r>
              <a:rPr lang="en-US" dirty="0" smtClean="0"/>
              <a:t> is a distinct unit within the product line that is distinguishable by size, price, appearance, or some other attribute.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400" dirty="0" smtClean="0"/>
              <a:t>For example, all the courses a university offers constitute its product mix; courses in the marketing department constitute a product line; and the basic marketing course is a product item</a:t>
            </a:r>
            <a:endParaRPr lang="cs-CZ" sz="34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New Product Development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New product development (NPD) is the term used to describe the complete process of bringing a new product or service to market.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There are two parallel paths involved in the NPD process: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one involves the idea generation, product design and detail engineering;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the other involves market research and marketing analysis.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Companies typically see NPD as the first stage in generating and commercializing new products within the overall strategic process of </a:t>
            </a:r>
            <a:r>
              <a:rPr lang="en-US" b="1" dirty="0" smtClean="0"/>
              <a:t>product life cycle management </a:t>
            </a:r>
            <a:r>
              <a:rPr lang="en-US" dirty="0" smtClean="0"/>
              <a:t>used to maintain or grow their market share.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  <a:endParaRPr lang="cs-CZ" smtClean="0"/>
          </a:p>
        </p:txBody>
      </p:sp>
      <p:sp>
        <p:nvSpPr>
          <p:cNvPr id="3789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…</a:t>
            </a:r>
            <a:endParaRPr lang="cs-CZ" smtClean="0"/>
          </a:p>
        </p:txBody>
      </p:sp>
      <p:sp>
        <p:nvSpPr>
          <p:cNvPr id="3891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Thank you</a:t>
            </a:r>
            <a:endParaRPr lang="cs-CZ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Marketing Mix</a:t>
            </a:r>
            <a:endParaRPr lang="cs-CZ" smtClean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4Ps</a:t>
            </a:r>
          </a:p>
          <a:p>
            <a:pPr lvl="1"/>
            <a:r>
              <a:rPr lang="en-US" smtClean="0"/>
              <a:t>Price</a:t>
            </a:r>
          </a:p>
          <a:p>
            <a:pPr lvl="1"/>
            <a:r>
              <a:rPr lang="en-US" smtClean="0"/>
              <a:t>Place</a:t>
            </a:r>
          </a:p>
          <a:p>
            <a:pPr lvl="1"/>
            <a:r>
              <a:rPr lang="en-US" smtClean="0"/>
              <a:t>Promotion</a:t>
            </a:r>
          </a:p>
          <a:p>
            <a:pPr lvl="1"/>
            <a:r>
              <a:rPr lang="en-US" b="1" smtClean="0"/>
              <a:t>Product</a:t>
            </a:r>
            <a:endParaRPr lang="cs-CZ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/>
              <a:t>What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a </a:t>
            </a:r>
            <a:r>
              <a:rPr lang="cs-CZ" dirty="0" err="1"/>
              <a:t>Product</a:t>
            </a:r>
            <a:r>
              <a:rPr lang="cs-CZ" dirty="0"/>
              <a:t> in a marketing </a:t>
            </a:r>
            <a:r>
              <a:rPr lang="cs-CZ" dirty="0" err="1"/>
              <a:t>context</a:t>
            </a:r>
            <a:r>
              <a:rPr lang="cs-CZ" dirty="0"/>
              <a:t>?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Product is </a:t>
            </a:r>
            <a:r>
              <a:rPr lang="cs-CZ" smtClean="0"/>
              <a:t>an item that might satisfy a market's want or nee</a:t>
            </a:r>
            <a:r>
              <a:rPr lang="en-US" smtClean="0"/>
              <a:t>d</a:t>
            </a:r>
          </a:p>
          <a:p>
            <a:r>
              <a:rPr lang="en-US" smtClean="0"/>
              <a:t>More than the product self. It is the complete bundle of benefits or satisfactions that buyers perceive they will obtain if they purchase </a:t>
            </a:r>
            <a:br>
              <a:rPr lang="en-US" smtClean="0"/>
            </a:br>
            <a:endParaRPr lang="en-US" smtClean="0"/>
          </a:p>
          <a:p>
            <a:pPr lvl="1"/>
            <a:r>
              <a:rPr lang="cs-CZ" smtClean="0"/>
              <a:t>The economic or commercial meaning of product was first used by political economist Adam Smith</a:t>
            </a:r>
            <a:endParaRPr lang="en-US" smtClean="0"/>
          </a:p>
          <a:p>
            <a:pPr lvl="1"/>
            <a:endParaRPr lang="cs-CZ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Product Aspects</a:t>
            </a:r>
            <a:endParaRPr lang="cs-CZ" smtClean="0"/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There are three aspects to any product or service: </a:t>
            </a:r>
          </a:p>
          <a:p>
            <a:pPr lvl="1"/>
            <a:r>
              <a:rPr lang="cs-CZ" smtClean="0"/>
              <a:t>Core b</a:t>
            </a:r>
            <a:r>
              <a:rPr lang="en-US" smtClean="0"/>
              <a:t>enefits </a:t>
            </a:r>
          </a:p>
          <a:p>
            <a:pPr lvl="1"/>
            <a:r>
              <a:rPr lang="en-US" smtClean="0"/>
              <a:t>Tangible </a:t>
            </a:r>
            <a:r>
              <a:rPr lang="cs-CZ" smtClean="0"/>
              <a:t>(material) aspects</a:t>
            </a:r>
          </a:p>
          <a:p>
            <a:pPr lvl="1"/>
            <a:r>
              <a:rPr lang="cs-CZ" smtClean="0"/>
              <a:t>Augmented (non-material) aspects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Aspects – Core Benefits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in-use benefits </a:t>
            </a:r>
          </a:p>
          <a:p>
            <a:r>
              <a:rPr lang="en-US" smtClean="0"/>
              <a:t>psychological benefits </a:t>
            </a:r>
            <a:endParaRPr lang="cs-CZ" smtClean="0"/>
          </a:p>
          <a:p>
            <a:pPr lvl="1"/>
            <a:r>
              <a:rPr lang="en-US" smtClean="0"/>
              <a:t>self-image enhancement, hope, status, self worth</a:t>
            </a:r>
          </a:p>
          <a:p>
            <a:r>
              <a:rPr lang="en-US" smtClean="0"/>
              <a:t>problem reduction benefits</a:t>
            </a:r>
            <a:endParaRPr lang="cs-CZ" smtClean="0"/>
          </a:p>
          <a:p>
            <a:pPr lvl="1"/>
            <a:r>
              <a:rPr lang="en-US" smtClean="0"/>
              <a:t>safety, convenience</a:t>
            </a:r>
            <a:endParaRPr lang="cs-CZ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err="1" smtClean="0"/>
              <a:t>Product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r>
              <a:rPr lang="cs-CZ" dirty="0" smtClean="0"/>
              <a:t> – </a:t>
            </a:r>
            <a:r>
              <a:rPr lang="cs-CZ" dirty="0" err="1" smtClean="0"/>
              <a:t>Tangible</a:t>
            </a:r>
            <a:r>
              <a:rPr lang="cs-CZ" dirty="0" smtClean="0"/>
              <a:t> (</a:t>
            </a:r>
            <a:r>
              <a:rPr lang="cs-CZ" dirty="0" err="1" smtClean="0"/>
              <a:t>material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product attributes and features </a:t>
            </a:r>
          </a:p>
          <a:p>
            <a:r>
              <a:rPr lang="en-US" smtClean="0"/>
              <a:t>quality </a:t>
            </a:r>
          </a:p>
          <a:p>
            <a:r>
              <a:rPr lang="en-US" smtClean="0"/>
              <a:t>styling </a:t>
            </a:r>
          </a:p>
          <a:p>
            <a:r>
              <a:rPr lang="en-US" smtClean="0"/>
              <a:t>packaging protection and label information </a:t>
            </a:r>
          </a:p>
          <a:p>
            <a:r>
              <a:rPr lang="en-US" smtClean="0"/>
              <a:t>brand name 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Product Aspects – Augmented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warranty </a:t>
            </a:r>
          </a:p>
          <a:p>
            <a:r>
              <a:rPr lang="en-US" smtClean="0"/>
              <a:t>installation </a:t>
            </a:r>
          </a:p>
          <a:p>
            <a:r>
              <a:rPr lang="cs-CZ" smtClean="0"/>
              <a:t>d</a:t>
            </a:r>
            <a:r>
              <a:rPr lang="en-US" smtClean="0"/>
              <a:t>elivery </a:t>
            </a:r>
          </a:p>
          <a:p>
            <a:r>
              <a:rPr lang="en-US" smtClean="0"/>
              <a:t>credit availability </a:t>
            </a:r>
          </a:p>
          <a:p>
            <a:r>
              <a:rPr lang="en-US" smtClean="0"/>
              <a:t>after-sale service and maintenance</a:t>
            </a:r>
            <a:endParaRPr lang="cs-CZ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cs-CZ" sz="4000" smtClean="0">
                <a:solidFill>
                  <a:srgbClr val="000000"/>
                </a:solidFill>
              </a:rPr>
              <a:t>Product Classifications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Various criteria</a:t>
            </a:r>
            <a:endParaRPr lang="cs-CZ" dirty="0" smtClean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/>
              <a:t>Basic</a:t>
            </a:r>
            <a:endParaRPr lang="cs-CZ" sz="2000" dirty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Services</a:t>
            </a:r>
            <a:endParaRPr lang="cs-CZ" sz="1800" dirty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Goods</a:t>
            </a:r>
            <a:r>
              <a:rPr lang="cs-CZ" dirty="0"/>
              <a:t/>
            </a:r>
            <a:br>
              <a:rPr lang="cs-CZ" dirty="0"/>
            </a:br>
            <a:endParaRPr lang="cs-CZ" sz="1800" dirty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Target</a:t>
            </a:r>
            <a:r>
              <a:rPr lang="cs-CZ" dirty="0"/>
              <a:t> Market</a:t>
            </a:r>
            <a:endParaRPr lang="cs-CZ" sz="2000" dirty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Consumer</a:t>
            </a:r>
            <a:endParaRPr lang="cs-CZ" sz="1800" dirty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Corporate</a:t>
            </a:r>
            <a:r>
              <a:rPr lang="cs-CZ" dirty="0"/>
              <a:t> </a:t>
            </a:r>
            <a:endParaRPr lang="cs-CZ" sz="1800" dirty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Industrial</a:t>
            </a:r>
            <a:r>
              <a:rPr lang="cs-CZ" dirty="0"/>
              <a:t> (</a:t>
            </a:r>
            <a:r>
              <a:rPr lang="cs-CZ" dirty="0" err="1"/>
              <a:t>raw</a:t>
            </a:r>
            <a:r>
              <a:rPr lang="cs-CZ" dirty="0"/>
              <a:t> </a:t>
            </a:r>
            <a:r>
              <a:rPr lang="cs-CZ" dirty="0" err="1"/>
              <a:t>materials</a:t>
            </a:r>
            <a:r>
              <a:rPr lang="cs-CZ" dirty="0"/>
              <a:t>, </a:t>
            </a:r>
            <a:r>
              <a:rPr lang="cs-CZ" dirty="0" err="1"/>
              <a:t>parts</a:t>
            </a:r>
            <a:r>
              <a:rPr lang="cs-CZ" dirty="0"/>
              <a:t>)</a:t>
            </a:r>
            <a:br>
              <a:rPr lang="cs-CZ" dirty="0"/>
            </a:br>
            <a:endParaRPr lang="cs-CZ" sz="1800" dirty="0"/>
          </a:p>
          <a:p>
            <a:pPr lvl="2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/>
              <a:t>Price</a:t>
            </a:r>
            <a:r>
              <a:rPr lang="cs-CZ" dirty="0"/>
              <a:t> vs. </a:t>
            </a:r>
            <a:r>
              <a:rPr lang="cs-CZ" dirty="0" err="1"/>
              <a:t>Quality</a:t>
            </a:r>
            <a:r>
              <a:rPr lang="cs-CZ" dirty="0"/>
              <a:t> (Image)</a:t>
            </a:r>
            <a:endParaRPr lang="cs-CZ" sz="2000" dirty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Price</a:t>
            </a:r>
            <a:r>
              <a:rPr lang="cs-CZ" dirty="0"/>
              <a:t> Leader (</a:t>
            </a:r>
            <a:r>
              <a:rPr lang="cs-CZ" dirty="0" err="1"/>
              <a:t>Lowest</a:t>
            </a:r>
            <a:r>
              <a:rPr lang="cs-CZ" dirty="0"/>
              <a:t> </a:t>
            </a:r>
            <a:r>
              <a:rPr lang="cs-CZ" dirty="0" err="1"/>
              <a:t>Price</a:t>
            </a:r>
            <a:r>
              <a:rPr lang="cs-CZ" dirty="0"/>
              <a:t>)</a:t>
            </a:r>
            <a:endParaRPr lang="cs-CZ" sz="1800" dirty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Price</a:t>
            </a:r>
            <a:r>
              <a:rPr lang="cs-CZ" dirty="0"/>
              <a:t> / </a:t>
            </a:r>
            <a:r>
              <a:rPr lang="cs-CZ" dirty="0" err="1"/>
              <a:t>Quality</a:t>
            </a:r>
            <a:r>
              <a:rPr lang="cs-CZ" dirty="0"/>
              <a:t> (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money)</a:t>
            </a:r>
            <a:endParaRPr lang="cs-CZ" sz="1800" dirty="0"/>
          </a:p>
          <a:p>
            <a:pPr lvl="3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dirty="0" err="1"/>
              <a:t>Qulity</a:t>
            </a:r>
            <a:r>
              <a:rPr lang="cs-CZ" dirty="0"/>
              <a:t> Leader (Top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line)</a:t>
            </a:r>
            <a:endParaRPr lang="cs-CZ" sz="1800" dirty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1161</Words>
  <Application>Microsoft Office PowerPoint</Application>
  <PresentationFormat>On-screen Show (4:3)</PresentationFormat>
  <Paragraphs>167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Calibri</vt:lpstr>
      <vt:lpstr>Arial</vt:lpstr>
      <vt:lpstr>Motiv sady Office</vt:lpstr>
      <vt:lpstr>Marketing mix and product concept    </vt:lpstr>
      <vt:lpstr>Lesson Structure</vt:lpstr>
      <vt:lpstr>Marketing Mix</vt:lpstr>
      <vt:lpstr>What is a Product in a marketing context?</vt:lpstr>
      <vt:lpstr>Product Aspects</vt:lpstr>
      <vt:lpstr>Product Aspects – Core Benefits</vt:lpstr>
      <vt:lpstr>Product Aspects – Tangible (material)</vt:lpstr>
      <vt:lpstr>Product Aspects – Augmented</vt:lpstr>
      <vt:lpstr>Product Classifications</vt:lpstr>
      <vt:lpstr>Product Classifications</vt:lpstr>
      <vt:lpstr>Product Lifecycle</vt:lpstr>
      <vt:lpstr>Product Lifecycle</vt:lpstr>
      <vt:lpstr>Product Lifecycle - Introduction</vt:lpstr>
      <vt:lpstr>Product Lifecycle - Growth</vt:lpstr>
      <vt:lpstr>Product Lifecycle - Maturity</vt:lpstr>
      <vt:lpstr>Product Lifecycle - Decline</vt:lpstr>
      <vt:lpstr>Product Positioning</vt:lpstr>
      <vt:lpstr>Product Positioning - Process</vt:lpstr>
      <vt:lpstr>Product Positioning - Concepts</vt:lpstr>
      <vt:lpstr>Product Positioning - Exercise</vt:lpstr>
      <vt:lpstr>Branding</vt:lpstr>
      <vt:lpstr>Branding - Exercise</vt:lpstr>
      <vt:lpstr>Product Mix</vt:lpstr>
      <vt:lpstr>New Product Development</vt:lpstr>
      <vt:lpstr>Summary</vt:lpstr>
      <vt:lpstr>…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mix and product concept</dc:title>
  <dc:creator>Ing. Lukas Gottwald</dc:creator>
  <cp:lastModifiedBy>klapalov</cp:lastModifiedBy>
  <cp:revision>30</cp:revision>
  <dcterms:created xsi:type="dcterms:W3CDTF">2010-04-19T12:21:53Z</dcterms:created>
  <dcterms:modified xsi:type="dcterms:W3CDTF">2010-04-21T17:26:27Z</dcterms:modified>
</cp:coreProperties>
</file>