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3" autoAdjust="0"/>
  </p:normalViewPr>
  <p:slideViewPr>
    <p:cSldViewPr>
      <p:cViewPr varScale="1">
        <p:scale>
          <a:sx n="109" d="100"/>
          <a:sy n="109" d="100"/>
        </p:scale>
        <p:origin x="-6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0036EE-7906-4DFA-949C-A7D0C6C4B6C5}" type="datetimeFigureOut">
              <a:rPr lang="cs-CZ" smtClean="0"/>
              <a:pPr/>
              <a:t>22.2.2011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F0C7C96-0287-4309-AF67-8685D3E99F7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980728"/>
            <a:ext cx="7772400" cy="266827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JAK BUDE PROBÍHAT ZPRACOVÁNÍ BP V JARNÍM SEMESTRU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BAKALÁŘSKÝ SEMINÁŘ BKH_BAS2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936104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BAKALÁŘSKÝ SEMINÁŘ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700808"/>
            <a:ext cx="8183880" cy="3960440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 jarním semestru 2011 pokračuje na Katedře podnikového hospodářství již nastartovaná snaha o zkvalitnění prací na bakalářských závěrečných pracích spoluprací vedoucích BP a vedoucího bakalářského semináře se studenty.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 Základem je intenzívní pokračování práce studentů na BP jarního semestru posledního ročníku ve dvou směrech: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1080120"/>
          </a:xfrm>
        </p:spPr>
        <p:txBody>
          <a:bodyPr>
            <a:noAutofit/>
          </a:bodyPr>
          <a:lstStyle/>
          <a:p>
            <a:pPr lvl="0"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Spolupráce s vedoucím BP</a:t>
            </a:r>
            <a:b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340768"/>
            <a:ext cx="8183880" cy="4464496"/>
          </a:xfrm>
        </p:spPr>
        <p:txBody>
          <a:bodyPr>
            <a:normAutofit/>
          </a:bodyPr>
          <a:lstStyle/>
          <a:p>
            <a:r>
              <a:rPr lang="cs-CZ" sz="2200" dirty="0" smtClean="0"/>
              <a:t>Student je povinen se obracet na svého vedoucího BP a konzultovat s ním postup zpracování své BP. Na základě těchto konzultací vyjadřuje vedoucí svůj souhlas se zpracováním BP, který zapisuje do poznámkového bloku.</a:t>
            </a:r>
          </a:p>
          <a:p>
            <a:pPr>
              <a:buNone/>
            </a:pPr>
            <a:r>
              <a:rPr lang="cs-CZ" sz="2200" dirty="0" smtClean="0"/>
              <a:t> </a:t>
            </a:r>
          </a:p>
          <a:p>
            <a:r>
              <a:rPr lang="cs-CZ" b="1" dirty="0" smtClean="0"/>
              <a:t>Souhlas vedoucího práce je </a:t>
            </a:r>
            <a:r>
              <a:rPr lang="cs-CZ" b="1" dirty="0" smtClean="0">
                <a:solidFill>
                  <a:srgbClr val="0070C0"/>
                </a:solidFill>
              </a:rPr>
              <a:t>první podmínkou </a:t>
            </a:r>
            <a:r>
              <a:rPr lang="cs-CZ" b="1" dirty="0" smtClean="0"/>
              <a:t>udělení zápočtu v rámci bakalářského semináře BKH_BAS 2. Vedoucí svůj souhlas zapisuje do poznámkového bloku k semináři.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224136"/>
          </a:xfrm>
        </p:spPr>
        <p:txBody>
          <a:bodyPr/>
          <a:lstStyle/>
          <a:p>
            <a:pPr lvl="0" algn="ctr"/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Práce v bakalářském semináři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988840"/>
            <a:ext cx="8183880" cy="374441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Student pracuje v rámci bakalářského semináře na </a:t>
            </a:r>
            <a:r>
              <a:rPr lang="cs-CZ" dirty="0" err="1" smtClean="0"/>
              <a:t>POTu</a:t>
            </a:r>
            <a:r>
              <a:rPr lang="cs-CZ" dirty="0" smtClean="0"/>
              <a:t> – kterým je: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 </a:t>
            </a:r>
            <a:r>
              <a:rPr lang="cs-CZ" b="1" dirty="0" smtClean="0"/>
              <a:t>Postup řešení a dílčí výsledky BP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POT student uloží do </a:t>
            </a:r>
            <a:r>
              <a:rPr lang="cs-CZ" dirty="0" err="1" smtClean="0"/>
              <a:t>odevzdávárny</a:t>
            </a:r>
            <a:r>
              <a:rPr lang="cs-CZ" dirty="0" smtClean="0"/>
              <a:t> IS do stanoveného termínu.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sz="2000" dirty="0" smtClean="0"/>
              <a:t>POT je posuzován lektorem semináře a podle jeho pokynů studentem případně dopracován. 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296144"/>
          </a:xfrm>
        </p:spPr>
        <p:txBody>
          <a:bodyPr/>
          <a:lstStyle/>
          <a:p>
            <a:pPr lvl="0" algn="ctr"/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Práce v bakalářském semináři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348880"/>
            <a:ext cx="8183880" cy="3384376"/>
          </a:xfrm>
        </p:spPr>
        <p:txBody>
          <a:bodyPr/>
          <a:lstStyle/>
          <a:p>
            <a:r>
              <a:rPr lang="cs-CZ" b="1" dirty="0" smtClean="0"/>
              <a:t>Odevzdání </a:t>
            </a:r>
            <a:r>
              <a:rPr lang="cs-CZ" b="1" dirty="0" err="1" smtClean="0"/>
              <a:t>POTu</a:t>
            </a:r>
            <a:r>
              <a:rPr lang="cs-CZ" b="1" dirty="0" smtClean="0"/>
              <a:t> ve stanoveném termínu a jeho přijetí lektorem BKH_BAS 2 </a:t>
            </a:r>
          </a:p>
          <a:p>
            <a:pPr>
              <a:buNone/>
            </a:pPr>
            <a:r>
              <a:rPr lang="cs-CZ" b="1" dirty="0" smtClean="0"/>
              <a:t>	je </a:t>
            </a:r>
            <a:r>
              <a:rPr lang="cs-CZ" b="1" dirty="0" smtClean="0">
                <a:solidFill>
                  <a:srgbClr val="0070C0"/>
                </a:solidFill>
              </a:rPr>
              <a:t>druhou podmínkou </a:t>
            </a:r>
            <a:r>
              <a:rPr lang="cs-CZ" b="1" dirty="0" smtClean="0"/>
              <a:t>udělení zápočtu z bakalářského semináře.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1224136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PODMÍNKA PRO PRVNÍ KOLO OBHAJOB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132856"/>
            <a:ext cx="8183880" cy="3672408"/>
          </a:xfrm>
        </p:spPr>
        <p:txBody>
          <a:bodyPr>
            <a:normAutofit fontScale="92500"/>
          </a:bodyPr>
          <a:lstStyle/>
          <a:p>
            <a:r>
              <a:rPr lang="cs-CZ" sz="2600" dirty="0" smtClean="0"/>
              <a:t>Studentům, kteří se rozhodli obhajovat svoji BP v prvním kole obhajob –</a:t>
            </a:r>
          </a:p>
          <a:p>
            <a:r>
              <a:rPr lang="cs-CZ" sz="3500" b="1" dirty="0" smtClean="0"/>
              <a:t>odevzdání BP do 20.5.2011, 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sz="2600" dirty="0" smtClean="0"/>
              <a:t>bude udělen zápočet z bakalářského semináře BKH_BAS 2, jestliže získají oba souhlasy (vedoucího BP i vedoucího semináře) </a:t>
            </a:r>
          </a:p>
          <a:p>
            <a:r>
              <a:rPr lang="cs-CZ" sz="3500" b="1" dirty="0" smtClean="0"/>
              <a:t>nejpozději do  15. 5. 2011</a:t>
            </a:r>
            <a:endParaRPr lang="cs-CZ" sz="35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48680"/>
            <a:ext cx="8183880" cy="144016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PODMÍNKA PRO DRUHÉ KOLO OBHAJOB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132856"/>
            <a:ext cx="8183880" cy="367240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Studentům, kteří se rozhodli obhajovat svoji BP ve druhém kole obhajob </a:t>
            </a:r>
          </a:p>
          <a:p>
            <a:r>
              <a:rPr lang="cs-CZ" sz="3200" b="1" dirty="0" smtClean="0"/>
              <a:t>odevzdání BP do 1.7.2011,</a:t>
            </a:r>
          </a:p>
          <a:p>
            <a:pPr>
              <a:buNone/>
            </a:pPr>
            <a:r>
              <a:rPr lang="cs-CZ" b="1" dirty="0" smtClean="0"/>
              <a:t> </a:t>
            </a:r>
          </a:p>
          <a:p>
            <a:r>
              <a:rPr lang="cs-CZ" sz="2400" dirty="0" smtClean="0"/>
              <a:t>bude udělen zápočet z diplomového semináře </a:t>
            </a:r>
            <a:r>
              <a:rPr lang="cs-CZ" sz="2400" dirty="0" smtClean="0"/>
              <a:t>BKH_BAS </a:t>
            </a:r>
            <a:r>
              <a:rPr lang="cs-CZ" sz="2400" dirty="0" smtClean="0"/>
              <a:t>2, jestliže získají oba uvedené souhlasy (vedoucího BP i vedoucího semináře) </a:t>
            </a:r>
          </a:p>
          <a:p>
            <a:r>
              <a:rPr lang="cs-CZ" sz="3200" b="1" dirty="0" smtClean="0"/>
              <a:t>nejpozději do  15. 6. 2011</a:t>
            </a:r>
            <a:r>
              <a:rPr lang="cs-CZ" sz="3200" dirty="0" smtClean="0"/>
              <a:t> </a:t>
            </a:r>
            <a:endParaRPr lang="cs-C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76672"/>
            <a:ext cx="8183880" cy="1296144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JAK BUDE PROBÍHAT PRÁCE V SEMINÁŘI 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2204864"/>
            <a:ext cx="8183880" cy="3600400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  <a:t>Na úvodním soustředění </a:t>
            </a:r>
            <a:r>
              <a:rPr lang="cs-CZ" sz="2000" dirty="0" smtClean="0"/>
              <a:t>je zadán POT, který studenti postupně zpracovávají formou </a:t>
            </a:r>
            <a:r>
              <a:rPr lang="cs-CZ" sz="2000" dirty="0" err="1" smtClean="0"/>
              <a:t>Power</a:t>
            </a:r>
            <a:r>
              <a:rPr lang="cs-CZ" sz="2000" dirty="0" smtClean="0"/>
              <a:t>-Pointových prezentací a prostřednictvím IS jej vkládají do </a:t>
            </a:r>
            <a:r>
              <a:rPr lang="cs-CZ" sz="2000" dirty="0" err="1" smtClean="0"/>
              <a:t>odevzdávárny</a:t>
            </a:r>
            <a:r>
              <a:rPr lang="cs-CZ" sz="2000" dirty="0" smtClean="0"/>
              <a:t> IS. Prezentace posuzuje lektor mimo soustředění z </a:t>
            </a:r>
            <a:r>
              <a:rPr lang="cs-CZ" sz="2000" dirty="0" err="1" smtClean="0"/>
              <a:t>odevzdávárny</a:t>
            </a:r>
            <a:r>
              <a:rPr lang="cs-CZ" sz="2000" dirty="0" smtClean="0"/>
              <a:t> IS a e-mailem sděluje studentům své připomínky.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Na programu soustředění</a:t>
            </a:r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000" dirty="0" smtClean="0"/>
              <a:t>bude rovněž přednáška ředitele  agentury AUGUR </a:t>
            </a:r>
            <a:r>
              <a:rPr lang="cs-CZ" sz="2000" dirty="0" err="1" smtClean="0"/>
              <a:t>Consulting</a:t>
            </a:r>
            <a:r>
              <a:rPr lang="cs-CZ" sz="2000" dirty="0" smtClean="0"/>
              <a:t>, s.r.o. Mgr. Mariána Svobody na téma: </a:t>
            </a:r>
            <a:r>
              <a:rPr lang="cs-CZ" sz="2000" b="1" dirty="0" smtClean="0"/>
              <a:t>„Praxe přípravy, provádění a vyhodnocování empirického výzkumu pro podniky a organizace.“</a:t>
            </a:r>
            <a:r>
              <a:rPr lang="cs-CZ" sz="2000" dirty="0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620688"/>
            <a:ext cx="8183880" cy="108012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CO BUDE OBSAHOVAT POT</a:t>
            </a:r>
            <a:endParaRPr lang="cs-CZ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988840"/>
            <a:ext cx="8183880" cy="37444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400" dirty="0" smtClean="0"/>
              <a:t>Téma </a:t>
            </a:r>
            <a:r>
              <a:rPr lang="cs-CZ" sz="2400" dirty="0" err="1" smtClean="0"/>
              <a:t>POTu</a:t>
            </a:r>
            <a:r>
              <a:rPr lang="cs-CZ" sz="2400" dirty="0" smtClean="0"/>
              <a:t>: </a:t>
            </a:r>
          </a:p>
          <a:p>
            <a:pPr>
              <a:buNone/>
            </a:pPr>
            <a:r>
              <a:rPr lang="cs-CZ" b="1" dirty="0" smtClean="0"/>
              <a:t>	Postup řešení a na ně navazující dílčí výsledky řešení bakalářské práce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400" dirty="0" smtClean="0"/>
              <a:t>konkrétně:</a:t>
            </a:r>
          </a:p>
          <a:p>
            <a:pPr lvl="0"/>
            <a:r>
              <a:rPr lang="cs-CZ" b="1" dirty="0" smtClean="0"/>
              <a:t>Téma BP</a:t>
            </a:r>
            <a:r>
              <a:rPr lang="cs-CZ" dirty="0" smtClean="0"/>
              <a:t> - Přesné znění</a:t>
            </a:r>
            <a:r>
              <a:rPr lang="cs-CZ" b="1" dirty="0" smtClean="0"/>
              <a:t> </a:t>
            </a:r>
            <a:r>
              <a:rPr lang="cs-CZ" dirty="0" smtClean="0"/>
              <a:t>tématu BP</a:t>
            </a:r>
          </a:p>
          <a:p>
            <a:pPr lvl="0"/>
            <a:r>
              <a:rPr lang="cs-CZ" b="1" dirty="0" smtClean="0"/>
              <a:t>Cíl BP - Konkrétní problém, </a:t>
            </a:r>
            <a:r>
              <a:rPr lang="cs-CZ" dirty="0" smtClean="0"/>
              <a:t>řešený v rámci BP</a:t>
            </a:r>
            <a:r>
              <a:rPr lang="cs-CZ" b="1" dirty="0" smtClean="0"/>
              <a:t> </a:t>
            </a:r>
            <a:endParaRPr lang="cs-CZ" dirty="0" smtClean="0"/>
          </a:p>
          <a:p>
            <a:pPr lvl="0"/>
            <a:r>
              <a:rPr lang="cs-CZ" b="1" dirty="0" smtClean="0"/>
              <a:t>Stručný popis konkrétního postupu řešení</a:t>
            </a:r>
          </a:p>
          <a:p>
            <a:pPr lvl="0"/>
            <a:r>
              <a:rPr lang="cs-CZ" b="1" dirty="0" smtClean="0"/>
              <a:t>Navazující dosažené dílčí výsledky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92</TotalTime>
  <Words>111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Aspekt</vt:lpstr>
      <vt:lpstr>JAK BUDE PROBÍHAT ZPRACOVÁNÍ BP V JARNÍM SEMESTRU  </vt:lpstr>
      <vt:lpstr>BAKALÁŘSKÝ SEMINÁŘ</vt:lpstr>
      <vt:lpstr>    Spolupráce s vedoucím BP </vt:lpstr>
      <vt:lpstr>Práce v bakalářském semináři  </vt:lpstr>
      <vt:lpstr>Práce v bakalářském semináři  </vt:lpstr>
      <vt:lpstr>PODMÍNKA PRO PRVNÍ KOLO OBHAJOB</vt:lpstr>
      <vt:lpstr>PODMÍNKA PRO DRUHÉ KOLO OBHAJOB</vt:lpstr>
      <vt:lpstr>JAK BUDE PROBÍHAT PRÁCE V SEMINÁŘI </vt:lpstr>
      <vt:lpstr>CO BUDE OBSAHOVAT POT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BUDE PROBÍHAT ZPRACOVÁNÍ BP V JARNÍM SEMESTRU BPH_BAS2. </dc:title>
  <dc:creator>Doc.Ing.Ivan Hálek, CSc.</dc:creator>
  <cp:lastModifiedBy>Doc.Ing.Ivan Hálek, CSc.</cp:lastModifiedBy>
  <cp:revision>11</cp:revision>
  <dcterms:created xsi:type="dcterms:W3CDTF">2011-02-22T17:20:51Z</dcterms:created>
  <dcterms:modified xsi:type="dcterms:W3CDTF">2011-02-22T19:40:52Z</dcterms:modified>
</cp:coreProperties>
</file>