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80" r:id="rId6"/>
    <p:sldId id="284" r:id="rId7"/>
    <p:sldId id="285" r:id="rId8"/>
    <p:sldId id="260" r:id="rId9"/>
    <p:sldId id="261" r:id="rId10"/>
    <p:sldId id="286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89" r:id="rId19"/>
    <p:sldId id="290" r:id="rId20"/>
    <p:sldId id="269" r:id="rId21"/>
    <p:sldId id="288" r:id="rId22"/>
    <p:sldId id="270" r:id="rId23"/>
    <p:sldId id="271" r:id="rId24"/>
    <p:sldId id="272" r:id="rId25"/>
    <p:sldId id="276" r:id="rId26"/>
    <p:sldId id="283" r:id="rId27"/>
    <p:sldId id="278" r:id="rId28"/>
    <p:sldId id="274" r:id="rId29"/>
    <p:sldId id="291" r:id="rId30"/>
    <p:sldId id="292" r:id="rId31"/>
    <p:sldId id="306" r:id="rId32"/>
    <p:sldId id="305" r:id="rId33"/>
    <p:sldId id="294" r:id="rId34"/>
    <p:sldId id="275" r:id="rId35"/>
    <p:sldId id="300" r:id="rId36"/>
    <p:sldId id="3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174" autoAdjust="0"/>
  </p:normalViewPr>
  <p:slideViewPr>
    <p:cSldViewPr snapToGrid="0" snapToObjects="1">
      <p:cViewPr varScale="1">
        <p:scale>
          <a:sx n="107" d="100"/>
          <a:sy n="107" d="100"/>
        </p:scale>
        <p:origin x="-8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acroeconomic%20Policy%20in%201992-2006.pp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sheet%20in%20Transition%20of%20Russian%20economy.ppt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Worksheet%20in%20Macroeconomic%20Policy%20in%201992-2006.pp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acroeconomic%20Policy%20in%201992-2006.pp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Chart%20in%20Macroeconomic%20Policy%20in%201992-2006.pp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Russia's </a:t>
            </a:r>
            <a:r>
              <a:rPr lang="en-US" sz="2400" b="0" dirty="0"/>
              <a:t>foreign trade, </a:t>
            </a:r>
            <a:r>
              <a:rPr lang="en-US" sz="2400" b="0" dirty="0" smtClean="0"/>
              <a:t>billion </a:t>
            </a:r>
            <a:r>
              <a:rPr lang="en-US" sz="2400" b="0" dirty="0"/>
              <a:t>$</a:t>
            </a:r>
          </a:p>
        </c:rich>
      </c:tx>
    </c:title>
    <c:plotArea>
      <c:layout/>
      <c:areaChart>
        <c:grouping val="standard"/>
        <c:ser>
          <c:idx val="0"/>
          <c:order val="0"/>
          <c:spPr>
            <a:solidFill>
              <a:srgbClr val="FFFF00"/>
            </a:solidFill>
          </c:spPr>
          <c:cat>
            <c:numRef>
              <c:f>'[Chart in Macroeconomic Policy in 1992-2006.ppt]Sheet1'!$A$77:$A$82</c:f>
              <c:numCache>
                <c:formatCode>General</c:formatCode>
                <c:ptCount val="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</c:numCache>
            </c:numRef>
          </c:cat>
          <c:val>
            <c:numRef>
              <c:f>'[Chart in Macroeconomic Policy in 1992-2006.ppt]Sheet1'!$B$77:$B$82</c:f>
              <c:numCache>
                <c:formatCode>General</c:formatCode>
                <c:ptCount val="6"/>
                <c:pt idx="0">
                  <c:v>44.4</c:v>
                </c:pt>
                <c:pt idx="1">
                  <c:v>69.599999999999994</c:v>
                </c:pt>
                <c:pt idx="2">
                  <c:v>81.5</c:v>
                </c:pt>
                <c:pt idx="3">
                  <c:v>90.5</c:v>
                </c:pt>
                <c:pt idx="4">
                  <c:v>88.9</c:v>
                </c:pt>
                <c:pt idx="5">
                  <c:v>72.5</c:v>
                </c:pt>
              </c:numCache>
            </c:numRef>
          </c:val>
        </c:ser>
        <c:ser>
          <c:idx val="1"/>
          <c:order val="1"/>
          <c:spPr>
            <a:solidFill>
              <a:srgbClr val="FF6600"/>
            </a:solidFill>
          </c:spPr>
          <c:val>
            <c:numRef>
              <c:f>'[Chart in Macroeconomic Policy in 1992-2006.ppt]Sheet1'!$C$77:$C$82</c:f>
              <c:numCache>
                <c:formatCode>General</c:formatCode>
                <c:ptCount val="6"/>
                <c:pt idx="0">
                  <c:v>34.9</c:v>
                </c:pt>
                <c:pt idx="1">
                  <c:v>48.5</c:v>
                </c:pt>
                <c:pt idx="2">
                  <c:v>64</c:v>
                </c:pt>
                <c:pt idx="3">
                  <c:v>67.400000000000006</c:v>
                </c:pt>
                <c:pt idx="4">
                  <c:v>71.7</c:v>
                </c:pt>
                <c:pt idx="5">
                  <c:v>71</c:v>
                </c:pt>
              </c:numCache>
            </c:numRef>
          </c:val>
        </c:ser>
        <c:axId val="35335552"/>
        <c:axId val="38581376"/>
      </c:areaChart>
      <c:catAx>
        <c:axId val="35335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8581376"/>
        <c:crosses val="autoZero"/>
        <c:auto val="1"/>
        <c:lblAlgn val="ctr"/>
        <c:lblOffset val="100"/>
        <c:tickLblSkip val="1"/>
        <c:tickMarkSkip val="1"/>
      </c:catAx>
      <c:valAx>
        <c:axId val="38581376"/>
        <c:scaling>
          <c:orientation val="minMax"/>
          <c:min val="2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5335552"/>
        <c:crosses val="autoZero"/>
        <c:crossBetween val="midCat"/>
      </c:valAx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4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 </a:t>
            </a:r>
            <a:r>
              <a:rPr lang="en-US" sz="2000" dirty="0" smtClean="0"/>
              <a:t>Annual</a:t>
            </a:r>
            <a:r>
              <a:rPr lang="en-US" sz="2000" baseline="0" dirty="0" smtClean="0"/>
              <a:t> i</a:t>
            </a:r>
            <a:r>
              <a:rPr lang="en-US" sz="2000" dirty="0" smtClean="0"/>
              <a:t>nflation </a:t>
            </a:r>
            <a:r>
              <a:rPr lang="en-US" sz="2000" dirty="0"/>
              <a:t>rates in Russia </a:t>
            </a:r>
            <a:endParaRPr lang="ru-RU" sz="2000" dirty="0" smtClean="0"/>
          </a:p>
          <a:p>
            <a:pPr>
              <a:defRPr sz="2000"/>
            </a:pPr>
            <a:r>
              <a:rPr lang="en-US" sz="2000" dirty="0" smtClean="0"/>
              <a:t>(</a:t>
            </a:r>
            <a:r>
              <a:rPr lang="en-US" sz="2000" dirty="0"/>
              <a:t>December-to-December increase in CPI, log scale)</a:t>
            </a:r>
          </a:p>
        </c:rich>
      </c:tx>
      <c:layout>
        <c:manualLayout>
          <c:xMode val="edge"/>
          <c:yMode val="edge"/>
          <c:x val="0.16867046699791097"/>
          <c:y val="5.576644701347451E-3"/>
        </c:manualLayout>
      </c:layout>
    </c:title>
    <c:plotArea>
      <c:layout>
        <c:manualLayout>
          <c:layoutTarget val="inner"/>
          <c:xMode val="edge"/>
          <c:yMode val="edge"/>
          <c:x val="8.7356321839080445E-2"/>
          <c:y val="0.16336633663366301"/>
          <c:w val="0.89425287356321803"/>
          <c:h val="0.71782178217821824"/>
        </c:manualLayout>
      </c:layout>
      <c:lineChart>
        <c:grouping val="standard"/>
        <c:ser>
          <c:idx val="1"/>
          <c:order val="0"/>
          <c:spPr>
            <a:ln w="127000" cmpd="sng"/>
          </c:spPr>
          <c:marker>
            <c:symbol val="none"/>
          </c:marker>
          <c:cat>
            <c:numRef>
              <c:f>'[Worksheet in Transition of Russian economy.pptx]Sheet1'!$A$2:$A$17</c:f>
              <c:numCache>
                <c:formatCode>General</c:formatCode>
                <c:ptCount val="1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</c:numCache>
            </c:numRef>
          </c:cat>
          <c:val>
            <c:numRef>
              <c:f>'[Worksheet in Transition of Russian economy.pptx]Sheet1'!$B$2:$B$17</c:f>
              <c:numCache>
                <c:formatCode>General</c:formatCode>
                <c:ptCount val="16"/>
                <c:pt idx="0">
                  <c:v>15</c:v>
                </c:pt>
                <c:pt idx="1">
                  <c:v>160</c:v>
                </c:pt>
                <c:pt idx="2">
                  <c:v>2510</c:v>
                </c:pt>
                <c:pt idx="3">
                  <c:v>840</c:v>
                </c:pt>
                <c:pt idx="4">
                  <c:v>215</c:v>
                </c:pt>
                <c:pt idx="5">
                  <c:v>131</c:v>
                </c:pt>
                <c:pt idx="6">
                  <c:v>21.8</c:v>
                </c:pt>
                <c:pt idx="7">
                  <c:v>11</c:v>
                </c:pt>
                <c:pt idx="8">
                  <c:v>84.4</c:v>
                </c:pt>
                <c:pt idx="9">
                  <c:v>36.5</c:v>
                </c:pt>
                <c:pt idx="10">
                  <c:v>20.2</c:v>
                </c:pt>
                <c:pt idx="11">
                  <c:v>18.600000000000001</c:v>
                </c:pt>
                <c:pt idx="12">
                  <c:v>15.1</c:v>
                </c:pt>
                <c:pt idx="13">
                  <c:v>12</c:v>
                </c:pt>
                <c:pt idx="14">
                  <c:v>11.7</c:v>
                </c:pt>
                <c:pt idx="15">
                  <c:v>10.9</c:v>
                </c:pt>
              </c:numCache>
            </c:numRef>
          </c:val>
        </c:ser>
        <c:marker val="1"/>
        <c:axId val="35375744"/>
        <c:axId val="35385728"/>
      </c:lineChart>
      <c:catAx>
        <c:axId val="35375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35385728"/>
        <c:crosses val="autoZero"/>
        <c:auto val="1"/>
        <c:lblAlgn val="ctr"/>
        <c:lblOffset val="100"/>
        <c:tickLblSkip val="1"/>
        <c:tickMarkSkip val="1"/>
      </c:catAx>
      <c:valAx>
        <c:axId val="35385728"/>
        <c:scaling>
          <c:logBase val="10"/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353757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7.6433101209739826E-2"/>
          <c:y val="0.13461570062655095"/>
          <c:w val="0.90658150601552501"/>
          <c:h val="0.7163478354770032"/>
        </c:manualLayout>
      </c:layout>
      <c:lineChart>
        <c:grouping val="standard"/>
        <c:ser>
          <c:idx val="0"/>
          <c:order val="0"/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1992-2006.ppt]Sheet1'!$B$73:$B$86</c:f>
              <c:numCache>
                <c:formatCode>General</c:formatCode>
                <c:ptCount val="14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-8.7000000000000011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</c:numCache>
            </c:numRef>
          </c:val>
        </c:ser>
        <c:ser>
          <c:idx val="1"/>
          <c:order val="1"/>
          <c:spPr>
            <a:ln w="76200" cmpd="sng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1992-2006.ppt]Sheet1'!$B$73:$B$87</c:f>
              <c:numCache>
                <c:formatCode>General</c:formatCode>
                <c:ptCount val="15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-8.7000000000000011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  <c:pt idx="14">
                  <c:v>7</c:v>
                </c:pt>
              </c:numCache>
            </c:numRef>
          </c:val>
        </c:ser>
        <c:marker val="1"/>
        <c:axId val="39519744"/>
        <c:axId val="39521280"/>
      </c:lineChart>
      <c:catAx>
        <c:axId val="39519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39521280"/>
        <c:crossesAt val="-15"/>
        <c:auto val="1"/>
        <c:lblAlgn val="ctr"/>
        <c:lblOffset val="100"/>
        <c:tickLblSkip val="1"/>
        <c:tickMarkSkip val="1"/>
      </c:catAx>
      <c:valAx>
        <c:axId val="39521280"/>
        <c:scaling>
          <c:orientation val="minMax"/>
          <c:min val="-15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395197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Consolidated government revenues and expenditure, </a:t>
            </a:r>
            <a:endParaRPr lang="en-US" b="0" dirty="0" smtClean="0"/>
          </a:p>
          <a:p>
            <a:pPr>
              <a:defRPr b="0"/>
            </a:pPr>
            <a:r>
              <a:rPr lang="en-US" b="0" dirty="0" smtClean="0"/>
              <a:t>% </a:t>
            </a:r>
            <a:r>
              <a:rPr lang="en-US" b="0" dirty="0"/>
              <a:t>of GDP</a:t>
            </a:r>
          </a:p>
        </c:rich>
      </c:tx>
      <c:layout>
        <c:manualLayout>
          <c:xMode val="edge"/>
          <c:yMode val="edge"/>
          <c:x val="0.14442041593382701"/>
          <c:y val="2.6199322268354912E-2"/>
        </c:manualLayout>
      </c:layout>
    </c:title>
    <c:plotArea>
      <c:layout/>
      <c:areaChart>
        <c:grouping val="standard"/>
        <c:ser>
          <c:idx val="1"/>
          <c:order val="0"/>
          <c:tx>
            <c:strRef>
              <c:f>'[Chart in Macroeconomic Policy in 1992-2006.ppt]Sheet1'!$C$93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1992-2006.ppt]Sheet1'!$C$94:$C$100</c:f>
              <c:numCache>
                <c:formatCode>General</c:formatCode>
                <c:ptCount val="7"/>
                <c:pt idx="0">
                  <c:v>65.8</c:v>
                </c:pt>
                <c:pt idx="1">
                  <c:v>43.3</c:v>
                </c:pt>
                <c:pt idx="2">
                  <c:v>45</c:v>
                </c:pt>
                <c:pt idx="3">
                  <c:v>37.700000000000003</c:v>
                </c:pt>
                <c:pt idx="4">
                  <c:v>35</c:v>
                </c:pt>
                <c:pt idx="5">
                  <c:v>36.300000000000011</c:v>
                </c:pt>
                <c:pt idx="6">
                  <c:v>30.4</c:v>
                </c:pt>
              </c:numCache>
            </c:numRef>
          </c:val>
        </c:ser>
        <c:ser>
          <c:idx val="0"/>
          <c:order val="1"/>
          <c:tx>
            <c:strRef>
              <c:f>'[Chart in Macroeconomic Policy in 1992-2006.ppt]Sheet1'!$B$93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1992-2006.ppt]Sheet1'!$B$94:$B$100</c:f>
              <c:numCache>
                <c:formatCode>General</c:formatCode>
                <c:ptCount val="7"/>
                <c:pt idx="0">
                  <c:v>44.2</c:v>
                </c:pt>
                <c:pt idx="1">
                  <c:v>36.1</c:v>
                </c:pt>
                <c:pt idx="2">
                  <c:v>34.6</c:v>
                </c:pt>
                <c:pt idx="3">
                  <c:v>32.200000000000003</c:v>
                </c:pt>
                <c:pt idx="4">
                  <c:v>26.1</c:v>
                </c:pt>
                <c:pt idx="5">
                  <c:v>27.9</c:v>
                </c:pt>
                <c:pt idx="6">
                  <c:v>24.5</c:v>
                </c:pt>
              </c:numCache>
            </c:numRef>
          </c:val>
        </c:ser>
        <c:axId val="35514624"/>
        <c:axId val="35520512"/>
      </c:areaChart>
      <c:catAx>
        <c:axId val="35514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5520512"/>
        <c:crosses val="autoZero"/>
        <c:auto val="1"/>
        <c:lblAlgn val="ctr"/>
        <c:lblOffset val="100"/>
        <c:tickLblSkip val="1"/>
        <c:tickMarkSkip val="1"/>
      </c:catAx>
      <c:valAx>
        <c:axId val="35520512"/>
        <c:scaling>
          <c:orientation val="minMax"/>
          <c:max val="70"/>
          <c:min val="2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5514624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3998607074831704"/>
          <c:y val="0.91449737716090496"/>
          <c:w val="0.54787932106324899"/>
          <c:h val="6.6448570280291511E-2"/>
        </c:manualLayout>
      </c:layout>
      <c:txPr>
        <a:bodyPr/>
        <a:lstStyle/>
        <a:p>
          <a:pPr>
            <a:defRPr sz="2400"/>
          </a:pPr>
          <a:endParaRPr lang="cs-CZ"/>
        </a:p>
      </c:txPr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Government </a:t>
            </a:r>
            <a:r>
              <a:rPr lang="en-US" b="0" dirty="0"/>
              <a:t>debt, % of GDP</a:t>
            </a:r>
          </a:p>
        </c:rich>
      </c:tx>
    </c:title>
    <c:plotArea>
      <c:layout/>
      <c:areaChart>
        <c:grouping val="stacked"/>
        <c:ser>
          <c:idx val="0"/>
          <c:order val="0"/>
          <c:tx>
            <c:strRef>
              <c:f>'[Chart in Macroeconomic Policy in 1992-2006.ppt]Sheet1'!$B$104</c:f>
              <c:strCache>
                <c:ptCount val="1"/>
                <c:pt idx="0">
                  <c:v>GKO-OFZ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1992-2006.ppt]Sheet1'!$C$105:$C$109</c:f>
              <c:numCache>
                <c:formatCode>General</c:formatCode>
                <c:ptCount val="5"/>
                <c:pt idx="0">
                  <c:v>0.7357131160962832</c:v>
                </c:pt>
                <c:pt idx="1">
                  <c:v>2.5804416403785488</c:v>
                </c:pt>
                <c:pt idx="2">
                  <c:v>7.3338787382965176</c:v>
                </c:pt>
                <c:pt idx="3">
                  <c:v>9.6249033255993695</c:v>
                </c:pt>
                <c:pt idx="4">
                  <c:v>12.58552242588056</c:v>
                </c:pt>
              </c:numCache>
            </c:numRef>
          </c:val>
        </c:ser>
        <c:ser>
          <c:idx val="1"/>
          <c:order val="1"/>
          <c:tx>
            <c:strRef>
              <c:f>'[Chart in Macroeconomic Policy in 1992-2006.ppt]Sheet1'!$C$104</c:f>
              <c:strCache>
                <c:ptCount val="1"/>
                <c:pt idx="0">
                  <c:v>CBR credits to the government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1992-2006.ppt]Sheet1'!$D$105:$D$109</c:f>
              <c:numCache>
                <c:formatCode>General</c:formatCode>
                <c:ptCount val="5"/>
                <c:pt idx="0">
                  <c:v>1</c:v>
                </c:pt>
                <c:pt idx="1">
                  <c:v>2.2523659305993662</c:v>
                </c:pt>
                <c:pt idx="2">
                  <c:v>3.442414325970367</c:v>
                </c:pt>
                <c:pt idx="3">
                  <c:v>5.2590873936581621</c:v>
                </c:pt>
                <c:pt idx="4">
                  <c:v>5.8281949488977007</c:v>
                </c:pt>
              </c:numCache>
            </c:numRef>
          </c:val>
        </c:ser>
        <c:ser>
          <c:idx val="4"/>
          <c:order val="2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1992-2006.ppt]Sheet1'!$E$105:$E$109</c:f>
              <c:numCache>
                <c:formatCode>General</c:formatCode>
                <c:ptCount val="5"/>
                <c:pt idx="0">
                  <c:v>17.164286883903713</c:v>
                </c:pt>
                <c:pt idx="1">
                  <c:v>9.5671924290220822</c:v>
                </c:pt>
                <c:pt idx="2">
                  <c:v>9.1237069357331126</c:v>
                </c:pt>
                <c:pt idx="3">
                  <c:v>0.11600928074246</c:v>
                </c:pt>
                <c:pt idx="4">
                  <c:v>0.58628262522172658</c:v>
                </c:pt>
              </c:numCache>
            </c:numRef>
          </c:val>
        </c:ser>
        <c:ser>
          <c:idx val="3"/>
          <c:order val="3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1992-2006.ppt]Sheet1'!$H$105:$H$109</c:f>
              <c:numCache>
                <c:formatCode>General</c:formatCode>
                <c:ptCount val="5"/>
                <c:pt idx="0">
                  <c:v>44.5</c:v>
                </c:pt>
                <c:pt idx="1">
                  <c:v>33.800000000000011</c:v>
                </c:pt>
                <c:pt idx="2">
                  <c:v>28.4</c:v>
                </c:pt>
                <c:pt idx="3">
                  <c:v>32</c:v>
                </c:pt>
                <c:pt idx="4">
                  <c:v>35.5</c:v>
                </c:pt>
              </c:numCache>
            </c:numRef>
          </c:val>
        </c:ser>
        <c:axId val="39104896"/>
        <c:axId val="39106432"/>
      </c:areaChart>
      <c:catAx>
        <c:axId val="39104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39106432"/>
        <c:crosses val="autoZero"/>
        <c:auto val="1"/>
        <c:lblAlgn val="ctr"/>
        <c:lblOffset val="100"/>
        <c:tickLblSkip val="1"/>
        <c:tickMarkSkip val="1"/>
      </c:catAx>
      <c:valAx>
        <c:axId val="39106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39104896"/>
        <c:crosses val="autoZero"/>
        <c:crossBetween val="midCat"/>
      </c:valAx>
    </c:plotArea>
    <c:plotVisOnly val="1"/>
    <c:dispBlanksAs val="zero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0.26833</cdr:x>
      <cdr:y>0.37538</cdr:y>
    </cdr:from>
    <cdr:to>
      <cdr:x>0.36903</cdr:x>
      <cdr:y>0.44584</cdr:y>
    </cdr:to>
    <cdr:sp macro="" textlink="">
      <cdr:nvSpPr>
        <cdr:cNvPr id="829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2762" y="1836556"/>
          <a:ext cx="84920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Export</a:t>
          </a:r>
        </a:p>
      </cdr:txBody>
    </cdr:sp>
  </cdr:relSizeAnchor>
  <cdr:relSizeAnchor xmlns:cdr="http://schemas.openxmlformats.org/drawingml/2006/chartDrawing">
    <cdr:from>
      <cdr:x>0.36818</cdr:x>
      <cdr:y>0.6693</cdr:y>
    </cdr:from>
    <cdr:to>
      <cdr:x>0.52977</cdr:x>
      <cdr:y>0.73975</cdr:y>
    </cdr:to>
    <cdr:sp macro="" textlink="">
      <cdr:nvSpPr>
        <cdr:cNvPr id="829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4788" y="3274530"/>
          <a:ext cx="1362624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Import</a:t>
          </a:r>
        </a:p>
      </cdr:txBody>
    </cdr:sp>
  </cdr:relSizeAnchor>
  <cdr:relSizeAnchor xmlns:cdr="http://schemas.openxmlformats.org/drawingml/2006/chartDrawing">
    <cdr:from>
      <cdr:x>0.60514</cdr:x>
      <cdr:y>0.33874</cdr:y>
    </cdr:from>
    <cdr:to>
      <cdr:x>0.81064</cdr:x>
      <cdr:y>0.40919</cdr:y>
    </cdr:to>
    <cdr:sp macro="" textlink="">
      <cdr:nvSpPr>
        <cdr:cNvPr id="829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994" y="1657262"/>
          <a:ext cx="173298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Trade surplus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0.17358</cdr:x>
      <cdr:y>0.15626</cdr:y>
    </cdr:from>
    <cdr:to>
      <cdr:x>0.28042</cdr:x>
      <cdr:y>0.28518</cdr:y>
    </cdr:to>
    <cdr:sp macro="" textlink="">
      <cdr:nvSpPr>
        <cdr:cNvPr id="154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5712" y="1057735"/>
          <a:ext cx="1683887" cy="872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2510</a:t>
          </a:r>
        </a:p>
      </cdr:txBody>
    </cdr:sp>
  </cdr:relSizeAnchor>
  <cdr:relSizeAnchor xmlns:cdr="http://schemas.openxmlformats.org/drawingml/2006/chartDrawing">
    <cdr:from>
      <cdr:x>0.5195</cdr:x>
      <cdr:y>0.12875</cdr:y>
    </cdr:from>
    <cdr:to>
      <cdr:x>0.538</cdr:x>
      <cdr:y>0.2375</cdr:y>
    </cdr:to>
    <cdr:sp macro="" textlink="">
      <cdr:nvSpPr>
        <cdr:cNvPr id="154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9978" y="330295"/>
          <a:ext cx="102203" cy="278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0.423</cdr:x>
      <cdr:y>0.094</cdr:y>
    </cdr:from>
    <cdr:to>
      <cdr:x>0.4415</cdr:x>
      <cdr:y>0.16325</cdr:y>
    </cdr:to>
    <cdr:sp macro="" textlink="">
      <cdr:nvSpPr>
        <cdr:cNvPr id="154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6864" y="241148"/>
          <a:ext cx="102203" cy="177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0.0768</cdr:x>
      <cdr:y>0.41657</cdr:y>
    </cdr:from>
    <cdr:to>
      <cdr:x>0.97703</cdr:x>
      <cdr:y>0.41657</cdr:y>
    </cdr:to>
    <cdr:sp macro="" textlink="">
      <cdr:nvSpPr>
        <cdr:cNvPr id="1484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60350" y="1105703"/>
          <a:ext cx="539633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4925">
          <a:solidFill>
            <a:srgbClr val="DD0806"/>
          </a:solidFill>
          <a:round/>
          <a:headEnd/>
          <a:tailEnd/>
        </a:ln>
        <a:extLst xmlns:a="http://schemas.openxmlformats.org/drawingml/2006/main">
          <a:ext uri="{909E8E84-426E-40dd-AFC4-6F175D3DCCD1}"/>
        </a:extLst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0.36823</cdr:x>
      <cdr:y>0.84328</cdr:y>
    </cdr:from>
    <cdr:to>
      <cdr:x>0.92165</cdr:x>
      <cdr:y>0.8981</cdr:y>
    </cdr:to>
    <cdr:sp macro="" textlink="">
      <cdr:nvSpPr>
        <cdr:cNvPr id="931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7327" y="4355034"/>
          <a:ext cx="4790301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Short-term debt (GKO-OFZ) held by the banks</a:t>
          </a:r>
        </a:p>
      </cdr:txBody>
    </cdr:sp>
  </cdr:relSizeAnchor>
  <cdr:relSizeAnchor xmlns:cdr="http://schemas.openxmlformats.org/drawingml/2006/chartDrawing">
    <cdr:from>
      <cdr:x>0.57395</cdr:x>
      <cdr:y>0.74423</cdr:y>
    </cdr:from>
    <cdr:to>
      <cdr:x>0.90416</cdr:x>
      <cdr:y>0.79905</cdr:y>
    </cdr:to>
    <cdr:sp macro="" textlink="">
      <cdr:nvSpPr>
        <cdr:cNvPr id="931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8028" y="3843493"/>
          <a:ext cx="2858218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Short-term debt held by CBR</a:t>
          </a:r>
        </a:p>
      </cdr:txBody>
    </cdr:sp>
  </cdr:relSizeAnchor>
  <cdr:relSizeAnchor xmlns:cdr="http://schemas.openxmlformats.org/drawingml/2006/chartDrawing">
    <cdr:from>
      <cdr:x>0.09436</cdr:x>
      <cdr:y>0.02395</cdr:y>
    </cdr:from>
    <cdr:to>
      <cdr:x>0.22508</cdr:x>
      <cdr:y>0.13773</cdr:y>
    </cdr:to>
    <cdr:sp macro="" textlink="">
      <cdr:nvSpPr>
        <cdr:cNvPr id="931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501" y="50800"/>
          <a:ext cx="698910" cy="241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</cdr:sp>
  </cdr:relSizeAnchor>
  <cdr:relSizeAnchor xmlns:cdr="http://schemas.openxmlformats.org/drawingml/2006/chartDrawing">
    <cdr:from>
      <cdr:x>0.38955</cdr:x>
      <cdr:y>0.50698</cdr:y>
    </cdr:from>
    <cdr:to>
      <cdr:x>0.66168</cdr:x>
      <cdr:y>0.5618</cdr:y>
    </cdr:to>
    <cdr:sp macro="" textlink="">
      <cdr:nvSpPr>
        <cdr:cNvPr id="9318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1832" y="2618234"/>
          <a:ext cx="2355495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External debt</a:t>
          </a:r>
        </a:p>
      </cdr:txBody>
    </cdr:sp>
  </cdr:relSizeAnchor>
  <cdr:relSizeAnchor xmlns:cdr="http://schemas.openxmlformats.org/drawingml/2006/chartDrawing">
    <cdr:from>
      <cdr:x>0</cdr:x>
      <cdr:y>0.72805</cdr:y>
    </cdr:from>
    <cdr:to>
      <cdr:x>0.54642</cdr:x>
      <cdr:y>0.83799</cdr:y>
    </cdr:to>
    <cdr:sp macro="" textlink="">
      <cdr:nvSpPr>
        <cdr:cNvPr id="931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59946"/>
          <a:ext cx="4729700" cy="567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CBR credits to the government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C2B7-CF91-412D-B176-6E8CCDDCBC0E}" type="datetime2">
              <a:rPr lang="en-US"/>
              <a:pPr>
                <a:defRPr/>
              </a:pPr>
              <a:t>Wednesday, March 30,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B276-DF28-4E73-976D-85F8EACD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5DE-2282-4599-91AF-178FC0B4ED25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15E4-BC58-4CCD-AD56-05B63B453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4C8B-8185-4C98-B8FD-DF544196623C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BE91-260A-4074-8F33-E8A1A65BC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6F76-5E2E-EA4E-BAEC-5B0B9757E1C8}" type="datetime1">
              <a:rPr lang="fi-FI"/>
              <a:pPr>
                <a:defRPr/>
              </a:pPr>
              <a:t>30.3.2011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B46B-DBF1-4923-AD08-73AAE461B3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0CA9-CADA-424D-B1D9-6FC9D71FB09C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278D-C722-4D50-8724-87A86C58A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17E2-131E-48B7-9D20-5F5E3A742891}" type="datetime2">
              <a:rPr lang="en-US"/>
              <a:pPr>
                <a:defRPr/>
              </a:pPr>
              <a:t>Wednesday, March 30,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CD95-6C9F-4E69-B951-081CC7876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817-97BE-40C2-B34C-AFABC4C40B3F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F411-4F27-4B2D-A67D-20E47B7F9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72DD-2D6B-41CB-8348-7635E2545BF5}" type="datetime2">
              <a:rPr lang="en-US"/>
              <a:pPr>
                <a:defRPr/>
              </a:pPr>
              <a:t>Wednesday, March 30, 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253D-9A05-4E65-A142-AA6CE6F2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CFAC-0906-4C75-BD71-1833752B69F4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E0BE-D021-44E4-8D0C-CE1150BD3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F247-2BAA-47B8-90D3-AFEB3C2F9799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4E46-3592-4155-A9EC-038F1E720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AB1E-90A3-4FE6-89C2-5AA9FBD3882C}" type="datetime2">
              <a:rPr lang="en-US"/>
              <a:pPr>
                <a:defRPr/>
              </a:pPr>
              <a:t>Wednesday, March 30, 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7C3C-A7F4-4352-B0FD-7A6F5547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FF67-4F6D-4F27-8EB1-93A9C07F6716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66DC-5B7E-4D9E-8B99-001C62B9F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5391D5-8410-4720-B6EE-656AE1EAFA95}" type="datetime2">
              <a:rPr lang="en-US"/>
              <a:pPr>
                <a:defRPr/>
              </a:pPr>
              <a:t>Wednesday, March 30,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E5B172D-3B96-478B-B718-488F3A471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6" r:id="rId2"/>
    <p:sldLayoutId id="2147483974" r:id="rId3"/>
    <p:sldLayoutId id="2147483967" r:id="rId4"/>
    <p:sldLayoutId id="2147483975" r:id="rId5"/>
    <p:sldLayoutId id="2147483968" r:id="rId6"/>
    <p:sldLayoutId id="2147483969" r:id="rId7"/>
    <p:sldLayoutId id="2147483976" r:id="rId8"/>
    <p:sldLayoutId id="2147483970" r:id="rId9"/>
    <p:sldLayoutId id="2147483971" r:id="rId10"/>
    <p:sldLayoutId id="2147483972" r:id="rId11"/>
    <p:sldLayoutId id="2147483977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91475" cy="1927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ECONOMIC TRANSITION OF RUSSIA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Lecturer – Oleg Deev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oleg@mail.muni.cz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752975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entralized </a:t>
            </a:r>
            <a:r>
              <a:rPr lang="en-US" dirty="0"/>
              <a:t>bureaucratic allocation replaced market allocation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policy making was strictly hierarchical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</a:t>
            </a:r>
            <a:r>
              <a:rPr lang="en-US" dirty="0" smtClean="0"/>
              <a:t>acroeconomic </a:t>
            </a:r>
            <a:r>
              <a:rPr lang="en-US" dirty="0"/>
              <a:t>situation – closed economy with the volume of money exceeded the volume of goods;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</a:t>
            </a:r>
            <a:r>
              <a:rPr lang="en-US" dirty="0" smtClean="0"/>
              <a:t>icroeconomic </a:t>
            </a:r>
            <a:r>
              <a:rPr lang="en-US" dirty="0"/>
              <a:t>situation – people demanded other goods than those supplied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initiative behavior among people and enterprises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distortion of prices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dysfunction of the economy (with prevailing heavy-industries enterprises)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budget deficit – more than 6% of GDP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xcessive </a:t>
            </a:r>
            <a:r>
              <a:rPr lang="en-US" dirty="0"/>
              <a:t>foreign debt </a:t>
            </a:r>
            <a:r>
              <a:rPr lang="en-US" dirty="0" smtClean="0"/>
              <a:t>– 30 to 40% of GNP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</a:t>
            </a:r>
            <a:r>
              <a:rPr lang="en-US" dirty="0" smtClean="0"/>
              <a:t>alling </a:t>
            </a:r>
            <a:r>
              <a:rPr lang="en-US" dirty="0"/>
              <a:t>oil prices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conomic growth – 1 to 3%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USSR economic experiments of systematic changes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938338"/>
            <a:ext cx="8229600" cy="4538662"/>
          </a:xfrm>
        </p:spPr>
        <p:txBody>
          <a:bodyPr/>
          <a:lstStyle/>
          <a:p>
            <a:r>
              <a:rPr lang="en-US" smtClean="0"/>
              <a:t>1920s – NEP – New Economic Policy</a:t>
            </a:r>
          </a:p>
          <a:p>
            <a:r>
              <a:rPr lang="en-US" smtClean="0">
                <a:solidFill>
                  <a:srgbClr val="008000"/>
                </a:solidFill>
              </a:rPr>
              <a:t>1930s – Industrialization &amp; Collective farming</a:t>
            </a:r>
          </a:p>
          <a:p>
            <a:r>
              <a:rPr lang="en-US" smtClean="0"/>
              <a:t>1950s – Khrushchev’s reforms </a:t>
            </a:r>
          </a:p>
          <a:p>
            <a:r>
              <a:rPr lang="en-US" smtClean="0"/>
              <a:t>1960s – Brezhnev’s reforms</a:t>
            </a:r>
          </a:p>
          <a:p>
            <a:r>
              <a:rPr lang="en-US" smtClean="0"/>
              <a:t>1980s – Gorbachev’s reforms – transition to indicative planning; introduction of some market </a:t>
            </a:r>
            <a:r>
              <a:rPr lang="en-CA" smtClean="0"/>
              <a:t>mechanisms </a:t>
            </a:r>
            <a:r>
              <a:rPr lang="en-US" smtClean="0"/>
              <a:t>–</a:t>
            </a:r>
            <a:r>
              <a:rPr lang="en-CA" smtClean="0"/>
              <a:t> leased enterprises, family farming, joint ventures with foreign capital</a:t>
            </a:r>
          </a:p>
          <a:p>
            <a:pPr lvl="1"/>
            <a:r>
              <a:rPr lang="en-US" smtClean="0"/>
              <a:t>ended up with political democratization</a:t>
            </a:r>
            <a:endParaRPr lang="en-CA" smtClean="0"/>
          </a:p>
          <a:p>
            <a:r>
              <a:rPr lang="en-US" smtClean="0"/>
              <a:t>Reforms did not change the planned nature of the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9800"/>
          </a:xfrm>
        </p:spPr>
        <p:txBody>
          <a:bodyPr/>
          <a:lstStyle/>
          <a:p>
            <a:r>
              <a:rPr lang="en-US" smtClean="0"/>
              <a:t>Restructuring of the national economy </a:t>
            </a:r>
          </a:p>
          <a:p>
            <a:r>
              <a:rPr lang="en-US" smtClean="0"/>
              <a:t>Macroeconomic stabilization</a:t>
            </a:r>
            <a:r>
              <a:rPr lang="cs-CZ" smtClean="0"/>
              <a:t> </a:t>
            </a:r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5400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609600" y="3513138"/>
            <a:ext cx="8229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/>
              <a:t>Deregulation and promotion of competition</a:t>
            </a:r>
            <a:endParaRPr lang="cs-CZ" sz="2400"/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/>
              <a:t>Prices and interest rates liberalization (if to let go the prices, the output might be saved)</a:t>
            </a:r>
            <a:endParaRPr lang="cs-CZ" sz="2400"/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/>
              <a:t>Liberal foreign trade police (open market)</a:t>
            </a:r>
            <a:endParaRPr lang="cs-CZ" sz="2400"/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/>
              <a:t>Establishment of property rights</a:t>
            </a:r>
            <a:endParaRPr lang="cs-CZ" sz="2400"/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/>
              <a:t>Development of the market economy institutions</a:t>
            </a:r>
            <a:r>
              <a:rPr lang="cs-CZ" sz="240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Starting the transition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41463" y="6021388"/>
            <a:ext cx="1954212" cy="5127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Boris Yeltsin</a:t>
            </a:r>
          </a:p>
        </p:txBody>
      </p:sp>
      <p:pic>
        <p:nvPicPr>
          <p:cNvPr id="2662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1524000"/>
            <a:ext cx="36353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524000"/>
            <a:ext cx="2919413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5575300" y="6021388"/>
            <a:ext cx="21304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en-US" sz="2400"/>
              <a:t>Yegor Gaidar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Price liberalization – early 1992</a:t>
            </a:r>
            <a:endParaRPr lang="en-US" dirty="0"/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/>
          </p:nvPr>
        </p:nvGraphicFramePr>
        <p:xfrm>
          <a:off x="50800" y="1498600"/>
          <a:ext cx="9042400" cy="5230813"/>
        </p:xfrm>
        <a:graphic>
          <a:graphicData uri="http://schemas.openxmlformats.org/presentationml/2006/ole">
            <p:oleObj spid="_x0000_s27650" r:id="rId3" imgW="9047248" imgH="523082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External liberalization - 1992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4000" y="1562100"/>
          <a:ext cx="8432800" cy="48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Spontaneous privatization (1988-1991)</a:t>
            </a:r>
          </a:p>
          <a:p>
            <a:pPr lvl="1"/>
            <a:r>
              <a:rPr lang="en-US" smtClean="0"/>
              <a:t>control over some industrial assets was acquired by their managers</a:t>
            </a:r>
          </a:p>
          <a:p>
            <a:pPr lvl="1"/>
            <a:r>
              <a:rPr lang="en-US" smtClean="0"/>
              <a:t>this accounted for only several thousand enterprises, a small part of the Soviet industry</a:t>
            </a:r>
          </a:p>
          <a:p>
            <a:r>
              <a:rPr lang="en-US" smtClean="0"/>
              <a:t>Voucher privatization (1992 - 1994)</a:t>
            </a:r>
          </a:p>
          <a:p>
            <a:pPr lvl="1"/>
            <a:r>
              <a:rPr lang="en-US" smtClean="0"/>
              <a:t>each voucher were corresponding to a share in the national wealth</a:t>
            </a:r>
            <a:r>
              <a:rPr lang="cs-CZ" smtClean="0"/>
              <a:t> </a:t>
            </a:r>
          </a:p>
          <a:p>
            <a:pPr lvl="1"/>
            <a:r>
              <a:rPr lang="en-US" smtClean="0"/>
              <a:t>vouchers were distributed equally among the population, including minors</a:t>
            </a:r>
            <a:endParaRPr lang="cs-CZ" smtClean="0"/>
          </a:p>
          <a:p>
            <a:pPr lvl="1"/>
            <a:r>
              <a:rPr lang="en-US" smtClean="0"/>
              <a:t>vouchers could be exchanged for shares in the enterprises to be privatized </a:t>
            </a:r>
          </a:p>
          <a:p>
            <a:pPr lvl="1"/>
            <a:r>
              <a:rPr lang="en-US" smtClean="0"/>
              <a:t>low price of vouchers $7-10 – less than an average monthly wage</a:t>
            </a:r>
          </a:p>
          <a:p>
            <a:pPr lvl="1"/>
            <a:r>
              <a:rPr lang="en-US" smtClean="0"/>
              <a:t>most shares were acquired by the management of the enterprises</a:t>
            </a:r>
            <a:r>
              <a:rPr lang="cs-CZ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Loans for shares (1995)</a:t>
            </a:r>
          </a:p>
          <a:p>
            <a:pPr lvl="1"/>
            <a:r>
              <a:rPr lang="en-US" smtClean="0"/>
              <a:t>included most oil, gas and other natural resource-based companies, which were highly profitable ones and were supposed to be sold for cash</a:t>
            </a:r>
            <a:r>
              <a:rPr lang="cs-CZ" smtClean="0"/>
              <a:t> </a:t>
            </a:r>
          </a:p>
          <a:p>
            <a:pPr lvl="1"/>
            <a:r>
              <a:rPr lang="en-US" smtClean="0"/>
              <a:t>industrial assets were leased through auctions for money lent by commercial banks to the government</a:t>
            </a:r>
            <a:r>
              <a:rPr lang="cs-CZ" smtClean="0"/>
              <a:t> </a:t>
            </a:r>
          </a:p>
          <a:p>
            <a:pPr lvl="1"/>
            <a:r>
              <a:rPr lang="en-US" smtClean="0"/>
              <a:t>the auctions lacked competition, as they were largely controlled by favored insiders</a:t>
            </a:r>
            <a:r>
              <a:rPr lang="cs-CZ" smtClean="0"/>
              <a:t> </a:t>
            </a:r>
          </a:p>
          <a:p>
            <a:pPr lvl="1"/>
            <a:r>
              <a:rPr lang="en-US" smtClean="0"/>
              <a:t>scheme that gave rise to the class of Russian business oligarchs, who have concentrated enormous assets</a:t>
            </a:r>
            <a:r>
              <a:rPr lang="cs-CZ" smtClean="0"/>
              <a:t> </a:t>
            </a:r>
          </a:p>
          <a:p>
            <a:pPr lvl="1"/>
            <a:r>
              <a:rPr lang="en-US" smtClean="0"/>
              <a:t>banks and enterprises involved in the scheme stopped seeing an interest in maintaining high inflation</a:t>
            </a:r>
            <a:r>
              <a:rPr lang="cs-CZ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Macroeconomic instability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19184" y="1352962"/>
          <a:ext cx="8788883" cy="535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Anti-inflation policy – 1992-1998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half of 1992 (Gaidar). Growth of money supply was restricted; inflation fell to 10% a month in summer 1992; as a consequence, massive non-payments emerged</a:t>
            </a:r>
          </a:p>
          <a:p>
            <a:r>
              <a:rPr lang="en-US" smtClean="0"/>
              <a:t>First half of 1994 (Chernomyrdin). Tightened monetary policy allowed to bring down inflation to 5% a month in summer 1994; again, non-payments increased</a:t>
            </a:r>
          </a:p>
          <a:p>
            <a:r>
              <a:rPr lang="en-US" smtClean="0"/>
              <a:t>mid 1995: exchange rate based stabilization; inflation brought down to 6% a year (July 1998 to July 1997); currency crisis in August 1998, acceleration of 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John Maynard Keynes in 1925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32150" y="2200275"/>
            <a:ext cx="5551488" cy="3079750"/>
          </a:xfrm>
        </p:spPr>
        <p:txBody>
          <a:bodyPr/>
          <a:lstStyle/>
          <a:p>
            <a:r>
              <a:rPr lang="en-US" smtClean="0"/>
              <a:t>“The economic system of Russia has undergone such rapid changes that it is impossible to obtain a precise and accurate account of it… Almost everything one can say about the country is true and false at the same time”</a:t>
            </a:r>
            <a:r>
              <a:rPr lang="cs-CZ" smtClean="0"/>
              <a:t> </a:t>
            </a:r>
            <a:endParaRPr lang="en-US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828800"/>
            <a:ext cx="2921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high inflation was so persistent?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94225"/>
          </a:xfrm>
        </p:spPr>
        <p:txBody>
          <a:bodyPr/>
          <a:lstStyle/>
          <a:p>
            <a:r>
              <a:rPr lang="en-US" smtClean="0"/>
              <a:t>There was no consensus among major lobbying groups, how to finance reforms, therefore it was impossible to balance the budget </a:t>
            </a:r>
          </a:p>
          <a:p>
            <a:r>
              <a:rPr lang="en-US" smtClean="0"/>
              <a:t>Problems with tax collection: high level of tax evasion in the 1990s. The government was willing, but not able to increase tax revenues</a:t>
            </a:r>
          </a:p>
          <a:p>
            <a:r>
              <a:rPr lang="en-US" smtClean="0"/>
              <a:t>Attempts to tighten monetary policy caused non-payments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was expected?</a:t>
            </a:r>
            <a:endParaRPr lang="en-US" dirty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198438" y="1535113"/>
          <a:ext cx="8774112" cy="4970462"/>
        </p:xfrm>
        <a:graphic>
          <a:graphicData uri="http://schemas.openxmlformats.org/presentationml/2006/ole">
            <p:oleObj spid="_x0000_s34818" r:id="rId3" imgW="8779001" imgH="4968671" progId="Excel.Chart.8">
              <p:embed/>
            </p:oleObj>
          </a:graphicData>
        </a:graphic>
      </p:graphicFrame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962650" y="1293813"/>
            <a:ext cx="2724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GNP growth rates,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3495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 (1991-1998)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775"/>
            <a:ext cx="8477250" cy="5632450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</a:t>
            </a:r>
            <a:r>
              <a:rPr lang="en-US" dirty="0" smtClean="0"/>
              <a:t>ree market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business – 70% of GDP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Huge fall in output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</a:t>
            </a:r>
            <a:r>
              <a:rPr lang="en-US" dirty="0"/>
              <a:t>i</a:t>
            </a:r>
            <a:r>
              <a:rPr lang="en-US" dirty="0" smtClean="0"/>
              <a:t>nflation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>redistribution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rivatization </a:t>
            </a:r>
            <a:r>
              <a:rPr lang="en-US" dirty="0"/>
              <a:t>– controversial results </a:t>
            </a:r>
            <a:endParaRPr lang="en-US" dirty="0" smtClean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people’s disapproval</a:t>
            </a:r>
            <a:r>
              <a:rPr lang="ru-RU" dirty="0" smtClean="0"/>
              <a:t> </a:t>
            </a:r>
            <a:r>
              <a:rPr lang="en-US" dirty="0" smtClean="0"/>
              <a:t>&amp; emergence of oligarchs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</a:t>
            </a:r>
            <a:r>
              <a:rPr lang="en-US" dirty="0" smtClean="0"/>
              <a:t>rganized </a:t>
            </a:r>
            <a:r>
              <a:rPr lang="en-US" dirty="0"/>
              <a:t>crime and corruption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Capital </a:t>
            </a:r>
            <a:r>
              <a:rPr lang="en-US" dirty="0"/>
              <a:t>flight </a:t>
            </a:r>
            <a:r>
              <a:rPr lang="en-US" dirty="0" smtClean="0"/>
              <a:t>– $</a:t>
            </a:r>
            <a:r>
              <a:rPr lang="en-US" dirty="0"/>
              <a:t>20 billion a </a:t>
            </a:r>
            <a:r>
              <a:rPr lang="en-US" dirty="0" smtClean="0"/>
              <a:t>year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development of barter economic </a:t>
            </a:r>
            <a:r>
              <a:rPr lang="en-US" dirty="0" smtClean="0"/>
              <a:t>relations and dollarization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Unemployment and poverty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eterioration </a:t>
            </a:r>
            <a:r>
              <a:rPr lang="en-US" dirty="0"/>
              <a:t>of education system, health care, demographics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</a:t>
            </a:r>
            <a:r>
              <a:rPr lang="en-US" dirty="0" smtClean="0"/>
              <a:t>nadequate </a:t>
            </a:r>
            <a:r>
              <a:rPr lang="en-US" dirty="0"/>
              <a:t>pension system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Inefficient </a:t>
            </a:r>
            <a:r>
              <a:rPr lang="en-US" dirty="0"/>
              <a:t>legal system</a:t>
            </a: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Corruption</a:t>
            </a:r>
            <a:endParaRPr lang="ru-RU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Existence of shadow economy 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GDP</a:t>
            </a:r>
            <a:r>
              <a:rPr lang="ru-RU" dirty="0" smtClean="0"/>
              <a:t> </a:t>
            </a:r>
            <a:r>
              <a:rPr lang="en-US" dirty="0" smtClean="0"/>
              <a:t>growth rates,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5382" y="1379287"/>
          <a:ext cx="8798092" cy="52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Personal incomes</a:t>
            </a:r>
            <a:r>
              <a:rPr lang="ru-RU" dirty="0" smtClean="0"/>
              <a:t> - % </a:t>
            </a:r>
            <a:r>
              <a:rPr lang="en-US" dirty="0" smtClean="0"/>
              <a:t>of level in 1991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development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524000"/>
            <a:ext cx="85153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development</a:t>
            </a:r>
          </a:p>
        </p:txBody>
      </p:sp>
      <p:pic>
        <p:nvPicPr>
          <p:cNvPr id="399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524000"/>
            <a:ext cx="83391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development</a:t>
            </a:r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524000"/>
            <a:ext cx="834866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9938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4098" y="1376389"/>
          <a:ext cx="8663782" cy="53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9938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849" y="1409700"/>
          <a:ext cx="8655797" cy="516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largest country in the world -</a:t>
            </a:r>
            <a:r>
              <a:rPr lang="ru-RU" smtClean="0"/>
              <a:t> </a:t>
            </a:r>
            <a:r>
              <a:rPr lang="en-US" smtClean="0"/>
              <a:t>17,075,40</a:t>
            </a:r>
            <a:r>
              <a:rPr lang="fr-FR" smtClean="0"/>
              <a:t>0 square kilomètres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511425"/>
            <a:ext cx="6934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Russia's 1998 financial collapse</a:t>
            </a:r>
            <a:endParaRPr lang="ru-RU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smtClean="0"/>
              <a:t>In a matter of days the exchange lost over 60% of its value </a:t>
            </a:r>
          </a:p>
          <a:p>
            <a:pPr lvl="2"/>
            <a:r>
              <a:rPr lang="en-CA" sz="2000" smtClean="0"/>
              <a:t>more than in all most Latin American and Southeast Asian countries (except for Indonesia) </a:t>
            </a:r>
          </a:p>
          <a:p>
            <a:r>
              <a:rPr lang="en-CA" sz="2800" smtClean="0"/>
              <a:t>Prices increased by nearly 50% in only 2 months after the crisis</a:t>
            </a:r>
          </a:p>
          <a:p>
            <a:pPr lvl="2"/>
            <a:r>
              <a:rPr lang="en-CA" sz="2000" smtClean="0"/>
              <a:t>as compared to less than 6% annual inflation July 1998 to July 1997 before the crisis</a:t>
            </a:r>
          </a:p>
          <a:p>
            <a:r>
              <a:rPr lang="en-CA" sz="2800" smtClean="0"/>
              <a:t>Real output fell by about 6% in 1998 </a:t>
            </a:r>
          </a:p>
          <a:p>
            <a:pPr lvl="2"/>
            <a:r>
              <a:rPr lang="en-CA" sz="2000" smtClean="0"/>
              <a:t>after registering a small increase of 0.6% in 1997 for the first time since 1989, it fell in January - September 1998, i.e.  mostly before the August 1998 crisis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was the drop so drastic?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Some of the standard explanations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Bad institutions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Natural resource dependence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Bad policies</a:t>
            </a:r>
          </a:p>
          <a:p>
            <a:pPr>
              <a:lnSpc>
                <a:spcPct val="80000"/>
              </a:lnSpc>
            </a:pPr>
            <a:r>
              <a:rPr lang="en-US" smtClean="0"/>
              <a:t>For a medium income level country, Russia is trade wise open</a:t>
            </a:r>
          </a:p>
          <a:p>
            <a:pPr>
              <a:lnSpc>
                <a:spcPct val="80000"/>
              </a:lnSpc>
            </a:pPr>
            <a:r>
              <a:rPr lang="en-US" smtClean="0"/>
              <a:t>For a resource dependent country, it has a large population</a:t>
            </a:r>
          </a:p>
          <a:p>
            <a:pPr>
              <a:lnSpc>
                <a:spcPct val="80000"/>
              </a:lnSpc>
            </a:pPr>
            <a:r>
              <a:rPr lang="en-US" smtClean="0"/>
              <a:t>Financial dependence proved important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Short-term debt was concentrated and fast growing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Dependence of financial intermediation on foreign funding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The dual financial system: households and most companies using domestic markets; some big companies and banks dependent on foreign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So why the talk of a safe haven?</a:t>
            </a:r>
            <a:endParaRPr lang="en-US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smtClean="0"/>
              <a:t>Politicians were not in the business of doom-saying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Shifting blame to where it belonged: global imbalances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Good grounds why a pure financial crisis might handle Russia softly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Small financial sector; meager role in investment finance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Strong public sector financial position – taxation reform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Households with no financial wealth, little debt: no wealth effect on consumption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Labor markets expected to be very 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Boom in industry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After devaluation domestic producers are taking advantage of new export opportunities and the shift in demand from foreign to Russian made goods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Devaluation of the previously overvalued currency restored the previously lost competitiveness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Output was falling in the beginning of 1998, but started to grow in October (unlike in East Asia, where output fell after the currency crises)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After the crisis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Economic growth – 1999-2008</a:t>
            </a:r>
            <a:endParaRPr lang="en-US" dirty="0"/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62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9" name="Object 15"/>
          <p:cNvGraphicFramePr>
            <a:graphicFrameLocks noGrp="1" noChangeAspect="1"/>
          </p:cNvGraphicFramePr>
          <p:nvPr>
            <p:ph idx="4294967295"/>
          </p:nvPr>
        </p:nvGraphicFramePr>
        <p:xfrm>
          <a:off x="225425" y="1666875"/>
          <a:ext cx="8809038" cy="5037138"/>
        </p:xfrm>
        <a:graphic>
          <a:graphicData uri="http://schemas.openxmlformats.org/presentationml/2006/ole">
            <p:oleObj spid="_x0000_s11279" name="Worksheet" r:id="rId3" imgW="14253480" imgH="6683400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Output is growing, inflation is under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Challenges for the future</a:t>
            </a:r>
            <a:endParaRPr lang="en-US"/>
          </a:p>
        </p:txBody>
      </p:sp>
      <p:sp>
        <p:nvSpPr>
          <p:cNvPr id="5837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Unpredictable export revenue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Oil price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Energy efficiency needed for maintaining export volumes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Change in gas markets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Regaining budget surplus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Re-accumulating  reserve funds a high priority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Expenditure pressure due to recent hikes, long-term needs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Revenue problem due to declining share of energy sector in GDP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Exchange rate policy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Increased flexibility of nominal rate, no pure inflation targeting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Real exchange rate appreciation pressure as financial inflow resumes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Financial system development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Rolling back the state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Need for long-term domestic funding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Pension reform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Increasing dependency ratio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Previous failures to depart from pay-as-you-go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Competitiveness of jobs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world’s largest reserves of mineral and energy resources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2351088"/>
            <a:ext cx="641667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Conflict between the center and </a:t>
            </a:r>
            <a:r>
              <a:rPr lang="en-US" dirty="0" smtClean="0"/>
              <a:t>the periphery (</a:t>
            </a:r>
            <a:r>
              <a:rPr lang="en-US" dirty="0"/>
              <a:t>diversity of population, nationality and religion) </a:t>
            </a:r>
            <a:endParaRPr lang="cs-CZ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160 different ethnic groups and indigenous people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Religion groups – Russian Orthodox Christianity, Muslim, Buddhism, Catholic, Protestant, Jewish, beliefs (shamanism, pantheism, paganism, etc.)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Induction into religion takes place primarily along ethnic </a:t>
            </a:r>
            <a:r>
              <a:rPr lang="en-US" dirty="0" smtClean="0"/>
              <a:t>lines</a:t>
            </a:r>
            <a:endParaRPr lang="ru-RU" dirty="0" smtClean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Majority of ethnic groups are settled in certain areas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modern Russia these ethnic group have a partial sovereignty – 21 republics with its own constitution, president, and parliament within the Russian Federation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public finances are generated in the regions, transferred to the center, and only then re-allocated back to the regions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2128838"/>
            <a:ext cx="6723063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5825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Conflict between the center </a:t>
            </a:r>
            <a:r>
              <a:rPr lang="en-US" dirty="0" smtClean="0"/>
              <a:t>and the </a:t>
            </a:r>
            <a:r>
              <a:rPr lang="en-US" dirty="0"/>
              <a:t>periphery (diversity of population, nationality and religion) </a:t>
            </a:r>
            <a:endParaRPr lang="cs-CZ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9138" cy="1287463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Lack of investment in </a:t>
            </a:r>
            <a:r>
              <a:rPr lang="en-US" dirty="0" smtClean="0"/>
              <a:t>infrastructure</a:t>
            </a:r>
            <a:endParaRPr lang="en-US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the world’s longest webs of railways, highways and subways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European part is more developed than the Asian part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365625"/>
          </a:xfrm>
        </p:spPr>
        <p:txBody>
          <a:bodyPr/>
          <a:lstStyle/>
          <a:p>
            <a:r>
              <a:rPr lang="en-US" smtClean="0"/>
              <a:t>Vast territory</a:t>
            </a:r>
          </a:p>
          <a:p>
            <a:r>
              <a:rPr lang="en-US" smtClean="0"/>
              <a:t>Natural resources</a:t>
            </a:r>
          </a:p>
          <a:p>
            <a:r>
              <a:rPr lang="en-US" smtClean="0"/>
              <a:t>Conflict between the center and the periphery </a:t>
            </a:r>
          </a:p>
          <a:p>
            <a:r>
              <a:rPr lang="en-US" smtClean="0"/>
              <a:t>Lack of investment in infrastructure</a:t>
            </a:r>
            <a:endParaRPr lang="cs-CZ" smtClean="0"/>
          </a:p>
          <a:p>
            <a:r>
              <a:rPr lang="en-US" smtClean="0"/>
              <a:t>Authoritarian nature of governance to control the territory </a:t>
            </a:r>
          </a:p>
          <a:p>
            <a:r>
              <a:rPr lang="en-US" smtClean="0"/>
              <a:t>Huge expanses on defense and military</a:t>
            </a:r>
          </a:p>
          <a:p>
            <a:r>
              <a:rPr lang="en-US" smtClean="0"/>
              <a:t>The origins of investments are mainly internal </a:t>
            </a:r>
            <a:endParaRPr lang="cs-CZ" smtClean="0"/>
          </a:p>
          <a:p>
            <a:endParaRPr lang="cs-CZ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social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Low level of social inequality </a:t>
            </a:r>
          </a:p>
          <a:p>
            <a:pPr lvl="1"/>
            <a:r>
              <a:rPr lang="en-CA" smtClean="0"/>
              <a:t>as low as in Scandinavian countries</a:t>
            </a:r>
          </a:p>
          <a:p>
            <a:r>
              <a:rPr lang="en-CA" smtClean="0"/>
              <a:t>Relatively low level of corruption </a:t>
            </a:r>
          </a:p>
          <a:p>
            <a:r>
              <a:rPr lang="en-CA" smtClean="0"/>
              <a:t>Relatively low crime and mortality rates</a:t>
            </a:r>
          </a:p>
          <a:p>
            <a:r>
              <a:rPr lang="en-US" smtClean="0"/>
              <a:t>Immense investments in the human capital</a:t>
            </a:r>
          </a:p>
          <a:p>
            <a:pPr lvl="1"/>
            <a:r>
              <a:rPr lang="en-US" smtClean="0"/>
              <a:t>Free high-quality education in every level</a:t>
            </a:r>
          </a:p>
          <a:p>
            <a:pPr lvl="1"/>
            <a:r>
              <a:rPr lang="en-US" smtClean="0"/>
              <a:t>One of the best education system in the world</a:t>
            </a:r>
          </a:p>
          <a:p>
            <a:pPr lvl="1"/>
            <a:r>
              <a:rPr lang="en-US" smtClean="0"/>
              <a:t>Free health care to all citizens</a:t>
            </a:r>
          </a:p>
          <a:p>
            <a:pPr lvl="1"/>
            <a:r>
              <a:rPr lang="en-US" smtClean="0"/>
              <a:t>Relatively high life expectancy level</a:t>
            </a:r>
          </a:p>
          <a:p>
            <a:pPr lvl="1"/>
            <a:r>
              <a:rPr lang="en-US" smtClean="0"/>
              <a:t>Highly developed pure science and innovation at the theoretical level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cs-CZ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2164</TotalTime>
  <Words>1372</Words>
  <Application>Microsoft Macintosh PowerPoint</Application>
  <PresentationFormat>Předvádění na obrazovce (4:3)</PresentationFormat>
  <Paragraphs>191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7" baseType="lpstr">
      <vt:lpstr>Arial</vt:lpstr>
      <vt:lpstr>Calibri</vt:lpstr>
      <vt:lpstr>ＭＳ Ｐゴシック</vt:lpstr>
      <vt:lpstr>Clarity</vt:lpstr>
      <vt:lpstr>Clarity</vt:lpstr>
      <vt:lpstr>Clarity</vt:lpstr>
      <vt:lpstr>Clarity</vt:lpstr>
      <vt:lpstr>Clarity</vt:lpstr>
      <vt:lpstr>Clarity</vt:lpstr>
      <vt:lpstr>Worksheet</vt:lpstr>
      <vt:lpstr>Graf aplikace Microsoft Excel</vt:lpstr>
      <vt:lpstr>ECONOMIC TRANSITION OF RUSSIA </vt:lpstr>
      <vt:lpstr>John Maynard Keynes in 1925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Starting conditions of the transition  in late 1980s - social</vt:lpstr>
      <vt:lpstr>Starting conditions of the transition  in late 1980s - economic</vt:lpstr>
      <vt:lpstr>USSR economic experiments of systematic changes</vt:lpstr>
      <vt:lpstr>Objectives</vt:lpstr>
      <vt:lpstr>Starting the transition</vt:lpstr>
      <vt:lpstr>Price liberalization – early 1992</vt:lpstr>
      <vt:lpstr>External liberalization - 1992</vt:lpstr>
      <vt:lpstr>Privatization – since 1988</vt:lpstr>
      <vt:lpstr>Privatization – since 1988</vt:lpstr>
      <vt:lpstr>Macroeconomic instability</vt:lpstr>
      <vt:lpstr>Anti-inflation policy – 1992-1998</vt:lpstr>
      <vt:lpstr>Why high inflation was so persistent?</vt:lpstr>
      <vt:lpstr>What was expected?</vt:lpstr>
      <vt:lpstr>Results (1991-1998)</vt:lpstr>
      <vt:lpstr>GDP growth rates, %</vt:lpstr>
      <vt:lpstr>Personal incomes - % of level in 1991</vt:lpstr>
      <vt:lpstr>Human development</vt:lpstr>
      <vt:lpstr>Human development</vt:lpstr>
      <vt:lpstr>Human development</vt:lpstr>
      <vt:lpstr>Russian financial crisis – August 1998</vt:lpstr>
      <vt:lpstr>Russian financial crisis – August 1998</vt:lpstr>
      <vt:lpstr>Russia's 1998 financial collapse</vt:lpstr>
      <vt:lpstr>Why was the drop so drastic?</vt:lpstr>
      <vt:lpstr>So why the talk of a safe haven?</vt:lpstr>
      <vt:lpstr>After the crisis</vt:lpstr>
      <vt:lpstr>Economic growth – 1999-2008</vt:lpstr>
      <vt:lpstr>Output is growing, inflation is under control</vt:lpstr>
      <vt:lpstr>Challenges for the future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TRANSITION OF RUSSIA </dc:title>
  <dc:creator>Oleg Deyev</dc:creator>
  <cp:lastModifiedBy>387462</cp:lastModifiedBy>
  <cp:revision>42</cp:revision>
  <dcterms:created xsi:type="dcterms:W3CDTF">2011-03-28T08:35:47Z</dcterms:created>
  <dcterms:modified xsi:type="dcterms:W3CDTF">2011-03-30T09:38:04Z</dcterms:modified>
</cp:coreProperties>
</file>