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70" r:id="rId3"/>
    <p:sldId id="271" r:id="rId4"/>
    <p:sldId id="274" r:id="rId5"/>
    <p:sldId id="318" r:id="rId6"/>
    <p:sldId id="291" r:id="rId7"/>
    <p:sldId id="319" r:id="rId8"/>
    <p:sldId id="320" r:id="rId9"/>
    <p:sldId id="293" r:id="rId10"/>
    <p:sldId id="306" r:id="rId11"/>
    <p:sldId id="321" r:id="rId12"/>
    <p:sldId id="305" r:id="rId13"/>
    <p:sldId id="294" r:id="rId14"/>
    <p:sldId id="275" r:id="rId15"/>
    <p:sldId id="300" r:id="rId16"/>
    <p:sldId id="323" r:id="rId17"/>
    <p:sldId id="307" r:id="rId18"/>
    <p:sldId id="31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6174" autoAdjust="0"/>
  </p:normalViewPr>
  <p:slideViewPr>
    <p:cSldViewPr snapToGrid="0" snapToObjects="1">
      <p:cViewPr varScale="1">
        <p:scale>
          <a:sx n="96" d="100"/>
          <a:sy n="96" d="100"/>
        </p:scale>
        <p:origin x="-13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sheet%20in%20Macroeconomic%20Policy%20in%201992-2006.ppt" TargetMode="External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acroeconomic%20Policy%20in%201992-2006.pp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acroeconomic%20Policy%20in%201992-2006.ppt" TargetMode="External"/><Relationship Id="rId2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Worksheet%20in%20Transition%20of%20Russian%20economy.pptx" TargetMode="External"/><Relationship Id="rId2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64331012097398"/>
          <c:y val="0.134615700626551"/>
          <c:w val="0.906581506015525"/>
          <c:h val="0.716347835477003"/>
        </c:manualLayout>
      </c:layout>
      <c:lineChart>
        <c:grouping val="standard"/>
        <c:varyColors val="0"/>
        <c:ser>
          <c:idx val="0"/>
          <c:order val="0"/>
          <c:cat>
            <c:numRef>
              <c:f>'[Worksheet in Macroeconomic Policy in 1992-2006.ppt]Sheet1'!$A$73:$A$87</c:f>
              <c:numCache>
                <c:formatCode>General</c:formatCode>
                <c:ptCount val="15"/>
                <c:pt idx="0">
                  <c:v>1990.0</c:v>
                </c:pt>
                <c:pt idx="1">
                  <c:v>1991.0</c:v>
                </c:pt>
                <c:pt idx="2">
                  <c:v>1992.0</c:v>
                </c:pt>
                <c:pt idx="3">
                  <c:v>1993.0</c:v>
                </c:pt>
                <c:pt idx="4">
                  <c:v>1994.0</c:v>
                </c:pt>
                <c:pt idx="5">
                  <c:v>1995.0</c:v>
                </c:pt>
                <c:pt idx="6">
                  <c:v>1996.0</c:v>
                </c:pt>
                <c:pt idx="7">
                  <c:v>1997.0</c:v>
                </c:pt>
                <c:pt idx="8">
                  <c:v>1998.0</c:v>
                </c:pt>
                <c:pt idx="9">
                  <c:v>1999.0</c:v>
                </c:pt>
                <c:pt idx="10">
                  <c:v>2000.0</c:v>
                </c:pt>
                <c:pt idx="11">
                  <c:v>2001.0</c:v>
                </c:pt>
                <c:pt idx="12">
                  <c:v>2002.0</c:v>
                </c:pt>
                <c:pt idx="13">
                  <c:v>2003.0</c:v>
                </c:pt>
                <c:pt idx="14">
                  <c:v>2004.0</c:v>
                </c:pt>
              </c:numCache>
            </c:numRef>
          </c:cat>
          <c:val>
            <c:numRef>
              <c:f>'[Worksheet in Macroeconomic Policy in 1992-2006.ppt]Sheet1'!$B$73:$B$86</c:f>
              <c:numCache>
                <c:formatCode>General</c:formatCode>
                <c:ptCount val="14"/>
                <c:pt idx="0">
                  <c:v>-3.0</c:v>
                </c:pt>
                <c:pt idx="1">
                  <c:v>-5.0</c:v>
                </c:pt>
                <c:pt idx="2">
                  <c:v>-14.5</c:v>
                </c:pt>
                <c:pt idx="3">
                  <c:v>-8.7</c:v>
                </c:pt>
                <c:pt idx="4">
                  <c:v>-12.7</c:v>
                </c:pt>
                <c:pt idx="5">
                  <c:v>-4.1</c:v>
                </c:pt>
                <c:pt idx="6">
                  <c:v>-3.4</c:v>
                </c:pt>
                <c:pt idx="7">
                  <c:v>0.9</c:v>
                </c:pt>
                <c:pt idx="8">
                  <c:v>-4.9</c:v>
                </c:pt>
                <c:pt idx="9">
                  <c:v>5.4</c:v>
                </c:pt>
                <c:pt idx="10">
                  <c:v>8.3</c:v>
                </c:pt>
                <c:pt idx="11">
                  <c:v>5.0</c:v>
                </c:pt>
                <c:pt idx="12">
                  <c:v>4.3</c:v>
                </c:pt>
                <c:pt idx="13">
                  <c:v>7.3</c:v>
                </c:pt>
              </c:numCache>
            </c:numRef>
          </c:val>
          <c:smooth val="0"/>
        </c:ser>
        <c:ser>
          <c:idx val="1"/>
          <c:order val="1"/>
          <c:spPr>
            <a:ln w="76200" cmpd="sng">
              <a:solidFill>
                <a:schemeClr val="tx2"/>
              </a:solidFill>
            </a:ln>
          </c:spPr>
          <c:marker>
            <c:symbol val="none"/>
          </c:marker>
          <c:cat>
            <c:numRef>
              <c:f>'[Worksheet in Macroeconomic Policy in 1992-2006.ppt]Sheet1'!$A$73:$A$87</c:f>
              <c:numCache>
                <c:formatCode>General</c:formatCode>
                <c:ptCount val="15"/>
                <c:pt idx="0">
                  <c:v>1990.0</c:v>
                </c:pt>
                <c:pt idx="1">
                  <c:v>1991.0</c:v>
                </c:pt>
                <c:pt idx="2">
                  <c:v>1992.0</c:v>
                </c:pt>
                <c:pt idx="3">
                  <c:v>1993.0</c:v>
                </c:pt>
                <c:pt idx="4">
                  <c:v>1994.0</c:v>
                </c:pt>
                <c:pt idx="5">
                  <c:v>1995.0</c:v>
                </c:pt>
                <c:pt idx="6">
                  <c:v>1996.0</c:v>
                </c:pt>
                <c:pt idx="7">
                  <c:v>1997.0</c:v>
                </c:pt>
                <c:pt idx="8">
                  <c:v>1998.0</c:v>
                </c:pt>
                <c:pt idx="9">
                  <c:v>1999.0</c:v>
                </c:pt>
                <c:pt idx="10">
                  <c:v>2000.0</c:v>
                </c:pt>
                <c:pt idx="11">
                  <c:v>2001.0</c:v>
                </c:pt>
                <c:pt idx="12">
                  <c:v>2002.0</c:v>
                </c:pt>
                <c:pt idx="13">
                  <c:v>2003.0</c:v>
                </c:pt>
                <c:pt idx="14">
                  <c:v>2004.0</c:v>
                </c:pt>
              </c:numCache>
            </c:numRef>
          </c:cat>
          <c:val>
            <c:numRef>
              <c:f>'[Worksheet in Macroeconomic Policy in 1992-2006.ppt]Sheet1'!$B$73:$B$87</c:f>
              <c:numCache>
                <c:formatCode>General</c:formatCode>
                <c:ptCount val="15"/>
                <c:pt idx="0">
                  <c:v>-3.0</c:v>
                </c:pt>
                <c:pt idx="1">
                  <c:v>-5.0</c:v>
                </c:pt>
                <c:pt idx="2">
                  <c:v>-14.5</c:v>
                </c:pt>
                <c:pt idx="3">
                  <c:v>-8.7</c:v>
                </c:pt>
                <c:pt idx="4">
                  <c:v>-12.7</c:v>
                </c:pt>
                <c:pt idx="5">
                  <c:v>-4.1</c:v>
                </c:pt>
                <c:pt idx="6">
                  <c:v>-3.4</c:v>
                </c:pt>
                <c:pt idx="7">
                  <c:v>0.9</c:v>
                </c:pt>
                <c:pt idx="8">
                  <c:v>-4.9</c:v>
                </c:pt>
                <c:pt idx="9">
                  <c:v>5.4</c:v>
                </c:pt>
                <c:pt idx="10">
                  <c:v>8.3</c:v>
                </c:pt>
                <c:pt idx="11">
                  <c:v>5.0</c:v>
                </c:pt>
                <c:pt idx="12">
                  <c:v>4.3</c:v>
                </c:pt>
                <c:pt idx="13">
                  <c:v>7.3</c:v>
                </c:pt>
                <c:pt idx="14">
                  <c:v>7.0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4610936"/>
        <c:axId val="444613816"/>
      </c:lineChart>
      <c:catAx>
        <c:axId val="444610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/>
            </a:pPr>
            <a:endParaRPr lang="en-US"/>
          </a:p>
        </c:txPr>
        <c:crossAx val="444613816"/>
        <c:crossesAt val="-15.0"/>
        <c:auto val="1"/>
        <c:lblAlgn val="ctr"/>
        <c:lblOffset val="100"/>
        <c:tickLblSkip val="1"/>
        <c:tickMarkSkip val="1"/>
        <c:noMultiLvlLbl val="0"/>
      </c:catAx>
      <c:valAx>
        <c:axId val="444613816"/>
        <c:scaling>
          <c:orientation val="minMax"/>
          <c:min val="-15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/>
            </a:pPr>
            <a:endParaRPr lang="en-US"/>
          </a:p>
        </c:txPr>
        <c:crossAx val="4446109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en-US" b="0" dirty="0"/>
              <a:t>Consolidated government revenues and expenditure, </a:t>
            </a:r>
            <a:endParaRPr lang="en-US" b="0" dirty="0" smtClean="0"/>
          </a:p>
          <a:p>
            <a:pPr>
              <a:defRPr b="0"/>
            </a:pPr>
            <a:r>
              <a:rPr lang="en-US" b="0" dirty="0" smtClean="0"/>
              <a:t>% </a:t>
            </a:r>
            <a:r>
              <a:rPr lang="en-US" b="0" dirty="0"/>
              <a:t>of GDP</a:t>
            </a:r>
          </a:p>
        </c:rich>
      </c:tx>
      <c:layout>
        <c:manualLayout>
          <c:xMode val="edge"/>
          <c:yMode val="edge"/>
          <c:x val="0.144420415933827"/>
          <c:y val="0.0261993222683549"/>
        </c:manualLayout>
      </c:layout>
      <c:overlay val="0"/>
    </c:title>
    <c:autoTitleDeleted val="0"/>
    <c:plotArea>
      <c:layout/>
      <c:areaChart>
        <c:grouping val="standard"/>
        <c:varyColors val="0"/>
        <c:ser>
          <c:idx val="1"/>
          <c:order val="0"/>
          <c:tx>
            <c:strRef>
              <c:f>'[Chart in Macroeconomic Policy in 1992-2006.ppt]Sheet1'!$C$93</c:f>
              <c:strCache>
                <c:ptCount val="1"/>
                <c:pt idx="0">
                  <c:v>Expenditures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cat>
            <c:numRef>
              <c:f>'[Chart in Macroeconomic Policy in 1992-2006.ppt]Sheet1'!$A$94:$A$100</c:f>
              <c:numCache>
                <c:formatCode>General</c:formatCode>
                <c:ptCount val="7"/>
                <c:pt idx="0">
                  <c:v>1992.0</c:v>
                </c:pt>
                <c:pt idx="1">
                  <c:v>1993.0</c:v>
                </c:pt>
                <c:pt idx="2">
                  <c:v>1994.0</c:v>
                </c:pt>
                <c:pt idx="3">
                  <c:v>1995.0</c:v>
                </c:pt>
                <c:pt idx="4">
                  <c:v>1996.0</c:v>
                </c:pt>
                <c:pt idx="5">
                  <c:v>1997.0</c:v>
                </c:pt>
                <c:pt idx="6">
                  <c:v>1998.0</c:v>
                </c:pt>
              </c:numCache>
            </c:numRef>
          </c:cat>
          <c:val>
            <c:numRef>
              <c:f>'[Chart in Macroeconomic Policy in 1992-2006.ppt]Sheet1'!$C$94:$C$100</c:f>
              <c:numCache>
                <c:formatCode>General</c:formatCode>
                <c:ptCount val="7"/>
                <c:pt idx="0">
                  <c:v>65.8</c:v>
                </c:pt>
                <c:pt idx="1">
                  <c:v>43.3</c:v>
                </c:pt>
                <c:pt idx="2">
                  <c:v>45.0</c:v>
                </c:pt>
                <c:pt idx="3">
                  <c:v>37.7</c:v>
                </c:pt>
                <c:pt idx="4">
                  <c:v>35.0</c:v>
                </c:pt>
                <c:pt idx="5">
                  <c:v>36.3</c:v>
                </c:pt>
                <c:pt idx="6">
                  <c:v>30.4</c:v>
                </c:pt>
              </c:numCache>
            </c:numRef>
          </c:val>
        </c:ser>
        <c:ser>
          <c:idx val="0"/>
          <c:order val="1"/>
          <c:tx>
            <c:strRef>
              <c:f>'[Chart in Macroeconomic Policy in 1992-2006.ppt]Sheet1'!$B$93</c:f>
              <c:strCache>
                <c:ptCount val="1"/>
                <c:pt idx="0">
                  <c:v>Revenues</c:v>
                </c:pt>
              </c:strCache>
            </c:strRef>
          </c:tx>
          <c:spPr>
            <a:solidFill>
              <a:srgbClr val="008000"/>
            </a:solidFill>
          </c:spPr>
          <c:cat>
            <c:numRef>
              <c:f>'[Chart in Macroeconomic Policy in 1992-2006.ppt]Sheet1'!$A$94:$A$100</c:f>
              <c:numCache>
                <c:formatCode>General</c:formatCode>
                <c:ptCount val="7"/>
                <c:pt idx="0">
                  <c:v>1992.0</c:v>
                </c:pt>
                <c:pt idx="1">
                  <c:v>1993.0</c:v>
                </c:pt>
                <c:pt idx="2">
                  <c:v>1994.0</c:v>
                </c:pt>
                <c:pt idx="3">
                  <c:v>1995.0</c:v>
                </c:pt>
                <c:pt idx="4">
                  <c:v>1996.0</c:v>
                </c:pt>
                <c:pt idx="5">
                  <c:v>1997.0</c:v>
                </c:pt>
                <c:pt idx="6">
                  <c:v>1998.0</c:v>
                </c:pt>
              </c:numCache>
            </c:numRef>
          </c:cat>
          <c:val>
            <c:numRef>
              <c:f>'[Chart in Macroeconomic Policy in 1992-2006.ppt]Sheet1'!$B$94:$B$100</c:f>
              <c:numCache>
                <c:formatCode>General</c:formatCode>
                <c:ptCount val="7"/>
                <c:pt idx="0">
                  <c:v>44.2</c:v>
                </c:pt>
                <c:pt idx="1">
                  <c:v>36.1</c:v>
                </c:pt>
                <c:pt idx="2">
                  <c:v>34.6</c:v>
                </c:pt>
                <c:pt idx="3">
                  <c:v>32.2</c:v>
                </c:pt>
                <c:pt idx="4">
                  <c:v>26.1</c:v>
                </c:pt>
                <c:pt idx="5">
                  <c:v>27.9</c:v>
                </c:pt>
                <c:pt idx="6">
                  <c:v>24.5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8737640"/>
        <c:axId val="468780024"/>
      </c:areaChart>
      <c:catAx>
        <c:axId val="468737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468780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8780024"/>
        <c:scaling>
          <c:orientation val="minMax"/>
          <c:max val="70.0"/>
          <c:min val="20.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468737640"/>
        <c:crosses val="autoZero"/>
        <c:crossBetween val="midCat"/>
        <c:majorUnit val="10.0"/>
      </c:valAx>
    </c:plotArea>
    <c:legend>
      <c:legendPos val="b"/>
      <c:layout>
        <c:manualLayout>
          <c:xMode val="edge"/>
          <c:yMode val="edge"/>
          <c:x val="0.239986070748317"/>
          <c:y val="0.914497377160905"/>
          <c:w val="0.547879321063249"/>
          <c:h val="0.0664485702802915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Budget Deficit, % of GDP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rgbClr val="008000"/>
              </a:solidFill>
            </c:spPr>
          </c:dPt>
          <c:cat>
            <c:numRef>
              <c:f>Sheet1!$B$2:$B$10</c:f>
              <c:numCache>
                <c:formatCode>General</c:formatCode>
                <c:ptCount val="9"/>
                <c:pt idx="0">
                  <c:v>1992.0</c:v>
                </c:pt>
                <c:pt idx="1">
                  <c:v>1993.0</c:v>
                </c:pt>
                <c:pt idx="2">
                  <c:v>1994.0</c:v>
                </c:pt>
                <c:pt idx="3">
                  <c:v>1995.0</c:v>
                </c:pt>
                <c:pt idx="4">
                  <c:v>1996.0</c:v>
                </c:pt>
                <c:pt idx="5">
                  <c:v>1997.0</c:v>
                </c:pt>
                <c:pt idx="6">
                  <c:v>1998.0</c:v>
                </c:pt>
                <c:pt idx="7">
                  <c:v>1999.0</c:v>
                </c:pt>
                <c:pt idx="8">
                  <c:v>2000.0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19.0</c:v>
                </c:pt>
                <c:pt idx="1">
                  <c:v>7.0</c:v>
                </c:pt>
                <c:pt idx="2">
                  <c:v>10.0</c:v>
                </c:pt>
                <c:pt idx="3">
                  <c:v>6.0</c:v>
                </c:pt>
                <c:pt idx="4">
                  <c:v>9.0</c:v>
                </c:pt>
                <c:pt idx="5">
                  <c:v>8.0</c:v>
                </c:pt>
                <c:pt idx="6">
                  <c:v>7.5</c:v>
                </c:pt>
                <c:pt idx="7">
                  <c:v>5.0</c:v>
                </c:pt>
                <c:pt idx="8">
                  <c:v>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4892104"/>
        <c:axId val="444895080"/>
      </c:barChart>
      <c:catAx>
        <c:axId val="444892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44895080"/>
        <c:crosses val="autoZero"/>
        <c:auto val="1"/>
        <c:lblAlgn val="ctr"/>
        <c:lblOffset val="100"/>
        <c:noMultiLvlLbl val="0"/>
      </c:catAx>
      <c:valAx>
        <c:axId val="44489508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448921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en-US" b="0" dirty="0" smtClean="0"/>
              <a:t>Government </a:t>
            </a:r>
            <a:r>
              <a:rPr lang="en-US" b="0" dirty="0"/>
              <a:t>debt, % of GDP</a:t>
            </a:r>
          </a:p>
        </c:rich>
      </c:tx>
      <c:layout/>
      <c:overlay val="0"/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'[Chart in Macroeconomic Policy in 1992-2006.ppt]Sheet1'!$B$104</c:f>
              <c:strCache>
                <c:ptCount val="1"/>
                <c:pt idx="0">
                  <c:v>GKO-OFZ</c:v>
                </c:pt>
              </c:strCache>
            </c:strRef>
          </c:tx>
          <c:cat>
            <c:strRef>
              <c:f>'[Chart in Macroeconomic Policy in 1992-2006.ppt]Sheet1'!$A$105:$A$109</c:f>
              <c:strCache>
                <c:ptCount val="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July 1,1998</c:v>
                </c:pt>
              </c:strCache>
            </c:strRef>
          </c:cat>
          <c:val>
            <c:numRef>
              <c:f>'[Chart in Macroeconomic Policy in 1992-2006.ppt]Sheet1'!$C$105:$C$109</c:f>
              <c:numCache>
                <c:formatCode>General</c:formatCode>
                <c:ptCount val="5"/>
                <c:pt idx="0">
                  <c:v>0.735713116096283</c:v>
                </c:pt>
                <c:pt idx="1">
                  <c:v>2.580441640378549</c:v>
                </c:pt>
                <c:pt idx="2">
                  <c:v>7.333878738296518</c:v>
                </c:pt>
                <c:pt idx="3">
                  <c:v>9.624903325599368</c:v>
                </c:pt>
                <c:pt idx="4">
                  <c:v>12.58552242588056</c:v>
                </c:pt>
              </c:numCache>
            </c:numRef>
          </c:val>
        </c:ser>
        <c:ser>
          <c:idx val="1"/>
          <c:order val="1"/>
          <c:tx>
            <c:strRef>
              <c:f>'[Chart in Macroeconomic Policy in 1992-2006.ppt]Sheet1'!$C$104</c:f>
              <c:strCache>
                <c:ptCount val="1"/>
                <c:pt idx="0">
                  <c:v>CBR credits to the government</c:v>
                </c:pt>
              </c:strCache>
            </c:strRef>
          </c:tx>
          <c:cat>
            <c:strRef>
              <c:f>'[Chart in Macroeconomic Policy in 1992-2006.ppt]Sheet1'!$A$105:$A$109</c:f>
              <c:strCache>
                <c:ptCount val="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July 1,1998</c:v>
                </c:pt>
              </c:strCache>
            </c:strRef>
          </c:cat>
          <c:val>
            <c:numRef>
              <c:f>'[Chart in Macroeconomic Policy in 1992-2006.ppt]Sheet1'!$D$105:$D$109</c:f>
              <c:numCache>
                <c:formatCode>General</c:formatCode>
                <c:ptCount val="5"/>
                <c:pt idx="0">
                  <c:v>1.0</c:v>
                </c:pt>
                <c:pt idx="1">
                  <c:v>2.252365930599367</c:v>
                </c:pt>
                <c:pt idx="2">
                  <c:v>3.442414325970367</c:v>
                </c:pt>
                <c:pt idx="3">
                  <c:v>5.25908739365816</c:v>
                </c:pt>
                <c:pt idx="4">
                  <c:v>5.828194948897693</c:v>
                </c:pt>
              </c:numCache>
            </c:numRef>
          </c:val>
        </c:ser>
        <c:ser>
          <c:idx val="4"/>
          <c:order val="2"/>
          <c:cat>
            <c:strRef>
              <c:f>'[Chart in Macroeconomic Policy in 1992-2006.ppt]Sheet1'!$A$105:$A$109</c:f>
              <c:strCache>
                <c:ptCount val="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July 1,1998</c:v>
                </c:pt>
              </c:strCache>
            </c:strRef>
          </c:cat>
          <c:val>
            <c:numRef>
              <c:f>'[Chart in Macroeconomic Policy in 1992-2006.ppt]Sheet1'!$E$105:$E$109</c:f>
              <c:numCache>
                <c:formatCode>General</c:formatCode>
                <c:ptCount val="5"/>
                <c:pt idx="0">
                  <c:v>17.16428688390372</c:v>
                </c:pt>
                <c:pt idx="1">
                  <c:v>9.567192429022082</c:v>
                </c:pt>
                <c:pt idx="2">
                  <c:v>9.123706935733112</c:v>
                </c:pt>
                <c:pt idx="3">
                  <c:v>0.11600928074246</c:v>
                </c:pt>
                <c:pt idx="4">
                  <c:v>0.586282625221727</c:v>
                </c:pt>
              </c:numCache>
            </c:numRef>
          </c:val>
        </c:ser>
        <c:ser>
          <c:idx val="3"/>
          <c:order val="3"/>
          <c:cat>
            <c:strRef>
              <c:f>'[Chart in Macroeconomic Policy in 1992-2006.ppt]Sheet1'!$A$105:$A$109</c:f>
              <c:strCache>
                <c:ptCount val="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July 1,1998</c:v>
                </c:pt>
              </c:strCache>
            </c:strRef>
          </c:cat>
          <c:val>
            <c:numRef>
              <c:f>'[Chart in Macroeconomic Policy in 1992-2006.ppt]Sheet1'!$H$105:$H$109</c:f>
              <c:numCache>
                <c:formatCode>General</c:formatCode>
                <c:ptCount val="5"/>
                <c:pt idx="0">
                  <c:v>44.5</c:v>
                </c:pt>
                <c:pt idx="1">
                  <c:v>33.8</c:v>
                </c:pt>
                <c:pt idx="2">
                  <c:v>28.4</c:v>
                </c:pt>
                <c:pt idx="3">
                  <c:v>32.0</c:v>
                </c:pt>
                <c:pt idx="4">
                  <c:v>35.5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8924280"/>
        <c:axId val="468927400"/>
      </c:areaChart>
      <c:catAx>
        <c:axId val="468924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468927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892740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468924280"/>
        <c:crosses val="autoZero"/>
        <c:crossBetween val="midCat"/>
      </c:valAx>
    </c:plotArea>
    <c:plotVisOnly val="1"/>
    <c:dispBlanksAs val="zero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en-US" b="0" dirty="0"/>
              <a:t>Oil prices ($ per barrel, right scale) </a:t>
            </a:r>
            <a:endParaRPr lang="en-US" b="0" dirty="0" smtClean="0"/>
          </a:p>
          <a:p>
            <a:pPr>
              <a:defRPr b="0"/>
            </a:pPr>
            <a:r>
              <a:rPr lang="en-US" b="0" dirty="0" smtClean="0"/>
              <a:t>and </a:t>
            </a:r>
            <a:r>
              <a:rPr lang="en-US" b="0" dirty="0"/>
              <a:t>GDP growth </a:t>
            </a:r>
            <a:r>
              <a:rPr lang="en-US" b="0" dirty="0" smtClean="0"/>
              <a:t>rates </a:t>
            </a:r>
            <a:r>
              <a:rPr lang="en-US" b="0" dirty="0"/>
              <a:t>(%, left scale)</a:t>
            </a:r>
          </a:p>
        </c:rich>
      </c:tx>
      <c:layout>
        <c:manualLayout>
          <c:xMode val="edge"/>
          <c:yMode val="edge"/>
          <c:x val="0.281183036730235"/>
          <c:y val="0.0216166200637838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787545083253667"/>
          <c:y val="0.159321902044242"/>
          <c:w val="0.862636591191808"/>
          <c:h val="0.657357613176765"/>
        </c:manualLayout>
      </c:layout>
      <c:lineChart>
        <c:grouping val="standard"/>
        <c:varyColors val="0"/>
        <c:ser>
          <c:idx val="1"/>
          <c:order val="1"/>
          <c:spPr>
            <a:ln w="76200" cmpd="sng">
              <a:solidFill>
                <a:srgbClr val="008000"/>
              </a:solidFill>
            </a:ln>
          </c:spPr>
          <c:marker>
            <c:symbol val="none"/>
          </c:marker>
          <c:cat>
            <c:numRef>
              <c:f>'[Worksheet in Transition of Russian economy.pptx]Sheet1'!$V$28:$V$45</c:f>
              <c:numCache>
                <c:formatCode>General</c:formatCode>
                <c:ptCount val="18"/>
                <c:pt idx="0">
                  <c:v>1990.0</c:v>
                </c:pt>
                <c:pt idx="1">
                  <c:v>1991.0</c:v>
                </c:pt>
                <c:pt idx="2">
                  <c:v>1992.0</c:v>
                </c:pt>
                <c:pt idx="3">
                  <c:v>1993.0</c:v>
                </c:pt>
                <c:pt idx="4">
                  <c:v>1994.0</c:v>
                </c:pt>
                <c:pt idx="5">
                  <c:v>1995.0</c:v>
                </c:pt>
                <c:pt idx="6">
                  <c:v>1996.0</c:v>
                </c:pt>
                <c:pt idx="7">
                  <c:v>1997.0</c:v>
                </c:pt>
                <c:pt idx="8">
                  <c:v>1998.0</c:v>
                </c:pt>
                <c:pt idx="9">
                  <c:v>1999.0</c:v>
                </c:pt>
                <c:pt idx="10">
                  <c:v>2000.0</c:v>
                </c:pt>
                <c:pt idx="11">
                  <c:v>2001.0</c:v>
                </c:pt>
                <c:pt idx="12">
                  <c:v>2002.0</c:v>
                </c:pt>
                <c:pt idx="13">
                  <c:v>2003.0</c:v>
                </c:pt>
                <c:pt idx="14">
                  <c:v>2004.0</c:v>
                </c:pt>
                <c:pt idx="15">
                  <c:v>2005.0</c:v>
                </c:pt>
                <c:pt idx="16">
                  <c:v>2006.0</c:v>
                </c:pt>
                <c:pt idx="17">
                  <c:v>2007.0</c:v>
                </c:pt>
              </c:numCache>
            </c:numRef>
          </c:cat>
          <c:val>
            <c:numRef>
              <c:f>'Y:F:[Inflation.xls]Sheet1'!$B$73:$B$90</c:f>
              <c:numCache>
                <c:formatCode>General</c:formatCode>
                <c:ptCount val="18"/>
                <c:pt idx="0">
                  <c:v>-3.0</c:v>
                </c:pt>
                <c:pt idx="1">
                  <c:v>-5.0</c:v>
                </c:pt>
                <c:pt idx="2">
                  <c:v>-14.5</c:v>
                </c:pt>
                <c:pt idx="3">
                  <c:v>-8.7</c:v>
                </c:pt>
                <c:pt idx="4">
                  <c:v>-12.7</c:v>
                </c:pt>
                <c:pt idx="5">
                  <c:v>-4.1</c:v>
                </c:pt>
                <c:pt idx="6">
                  <c:v>-3.4</c:v>
                </c:pt>
                <c:pt idx="7">
                  <c:v>0.9</c:v>
                </c:pt>
                <c:pt idx="8">
                  <c:v>-4.9</c:v>
                </c:pt>
                <c:pt idx="9">
                  <c:v>5.4</c:v>
                </c:pt>
                <c:pt idx="10">
                  <c:v>8.3</c:v>
                </c:pt>
                <c:pt idx="11">
                  <c:v>5.0</c:v>
                </c:pt>
                <c:pt idx="12">
                  <c:v>4.3</c:v>
                </c:pt>
                <c:pt idx="13">
                  <c:v>7.3</c:v>
                </c:pt>
                <c:pt idx="14">
                  <c:v>7.2</c:v>
                </c:pt>
                <c:pt idx="15">
                  <c:v>6.4</c:v>
                </c:pt>
                <c:pt idx="16">
                  <c:v>6.7</c:v>
                </c:pt>
                <c:pt idx="17">
                  <c:v>7.2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9127256"/>
        <c:axId val="469130264"/>
      </c:lineChart>
      <c:lineChart>
        <c:grouping val="standard"/>
        <c:varyColors val="0"/>
        <c:ser>
          <c:idx val="0"/>
          <c:order val="0"/>
          <c:tx>
            <c:v>Oil price</c:v>
          </c:tx>
          <c:spPr>
            <a:ln w="76200" cmpd="sng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'[Worksheet in Transition of Russian economy.pptx]Sheet1'!$V$28:$V$45</c:f>
              <c:numCache>
                <c:formatCode>General</c:formatCode>
                <c:ptCount val="18"/>
                <c:pt idx="0">
                  <c:v>1990.0</c:v>
                </c:pt>
                <c:pt idx="1">
                  <c:v>1991.0</c:v>
                </c:pt>
                <c:pt idx="2">
                  <c:v>1992.0</c:v>
                </c:pt>
                <c:pt idx="3">
                  <c:v>1993.0</c:v>
                </c:pt>
                <c:pt idx="4">
                  <c:v>1994.0</c:v>
                </c:pt>
                <c:pt idx="5">
                  <c:v>1995.0</c:v>
                </c:pt>
                <c:pt idx="6">
                  <c:v>1996.0</c:v>
                </c:pt>
                <c:pt idx="7">
                  <c:v>1997.0</c:v>
                </c:pt>
                <c:pt idx="8">
                  <c:v>1998.0</c:v>
                </c:pt>
                <c:pt idx="9">
                  <c:v>1999.0</c:v>
                </c:pt>
                <c:pt idx="10">
                  <c:v>2000.0</c:v>
                </c:pt>
                <c:pt idx="11">
                  <c:v>2001.0</c:v>
                </c:pt>
                <c:pt idx="12">
                  <c:v>2002.0</c:v>
                </c:pt>
                <c:pt idx="13">
                  <c:v>2003.0</c:v>
                </c:pt>
                <c:pt idx="14">
                  <c:v>2004.0</c:v>
                </c:pt>
                <c:pt idx="15">
                  <c:v>2005.0</c:v>
                </c:pt>
                <c:pt idx="16">
                  <c:v>2006.0</c:v>
                </c:pt>
                <c:pt idx="17">
                  <c:v>2007.0</c:v>
                </c:pt>
              </c:numCache>
            </c:numRef>
          </c:cat>
          <c:val>
            <c:numRef>
              <c:f>'Y:F:[Inflation.xls]Sheet1'!$C$73:$C$90</c:f>
              <c:numCache>
                <c:formatCode>General</c:formatCode>
                <c:ptCount val="18"/>
                <c:pt idx="0">
                  <c:v>36.755679138649</c:v>
                </c:pt>
                <c:pt idx="1">
                  <c:v>29.70664478329167</c:v>
                </c:pt>
                <c:pt idx="2">
                  <c:v>27.84485663960094</c:v>
                </c:pt>
                <c:pt idx="3">
                  <c:v>23.82854636736245</c:v>
                </c:pt>
                <c:pt idx="4">
                  <c:v>21.74428039518038</c:v>
                </c:pt>
                <c:pt idx="5">
                  <c:v>22.73957594369428</c:v>
                </c:pt>
                <c:pt idx="6">
                  <c:v>26.76759557532703</c:v>
                </c:pt>
                <c:pt idx="7">
                  <c:v>24.26179266495086</c:v>
                </c:pt>
                <c:pt idx="8">
                  <c:v>16.2174627610796</c:v>
                </c:pt>
                <c:pt idx="9">
                  <c:v>22.09556117700881</c:v>
                </c:pt>
                <c:pt idx="10">
                  <c:v>33.93372352462722</c:v>
                </c:pt>
                <c:pt idx="11">
                  <c:v>28.2140887350533</c:v>
                </c:pt>
                <c:pt idx="12">
                  <c:v>28.2406365029131</c:v>
                </c:pt>
                <c:pt idx="13">
                  <c:v>31.59477901008</c:v>
                </c:pt>
                <c:pt idx="14">
                  <c:v>40.83212232</c:v>
                </c:pt>
                <c:pt idx="15">
                  <c:v>56.265764364</c:v>
                </c:pt>
                <c:pt idx="16">
                  <c:v>65.1440625</c:v>
                </c:pt>
                <c:pt idx="17">
                  <c:v>70.0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9133304"/>
        <c:axId val="469136616"/>
      </c:lineChart>
      <c:catAx>
        <c:axId val="469127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5400000" vert="horz"/>
          <a:lstStyle/>
          <a:p>
            <a:pPr>
              <a:defRPr sz="1600"/>
            </a:pPr>
            <a:endParaRPr lang="en-US"/>
          </a:p>
        </c:txPr>
        <c:crossAx val="469130264"/>
        <c:crossesAt val="-15.0"/>
        <c:auto val="1"/>
        <c:lblAlgn val="ctr"/>
        <c:lblOffset val="100"/>
        <c:tickLblSkip val="1"/>
        <c:tickMarkSkip val="1"/>
        <c:noMultiLvlLbl val="0"/>
      </c:catAx>
      <c:valAx>
        <c:axId val="469130264"/>
        <c:scaling>
          <c:orientation val="minMax"/>
          <c:max val="15.0"/>
          <c:min val="-15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000"/>
            </a:pPr>
            <a:endParaRPr lang="en-US"/>
          </a:p>
        </c:txPr>
        <c:crossAx val="469127256"/>
        <c:crosses val="autoZero"/>
        <c:crossBetween val="between"/>
      </c:valAx>
      <c:catAx>
        <c:axId val="4691333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69136616"/>
        <c:crosses val="autoZero"/>
        <c:auto val="1"/>
        <c:lblAlgn val="ctr"/>
        <c:lblOffset val="100"/>
        <c:noMultiLvlLbl val="0"/>
      </c:catAx>
      <c:valAx>
        <c:axId val="469136616"/>
        <c:scaling>
          <c:orientation val="minMax"/>
          <c:max val="70.0"/>
          <c:min val="0.0"/>
        </c:scaling>
        <c:delete val="0"/>
        <c:axPos val="r"/>
        <c:numFmt formatCode="0" sourceLinked="0"/>
        <c:majorTickMark val="cross"/>
        <c:minorTickMark val="none"/>
        <c:tickLblPos val="nextTo"/>
        <c:txPr>
          <a:bodyPr rot="0" vert="horz"/>
          <a:lstStyle/>
          <a:p>
            <a:pPr>
              <a:defRPr sz="2000"/>
            </a:pPr>
            <a:endParaRPr lang="en-US"/>
          </a:p>
        </c:txPr>
        <c:crossAx val="469133304"/>
        <c:crosses val="max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0.0768</cdr:x>
      <cdr:y>0.41657</cdr:y>
    </cdr:from>
    <cdr:to>
      <cdr:x>0.97703</cdr:x>
      <cdr:y>0.41657</cdr:y>
    </cdr:to>
    <cdr:sp macro="" textlink="">
      <cdr:nvSpPr>
        <cdr:cNvPr id="148481" name="Line 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460350" y="1105703"/>
          <a:ext cx="5396331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34925">
          <a:solidFill>
            <a:srgbClr xmlns:mc="http://schemas.openxmlformats.org/markup-compatibility/2006" xmlns:a14="http://schemas.microsoft.com/office/drawing/2010/main" val="DD0806" mc:Ignorable="a14" a14:legacySpreadsheetColorIndex="10"/>
          </a:solidFill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0.36823</cdr:x>
      <cdr:y>0.84328</cdr:y>
    </cdr:from>
    <cdr:to>
      <cdr:x>0.92165</cdr:x>
      <cdr:y>0.8981</cdr:y>
    </cdr:to>
    <cdr:sp macro="" textlink="">
      <cdr:nvSpPr>
        <cdr:cNvPr id="9318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187327" y="4355034"/>
          <a:ext cx="4790301" cy="2831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cdr:spPr>
      <cdr:txBody>
        <a:bodyPr xmlns:a="http://schemas.openxmlformats.org/drawingml/2006/main" wrap="square" lIns="18288" tIns="18288" rIns="18288" bIns="18288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1600" b="1" i="0" u="none" strike="noStrike" baseline="0" dirty="0">
              <a:solidFill>
                <a:srgbClr val="FFFFFF"/>
              </a:solidFill>
              <a:latin typeface="Arial"/>
              <a:ea typeface="Arial"/>
              <a:cs typeface="Arial"/>
            </a:rPr>
            <a:t>Short-term debt (GKO-OFZ) held by the banks</a:t>
          </a:r>
        </a:p>
      </cdr:txBody>
    </cdr:sp>
  </cdr:relSizeAnchor>
  <cdr:relSizeAnchor xmlns:cdr="http://schemas.openxmlformats.org/drawingml/2006/chartDrawing">
    <cdr:from>
      <cdr:x>0.57395</cdr:x>
      <cdr:y>0.74423</cdr:y>
    </cdr:from>
    <cdr:to>
      <cdr:x>0.90416</cdr:x>
      <cdr:y>0.79905</cdr:y>
    </cdr:to>
    <cdr:sp macro="" textlink="">
      <cdr:nvSpPr>
        <cdr:cNvPr id="9318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968028" y="3843493"/>
          <a:ext cx="2858218" cy="2831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cdr:spPr>
      <cdr:txBody>
        <a:bodyPr xmlns:a="http://schemas.openxmlformats.org/drawingml/2006/main" wrap="none" lIns="18288" tIns="18288" rIns="18288" bIns="18288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1600" b="1" i="0" u="none" strike="noStrike" baseline="0" dirty="0">
              <a:solidFill>
                <a:srgbClr val="FFFFFF"/>
              </a:solidFill>
              <a:latin typeface="Arial"/>
              <a:ea typeface="Arial"/>
              <a:cs typeface="Arial"/>
            </a:rPr>
            <a:t>Short-term debt held by CBR</a:t>
          </a:r>
        </a:p>
      </cdr:txBody>
    </cdr:sp>
  </cdr:relSizeAnchor>
  <cdr:relSizeAnchor xmlns:cdr="http://schemas.openxmlformats.org/drawingml/2006/chartDrawing">
    <cdr:from>
      <cdr:x>0.09436</cdr:x>
      <cdr:y>0.02395</cdr:y>
    </cdr:from>
    <cdr:to>
      <cdr:x>0.22508</cdr:x>
      <cdr:y>0.13773</cdr:y>
    </cdr:to>
    <cdr:sp macro="" textlink="">
      <cdr:nvSpPr>
        <cdr:cNvPr id="9318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04501" y="50800"/>
          <a:ext cx="698910" cy="24130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cdr:spPr>
    </cdr:sp>
  </cdr:relSizeAnchor>
  <cdr:relSizeAnchor xmlns:cdr="http://schemas.openxmlformats.org/drawingml/2006/chartDrawing">
    <cdr:from>
      <cdr:x>0.38955</cdr:x>
      <cdr:y>0.50698</cdr:y>
    </cdr:from>
    <cdr:to>
      <cdr:x>0.66168</cdr:x>
      <cdr:y>0.5618</cdr:y>
    </cdr:to>
    <cdr:sp macro="" textlink="">
      <cdr:nvSpPr>
        <cdr:cNvPr id="93188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371832" y="2618234"/>
          <a:ext cx="2355495" cy="2831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cdr:spPr>
      <cdr:txBody>
        <a:bodyPr xmlns:a="http://schemas.openxmlformats.org/drawingml/2006/main" wrap="square" lIns="18288" tIns="18288" rIns="18288" bIns="18288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1600" b="1" i="0" u="none" strike="noStrike" baseline="0" noProof="0" smtClean="0">
              <a:solidFill>
                <a:srgbClr val="FFFFFF"/>
              </a:solidFill>
              <a:latin typeface="Arial"/>
              <a:ea typeface="Arial"/>
              <a:cs typeface="Arial"/>
            </a:rPr>
            <a:t>External debt</a:t>
          </a:r>
          <a:endParaRPr lang="en-US" sz="1600" b="1" i="0" u="none" strike="noStrike" baseline="0" noProof="0">
            <a:solidFill>
              <a:srgbClr val="FFFFFF"/>
            </a:solidFill>
            <a:latin typeface="Arial"/>
            <a:ea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</cdr:x>
      <cdr:y>0.72805</cdr:y>
    </cdr:from>
    <cdr:to>
      <cdr:x>0.54642</cdr:x>
      <cdr:y>0.83799</cdr:y>
    </cdr:to>
    <cdr:sp macro="" textlink="">
      <cdr:nvSpPr>
        <cdr:cNvPr id="93189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3759946"/>
          <a:ext cx="4729700" cy="5677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18288" rIns="27432" bIns="1828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1600" b="1" i="0" u="none" strike="noStrike" baseline="0" dirty="0">
              <a:solidFill>
                <a:schemeClr val="bg1"/>
              </a:solidFill>
              <a:latin typeface="Arial"/>
              <a:ea typeface="Arial"/>
              <a:cs typeface="Arial"/>
            </a:rPr>
            <a:t>CBR credits to the government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0.74609</cdr:x>
      <cdr:y>0.17332</cdr:y>
    </cdr:from>
    <cdr:to>
      <cdr:x>0.85843</cdr:x>
      <cdr:y>0.24003</cdr:y>
    </cdr:to>
    <cdr:sp macro="" textlink="">
      <cdr:nvSpPr>
        <cdr:cNvPr id="133121" name="Text Box 102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556967" y="896113"/>
          <a:ext cx="987259" cy="3449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>
          <a:noFill/>
          <a:miter lim="800000"/>
          <a:headEnd/>
          <a:tailEnd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18288" rIns="27432" bIns="1828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it-IT" sz="140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rPr>
            <a:t>Oil price</a:t>
          </a:r>
        </a:p>
      </cdr:txBody>
    </cdr:sp>
  </cdr:relSizeAnchor>
  <cdr:relSizeAnchor xmlns:cdr="http://schemas.openxmlformats.org/drawingml/2006/chartDrawing">
    <cdr:from>
      <cdr:x>0.37563</cdr:x>
      <cdr:y>0.27911</cdr:y>
    </cdr:from>
    <cdr:to>
      <cdr:x>0.55989</cdr:x>
      <cdr:y>0.34089</cdr:y>
    </cdr:to>
    <cdr:sp macro="" textlink="">
      <cdr:nvSpPr>
        <cdr:cNvPr id="133122" name="Text Box 102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301174" y="1443101"/>
          <a:ext cx="1619351" cy="31942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>
          <a:noFill/>
          <a:miter lim="800000"/>
          <a:headEnd/>
          <a:tailEnd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18288" rIns="27432" bIns="1828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1400" b="1" i="0" u="none" strike="noStrike" baseline="0" dirty="0">
              <a:solidFill>
                <a:srgbClr val="000000"/>
              </a:solidFill>
              <a:latin typeface="Arial Cyr"/>
              <a:ea typeface="Arial Cyr"/>
              <a:cs typeface="Arial Cyr"/>
            </a:rPr>
            <a:t>GDP growth rates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6 April 2011 г.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6 April 2011 г.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6 April 2011 г.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366F76-5E2E-EA4E-BAEC-5B0B9757E1C8}" type="datetime1">
              <a:rPr lang="fi-FI"/>
              <a:pPr/>
              <a:t>06.04.11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76607-2A58-F147-A230-CBD6443DF6EB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198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6 April 2011 г.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6 April 2011 г.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6 April 2011 г.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6 April 2011 г.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6 April 2011 г.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6 April 2011 г.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6 April 2011 г.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6 April 2011 г.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6 April 2011 г.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90832" cy="1927225"/>
          </a:xfrm>
        </p:spPr>
        <p:txBody>
          <a:bodyPr/>
          <a:lstStyle/>
          <a:p>
            <a:r>
              <a:rPr lang="en-US" dirty="0" smtClean="0"/>
              <a:t>ECONOMIC TRANSITION OF RUSSIA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Lecturer – Oleg Deev</a:t>
            </a:r>
          </a:p>
          <a:p>
            <a:r>
              <a:rPr lang="en-US" dirty="0" err="1" smtClean="0"/>
              <a:t>oleg@mail.muni.cz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988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was the drop so drastic?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2809"/>
            <a:ext cx="8229600" cy="48768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Some of the standard explanations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Bad institutions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Natural resource dependence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Bad policies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For a medium income level country, Russia is trade wise open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Financial dependence proved important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</a:t>
            </a:r>
            <a:r>
              <a:rPr lang="en-US" sz="2400" dirty="0" smtClean="0"/>
              <a:t>hort-term debt was concentrated and fast growing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Dependence of financial intermediation on foreign funding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The dual financial system: households and most companies using domestic markets; some big companies and banks dependent on foreign markets</a:t>
            </a:r>
          </a:p>
        </p:txBody>
      </p:sp>
    </p:spTree>
    <p:extLst>
      <p:ext uri="{BB962C8B-B14F-4D97-AF65-F5344CB8AC3E}">
        <p14:creationId xmlns:p14="http://schemas.microsoft.com/office/powerpoint/2010/main" val="1931938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 1998-1999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Budget reform </a:t>
            </a:r>
          </a:p>
          <a:p>
            <a:pPr lvl="1"/>
            <a:r>
              <a:rPr lang="en-US" sz="2400" dirty="0" smtClean="0"/>
              <a:t>Expenditures and arrears reduction</a:t>
            </a:r>
          </a:p>
          <a:p>
            <a:pPr lvl="1"/>
            <a:r>
              <a:rPr lang="en-US" sz="2400" dirty="0" smtClean="0"/>
              <a:t>Revision of expenditures</a:t>
            </a:r>
          </a:p>
          <a:p>
            <a:r>
              <a:rPr lang="en-US" sz="2800" dirty="0" smtClean="0"/>
              <a:t>Taxation reform</a:t>
            </a:r>
          </a:p>
          <a:p>
            <a:pPr lvl="1"/>
            <a:r>
              <a:rPr lang="en-US" sz="2400" dirty="0" smtClean="0"/>
              <a:t>The creation of efficient taxation system</a:t>
            </a:r>
          </a:p>
          <a:p>
            <a:r>
              <a:rPr lang="en-US" sz="2800" dirty="0" smtClean="0"/>
              <a:t>Changes in banking sector </a:t>
            </a:r>
          </a:p>
          <a:p>
            <a:pPr lvl="1"/>
            <a:r>
              <a:rPr lang="en-US" sz="2400" dirty="0" smtClean="0"/>
              <a:t>The worst half of the banks was closed</a:t>
            </a:r>
          </a:p>
          <a:p>
            <a:pPr lvl="1"/>
            <a:r>
              <a:rPr lang="en-US" sz="2400" dirty="0" smtClean="0"/>
              <a:t>Strengthening the governance of banks</a:t>
            </a:r>
          </a:p>
          <a:p>
            <a:pPr lvl="1"/>
            <a:r>
              <a:rPr lang="en-US" sz="2400" dirty="0" smtClean="0"/>
              <a:t>The payment system improvement</a:t>
            </a:r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00364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 why the talk of a safe haven?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700" dirty="0" smtClean="0"/>
              <a:t>Politicians were not in the business of doom-saying</a:t>
            </a:r>
          </a:p>
          <a:p>
            <a:pPr>
              <a:lnSpc>
                <a:spcPct val="90000"/>
              </a:lnSpc>
            </a:pPr>
            <a:r>
              <a:rPr lang="en-US" sz="2700" dirty="0" smtClean="0"/>
              <a:t>Shifting blame to where it belonged: global imbalances</a:t>
            </a:r>
          </a:p>
          <a:p>
            <a:pPr>
              <a:lnSpc>
                <a:spcPct val="90000"/>
              </a:lnSpc>
            </a:pPr>
            <a:r>
              <a:rPr lang="en-US" sz="2700" dirty="0" smtClean="0"/>
              <a:t>Good grounds why a pure financial crisis might handle Russia softly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Small financial sector</a:t>
            </a:r>
            <a:r>
              <a:rPr lang="en-US" sz="2400" dirty="0"/>
              <a:t> </a:t>
            </a:r>
            <a:r>
              <a:rPr lang="en-US" sz="2400" dirty="0" smtClean="0"/>
              <a:t>with </a:t>
            </a:r>
            <a:r>
              <a:rPr lang="en-US" sz="2400" dirty="0" err="1" smtClean="0"/>
              <a:t>limeted</a:t>
            </a:r>
            <a:r>
              <a:rPr lang="en-US" sz="2400" dirty="0" smtClean="0"/>
              <a:t> role in investment finance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Strong public sector financial position – taxation reform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Households with no financial wealth, little debt: no wealth effect on consumption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Labor markets expected to be very flexible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3596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Boom in industry</a:t>
            </a:r>
          </a:p>
          <a:p>
            <a:r>
              <a:rPr lang="en-US" sz="2800" dirty="0" smtClean="0"/>
              <a:t>After devaluation, domestic producers were taking advantage of new export opportunities and made shift from foreign to Russian made goods </a:t>
            </a:r>
          </a:p>
          <a:p>
            <a:r>
              <a:rPr lang="en-US" sz="2800" dirty="0" smtClean="0"/>
              <a:t>Devaluation of the previously overvalued currency restored the previously lost competitiveness </a:t>
            </a:r>
          </a:p>
          <a:p>
            <a:r>
              <a:rPr lang="en-US" sz="2800" dirty="0" smtClean="0"/>
              <a:t>Output was falling in the beginning of 1998, but started to grow in October (unlike in East Asia, where output fell after the currency crises) 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the crisis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412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growth – 1999-2008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062454" cy="49826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612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27" name="Object 7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27240142"/>
              </p:ext>
            </p:extLst>
          </p:nvPr>
        </p:nvGraphicFramePr>
        <p:xfrm>
          <a:off x="224881" y="1666955"/>
          <a:ext cx="8809986" cy="503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6" name="Worksheet" r:id="rId3" imgW="14262100" imgH="6692900" progId="Excel.Sheet.8">
                  <p:embed/>
                </p:oleObj>
              </mc:Choice>
              <mc:Fallback>
                <p:oleObj name="Worksheet" r:id="rId3" imgW="14262100" imgH="66929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881" y="1666955"/>
                        <a:ext cx="8809986" cy="5037190"/>
                      </a:xfrm>
                      <a:prstGeom prst="rect">
                        <a:avLst/>
                      </a:prstGeom>
                      <a:extLst>
                        <a:ext uri="{FAA26D3D-D897-4be2-8F04-BA451C77F1D7}">
                          <ma14:placeholderFlag xmlns:ma14="http://schemas.microsoft.com/office/mac/drawingml/2011/main" val="1"/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33400"/>
            <a:ext cx="8229601" cy="990600"/>
          </a:xfrm>
        </p:spPr>
        <p:txBody>
          <a:bodyPr>
            <a:noAutofit/>
          </a:bodyPr>
          <a:lstStyle/>
          <a:p>
            <a:r>
              <a:rPr lang="en-US" dirty="0"/>
              <a:t>Output is growing, inflation is under control</a:t>
            </a:r>
          </a:p>
        </p:txBody>
      </p:sp>
    </p:spTree>
    <p:extLst>
      <p:ext uri="{BB962C8B-B14F-4D97-AF65-F5344CB8AC3E}">
        <p14:creationId xmlns:p14="http://schemas.microsoft.com/office/powerpoint/2010/main" val="1567900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Oil price grows, GDP does not accelerate 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2284553"/>
              </p:ext>
            </p:extLst>
          </p:nvPr>
        </p:nvGraphicFramePr>
        <p:xfrm>
          <a:off x="176192" y="1524000"/>
          <a:ext cx="8788400" cy="5170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9659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alibri" charset="0"/>
              </a:rPr>
              <a:t>Russia</a:t>
            </a:r>
            <a:r>
              <a:rPr lang="en-US" altLang="ja-JP" sz="4000" dirty="0" smtClean="0">
                <a:latin typeface="Calibri" charset="0"/>
              </a:rPr>
              <a:t>’</a:t>
            </a:r>
            <a:r>
              <a:rPr lang="en-US" sz="4000" dirty="0" smtClean="0">
                <a:latin typeface="Calibri" charset="0"/>
              </a:rPr>
              <a:t>s anti-crisis policies – 2008-2009</a:t>
            </a:r>
            <a:endParaRPr lang="en-US" sz="4000" dirty="0">
              <a:latin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>
                <a:latin typeface="Calibri" charset="0"/>
              </a:rPr>
              <a:t>Basically similar to those in other countries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Calibri" charset="0"/>
              </a:rPr>
              <a:t>Package of tax reforms, reducing the tax burden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Calibri" charset="0"/>
              </a:rPr>
              <a:t>Emphasis on </a:t>
            </a:r>
            <a:r>
              <a:rPr lang="en-US" sz="2800" dirty="0" err="1" smtClean="0">
                <a:latin typeface="Calibri" charset="0"/>
              </a:rPr>
              <a:t>monotowns</a:t>
            </a:r>
            <a:r>
              <a:rPr lang="en-US" sz="2800" dirty="0" smtClean="0">
                <a:latin typeface="Calibri" charset="0"/>
              </a:rPr>
              <a:t>, pensions, minimum wages - crisis fighting as a social policy measure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Calibri" charset="0"/>
              </a:rPr>
              <a:t>Since 2005 </a:t>
            </a:r>
            <a:r>
              <a:rPr lang="en-US" dirty="0" smtClean="0">
                <a:latin typeface="Calibri" charset="0"/>
              </a:rPr>
              <a:t>- </a:t>
            </a:r>
            <a:r>
              <a:rPr lang="en-US" dirty="0">
                <a:latin typeface="Calibri" charset="0"/>
              </a:rPr>
              <a:t>emphasis on social policy, with view on demography (national priority programs). In practice </a:t>
            </a:r>
            <a:r>
              <a:rPr lang="en-US" dirty="0" smtClean="0">
                <a:latin typeface="Calibri" charset="0"/>
              </a:rPr>
              <a:t>- expenditure </a:t>
            </a:r>
            <a:r>
              <a:rPr lang="en-US" dirty="0">
                <a:latin typeface="Calibri" charset="0"/>
              </a:rPr>
              <a:t>on health, education and housing </a:t>
            </a:r>
            <a:r>
              <a:rPr lang="en-US" dirty="0" smtClean="0">
                <a:latin typeface="Calibri" charset="0"/>
              </a:rPr>
              <a:t>are stable </a:t>
            </a:r>
            <a:r>
              <a:rPr lang="en-US" dirty="0">
                <a:latin typeface="Calibri" charset="0"/>
              </a:rPr>
              <a:t>as share of budget, increasing in line with total expenditure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Calibri" charset="0"/>
              </a:rPr>
              <a:t>Since </a:t>
            </a:r>
            <a:r>
              <a:rPr lang="en-US" dirty="0" smtClean="0">
                <a:latin typeface="Calibri" charset="0"/>
              </a:rPr>
              <a:t>2007 - </a:t>
            </a:r>
            <a:r>
              <a:rPr lang="en-US" dirty="0">
                <a:latin typeface="Calibri" charset="0"/>
              </a:rPr>
              <a:t>decisions to increase pensions, minimum wages, public sector </a:t>
            </a:r>
            <a:r>
              <a:rPr lang="en-US" dirty="0" smtClean="0">
                <a:latin typeface="Calibri" charset="0"/>
              </a:rPr>
              <a:t>salaries</a:t>
            </a:r>
            <a:r>
              <a:rPr lang="en-US" dirty="0">
                <a:latin typeface="Calibri" charset="0"/>
              </a:rPr>
              <a:t> </a:t>
            </a:r>
            <a:r>
              <a:rPr lang="en-US" dirty="0" smtClean="0">
                <a:latin typeface="Calibri" charset="0"/>
              </a:rPr>
              <a:t>were made</a:t>
            </a:r>
            <a:endParaRPr lang="en-US" sz="1800" dirty="0" smtClean="0">
              <a:latin typeface="Calibri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Calibri" charset="0"/>
              </a:rPr>
              <a:t>Structure of the banking system left no alternative to </a:t>
            </a:r>
            <a:r>
              <a:rPr lang="en-US" altLang="ja-JP" sz="2800" dirty="0" smtClean="0">
                <a:latin typeface="Calibri" charset="0"/>
              </a:rPr>
              <a:t>”</a:t>
            </a:r>
            <a:r>
              <a:rPr lang="en-US" sz="2800" dirty="0" smtClean="0">
                <a:latin typeface="Calibri" charset="0"/>
              </a:rPr>
              <a:t>favoring</a:t>
            </a:r>
            <a:r>
              <a:rPr lang="en-US" altLang="ja-JP" sz="2800" dirty="0" smtClean="0">
                <a:latin typeface="Calibri" charset="0"/>
              </a:rPr>
              <a:t>”</a:t>
            </a:r>
            <a:r>
              <a:rPr lang="en-US" sz="2800" dirty="0" smtClean="0">
                <a:latin typeface="Calibri" charset="0"/>
              </a:rPr>
              <a:t> state-controlled banks as liquidity channels</a:t>
            </a:r>
            <a:endParaRPr lang="en-US" sz="28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145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Challenges for the future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 dirty="0" smtClean="0"/>
              <a:t>Unpredictable export revenue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Oil price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Energy efficiency needed for maintaining export volumes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Changes in gas markets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Regaining budget surplus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Re-accumulating reserve funds is a high priority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Expenditure pressure due to recent hikes, long-term needs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Revenue problem due to declining share of energy sector in GDP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Exchange rate policy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Increased flexibility of nominal rate, no pure inflation targeting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Real exchange rate appreciation pressures as financial inflow resumes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Financial system development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Rolling back the state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Need for long-term domestic funding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Pension reform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Increasing dependency ratio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Previous failures to depart from pay-as-you-go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Competitiveness of jobs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8589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671" y="234577"/>
            <a:ext cx="8229600" cy="990600"/>
          </a:xfrm>
        </p:spPr>
        <p:txBody>
          <a:bodyPr/>
          <a:lstStyle/>
          <a:p>
            <a:r>
              <a:rPr lang="en-US" dirty="0" smtClean="0"/>
              <a:t>Results (1991-1998)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0588"/>
            <a:ext cx="8477624" cy="563282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F</a:t>
            </a:r>
            <a:r>
              <a:rPr lang="en-US" dirty="0" smtClean="0"/>
              <a:t>ree market</a:t>
            </a:r>
          </a:p>
          <a:p>
            <a:pPr lvl="0"/>
            <a:r>
              <a:rPr lang="en-US" dirty="0" smtClean="0"/>
              <a:t>Private business – 70% of GDP</a:t>
            </a:r>
            <a:endParaRPr lang="cs-CZ" dirty="0"/>
          </a:p>
          <a:p>
            <a:r>
              <a:rPr lang="en-US" dirty="0"/>
              <a:t>Huge fall in output</a:t>
            </a:r>
            <a:endParaRPr lang="cs-CZ" dirty="0"/>
          </a:p>
          <a:p>
            <a:pPr lvl="0"/>
            <a:r>
              <a:rPr lang="en-US" dirty="0" smtClean="0"/>
              <a:t>High </a:t>
            </a:r>
            <a:r>
              <a:rPr lang="en-US" dirty="0"/>
              <a:t>i</a:t>
            </a:r>
            <a:r>
              <a:rPr lang="en-US" dirty="0" smtClean="0"/>
              <a:t>nflation</a:t>
            </a:r>
            <a:endParaRPr lang="cs-CZ" dirty="0"/>
          </a:p>
          <a:p>
            <a:pPr lvl="0"/>
            <a:r>
              <a:rPr lang="en-US" dirty="0"/>
              <a:t>I</a:t>
            </a:r>
            <a:r>
              <a:rPr lang="en-US" dirty="0" smtClean="0"/>
              <a:t>ncome </a:t>
            </a:r>
            <a:r>
              <a:rPr lang="en-US" dirty="0"/>
              <a:t>redistribution</a:t>
            </a:r>
            <a:endParaRPr lang="cs-CZ" dirty="0"/>
          </a:p>
          <a:p>
            <a:pPr lvl="0"/>
            <a:r>
              <a:rPr lang="en-US" dirty="0"/>
              <a:t>P</a:t>
            </a:r>
            <a:r>
              <a:rPr lang="en-US" dirty="0" smtClean="0"/>
              <a:t>rivatization </a:t>
            </a:r>
            <a:r>
              <a:rPr lang="en-US" dirty="0"/>
              <a:t>– controversial results </a:t>
            </a:r>
            <a:endParaRPr lang="en-US" dirty="0" smtClean="0"/>
          </a:p>
          <a:p>
            <a:pPr lvl="1"/>
            <a:r>
              <a:rPr lang="en-US" dirty="0" smtClean="0"/>
              <a:t>people’s disapproval</a:t>
            </a:r>
            <a:r>
              <a:rPr lang="ru-RU" dirty="0" smtClean="0"/>
              <a:t> </a:t>
            </a:r>
            <a:r>
              <a:rPr lang="en-US" dirty="0" smtClean="0"/>
              <a:t>&amp; emergence of oligarchs</a:t>
            </a:r>
            <a:endParaRPr lang="cs-CZ" dirty="0"/>
          </a:p>
          <a:p>
            <a:pPr lvl="0"/>
            <a:r>
              <a:rPr lang="en-US" dirty="0"/>
              <a:t>O</a:t>
            </a:r>
            <a:r>
              <a:rPr lang="en-US" dirty="0" smtClean="0"/>
              <a:t>rganized </a:t>
            </a:r>
            <a:r>
              <a:rPr lang="en-US" dirty="0"/>
              <a:t>crime and corruption</a:t>
            </a:r>
            <a:endParaRPr lang="cs-CZ" dirty="0"/>
          </a:p>
          <a:p>
            <a:pPr lvl="0"/>
            <a:r>
              <a:rPr lang="en-US" dirty="0" smtClean="0"/>
              <a:t>Capital </a:t>
            </a:r>
            <a:r>
              <a:rPr lang="en-US" dirty="0"/>
              <a:t>flight </a:t>
            </a:r>
            <a:r>
              <a:rPr lang="en-US" dirty="0" smtClean="0"/>
              <a:t>– $</a:t>
            </a:r>
            <a:r>
              <a:rPr lang="en-US" dirty="0"/>
              <a:t>20 billion a </a:t>
            </a:r>
            <a:r>
              <a:rPr lang="en-US" dirty="0" smtClean="0"/>
              <a:t>year</a:t>
            </a:r>
          </a:p>
          <a:p>
            <a:pPr lvl="0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development of barter economic </a:t>
            </a:r>
            <a:r>
              <a:rPr lang="en-US" dirty="0" smtClean="0"/>
              <a:t>relations and dollarization</a:t>
            </a:r>
            <a:endParaRPr lang="cs-CZ" dirty="0"/>
          </a:p>
          <a:p>
            <a:pPr lvl="0"/>
            <a:r>
              <a:rPr lang="en-US" dirty="0" smtClean="0"/>
              <a:t>Unemployment and poverty</a:t>
            </a:r>
            <a:endParaRPr lang="cs-CZ" dirty="0"/>
          </a:p>
          <a:p>
            <a:pPr lvl="0"/>
            <a:r>
              <a:rPr lang="en-US" dirty="0"/>
              <a:t>D</a:t>
            </a:r>
            <a:r>
              <a:rPr lang="en-US" dirty="0" smtClean="0"/>
              <a:t>eterioration </a:t>
            </a:r>
            <a:r>
              <a:rPr lang="en-US" dirty="0"/>
              <a:t>of education system, health care, demographics</a:t>
            </a:r>
            <a:endParaRPr lang="cs-CZ" dirty="0"/>
          </a:p>
          <a:p>
            <a:pPr lvl="0"/>
            <a:r>
              <a:rPr lang="en-US" dirty="0"/>
              <a:t>I</a:t>
            </a:r>
            <a:r>
              <a:rPr lang="en-US" dirty="0" smtClean="0"/>
              <a:t>nadequate </a:t>
            </a:r>
            <a:r>
              <a:rPr lang="en-US" dirty="0"/>
              <a:t>pension system</a:t>
            </a:r>
            <a:endParaRPr lang="cs-CZ" dirty="0"/>
          </a:p>
          <a:p>
            <a:pPr lvl="0"/>
            <a:r>
              <a:rPr lang="en-US" dirty="0" smtClean="0"/>
              <a:t>Inefficient </a:t>
            </a:r>
            <a:r>
              <a:rPr lang="en-US" dirty="0"/>
              <a:t>legal </a:t>
            </a:r>
            <a:r>
              <a:rPr lang="en-US" dirty="0" smtClean="0"/>
              <a:t>system</a:t>
            </a:r>
            <a:endParaRPr lang="ru-RU" dirty="0" smtClean="0"/>
          </a:p>
          <a:p>
            <a:r>
              <a:rPr lang="en-US" dirty="0" smtClean="0"/>
              <a:t>Existence of shadow economy </a:t>
            </a:r>
            <a:r>
              <a:rPr lang="cs-CZ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509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GDP</a:t>
            </a:r>
            <a:r>
              <a:rPr lang="ru-RU" dirty="0" smtClean="0"/>
              <a:t> </a:t>
            </a:r>
            <a:r>
              <a:rPr lang="en-US" dirty="0" smtClean="0"/>
              <a:t>growth rates, %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6502366"/>
              </p:ext>
            </p:extLst>
          </p:nvPr>
        </p:nvGraphicFramePr>
        <p:xfrm>
          <a:off x="145382" y="1379287"/>
          <a:ext cx="8798092" cy="5264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94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33400"/>
            <a:ext cx="8390681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Russian financial crisis – August 1998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403599"/>
              </p:ext>
            </p:extLst>
          </p:nvPr>
        </p:nvGraphicFramePr>
        <p:xfrm>
          <a:off x="184098" y="1376389"/>
          <a:ext cx="8663782" cy="5332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4050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33400"/>
            <a:ext cx="8390681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Russian financial crisis – August 1998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8595420"/>
              </p:ext>
            </p:extLst>
          </p:nvPr>
        </p:nvGraphicFramePr>
        <p:xfrm>
          <a:off x="176285" y="1392505"/>
          <a:ext cx="8871152" cy="5259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9768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33400"/>
            <a:ext cx="8390681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Russian financial crisis – August 1998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429707"/>
              </p:ext>
            </p:extLst>
          </p:nvPr>
        </p:nvGraphicFramePr>
        <p:xfrm>
          <a:off x="323849" y="1409700"/>
          <a:ext cx="8655797" cy="5164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0038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33400"/>
            <a:ext cx="8390681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Russian financial crisis – August 1998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1997 - Inflow of portfolio investment of $46 billion or 10% of GDP</a:t>
            </a:r>
          </a:p>
          <a:p>
            <a:r>
              <a:rPr lang="en-US" sz="2800" dirty="0" smtClean="0"/>
              <a:t>High volatility of exchange rate – ruble/USD (high valuation of ruble)</a:t>
            </a:r>
          </a:p>
          <a:p>
            <a:r>
              <a:rPr lang="en-US" sz="2800" dirty="0" smtClean="0"/>
              <a:t>Extremely high interest rates</a:t>
            </a:r>
          </a:p>
          <a:p>
            <a:r>
              <a:rPr lang="en-US" sz="2800" dirty="0" smtClean="0"/>
              <a:t>1998 – world price for Russia’s oil – 10$ per barrel</a:t>
            </a:r>
          </a:p>
          <a:p>
            <a:r>
              <a:rPr lang="en-US" sz="2800" dirty="0" smtClean="0"/>
              <a:t>The government was not able to refinance it’s debt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00636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 – August 1998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Devaluation of the ruble</a:t>
            </a:r>
          </a:p>
          <a:p>
            <a:pPr lvl="1"/>
            <a:r>
              <a:rPr lang="en-US" sz="2400" dirty="0" smtClean="0"/>
              <a:t>At the moment the </a:t>
            </a:r>
            <a:r>
              <a:rPr lang="en-US" sz="2400" dirty="0"/>
              <a:t>ruble/dollar trading band </a:t>
            </a:r>
            <a:r>
              <a:rPr lang="en-US" sz="2400" dirty="0" smtClean="0"/>
              <a:t>was </a:t>
            </a:r>
            <a:r>
              <a:rPr lang="en-US" sz="2400" dirty="0"/>
              <a:t>expand from </a:t>
            </a:r>
            <a:r>
              <a:rPr lang="en-US" sz="2400" dirty="0" smtClean="0"/>
              <a:t>5.3-7.1 </a:t>
            </a:r>
            <a:r>
              <a:rPr lang="en-US" sz="2400" dirty="0"/>
              <a:t>RUR/USD to 6.0-9.5 RUR/</a:t>
            </a:r>
            <a:r>
              <a:rPr lang="en-US" sz="2400" dirty="0" smtClean="0"/>
              <a:t>USD</a:t>
            </a:r>
          </a:p>
          <a:p>
            <a:pPr lvl="1"/>
            <a:r>
              <a:rPr lang="en-US" sz="2400" dirty="0" smtClean="0"/>
              <a:t>Later the RUR/USD rate was set to move freely within the wider band </a:t>
            </a:r>
          </a:p>
          <a:p>
            <a:r>
              <a:rPr lang="en-US" sz="2800" dirty="0" smtClean="0"/>
              <a:t>Default on domestic debt</a:t>
            </a:r>
          </a:p>
          <a:p>
            <a:pPr lvl="1"/>
            <a:r>
              <a:rPr lang="en-US" sz="2400" dirty="0"/>
              <a:t>To prevent mass Russian bank </a:t>
            </a:r>
            <a:r>
              <a:rPr lang="en-US" sz="2400" dirty="0" smtClean="0"/>
              <a:t>default Russia's </a:t>
            </a:r>
            <a:r>
              <a:rPr lang="en-US" sz="2400" dirty="0"/>
              <a:t>ruble-denominated debt would be </a:t>
            </a:r>
            <a:r>
              <a:rPr lang="en-US" sz="2400" dirty="0" smtClean="0"/>
              <a:t>restructured</a:t>
            </a:r>
          </a:p>
          <a:p>
            <a:r>
              <a:rPr lang="en-US" sz="2800" dirty="0"/>
              <a:t>A</a:t>
            </a:r>
            <a:r>
              <a:rPr lang="en-US" sz="2800" dirty="0" smtClean="0"/>
              <a:t> </a:t>
            </a:r>
            <a:r>
              <a:rPr lang="en-US" sz="2800" dirty="0"/>
              <a:t>moratorium on payment to foreign </a:t>
            </a:r>
            <a:r>
              <a:rPr lang="en-US" sz="2800" dirty="0" smtClean="0"/>
              <a:t>creditors</a:t>
            </a:r>
          </a:p>
          <a:p>
            <a:pPr lvl="1"/>
            <a:r>
              <a:rPr lang="en-US" sz="2400" dirty="0"/>
              <a:t>A</a:t>
            </a:r>
            <a:r>
              <a:rPr lang="en-US" sz="2400" dirty="0" smtClean="0"/>
              <a:t> </a:t>
            </a:r>
            <a:r>
              <a:rPr lang="en-US" sz="2400" dirty="0"/>
              <a:t>temporary 90-day moratorium </a:t>
            </a:r>
            <a:r>
              <a:rPr lang="en-US" sz="2400" dirty="0" smtClean="0"/>
              <a:t>was </a:t>
            </a:r>
            <a:r>
              <a:rPr lang="en-US" sz="2400" dirty="0"/>
              <a:t>imposed on the payment of some bank obligations, including certain debts and forward currency contracts</a:t>
            </a:r>
          </a:p>
        </p:txBody>
      </p:sp>
    </p:spTree>
    <p:extLst>
      <p:ext uri="{BB962C8B-B14F-4D97-AF65-F5344CB8AC3E}">
        <p14:creationId xmlns:p14="http://schemas.microsoft.com/office/powerpoint/2010/main" val="1575679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dirty="0"/>
              <a:t>Russia's 1998 financial collapse</a:t>
            </a:r>
            <a:endParaRPr lang="ru-RU" sz="4000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2800" dirty="0"/>
              <a:t>In a matter of days the </a:t>
            </a:r>
            <a:r>
              <a:rPr lang="en-CA" sz="2800" dirty="0" smtClean="0"/>
              <a:t>exchange rate </a:t>
            </a:r>
            <a:r>
              <a:rPr lang="en-CA" sz="2800" dirty="0"/>
              <a:t>lost over 60% of its value </a:t>
            </a:r>
          </a:p>
          <a:p>
            <a:pPr lvl="2"/>
            <a:r>
              <a:rPr lang="en-CA" sz="2000" dirty="0"/>
              <a:t>more than in all most Latin American and Southeast Asian countries (except for Indonesia) </a:t>
            </a:r>
          </a:p>
          <a:p>
            <a:r>
              <a:rPr lang="en-CA" sz="2800" dirty="0"/>
              <a:t>Prices increased by nearly 50% in only 2 months after the crisis</a:t>
            </a:r>
          </a:p>
          <a:p>
            <a:pPr lvl="2"/>
            <a:r>
              <a:rPr lang="en-CA" sz="2000" dirty="0"/>
              <a:t>as compared to less than 6% annual inflation July 1998 to July 1997 before the crisis</a:t>
            </a:r>
          </a:p>
          <a:p>
            <a:r>
              <a:rPr lang="en-CA" sz="2800" dirty="0"/>
              <a:t>Real output fell by about 6% in 1998 </a:t>
            </a:r>
          </a:p>
          <a:p>
            <a:pPr lvl="2"/>
            <a:r>
              <a:rPr lang="en-CA" sz="2000" dirty="0"/>
              <a:t>after registering a small increase of 0.6% in 1997 for the first time since 1989, it fell in January - September 1998, i.e.  mostly before the August 1998 crisis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51753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2289</TotalTime>
  <Words>954</Words>
  <Application>Microsoft Macintosh PowerPoint</Application>
  <PresentationFormat>On-screen Show (4:3)</PresentationFormat>
  <Paragraphs>118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Clarity</vt:lpstr>
      <vt:lpstr>Worksheet</vt:lpstr>
      <vt:lpstr>ECONOMIC TRANSITION OF RUSSIA </vt:lpstr>
      <vt:lpstr>Results (1991-1998)</vt:lpstr>
      <vt:lpstr>GDP growth rates, %</vt:lpstr>
      <vt:lpstr>Russian financial crisis – August 1998</vt:lpstr>
      <vt:lpstr>Russian financial crisis – August 1998</vt:lpstr>
      <vt:lpstr>Russian financial crisis – August 1998</vt:lpstr>
      <vt:lpstr>Russian financial crisis – August 1998</vt:lpstr>
      <vt:lpstr>Measures – August 1998</vt:lpstr>
      <vt:lpstr>Russia's 1998 financial collapse</vt:lpstr>
      <vt:lpstr>Why was the drop so drastic?</vt:lpstr>
      <vt:lpstr>Measures 1998-1999</vt:lpstr>
      <vt:lpstr>So why the talk of a safe haven?</vt:lpstr>
      <vt:lpstr>After the crisis</vt:lpstr>
      <vt:lpstr>Economic growth – 1999-2008</vt:lpstr>
      <vt:lpstr>Output is growing, inflation is under control</vt:lpstr>
      <vt:lpstr>Oil price grows, GDP does not accelerate </vt:lpstr>
      <vt:lpstr>Russia’s anti-crisis policies – 2008-2009</vt:lpstr>
      <vt:lpstr>Challenges for the future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TRANSITION OF RUSSIA </dc:title>
  <dc:creator>Oleg Deyev</dc:creator>
  <cp:lastModifiedBy>Oleg Deyev</cp:lastModifiedBy>
  <cp:revision>64</cp:revision>
  <dcterms:created xsi:type="dcterms:W3CDTF">2011-03-28T08:35:47Z</dcterms:created>
  <dcterms:modified xsi:type="dcterms:W3CDTF">2011-04-06T14:22:23Z</dcterms:modified>
</cp:coreProperties>
</file>