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109" d="100"/>
          <a:sy n="109" d="100"/>
        </p:scale>
        <p:origin x="-6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0036EE-7906-4DFA-949C-A7D0C6C4B6C5}" type="datetimeFigureOut">
              <a:rPr lang="cs-CZ" smtClean="0"/>
              <a:pPr/>
              <a:t>22.2.2011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0C7C96-0287-4309-AF67-8685D3E99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6682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JAK BUDE PROBÍHAT ZPRACOVÁNÍ BP V JARNÍM SEMESTRU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BAKALÁŘSKÝ SEMINÁŘ BPH_BAS2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CO BUDE OBSAHOVAT POT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400" dirty="0" smtClean="0"/>
              <a:t>Téma </a:t>
            </a:r>
            <a:r>
              <a:rPr lang="cs-CZ" sz="2400" dirty="0" err="1" smtClean="0"/>
              <a:t>POTu</a:t>
            </a:r>
            <a:r>
              <a:rPr lang="cs-CZ" sz="2400" dirty="0" smtClean="0"/>
              <a:t>: </a:t>
            </a:r>
          </a:p>
          <a:p>
            <a:pPr>
              <a:buNone/>
            </a:pPr>
            <a:r>
              <a:rPr lang="cs-CZ" b="1" dirty="0" smtClean="0"/>
              <a:t>	Postup řešení a na ně navazující dílčí výsledky řešení bakalářské práce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400" dirty="0" smtClean="0"/>
              <a:t>konkrétně:</a:t>
            </a:r>
          </a:p>
          <a:p>
            <a:pPr lvl="0"/>
            <a:r>
              <a:rPr lang="cs-CZ" b="1" dirty="0" smtClean="0"/>
              <a:t>Téma BP</a:t>
            </a:r>
            <a:r>
              <a:rPr lang="cs-CZ" dirty="0" smtClean="0"/>
              <a:t> - Přesné znění</a:t>
            </a:r>
            <a:r>
              <a:rPr lang="cs-CZ" b="1" dirty="0" smtClean="0"/>
              <a:t> </a:t>
            </a:r>
            <a:r>
              <a:rPr lang="cs-CZ" dirty="0" smtClean="0"/>
              <a:t>tématu BP</a:t>
            </a:r>
          </a:p>
          <a:p>
            <a:pPr lvl="0"/>
            <a:r>
              <a:rPr lang="cs-CZ" b="1" dirty="0" smtClean="0"/>
              <a:t>Cíl BP - Konkrétní problém, </a:t>
            </a:r>
            <a:r>
              <a:rPr lang="cs-CZ" dirty="0" smtClean="0"/>
              <a:t>řešený v rámci BP</a:t>
            </a:r>
            <a:r>
              <a:rPr lang="cs-CZ" b="1" dirty="0" smtClean="0"/>
              <a:t> </a:t>
            </a:r>
            <a:endParaRPr lang="cs-CZ" dirty="0" smtClean="0"/>
          </a:p>
          <a:p>
            <a:pPr lvl="0"/>
            <a:r>
              <a:rPr lang="cs-CZ" b="1" dirty="0" smtClean="0"/>
              <a:t>Stručný popis konkrétního postupu řešení</a:t>
            </a:r>
          </a:p>
          <a:p>
            <a:pPr lvl="0"/>
            <a:r>
              <a:rPr lang="cs-CZ" b="1" dirty="0" smtClean="0"/>
              <a:t>Navazující dosažené dílčí výsledky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93610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BAKALÁŘSKÝ SEMINÁŘ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96044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 jarním semestru 2011 pokračuje na Katedře podnikového hospodářství již nastartovaná snaha o zkvalitnění prací na bakalářských závěrečných pracích spoluprací vedoucích BP a vedoucího bakalářského semináře se studenty.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 Základem je intenzívní pokračování práce studentů na BP jarního semestru posledního ročníku ve dvou směrech: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</p:spPr>
        <p:txBody>
          <a:bodyPr>
            <a:noAutofit/>
          </a:bodyPr>
          <a:lstStyle/>
          <a:p>
            <a:pPr lvl="0" algn="ctr"/>
            <a:r>
              <a:rPr lang="cs-CZ" dirty="0" smtClean="0">
                <a:solidFill>
                  <a:srgbClr val="00B0F0"/>
                </a:solidFill>
              </a:rPr>
              <a:t>Spolupráce s vedoucím BP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17646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Student je povinen se obracet na svého vedoucího BP a konzultovat s ním postup zpracování své BP. Na základě těchto konzultací vyjadřuje vedoucí svůj souhlas se zpracováním BP, který zapisuje do poznámkového bloku. </a:t>
            </a:r>
          </a:p>
          <a:p>
            <a:r>
              <a:rPr lang="cs-CZ" b="1" dirty="0" smtClean="0"/>
              <a:t>Souhlas vedoucího práce je první podmínkou udělení zápočtu v rámci bakalářského semináře BPH_BAS 2. Vedoucí svůj souhlas zapisuje do poznámkového bloku k semináři.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24136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rgbClr val="00B0F0"/>
                </a:solidFill>
              </a:rPr>
              <a:t>Práce v bakalářském 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>
            <a:normAutofit/>
          </a:bodyPr>
          <a:lstStyle/>
          <a:p>
            <a:r>
              <a:rPr lang="cs-CZ" dirty="0" smtClean="0"/>
              <a:t>Student pracuje v rámci bakalářského semináře na </a:t>
            </a:r>
            <a:r>
              <a:rPr lang="cs-CZ" dirty="0" err="1" smtClean="0"/>
              <a:t>POTu</a:t>
            </a:r>
            <a:r>
              <a:rPr lang="cs-CZ" dirty="0" smtClean="0"/>
              <a:t> – kterým je </a:t>
            </a:r>
            <a:r>
              <a:rPr lang="cs-CZ" b="1" dirty="0" smtClean="0"/>
              <a:t>Postup řešení a dílčí výsledky BP</a:t>
            </a:r>
          </a:p>
          <a:p>
            <a:r>
              <a:rPr lang="cs-CZ" dirty="0" smtClean="0"/>
              <a:t>POT student prezentuje na jednom ze seminářů, nebo uloží do </a:t>
            </a:r>
            <a:r>
              <a:rPr lang="cs-CZ" dirty="0" err="1" smtClean="0"/>
              <a:t>odevzdávárny</a:t>
            </a:r>
            <a:r>
              <a:rPr lang="cs-CZ" dirty="0" smtClean="0"/>
              <a:t> IS do stanoveného termínu. </a:t>
            </a:r>
          </a:p>
          <a:p>
            <a:r>
              <a:rPr lang="cs-CZ" sz="2000" dirty="0" smtClean="0"/>
              <a:t>POT je posuzován lektorem semináře a podle jeho pokynů studentem případně dopracován. 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96144"/>
          </a:xfrm>
        </p:spPr>
        <p:txBody>
          <a:bodyPr/>
          <a:lstStyle/>
          <a:p>
            <a:pPr lvl="0" algn="ctr"/>
            <a:r>
              <a:rPr lang="cs-CZ" dirty="0" smtClean="0">
                <a:solidFill>
                  <a:srgbClr val="00B0F0"/>
                </a:solidFill>
              </a:rPr>
              <a:t>Práce v bakalářském semináři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744416"/>
          </a:xfrm>
        </p:spPr>
        <p:txBody>
          <a:bodyPr/>
          <a:lstStyle/>
          <a:p>
            <a:r>
              <a:rPr lang="cs-CZ" b="1" dirty="0" smtClean="0"/>
              <a:t>Odevzdání </a:t>
            </a:r>
            <a:r>
              <a:rPr lang="cs-CZ" b="1" dirty="0" err="1" smtClean="0"/>
              <a:t>POTu</a:t>
            </a:r>
            <a:r>
              <a:rPr lang="cs-CZ" b="1" dirty="0" smtClean="0"/>
              <a:t> ve stanoveném termínu a jeho přijetí lektorem BPH_BAS 2 je druhou podmínkou udělení zápočtu z bakalářského semináře.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PODMÍNKA PRO PRVNÍ KOLO OBHAJOB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 fontScale="92500"/>
          </a:bodyPr>
          <a:lstStyle/>
          <a:p>
            <a:r>
              <a:rPr lang="cs-CZ" sz="2600" dirty="0" smtClean="0"/>
              <a:t>Studentům, kteří se rozhodli obhajovat svoji BP v prvním kole obhajob –</a:t>
            </a:r>
          </a:p>
          <a:p>
            <a:r>
              <a:rPr lang="cs-CZ" sz="3500" b="1" dirty="0" smtClean="0"/>
              <a:t>odevzdání BP do 20.5.2011,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sz="2600" dirty="0" smtClean="0"/>
              <a:t>bude udělen zápočet z bakalářského semináře BPH_BAS 2, jestliže získají oba souhlasy (vedoucího BP i vedoucího semináře) </a:t>
            </a:r>
          </a:p>
          <a:p>
            <a:r>
              <a:rPr lang="cs-CZ" sz="3500" b="1" dirty="0" smtClean="0"/>
              <a:t>nejpozději do  15. 5. 2011</a:t>
            </a:r>
            <a:endParaRPr lang="cs-CZ" sz="3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4401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PODMÍNKA PRO DRUHÉ KOLO OBHAJOB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724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Studentům, kteří se rozhodli obhajovat svoji BP ve druhém kole obhajob </a:t>
            </a:r>
          </a:p>
          <a:p>
            <a:r>
              <a:rPr lang="cs-CZ" sz="3200" b="1" dirty="0" smtClean="0"/>
              <a:t>odevzdání BP do 1.7.2011,</a:t>
            </a:r>
          </a:p>
          <a:p>
            <a:pPr>
              <a:buNone/>
            </a:pPr>
            <a:r>
              <a:rPr lang="cs-CZ" b="1" dirty="0" smtClean="0"/>
              <a:t> </a:t>
            </a:r>
          </a:p>
          <a:p>
            <a:r>
              <a:rPr lang="cs-CZ" sz="2400" dirty="0" smtClean="0"/>
              <a:t>bude udělen zápočet z diplomového semináře </a:t>
            </a:r>
            <a:r>
              <a:rPr lang="cs-CZ" sz="2400" dirty="0" smtClean="0"/>
              <a:t>BPH_BAS </a:t>
            </a:r>
            <a:r>
              <a:rPr lang="cs-CZ" sz="2400" dirty="0" smtClean="0"/>
              <a:t>2, jestliže získají oba uvedené souhlasy (vedoucího BP i vedoucího semináře) </a:t>
            </a:r>
          </a:p>
          <a:p>
            <a:r>
              <a:rPr lang="cs-CZ" sz="3200" b="1" dirty="0" smtClean="0"/>
              <a:t>nejpozději do  15. 6. 2011</a:t>
            </a:r>
            <a:r>
              <a:rPr lang="cs-CZ" sz="3200" dirty="0" smtClean="0"/>
              <a:t> 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JAK BUDE PROBÍHAT PRÁCE V SEMINÁŘI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204864"/>
            <a:ext cx="8183880" cy="36004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Na úvodním soustředění </a:t>
            </a:r>
            <a:r>
              <a:rPr lang="cs-CZ" sz="2000" dirty="0" smtClean="0"/>
              <a:t>je zadán POT, který studenti postupně zpracovávají formou </a:t>
            </a:r>
            <a:r>
              <a:rPr lang="cs-CZ" sz="2000" dirty="0" err="1" smtClean="0"/>
              <a:t>Power</a:t>
            </a:r>
            <a:r>
              <a:rPr lang="cs-CZ" sz="2000" dirty="0" smtClean="0"/>
              <a:t>-Pointových prezentací a prostřednictvím IS jej vkládají do 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IS. Prezentace posuzuje lektor mimo soustředění z </a:t>
            </a:r>
            <a:r>
              <a:rPr lang="cs-CZ" sz="2000" dirty="0" err="1" smtClean="0"/>
              <a:t>odevzdávárny</a:t>
            </a:r>
            <a:r>
              <a:rPr lang="cs-CZ" sz="2000" dirty="0" smtClean="0"/>
              <a:t> IS a e-mailem sděluje studentům své připomínky.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Na programu 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druhého soustředění </a:t>
            </a:r>
            <a:r>
              <a:rPr lang="cs-CZ" sz="2000" dirty="0" smtClean="0"/>
              <a:t>bude přednáška ředitele  agentury AUGUR </a:t>
            </a:r>
            <a:r>
              <a:rPr lang="cs-CZ" sz="2000" dirty="0" err="1" smtClean="0"/>
              <a:t>Consulting</a:t>
            </a:r>
            <a:r>
              <a:rPr lang="cs-CZ" sz="2000" dirty="0" smtClean="0"/>
              <a:t>, s.r.o. Mgr. Mariána Svobody na téma: </a:t>
            </a:r>
            <a:r>
              <a:rPr lang="cs-CZ" sz="2000" b="1" dirty="0" smtClean="0"/>
              <a:t>„Praxe přípravy, provádění a vyhodnocování empirického výzkumu pro podniky a organizace.“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29614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JAK BUDE PROBÍHAT PRÁCE V SEMINÁŘI </a:t>
            </a:r>
            <a:endParaRPr lang="cs-CZ" b="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3672408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Na dalších soustředěních </a:t>
            </a:r>
            <a:r>
              <a:rPr lang="cs-CZ" sz="2000" dirty="0" smtClean="0"/>
              <a:t>mohou studenti vystoupit se svými </a:t>
            </a:r>
            <a:r>
              <a:rPr lang="cs-CZ" sz="2000" dirty="0" err="1" smtClean="0"/>
              <a:t>POTy</a:t>
            </a:r>
            <a:r>
              <a:rPr lang="cs-CZ" sz="2000" dirty="0" smtClean="0"/>
              <a:t> v rámci individuálních prezentací, které umožňují konzultovat a upřesnit konkrétní řešení BP.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 smtClean="0"/>
              <a:t>Na individuální prezentace na dalších soustředěních je nezbytné se přihlašovat na IS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V rozpravě ke každé prezentaci lektor sdělí studentovi připomínky a doporučení metodického charakteru a sdělí mu, zda byla jeho prezentace přijata a tím splněna jedna z podmínek k udělení zápočtu.</a:t>
            </a: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134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JAK BUDE PROBÍHAT ZPRACOVÁNÍ BP V JARNÍM SEMESTRU  </vt:lpstr>
      <vt:lpstr>BAKALÁŘSKÝ SEMINÁŘ</vt:lpstr>
      <vt:lpstr>Spolupráce s vedoucím BP </vt:lpstr>
      <vt:lpstr>Práce v bakalářském semináři  </vt:lpstr>
      <vt:lpstr>Práce v bakalářském semináři  </vt:lpstr>
      <vt:lpstr>PODMÍNKA PRO PRVNÍ KOLO OBHAJOB</vt:lpstr>
      <vt:lpstr>PODMÍNKA PRO DRUHÉ KOLO OBHAJOB</vt:lpstr>
      <vt:lpstr>JAK BUDE PROBÍHAT PRÁCE V SEMINÁŘI </vt:lpstr>
      <vt:lpstr>JAK BUDE PROBÍHAT PRÁCE V SEMINÁŘI </vt:lpstr>
      <vt:lpstr>CO BUDE OBSAHOVAT POT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BUDE PROBÍHAT ZPRACOVÁNÍ BP V JARNÍM SEMESTRU BPH_BAS2. </dc:title>
  <dc:creator>Doc.Ing.Ivan Hálek, CSc.</dc:creator>
  <cp:lastModifiedBy>Doc.Ing.Ivan Hálek, CSc.</cp:lastModifiedBy>
  <cp:revision>9</cp:revision>
  <dcterms:created xsi:type="dcterms:W3CDTF">2011-02-22T17:20:51Z</dcterms:created>
  <dcterms:modified xsi:type="dcterms:W3CDTF">2011-02-22T19:46:18Z</dcterms:modified>
</cp:coreProperties>
</file>