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89" r:id="rId2"/>
    <p:sldId id="287" r:id="rId3"/>
    <p:sldId id="290" r:id="rId4"/>
    <p:sldId id="256" r:id="rId5"/>
    <p:sldId id="257" r:id="rId6"/>
    <p:sldId id="258" r:id="rId7"/>
    <p:sldId id="260" r:id="rId8"/>
    <p:sldId id="261" r:id="rId9"/>
    <p:sldId id="262" r:id="rId10"/>
    <p:sldId id="263" r:id="rId11"/>
    <p:sldId id="265" r:id="rId12"/>
    <p:sldId id="264" r:id="rId13"/>
    <p:sldId id="268" r:id="rId14"/>
    <p:sldId id="267" r:id="rId15"/>
    <p:sldId id="269" r:id="rId16"/>
    <p:sldId id="278" r:id="rId17"/>
    <p:sldId id="266" r:id="rId18"/>
    <p:sldId id="279" r:id="rId19"/>
    <p:sldId id="270" r:id="rId20"/>
    <p:sldId id="271" r:id="rId21"/>
    <p:sldId id="280" r:id="rId22"/>
    <p:sldId id="272" r:id="rId23"/>
    <p:sldId id="273" r:id="rId24"/>
    <p:sldId id="281" r:id="rId25"/>
    <p:sldId id="276" r:id="rId26"/>
    <p:sldId id="286" r:id="rId27"/>
    <p:sldId id="291" r:id="rId28"/>
    <p:sldId id="282" r:id="rId29"/>
    <p:sldId id="283" r:id="rId30"/>
    <p:sldId id="284" r:id="rId31"/>
    <p:sldId id="259" r:id="rId3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8" autoAdjust="0"/>
    <p:restoredTop sz="94660"/>
  </p:normalViewPr>
  <p:slideViewPr>
    <p:cSldViewPr>
      <p:cViewPr varScale="1">
        <p:scale>
          <a:sx n="98" d="100"/>
          <a:sy n="98" d="100"/>
        </p:scale>
        <p:origin x="-103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9144000" cy="6858000"/>
            <a:chOff x="0" y="0"/>
            <a:chExt cx="5760" cy="4320"/>
          </a:xfrm>
        </p:grpSpPr>
        <p:sp>
          <p:nvSpPr>
            <p:cNvPr id="5123"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cs-CZ" sz="2400">
                <a:latin typeface="Times New Roman" pitchFamily="18" charset="0"/>
              </a:endParaRPr>
            </a:p>
          </p:txBody>
        </p:sp>
        <p:sp>
          <p:nvSpPr>
            <p:cNvPr id="5124"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cs-CZ" sz="2400">
                <a:latin typeface="Times New Roman" pitchFamily="18" charset="0"/>
              </a:endParaRPr>
            </a:p>
          </p:txBody>
        </p:sp>
        <p:grpSp>
          <p:nvGrpSpPr>
            <p:cNvPr id="5125" name="Group 5"/>
            <p:cNvGrpSpPr>
              <a:grpSpLocks/>
            </p:cNvGrpSpPr>
            <p:nvPr/>
          </p:nvGrpSpPr>
          <p:grpSpPr bwMode="auto">
            <a:xfrm>
              <a:off x="0" y="672"/>
              <a:ext cx="1806" cy="1989"/>
              <a:chOff x="0" y="672"/>
              <a:chExt cx="1806" cy="1989"/>
            </a:xfrm>
          </p:grpSpPr>
          <p:sp>
            <p:nvSpPr>
              <p:cNvPr id="5126"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cs-CZ" sz="2400">
                  <a:latin typeface="Times New Roman" pitchFamily="18" charset="0"/>
                </a:endParaRPr>
              </a:p>
            </p:txBody>
          </p:sp>
          <p:sp>
            <p:nvSpPr>
              <p:cNvPr id="5127"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cs-CZ" sz="2400">
                  <a:latin typeface="Times New Roman" pitchFamily="18" charset="0"/>
                </a:endParaRPr>
              </a:p>
            </p:txBody>
          </p:sp>
          <p:sp>
            <p:nvSpPr>
              <p:cNvPr id="5128"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cs-CZ" sz="2400">
                  <a:latin typeface="Times New Roman" pitchFamily="18" charset="0"/>
                </a:endParaRPr>
              </a:p>
            </p:txBody>
          </p:sp>
          <p:sp>
            <p:nvSpPr>
              <p:cNvPr id="5129"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cs-CZ" sz="2400">
                  <a:latin typeface="Times New Roman" pitchFamily="18" charset="0"/>
                </a:endParaRPr>
              </a:p>
            </p:txBody>
          </p:sp>
          <p:sp>
            <p:nvSpPr>
              <p:cNvPr id="5130"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cs-CZ" sz="2400">
                  <a:latin typeface="Times New Roman" pitchFamily="18" charset="0"/>
                </a:endParaRPr>
              </a:p>
            </p:txBody>
          </p:sp>
          <p:sp>
            <p:nvSpPr>
              <p:cNvPr id="5131"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cs-CZ" sz="2400">
                  <a:latin typeface="Times New Roman" pitchFamily="18" charset="0"/>
                </a:endParaRPr>
              </a:p>
            </p:txBody>
          </p:sp>
          <p:sp>
            <p:nvSpPr>
              <p:cNvPr id="5132"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cs-CZ" sz="2400">
                  <a:latin typeface="Times New Roman" pitchFamily="18" charset="0"/>
                </a:endParaRPr>
              </a:p>
            </p:txBody>
          </p:sp>
          <p:sp>
            <p:nvSpPr>
              <p:cNvPr id="5133"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cs-CZ" sz="2400">
                  <a:latin typeface="Times New Roman" pitchFamily="18" charset="0"/>
                </a:endParaRPr>
              </a:p>
            </p:txBody>
          </p:sp>
          <p:sp>
            <p:nvSpPr>
              <p:cNvPr id="5134"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cs-CZ" sz="2400">
                  <a:latin typeface="Times New Roman" pitchFamily="18" charset="0"/>
                </a:endParaRPr>
              </a:p>
            </p:txBody>
          </p:sp>
          <p:sp>
            <p:nvSpPr>
              <p:cNvPr id="5135"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cs-CZ" sz="2400">
                  <a:latin typeface="Times New Roman" pitchFamily="18" charset="0"/>
                </a:endParaRPr>
              </a:p>
            </p:txBody>
          </p:sp>
        </p:grpSp>
      </p:grpSp>
      <p:sp>
        <p:nvSpPr>
          <p:cNvPr id="5136" name="Rectangle 16"/>
          <p:cNvSpPr>
            <a:spLocks noGrp="1" noChangeArrowheads="1"/>
          </p:cNvSpPr>
          <p:nvPr>
            <p:ph type="dt" sz="half" idx="2"/>
          </p:nvPr>
        </p:nvSpPr>
        <p:spPr>
          <a:xfrm>
            <a:off x="457200" y="6248400"/>
            <a:ext cx="2133600" cy="457200"/>
          </a:xfrm>
        </p:spPr>
        <p:txBody>
          <a:bodyPr/>
          <a:lstStyle>
            <a:lvl1pPr>
              <a:defRPr/>
            </a:lvl1pPr>
          </a:lstStyle>
          <a:p>
            <a:endParaRPr lang="cs-CZ"/>
          </a:p>
        </p:txBody>
      </p:sp>
      <p:sp>
        <p:nvSpPr>
          <p:cNvPr id="5137" name="Rectangle 17"/>
          <p:cNvSpPr>
            <a:spLocks noGrp="1" noChangeArrowheads="1"/>
          </p:cNvSpPr>
          <p:nvPr>
            <p:ph type="ftr" sz="quarter" idx="3"/>
          </p:nvPr>
        </p:nvSpPr>
        <p:spPr/>
        <p:txBody>
          <a:bodyPr/>
          <a:lstStyle>
            <a:lvl1pPr>
              <a:defRPr/>
            </a:lvl1pPr>
          </a:lstStyle>
          <a:p>
            <a:endParaRPr lang="cs-CZ"/>
          </a:p>
        </p:txBody>
      </p:sp>
      <p:sp>
        <p:nvSpPr>
          <p:cNvPr id="5138" name="Rectangle 18"/>
          <p:cNvSpPr>
            <a:spLocks noGrp="1" noChangeArrowheads="1"/>
          </p:cNvSpPr>
          <p:nvPr>
            <p:ph type="sldNum" sz="quarter" idx="4"/>
          </p:nvPr>
        </p:nvSpPr>
        <p:spPr/>
        <p:txBody>
          <a:bodyPr/>
          <a:lstStyle>
            <a:lvl1pPr>
              <a:defRPr/>
            </a:lvl1pPr>
          </a:lstStyle>
          <a:p>
            <a:fld id="{F18B4ABA-397B-44C0-AE3B-75A84A34873B}" type="slidenum">
              <a:rPr lang="cs-CZ"/>
              <a:pPr/>
              <a:t>‹#›</a:t>
            </a:fld>
            <a:endParaRPr lang="cs-CZ"/>
          </a:p>
        </p:txBody>
      </p:sp>
      <p:sp>
        <p:nvSpPr>
          <p:cNvPr id="513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cs-CZ"/>
              <a:t>Klepnutím lze upravit styl předlohy nadpisů.</a:t>
            </a:r>
          </a:p>
        </p:txBody>
      </p:sp>
      <p:sp>
        <p:nvSpPr>
          <p:cNvPr id="5140"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cs-CZ"/>
              <a:t>Klepnutím lze upravit styl předlohy podnadpisů.</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973167C0-F22D-4BF2-AFD5-C0487CAD6439}" type="slidenum">
              <a:rPr lang="cs-CZ"/>
              <a:pPr/>
              <a:t>‹#›</a:t>
            </a:fld>
            <a:endParaRPr lang="cs-CZ"/>
          </a:p>
        </p:txBody>
      </p:sp>
      <p:sp>
        <p:nvSpPr>
          <p:cNvPr id="6" name="Zástupný symbol pro datum 5"/>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457200"/>
            <a:ext cx="2057400" cy="541020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457200"/>
            <a:ext cx="6019800" cy="541020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371886A2-6CE1-4721-B910-9228F1252431}" type="slidenum">
              <a:rPr lang="cs-CZ"/>
              <a:pPr/>
              <a:t>‹#›</a:t>
            </a:fld>
            <a:endParaRPr lang="cs-CZ"/>
          </a:p>
        </p:txBody>
      </p:sp>
      <p:sp>
        <p:nvSpPr>
          <p:cNvPr id="6" name="Zástupný symbol pro datum 5"/>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757C2011-7C87-41D1-A427-A936E16470A1}" type="slidenum">
              <a:rPr lang="cs-CZ"/>
              <a:pPr/>
              <a:t>‹#›</a:t>
            </a:fld>
            <a:endParaRPr lang="cs-CZ"/>
          </a:p>
        </p:txBody>
      </p:sp>
      <p:sp>
        <p:nvSpPr>
          <p:cNvPr id="6" name="Zástupný symbol pro datum 5"/>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zápatí 3"/>
          <p:cNvSpPr>
            <a:spLocks noGrp="1"/>
          </p:cNvSpPr>
          <p:nvPr>
            <p:ph type="ftr" sz="quarter" idx="10"/>
          </p:nvPr>
        </p:nvSpPr>
        <p:spPr/>
        <p:txBody>
          <a:bodyPr/>
          <a:lstStyle>
            <a:lvl1pPr>
              <a:defRPr/>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A225C8AA-ACB4-4F30-A9C4-947940366EC7}" type="slidenum">
              <a:rPr lang="cs-CZ"/>
              <a:pPr/>
              <a:t>‹#›</a:t>
            </a:fld>
            <a:endParaRPr lang="cs-CZ"/>
          </a:p>
        </p:txBody>
      </p:sp>
      <p:sp>
        <p:nvSpPr>
          <p:cNvPr id="6" name="Zástupný symbol pro datum 5"/>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7DCB9DF6-7122-4620-A2B5-07603162C8C0}" type="slidenum">
              <a:rPr lang="cs-CZ"/>
              <a:pPr/>
              <a:t>‹#›</a:t>
            </a:fld>
            <a:endParaRPr lang="cs-CZ"/>
          </a:p>
        </p:txBody>
      </p:sp>
      <p:sp>
        <p:nvSpPr>
          <p:cNvPr id="7" name="Zástupný symbol pro datum 6"/>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endParaRPr lang="cs-CZ"/>
          </a:p>
        </p:txBody>
      </p:sp>
      <p:sp>
        <p:nvSpPr>
          <p:cNvPr id="8" name="Zástupný symbol pro číslo snímku 7"/>
          <p:cNvSpPr>
            <a:spLocks noGrp="1"/>
          </p:cNvSpPr>
          <p:nvPr>
            <p:ph type="sldNum" sz="quarter" idx="11"/>
          </p:nvPr>
        </p:nvSpPr>
        <p:spPr/>
        <p:txBody>
          <a:bodyPr/>
          <a:lstStyle>
            <a:lvl1pPr>
              <a:defRPr/>
            </a:lvl1pPr>
          </a:lstStyle>
          <a:p>
            <a:fld id="{E9A7B3EB-7A99-48FE-81A9-111977ED5D83}" type="slidenum">
              <a:rPr lang="cs-CZ"/>
              <a:pPr/>
              <a:t>‹#›</a:t>
            </a:fld>
            <a:endParaRPr lang="cs-CZ"/>
          </a:p>
        </p:txBody>
      </p:sp>
      <p:sp>
        <p:nvSpPr>
          <p:cNvPr id="9" name="Zástupný symbol pro datum 8"/>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zápatí 2"/>
          <p:cNvSpPr>
            <a:spLocks noGrp="1"/>
          </p:cNvSpPr>
          <p:nvPr>
            <p:ph type="ftr" sz="quarter" idx="10"/>
          </p:nvPr>
        </p:nvSpPr>
        <p:spPr/>
        <p:txBody>
          <a:bodyPr/>
          <a:lstStyle>
            <a:lvl1pPr>
              <a:defRPr/>
            </a:lvl1pPr>
          </a:lstStyle>
          <a:p>
            <a:endParaRPr lang="cs-CZ"/>
          </a:p>
        </p:txBody>
      </p:sp>
      <p:sp>
        <p:nvSpPr>
          <p:cNvPr id="4" name="Zástupný symbol pro číslo snímku 3"/>
          <p:cNvSpPr>
            <a:spLocks noGrp="1"/>
          </p:cNvSpPr>
          <p:nvPr>
            <p:ph type="sldNum" sz="quarter" idx="11"/>
          </p:nvPr>
        </p:nvSpPr>
        <p:spPr/>
        <p:txBody>
          <a:bodyPr/>
          <a:lstStyle>
            <a:lvl1pPr>
              <a:defRPr/>
            </a:lvl1pPr>
          </a:lstStyle>
          <a:p>
            <a:fld id="{71E15187-EFBB-44B4-B4E2-C01482196FB8}" type="slidenum">
              <a:rPr lang="cs-CZ"/>
              <a:pPr/>
              <a:t>‹#›</a:t>
            </a:fld>
            <a:endParaRPr lang="cs-CZ"/>
          </a:p>
        </p:txBody>
      </p:sp>
      <p:sp>
        <p:nvSpPr>
          <p:cNvPr id="5" name="Zástupný symbol pro datum 4"/>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2D3D64CE-1E62-484D-ACF7-D5DF6F4F68A0}" type="slidenum">
              <a:rPr lang="cs-CZ"/>
              <a:pPr/>
              <a:t>‹#›</a:t>
            </a:fld>
            <a:endParaRPr lang="cs-CZ"/>
          </a:p>
        </p:txBody>
      </p:sp>
      <p:sp>
        <p:nvSpPr>
          <p:cNvPr id="4" name="Zástupný symbol pro datum 3"/>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1923001F-1A7E-4BE8-8DC7-F966D8CB8512}" type="slidenum">
              <a:rPr lang="cs-CZ"/>
              <a:pPr/>
              <a:t>‹#›</a:t>
            </a:fld>
            <a:endParaRPr lang="cs-CZ"/>
          </a:p>
        </p:txBody>
      </p:sp>
      <p:sp>
        <p:nvSpPr>
          <p:cNvPr id="7" name="Zástupný symbol pro datum 6"/>
          <p:cNvSpPr>
            <a:spLocks noGrp="1"/>
          </p:cNvSpPr>
          <p:nvPr>
            <p:ph type="dt" sz="half" idx="12"/>
          </p:nvPr>
        </p:nvSpPr>
        <p:spPr/>
        <p:txBody>
          <a:bodyPr/>
          <a:lstStyle>
            <a:lvl1pPr>
              <a:defRPr/>
            </a:lvl1p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p>
        </p:txBody>
      </p:sp>
      <p:sp>
        <p:nvSpPr>
          <p:cNvPr id="6" name="Zástupný symbol pro číslo snímku 5"/>
          <p:cNvSpPr>
            <a:spLocks noGrp="1"/>
          </p:cNvSpPr>
          <p:nvPr>
            <p:ph type="sldNum" sz="quarter" idx="11"/>
          </p:nvPr>
        </p:nvSpPr>
        <p:spPr/>
        <p:txBody>
          <a:bodyPr/>
          <a:lstStyle>
            <a:lvl1pPr>
              <a:defRPr/>
            </a:lvl1pPr>
          </a:lstStyle>
          <a:p>
            <a:fld id="{004A2119-9DF0-4043-AC8F-910231752F0D}" type="slidenum">
              <a:rPr lang="cs-CZ"/>
              <a:pPr/>
              <a:t>‹#›</a:t>
            </a:fld>
            <a:endParaRPr lang="cs-CZ"/>
          </a:p>
        </p:txBody>
      </p:sp>
      <p:sp>
        <p:nvSpPr>
          <p:cNvPr id="7" name="Zástupný symbol pro datum 6"/>
          <p:cNvSpPr>
            <a:spLocks noGrp="1"/>
          </p:cNvSpPr>
          <p:nvPr>
            <p:ph type="dt" sz="half" idx="12"/>
          </p:nvPr>
        </p:nvSpPr>
        <p:spPr/>
        <p:txBody>
          <a:bodyPr/>
          <a:lstStyle>
            <a:lvl1pPr>
              <a:defRPr/>
            </a:lvl1p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cs-CZ"/>
          </a:p>
        </p:txBody>
      </p:sp>
      <p:sp>
        <p:nvSpPr>
          <p:cNvPr id="4099"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D98F24E6-C0CA-4EC6-83A2-7A3275A71C0E}" type="slidenum">
              <a:rPr lang="cs-CZ"/>
              <a:pPr/>
              <a:t>‹#›</a:t>
            </a:fld>
            <a:endParaRPr lang="cs-CZ"/>
          </a:p>
        </p:txBody>
      </p:sp>
      <p:grpSp>
        <p:nvGrpSpPr>
          <p:cNvPr id="4100" name="Group 4"/>
          <p:cNvGrpSpPr>
            <a:grpSpLocks/>
          </p:cNvGrpSpPr>
          <p:nvPr/>
        </p:nvGrpSpPr>
        <p:grpSpPr bwMode="auto">
          <a:xfrm>
            <a:off x="0" y="0"/>
            <a:ext cx="9144000" cy="546100"/>
            <a:chOff x="0" y="0"/>
            <a:chExt cx="5760" cy="344"/>
          </a:xfrm>
        </p:grpSpPr>
        <p:sp>
          <p:nvSpPr>
            <p:cNvPr id="410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cs-CZ" sz="2400">
                <a:latin typeface="Times New Roman" pitchFamily="18" charset="0"/>
              </a:endParaRPr>
            </a:p>
          </p:txBody>
        </p:sp>
        <p:sp>
          <p:nvSpPr>
            <p:cNvPr id="410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cs-CZ" sz="2400">
                <a:latin typeface="Times New Roman" pitchFamily="18" charset="0"/>
              </a:endParaRPr>
            </a:p>
          </p:txBody>
        </p:sp>
        <p:sp>
          <p:nvSpPr>
            <p:cNvPr id="4103"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cs-CZ">
                <a:solidFill>
                  <a:schemeClr val="hlink"/>
                </a:solidFill>
              </a:endParaRPr>
            </a:p>
          </p:txBody>
        </p:sp>
        <p:sp>
          <p:nvSpPr>
            <p:cNvPr id="4104"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cs-CZ">
                <a:solidFill>
                  <a:schemeClr val="hlink"/>
                </a:solidFill>
              </a:endParaRPr>
            </a:p>
          </p:txBody>
        </p:sp>
        <p:sp>
          <p:nvSpPr>
            <p:cNvPr id="4105"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cs-CZ">
                <a:solidFill>
                  <a:schemeClr val="accent2"/>
                </a:solidFill>
              </a:endParaRPr>
            </a:p>
          </p:txBody>
        </p:sp>
        <p:sp>
          <p:nvSpPr>
            <p:cNvPr id="4106"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cs-CZ">
                <a:solidFill>
                  <a:schemeClr val="hlink"/>
                </a:solidFill>
              </a:endParaRPr>
            </a:p>
          </p:txBody>
        </p:sp>
        <p:sp>
          <p:nvSpPr>
            <p:cNvPr id="4107"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cs-CZ" sz="2400">
                <a:latin typeface="Times New Roman" pitchFamily="18" charset="0"/>
              </a:endParaRPr>
            </a:p>
          </p:txBody>
        </p:sp>
        <p:sp>
          <p:nvSpPr>
            <p:cNvPr id="4108"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cs-CZ">
                <a:solidFill>
                  <a:schemeClr val="accent2"/>
                </a:solidFill>
              </a:endParaRPr>
            </a:p>
          </p:txBody>
        </p:sp>
        <p:sp>
          <p:nvSpPr>
            <p:cNvPr id="4109"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cs-CZ">
                <a:solidFill>
                  <a:schemeClr val="accent2"/>
                </a:solidFill>
              </a:endParaRPr>
            </a:p>
          </p:txBody>
        </p:sp>
      </p:grpSp>
      <p:sp>
        <p:nvSpPr>
          <p:cNvPr id="4110"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4111"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12"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hp.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lukas@gottwald.c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lukas@gottwald.cz"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www.socialresearchmethods.net/Gallery/Cho2/noname6.htm" TargetMode="External"/><Relationship Id="rId13" Type="http://schemas.openxmlformats.org/officeDocument/2006/relationships/hyperlink" Target="http://blogs.zdnet.com/ITFacts/?p=10998" TargetMode="External"/><Relationship Id="rId3" Type="http://schemas.openxmlformats.org/officeDocument/2006/relationships/hyperlink" Target="http://en.wikipedia.org/wiki/E-commerce" TargetMode="External"/><Relationship Id="rId7" Type="http://schemas.openxmlformats.org/officeDocument/2006/relationships/hyperlink" Target="http://en.wikipedia.org/wiki/Amazon.com#History_and_business_model" TargetMode="External"/><Relationship Id="rId12" Type="http://schemas.openxmlformats.org/officeDocument/2006/relationships/hyperlink" Target="http://www.globalpolicy.org/globaliz/charts/internet.htm" TargetMode="External"/><Relationship Id="rId2" Type="http://schemas.openxmlformats.org/officeDocument/2006/relationships/hyperlink" Target="http://www.google.cz/url?sa=X&amp;start=10&amp;oi=define&amp;q=http://web.worldbank.org/WBSITE/EXTERNAL/TOPICS/EXTINFORMATIONANDCOMMUNICATIONANDTECHNOLOGIES/0,,contentMDK:21035032~menuPK:2888320~pagePK:210058~piPK:210062~theSitePK:282823,00.html&amp;usg=AFQjCNFVBI2N5EP0XCFnuGgRAH8sR7XMag" TargetMode="External"/><Relationship Id="rId1" Type="http://schemas.openxmlformats.org/officeDocument/2006/relationships/slideLayout" Target="../slideLayouts/slideLayout2.xml"/><Relationship Id="rId6" Type="http://schemas.openxmlformats.org/officeDocument/2006/relationships/hyperlink" Target="http://www.webopedia.com/quick_ref/timelne.asp" TargetMode="External"/><Relationship Id="rId11" Type="http://schemas.openxmlformats.org/officeDocument/2006/relationships/hyperlink" Target="http://www.emarketer.com/Article.aspx?R=1007068" TargetMode="External"/><Relationship Id="rId5" Type="http://schemas.openxmlformats.org/officeDocument/2006/relationships/hyperlink" Target="http://www.unctad.org/en/docs/ecdr2004_en.pdf" TargetMode="External"/><Relationship Id="rId15" Type="http://schemas.openxmlformats.org/officeDocument/2006/relationships/hyperlink" Target="http://www.czso.cz/csu/redakce.nsf/i/3_kolik_ceskych_domacnosti_ma_pocitac_a_internet" TargetMode="External"/><Relationship Id="rId10" Type="http://schemas.openxmlformats.org/officeDocument/2006/relationships/hyperlink" Target="http://en.wikipedia.org/wiki/Dot-com_bubble" TargetMode="External"/><Relationship Id="rId4" Type="http://schemas.openxmlformats.org/officeDocument/2006/relationships/hyperlink" Target="http://r0.unctad.org/ecommerce/docs/building.pdf" TargetMode="External"/><Relationship Id="rId9" Type="http://schemas.openxmlformats.org/officeDocument/2006/relationships/hyperlink" Target="http://globaltechforum.eiu.com/index.asp?layout=rich_story&amp;doc_id=9933&amp;title=Czech+Republic:+Overview+of+e-commerce&amp;categoryid=29&amp;channelid=4" TargetMode="External"/><Relationship Id="rId14" Type="http://schemas.openxmlformats.org/officeDocument/2006/relationships/hyperlink" Target="http://www.igi-global.com/downloads/excerpts/reference/ecom.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r>
              <a:rPr lang="cs-CZ" sz="4400"/>
              <a:t>Business Management in the Czech </a:t>
            </a:r>
            <a:r>
              <a:rPr lang="en-US" sz="4400"/>
              <a:t>R</a:t>
            </a:r>
            <a:r>
              <a:rPr lang="cs-CZ" sz="4400"/>
              <a:t>epublic</a:t>
            </a:r>
            <a:r>
              <a:rPr lang="cs-CZ" sz="5300"/>
              <a:t/>
            </a:r>
            <a:br>
              <a:rPr lang="cs-CZ" sz="5300"/>
            </a:br>
            <a:endParaRPr lang="cs-CZ" sz="5300"/>
          </a:p>
        </p:txBody>
      </p:sp>
      <p:sp>
        <p:nvSpPr>
          <p:cNvPr id="46083" name="Rectangle 3"/>
          <p:cNvSpPr>
            <a:spLocks noGrp="1" noChangeArrowheads="1"/>
          </p:cNvSpPr>
          <p:nvPr>
            <p:ph type="subTitle" idx="1"/>
          </p:nvPr>
        </p:nvSpPr>
        <p:spPr/>
        <p:txBody>
          <a:bodyPr/>
          <a:lstStyle/>
          <a:p>
            <a:pPr>
              <a:lnSpc>
                <a:spcPct val="90000"/>
              </a:lnSpc>
            </a:pPr>
            <a:r>
              <a:rPr lang="en-US" sz="1600" b="1" dirty="0" err="1" smtClean="0"/>
              <a:t>Ing</a:t>
            </a:r>
            <a:r>
              <a:rPr lang="en-US" sz="1600" b="1" dirty="0" smtClean="0"/>
              <a:t>. Lukas </a:t>
            </a:r>
            <a:r>
              <a:rPr lang="en-US" sz="1600" b="1" dirty="0" err="1" smtClean="0"/>
              <a:t>Gottwald</a:t>
            </a:r>
            <a:r>
              <a:rPr lang="en-US" sz="1600" dirty="0" smtClean="0"/>
              <a:t/>
            </a:r>
            <a:br>
              <a:rPr lang="en-US" sz="1600" dirty="0" smtClean="0"/>
            </a:br>
            <a:r>
              <a:rPr lang="cs-CZ" sz="1600" dirty="0" smtClean="0"/>
              <a:t>lukas</a:t>
            </a:r>
            <a:r>
              <a:rPr lang="en-US" sz="1600" dirty="0" smtClean="0"/>
              <a:t>@</a:t>
            </a:r>
            <a:r>
              <a:rPr lang="cs-CZ" sz="1600" dirty="0" err="1" smtClean="0"/>
              <a:t>gottwald.cz</a:t>
            </a:r>
            <a:endParaRPr lang="cs-CZ" sz="1600" dirty="0" smtClean="0"/>
          </a:p>
          <a:p>
            <a:pPr>
              <a:lnSpc>
                <a:spcPct val="80000"/>
              </a:lnSpc>
            </a:pPr>
            <a:endParaRPr lang="cs-CZ" sz="1900" dirty="0"/>
          </a:p>
        </p:txBody>
      </p:sp>
      <p:sp>
        <p:nvSpPr>
          <p:cNvPr id="6" name="Rectangle 5"/>
          <p:cNvSpPr>
            <a:spLocks noChangeArrowheads="1"/>
          </p:cNvSpPr>
          <p:nvPr/>
        </p:nvSpPr>
        <p:spPr bwMode="auto">
          <a:xfrm>
            <a:off x="2987824" y="5013176"/>
            <a:ext cx="3344862" cy="744537"/>
          </a:xfrm>
          <a:prstGeom prst="rect">
            <a:avLst/>
          </a:prstGeom>
          <a:noFill/>
          <a:ln w="9525">
            <a:noFill/>
            <a:miter lim="800000"/>
            <a:headEnd/>
            <a:tailEnd/>
          </a:ln>
          <a:effectLst/>
        </p:spPr>
        <p:txBody>
          <a:bodyPr/>
          <a:lstStyle/>
          <a:p>
            <a:pPr>
              <a:spcBef>
                <a:spcPct val="20000"/>
              </a:spcBef>
              <a:buClr>
                <a:schemeClr val="bg2"/>
              </a:buClr>
              <a:buSzPct val="75000"/>
              <a:buFont typeface="Wingdings" pitchFamily="2" charset="2"/>
              <a:buNone/>
            </a:pPr>
            <a:r>
              <a:rPr lang="en-US" sz="1500" b="1" dirty="0"/>
              <a:t>Business Management in the Czech </a:t>
            </a:r>
            <a:r>
              <a:rPr lang="en-US" sz="1500" b="1" dirty="0" smtClean="0"/>
              <a:t>Republic</a:t>
            </a:r>
            <a:endParaRPr lang="cs-CZ" sz="1500" b="1" dirty="0" smtClean="0"/>
          </a:p>
          <a:p>
            <a:pPr>
              <a:spcBef>
                <a:spcPct val="20000"/>
              </a:spcBef>
              <a:buClr>
                <a:schemeClr val="bg2"/>
              </a:buClr>
              <a:buSzPct val="75000"/>
              <a:buFont typeface="Wingdings" pitchFamily="2" charset="2"/>
              <a:buNone/>
            </a:pPr>
            <a:endParaRPr lang="cs-CZ" sz="1500" b="1" dirty="0"/>
          </a:p>
          <a:p>
            <a:pPr>
              <a:spcBef>
                <a:spcPct val="20000"/>
              </a:spcBef>
              <a:buClr>
                <a:schemeClr val="bg2"/>
              </a:buClr>
              <a:buSzPct val="75000"/>
              <a:buFont typeface="Wingdings" pitchFamily="2" charset="2"/>
              <a:buNone/>
            </a:pPr>
            <a:r>
              <a:rPr lang="cs-CZ" sz="1500" b="1" dirty="0" smtClean="0"/>
              <a:t>2011</a:t>
            </a:r>
          </a:p>
          <a:p>
            <a:pPr>
              <a:spcBef>
                <a:spcPct val="20000"/>
              </a:spcBef>
              <a:buClr>
                <a:schemeClr val="bg2"/>
              </a:buClr>
              <a:buSzPct val="75000"/>
              <a:buFont typeface="Wingdings" pitchFamily="2" charset="2"/>
              <a:buNone/>
            </a:pPr>
            <a:endParaRPr lang="cs-CZ" sz="1500" b="1" dirty="0" smtClean="0"/>
          </a:p>
          <a:p>
            <a:pPr>
              <a:spcBef>
                <a:spcPct val="20000"/>
              </a:spcBef>
              <a:buClr>
                <a:schemeClr val="bg2"/>
              </a:buClr>
              <a:buSzPct val="75000"/>
              <a:buFont typeface="Wingdings" pitchFamily="2" charset="2"/>
              <a:buNone/>
            </a:pPr>
            <a:endParaRPr lang="cs-CZ" sz="15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t>E-commerce</a:t>
            </a:r>
          </a:p>
        </p:txBody>
      </p:sp>
      <p:sp>
        <p:nvSpPr>
          <p:cNvPr id="12291" name="Rectangle 3"/>
          <p:cNvSpPr>
            <a:spLocks noGrp="1" noChangeArrowheads="1"/>
          </p:cNvSpPr>
          <p:nvPr>
            <p:ph type="body" idx="1"/>
          </p:nvPr>
        </p:nvSpPr>
        <p:spPr/>
        <p:txBody>
          <a:bodyPr/>
          <a:lstStyle/>
          <a:p>
            <a:pPr>
              <a:lnSpc>
                <a:spcPct val="80000"/>
              </a:lnSpc>
            </a:pPr>
            <a:r>
              <a:rPr lang="cs-CZ" sz="2400"/>
              <a:t>Benefits</a:t>
            </a:r>
          </a:p>
          <a:p>
            <a:pPr lvl="1">
              <a:lnSpc>
                <a:spcPct val="80000"/>
              </a:lnSpc>
            </a:pPr>
            <a:r>
              <a:rPr lang="en-US" sz="2000"/>
              <a:t>L</a:t>
            </a:r>
            <a:r>
              <a:rPr lang="cs-CZ" sz="2000"/>
              <a:t>ower transaction cost</a:t>
            </a:r>
          </a:p>
          <a:p>
            <a:pPr lvl="2">
              <a:lnSpc>
                <a:spcPct val="80000"/>
              </a:lnSpc>
            </a:pPr>
            <a:r>
              <a:rPr lang="cs-CZ" sz="1800"/>
              <a:t>Merchant side </a:t>
            </a:r>
          </a:p>
          <a:p>
            <a:pPr lvl="3">
              <a:lnSpc>
                <a:spcPct val="80000"/>
              </a:lnSpc>
            </a:pPr>
            <a:r>
              <a:rPr lang="cs-CZ" sz="1600"/>
              <a:t>Store, inventory, staff, communication</a:t>
            </a:r>
          </a:p>
          <a:p>
            <a:pPr lvl="2">
              <a:lnSpc>
                <a:spcPct val="80000"/>
              </a:lnSpc>
            </a:pPr>
            <a:r>
              <a:rPr lang="cs-CZ" sz="1800"/>
              <a:t>Customer side</a:t>
            </a:r>
          </a:p>
          <a:p>
            <a:pPr lvl="3">
              <a:lnSpc>
                <a:spcPct val="80000"/>
              </a:lnSpc>
            </a:pPr>
            <a:r>
              <a:rPr lang="cs-CZ" sz="1600"/>
              <a:t>Time needed to get info and compare prices, communication</a:t>
            </a:r>
          </a:p>
          <a:p>
            <a:pPr lvl="1">
              <a:lnSpc>
                <a:spcPct val="80000"/>
              </a:lnSpc>
            </a:pPr>
            <a:r>
              <a:rPr lang="en-US" sz="2000"/>
              <a:t>G</a:t>
            </a:r>
            <a:r>
              <a:rPr lang="cs-CZ" sz="2000"/>
              <a:t>lobal market</a:t>
            </a:r>
          </a:p>
          <a:p>
            <a:pPr lvl="3">
              <a:lnSpc>
                <a:spcPct val="80000"/>
              </a:lnSpc>
            </a:pPr>
            <a:r>
              <a:rPr lang="cs-CZ" sz="1600"/>
              <a:t>Outsource services globaly</a:t>
            </a:r>
          </a:p>
          <a:p>
            <a:pPr lvl="3">
              <a:lnSpc>
                <a:spcPct val="80000"/>
              </a:lnSpc>
            </a:pPr>
            <a:r>
              <a:rPr lang="cs-CZ" sz="1600"/>
              <a:t>Take advatage of price diffreneces, exchange rates etc…</a:t>
            </a:r>
            <a:endParaRPr lang="en-US" sz="1600"/>
          </a:p>
          <a:p>
            <a:pPr lvl="1">
              <a:lnSpc>
                <a:spcPct val="80000"/>
              </a:lnSpc>
            </a:pPr>
            <a:r>
              <a:rPr lang="en-US" sz="2000"/>
              <a:t>M</a:t>
            </a:r>
            <a:r>
              <a:rPr lang="cs-CZ" sz="2000"/>
              <a:t>arket</a:t>
            </a:r>
            <a:r>
              <a:rPr lang="en-US" sz="2000"/>
              <a:t>ing</a:t>
            </a:r>
          </a:p>
          <a:p>
            <a:pPr lvl="3">
              <a:lnSpc>
                <a:spcPct val="80000"/>
              </a:lnSpc>
            </a:pPr>
            <a:r>
              <a:rPr lang="en-US" sz="1600"/>
              <a:t>Whole AIDA + payment + distribution in one moment</a:t>
            </a:r>
          </a:p>
          <a:p>
            <a:pPr lvl="3">
              <a:lnSpc>
                <a:spcPct val="80000"/>
              </a:lnSpc>
            </a:pPr>
            <a:r>
              <a:rPr lang="en-US" sz="1600"/>
              <a:t>Both B2B and B2C in one channel</a:t>
            </a:r>
          </a:p>
          <a:p>
            <a:pPr lvl="4">
              <a:lnSpc>
                <a:spcPct val="80000"/>
              </a:lnSpc>
            </a:pPr>
            <a:r>
              <a:rPr lang="en-US" sz="1600"/>
              <a:t>example: </a:t>
            </a:r>
            <a:r>
              <a:rPr lang="en-US" sz="1600">
                <a:hlinkClick r:id="rId2"/>
              </a:rPr>
              <a:t>www.hp.com</a:t>
            </a:r>
            <a:endParaRPr lang="cs-CZ" sz="1600"/>
          </a:p>
          <a:p>
            <a:pPr lvl="1">
              <a:lnSpc>
                <a:spcPct val="80000"/>
              </a:lnSpc>
            </a:pPr>
            <a:endParaRPr lang="cs-CZ" sz="2000"/>
          </a:p>
          <a:p>
            <a:pPr lvl="2">
              <a:lnSpc>
                <a:spcPct val="80000"/>
              </a:lnSpc>
            </a:pPr>
            <a:endParaRPr lang="cs-CZ"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t>E-commerce</a:t>
            </a:r>
          </a:p>
        </p:txBody>
      </p:sp>
      <p:sp>
        <p:nvSpPr>
          <p:cNvPr id="14339" name="Rectangle 3"/>
          <p:cNvSpPr>
            <a:spLocks noGrp="1" noChangeArrowheads="1"/>
          </p:cNvSpPr>
          <p:nvPr>
            <p:ph type="body" idx="1"/>
          </p:nvPr>
        </p:nvSpPr>
        <p:spPr/>
        <p:txBody>
          <a:bodyPr/>
          <a:lstStyle/>
          <a:p>
            <a:pPr>
              <a:lnSpc>
                <a:spcPct val="80000"/>
              </a:lnSpc>
            </a:pPr>
            <a:r>
              <a:rPr lang="en-US" sz="2400"/>
              <a:t>Riscs &amp; Drawbacks</a:t>
            </a:r>
          </a:p>
          <a:p>
            <a:pPr lvl="1">
              <a:lnSpc>
                <a:spcPct val="80000"/>
              </a:lnSpc>
            </a:pPr>
            <a:r>
              <a:rPr lang="en-US" sz="2000"/>
              <a:t>Security Issues</a:t>
            </a:r>
          </a:p>
          <a:p>
            <a:pPr lvl="2">
              <a:lnSpc>
                <a:spcPct val="80000"/>
              </a:lnSpc>
            </a:pPr>
            <a:r>
              <a:rPr lang="en-US" sz="1800"/>
              <a:t>Fraud, both on Merchant and Customer sides</a:t>
            </a:r>
          </a:p>
          <a:p>
            <a:pPr lvl="1">
              <a:lnSpc>
                <a:spcPct val="80000"/>
              </a:lnSpc>
            </a:pPr>
            <a:r>
              <a:rPr lang="en-US" sz="2000"/>
              <a:t>Virtual relationship</a:t>
            </a:r>
          </a:p>
          <a:p>
            <a:pPr lvl="2">
              <a:lnSpc>
                <a:spcPct val="80000"/>
              </a:lnSpc>
            </a:pPr>
            <a:r>
              <a:rPr lang="en-US" sz="1800"/>
              <a:t>No face-to-face interaction – may contribute to the trust problem</a:t>
            </a:r>
            <a:r>
              <a:rPr lang="cs-CZ" sz="1800"/>
              <a:t/>
            </a:r>
            <a:br>
              <a:rPr lang="cs-CZ" sz="1800"/>
            </a:br>
            <a:endParaRPr lang="en-US" sz="1800"/>
          </a:p>
          <a:p>
            <a:pPr lvl="1">
              <a:lnSpc>
                <a:spcPct val="80000"/>
              </a:lnSpc>
            </a:pPr>
            <a:r>
              <a:rPr lang="en-US" sz="2000"/>
              <a:t>Technology &amp; Equipment</a:t>
            </a:r>
          </a:p>
          <a:p>
            <a:pPr lvl="2">
              <a:lnSpc>
                <a:spcPct val="80000"/>
              </a:lnSpc>
            </a:pPr>
            <a:r>
              <a:rPr lang="en-US" sz="1800"/>
              <a:t>Direct proportion between Internet expansion and E-commerce growth</a:t>
            </a:r>
          </a:p>
          <a:p>
            <a:pPr lvl="1">
              <a:lnSpc>
                <a:spcPct val="80000"/>
              </a:lnSpc>
            </a:pPr>
            <a:r>
              <a:rPr lang="en-US" sz="2000"/>
              <a:t>Consumer behaviour more </a:t>
            </a:r>
            <a:r>
              <a:rPr lang="cs-CZ" sz="2000"/>
              <a:t>„item specific“</a:t>
            </a:r>
          </a:p>
          <a:p>
            <a:pPr lvl="2">
              <a:lnSpc>
                <a:spcPct val="80000"/>
              </a:lnSpc>
            </a:pPr>
            <a:r>
              <a:rPr lang="cs-CZ" sz="1800"/>
              <a:t>According to Stuchlik, Dvoracek (2002) customers engage mostly in „targeted shopping“ not in „leisure shopping“ in the online environment</a:t>
            </a:r>
            <a:endParaRPr lang="en-US" sz="1800"/>
          </a:p>
          <a:p>
            <a:pPr lvl="1">
              <a:lnSpc>
                <a:spcPct val="80000"/>
              </a:lnSpc>
            </a:pPr>
            <a:endParaRPr lang="cs-CZ"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4000"/>
              <a:t>E-Commerce </a:t>
            </a:r>
            <a:r>
              <a:rPr lang="cs-CZ" sz="4000"/>
              <a:t>Timeline </a:t>
            </a:r>
            <a:r>
              <a:rPr lang="en-US" sz="4000"/>
              <a:t>1995-</a:t>
            </a:r>
            <a:r>
              <a:rPr lang="cs-CZ" sz="4000"/>
              <a:t>1999</a:t>
            </a:r>
          </a:p>
        </p:txBody>
      </p:sp>
      <p:sp>
        <p:nvSpPr>
          <p:cNvPr id="13315" name="Rectangle 3"/>
          <p:cNvSpPr>
            <a:spLocks noGrp="1" noChangeArrowheads="1"/>
          </p:cNvSpPr>
          <p:nvPr>
            <p:ph type="body" idx="1"/>
          </p:nvPr>
        </p:nvSpPr>
        <p:spPr>
          <a:xfrm>
            <a:off x="4716463" y="1916113"/>
            <a:ext cx="3887787" cy="4321175"/>
          </a:xfrm>
        </p:spPr>
        <p:txBody>
          <a:bodyPr/>
          <a:lstStyle/>
          <a:p>
            <a:pPr>
              <a:lnSpc>
                <a:spcPct val="90000"/>
              </a:lnSpc>
              <a:buFont typeface="Wingdings" pitchFamily="2" charset="2"/>
              <a:buNone/>
            </a:pPr>
            <a:r>
              <a:rPr lang="cs-CZ" sz="2400"/>
              <a:t>CZECH REPUBLIC</a:t>
            </a:r>
          </a:p>
          <a:p>
            <a:pPr>
              <a:lnSpc>
                <a:spcPct val="90000"/>
              </a:lnSpc>
            </a:pPr>
            <a:r>
              <a:rPr lang="cs-CZ" sz="2400"/>
              <a:t>1995</a:t>
            </a:r>
            <a:endParaRPr lang="en-US" sz="2400"/>
          </a:p>
          <a:p>
            <a:pPr lvl="1">
              <a:lnSpc>
                <a:spcPct val="90000"/>
              </a:lnSpc>
            </a:pPr>
            <a:r>
              <a:rPr lang="cs-CZ" sz="2000"/>
              <a:t>„Czech </a:t>
            </a:r>
            <a:r>
              <a:rPr lang="en-US" sz="2000"/>
              <a:t>Tele</a:t>
            </a:r>
            <a:r>
              <a:rPr lang="cs-CZ" sz="2000"/>
              <a:t>c</a:t>
            </a:r>
            <a:r>
              <a:rPr lang="en-US" sz="2000"/>
              <a:t>om</a:t>
            </a:r>
            <a:r>
              <a:rPr lang="cs-CZ" sz="2000"/>
              <a:t>“</a:t>
            </a:r>
            <a:r>
              <a:rPr lang="en-US" sz="2000"/>
              <a:t> looses monopol</a:t>
            </a:r>
            <a:endParaRPr lang="cs-CZ" sz="2000"/>
          </a:p>
          <a:p>
            <a:pPr lvl="1">
              <a:lnSpc>
                <a:spcPct val="90000"/>
              </a:lnSpc>
            </a:pPr>
            <a:r>
              <a:rPr lang="cs-CZ" sz="2000"/>
              <a:t>I</a:t>
            </a:r>
            <a:r>
              <a:rPr lang="en-US" sz="2000"/>
              <a:t>t is now possible for other providers to offer Internet connection</a:t>
            </a:r>
            <a:endParaRPr lang="cs-CZ" sz="2000"/>
          </a:p>
          <a:p>
            <a:pPr lvl="1">
              <a:lnSpc>
                <a:spcPct val="90000"/>
              </a:lnSpc>
            </a:pPr>
            <a:r>
              <a:rPr lang="cs-CZ" sz="2000"/>
              <a:t>F</a:t>
            </a:r>
            <a:r>
              <a:rPr lang="en-US" sz="2000"/>
              <a:t>irst households connect to internet.</a:t>
            </a:r>
            <a:endParaRPr lang="cs-CZ" sz="2000"/>
          </a:p>
        </p:txBody>
      </p:sp>
      <p:sp>
        <p:nvSpPr>
          <p:cNvPr id="13316" name="Rectangle 4"/>
          <p:cNvSpPr>
            <a:spLocks noChangeArrowheads="1"/>
          </p:cNvSpPr>
          <p:nvPr/>
        </p:nvSpPr>
        <p:spPr bwMode="auto">
          <a:xfrm>
            <a:off x="539750" y="1916113"/>
            <a:ext cx="4176713" cy="4321175"/>
          </a:xfrm>
          <a:prstGeom prst="rect">
            <a:avLst/>
          </a:prstGeom>
          <a:noFill/>
          <a:ln w="9525">
            <a:noFill/>
            <a:miter lim="800000"/>
            <a:headEnd/>
            <a:tailEnd/>
          </a:ln>
          <a:effectLst/>
        </p:spPr>
        <p:txBody>
          <a:bodyPr/>
          <a:lstStyle/>
          <a:p>
            <a:pPr marL="342900" indent="-342900">
              <a:lnSpc>
                <a:spcPct val="80000"/>
              </a:lnSpc>
              <a:spcBef>
                <a:spcPct val="20000"/>
              </a:spcBef>
              <a:buClr>
                <a:schemeClr val="bg2"/>
              </a:buClr>
              <a:buSzPct val="75000"/>
              <a:buFont typeface="Wingdings" pitchFamily="2" charset="2"/>
              <a:buNone/>
            </a:pPr>
            <a:r>
              <a:rPr lang="cs-CZ" sz="2400"/>
              <a:t>UNITED STATES</a:t>
            </a:r>
            <a:endParaRPr lang="en-US" sz="2400"/>
          </a:p>
          <a:p>
            <a:pPr marL="342900" indent="-342900">
              <a:lnSpc>
                <a:spcPct val="80000"/>
              </a:lnSpc>
              <a:spcBef>
                <a:spcPct val="20000"/>
              </a:spcBef>
              <a:buClr>
                <a:schemeClr val="bg2"/>
              </a:buClr>
              <a:buSzPct val="75000"/>
              <a:buFont typeface="Wingdings" pitchFamily="2" charset="2"/>
              <a:buChar char="n"/>
            </a:pPr>
            <a:r>
              <a:rPr lang="cs-CZ" sz="2400"/>
              <a:t>1995</a:t>
            </a:r>
            <a:endParaRPr lang="en-US" sz="2400"/>
          </a:p>
          <a:p>
            <a:pPr marL="742950" lvl="1" indent="-285750">
              <a:lnSpc>
                <a:spcPct val="80000"/>
              </a:lnSpc>
              <a:spcBef>
                <a:spcPct val="20000"/>
              </a:spcBef>
              <a:buClr>
                <a:schemeClr val="accent2"/>
              </a:buClr>
              <a:buSzPct val="80000"/>
              <a:buFont typeface="Wingdings" pitchFamily="2" charset="2"/>
              <a:buChar char="¨"/>
            </a:pPr>
            <a:r>
              <a:rPr lang="cs-CZ" sz="2000"/>
              <a:t>Jeff Bezos launches Amazon.com</a:t>
            </a:r>
          </a:p>
          <a:p>
            <a:pPr marL="742950" lvl="1" indent="-285750">
              <a:lnSpc>
                <a:spcPct val="80000"/>
              </a:lnSpc>
              <a:spcBef>
                <a:spcPct val="20000"/>
              </a:spcBef>
              <a:buClr>
                <a:schemeClr val="accent2"/>
              </a:buClr>
              <a:buSzPct val="80000"/>
              <a:buFont typeface="Wingdings" pitchFamily="2" charset="2"/>
              <a:buChar char="¨"/>
            </a:pPr>
            <a:r>
              <a:rPr lang="en-US" sz="2000"/>
              <a:t>The</a:t>
            </a:r>
            <a:r>
              <a:rPr lang="cs-CZ" sz="2000"/>
              <a:t> first commercial-free 24 hour, internet-only radio stations, Radio HK and NetRadio start broadcasting</a:t>
            </a:r>
          </a:p>
          <a:p>
            <a:pPr marL="742950" lvl="1" indent="-285750">
              <a:lnSpc>
                <a:spcPct val="80000"/>
              </a:lnSpc>
              <a:spcBef>
                <a:spcPct val="20000"/>
              </a:spcBef>
              <a:buClr>
                <a:schemeClr val="accent2"/>
              </a:buClr>
              <a:buSzPct val="80000"/>
              <a:buFont typeface="Wingdings" pitchFamily="2" charset="2"/>
              <a:buChar char="¨"/>
            </a:pPr>
            <a:r>
              <a:rPr lang="cs-CZ" sz="2000"/>
              <a:t>Dell and Cisco begin to aggressively use Internet for commercial transaction</a:t>
            </a:r>
          </a:p>
          <a:p>
            <a:pPr marL="742950" lvl="1" indent="-285750">
              <a:lnSpc>
                <a:spcPct val="80000"/>
              </a:lnSpc>
              <a:spcBef>
                <a:spcPct val="20000"/>
              </a:spcBef>
              <a:buClr>
                <a:schemeClr val="accent2"/>
              </a:buClr>
              <a:buSzPct val="80000"/>
              <a:buFont typeface="Wingdings" pitchFamily="2" charset="2"/>
              <a:buChar char="¨"/>
            </a:pPr>
            <a:r>
              <a:rPr lang="cs-CZ" sz="2000"/>
              <a:t>eBay is founded by computer programmer Pierre Omidyar as AuctionWeb</a:t>
            </a:r>
            <a:r>
              <a:rPr lang="en-US" sz="2000"/>
              <a:t>.</a:t>
            </a:r>
            <a:endParaRPr lang="cs-CZ"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a:t>E-Commerce </a:t>
            </a:r>
            <a:r>
              <a:rPr lang="cs-CZ" sz="4000"/>
              <a:t>Timeline </a:t>
            </a:r>
            <a:r>
              <a:rPr lang="en-US" sz="4000"/>
              <a:t>1995-</a:t>
            </a:r>
            <a:r>
              <a:rPr lang="cs-CZ" sz="4000"/>
              <a:t>1999</a:t>
            </a:r>
          </a:p>
        </p:txBody>
      </p:sp>
      <p:sp>
        <p:nvSpPr>
          <p:cNvPr id="17411" name="Rectangle 3"/>
          <p:cNvSpPr>
            <a:spLocks noGrp="1" noChangeArrowheads="1"/>
          </p:cNvSpPr>
          <p:nvPr>
            <p:ph type="body" idx="1"/>
          </p:nvPr>
        </p:nvSpPr>
        <p:spPr>
          <a:xfrm>
            <a:off x="457200" y="1700213"/>
            <a:ext cx="4114800" cy="4392612"/>
          </a:xfrm>
        </p:spPr>
        <p:txBody>
          <a:bodyPr/>
          <a:lstStyle/>
          <a:p>
            <a:pPr>
              <a:lnSpc>
                <a:spcPct val="80000"/>
              </a:lnSpc>
              <a:buFont typeface="Wingdings" pitchFamily="2" charset="2"/>
              <a:buNone/>
            </a:pPr>
            <a:r>
              <a:rPr lang="cs-CZ" sz="2400"/>
              <a:t>UNITED STATES</a:t>
            </a:r>
            <a:endParaRPr lang="en-US" sz="2400"/>
          </a:p>
          <a:p>
            <a:pPr>
              <a:lnSpc>
                <a:spcPct val="80000"/>
              </a:lnSpc>
            </a:pPr>
            <a:r>
              <a:rPr lang="cs-CZ" sz="2400"/>
              <a:t>1996</a:t>
            </a:r>
            <a:endParaRPr lang="en-US" sz="2400"/>
          </a:p>
          <a:p>
            <a:pPr lvl="1">
              <a:lnSpc>
                <a:spcPct val="80000"/>
              </a:lnSpc>
            </a:pPr>
            <a:r>
              <a:rPr lang="en-US" sz="2000"/>
              <a:t>Google began in January 1996 as a research project by Larry Page, a Ph.D. student at Stanford, he was soon joined by Sergey Brin</a:t>
            </a:r>
          </a:p>
          <a:p>
            <a:pPr>
              <a:lnSpc>
                <a:spcPct val="80000"/>
              </a:lnSpc>
            </a:pPr>
            <a:r>
              <a:rPr lang="en-US" sz="2400"/>
              <a:t>1997</a:t>
            </a:r>
          </a:p>
          <a:p>
            <a:pPr lvl="1">
              <a:lnSpc>
                <a:spcPct val="80000"/>
              </a:lnSpc>
            </a:pPr>
            <a:r>
              <a:rPr lang="en-US" sz="2000"/>
              <a:t>Business.com sold for 150 000 USD</a:t>
            </a:r>
          </a:p>
          <a:p>
            <a:pPr lvl="1">
              <a:lnSpc>
                <a:spcPct val="80000"/>
              </a:lnSpc>
            </a:pPr>
            <a:r>
              <a:rPr lang="en-US" sz="2000"/>
              <a:t>Amazon IPO on Nasdaq</a:t>
            </a:r>
            <a:endParaRPr lang="cs-CZ" sz="2000"/>
          </a:p>
          <a:p>
            <a:pPr lvl="1">
              <a:lnSpc>
                <a:spcPct val="80000"/>
              </a:lnSpc>
            </a:pPr>
            <a:r>
              <a:rPr lang="cs-CZ" sz="2000"/>
              <a:t>30</a:t>
            </a:r>
            <a:r>
              <a:rPr lang="en-US" sz="2000"/>
              <a:t>% US population is online </a:t>
            </a:r>
            <a:r>
              <a:rPr lang="cs-CZ" sz="2000"/>
              <a:t>(59 mil. people)</a:t>
            </a:r>
            <a:br>
              <a:rPr lang="cs-CZ" sz="2000"/>
            </a:br>
            <a:endParaRPr lang="en-US" sz="2000"/>
          </a:p>
          <a:p>
            <a:pPr>
              <a:lnSpc>
                <a:spcPct val="80000"/>
              </a:lnSpc>
              <a:buFont typeface="Wingdings" pitchFamily="2" charset="2"/>
              <a:buNone/>
            </a:pPr>
            <a:endParaRPr lang="cs-CZ" sz="2400"/>
          </a:p>
        </p:txBody>
      </p:sp>
      <p:sp>
        <p:nvSpPr>
          <p:cNvPr id="17412" name="Rectangle 4"/>
          <p:cNvSpPr>
            <a:spLocks noChangeArrowheads="1"/>
          </p:cNvSpPr>
          <p:nvPr/>
        </p:nvSpPr>
        <p:spPr bwMode="auto">
          <a:xfrm>
            <a:off x="4643438" y="1628775"/>
            <a:ext cx="4259262" cy="4897438"/>
          </a:xfrm>
          <a:prstGeom prst="rect">
            <a:avLst/>
          </a:prstGeom>
          <a:noFill/>
          <a:ln w="9525">
            <a:noFill/>
            <a:miter lim="800000"/>
            <a:headEnd/>
            <a:tailEnd/>
          </a:ln>
          <a:effectLst/>
        </p:spPr>
        <p:txBody>
          <a:bodyPr/>
          <a:lstStyle/>
          <a:p>
            <a:pPr marL="342900" indent="-342900">
              <a:lnSpc>
                <a:spcPct val="80000"/>
              </a:lnSpc>
              <a:spcBef>
                <a:spcPct val="20000"/>
              </a:spcBef>
              <a:buClr>
                <a:schemeClr val="bg2"/>
              </a:buClr>
              <a:buSzPct val="75000"/>
              <a:buFont typeface="Wingdings" pitchFamily="2" charset="2"/>
              <a:buNone/>
            </a:pPr>
            <a:r>
              <a:rPr lang="cs-CZ" sz="2400"/>
              <a:t>CZECH REPUBLIC</a:t>
            </a:r>
            <a:endParaRPr lang="en-US" sz="2400"/>
          </a:p>
          <a:p>
            <a:pPr marL="342900" indent="-342900">
              <a:lnSpc>
                <a:spcPct val="80000"/>
              </a:lnSpc>
              <a:spcBef>
                <a:spcPct val="20000"/>
              </a:spcBef>
              <a:buClr>
                <a:schemeClr val="bg2"/>
              </a:buClr>
              <a:buSzPct val="75000"/>
              <a:buFont typeface="Wingdings" pitchFamily="2" charset="2"/>
              <a:buChar char="n"/>
            </a:pPr>
            <a:r>
              <a:rPr lang="cs-CZ" sz="2400"/>
              <a:t>1996</a:t>
            </a:r>
            <a:endParaRPr lang="en-US" sz="2400"/>
          </a:p>
          <a:p>
            <a:pPr marL="742950" lvl="1" indent="-285750">
              <a:lnSpc>
                <a:spcPct val="80000"/>
              </a:lnSpc>
              <a:spcBef>
                <a:spcPct val="20000"/>
              </a:spcBef>
              <a:buClr>
                <a:schemeClr val="accent2"/>
              </a:buClr>
              <a:buSzPct val="80000"/>
              <a:buFont typeface="Wingdings" pitchFamily="2" charset="2"/>
              <a:buChar char="¨"/>
            </a:pPr>
            <a:r>
              <a:rPr lang="en-US" sz="2000"/>
              <a:t>Seznam.cz, now a major Czech search engine is founded by Ivo Lukacovic</a:t>
            </a:r>
          </a:p>
          <a:p>
            <a:pPr marL="742950" lvl="1" indent="-285750">
              <a:lnSpc>
                <a:spcPct val="80000"/>
              </a:lnSpc>
              <a:spcBef>
                <a:spcPct val="20000"/>
              </a:spcBef>
              <a:buClr>
                <a:schemeClr val="accent2"/>
              </a:buClr>
              <a:buSzPct val="80000"/>
              <a:buFont typeface="Wingdings" pitchFamily="2" charset="2"/>
              <a:buChar char="¨"/>
            </a:pPr>
            <a:r>
              <a:rPr lang="en-US" sz="2000"/>
              <a:t>Vltava.cz and Cybex.cz among first online Stores</a:t>
            </a:r>
          </a:p>
          <a:p>
            <a:pPr marL="342900" indent="-342900">
              <a:lnSpc>
                <a:spcPct val="80000"/>
              </a:lnSpc>
              <a:spcBef>
                <a:spcPct val="20000"/>
              </a:spcBef>
              <a:buClr>
                <a:schemeClr val="bg2"/>
              </a:buClr>
              <a:buSzPct val="75000"/>
              <a:buFont typeface="Wingdings" pitchFamily="2" charset="2"/>
              <a:buChar char="n"/>
            </a:pPr>
            <a:r>
              <a:rPr lang="en-US" sz="2400"/>
              <a:t>1997</a:t>
            </a:r>
          </a:p>
          <a:p>
            <a:pPr marL="742950" lvl="1" indent="-285750">
              <a:lnSpc>
                <a:spcPct val="80000"/>
              </a:lnSpc>
              <a:spcBef>
                <a:spcPct val="20000"/>
              </a:spcBef>
              <a:buClr>
                <a:schemeClr val="accent2"/>
              </a:buClr>
              <a:buSzPct val="80000"/>
              <a:buFont typeface="Wingdings" pitchFamily="2" charset="2"/>
              <a:buChar char="¨"/>
            </a:pPr>
            <a:r>
              <a:rPr lang="en-US" sz="2000"/>
              <a:t>Seznam </a:t>
            </a:r>
            <a:r>
              <a:rPr lang="cs-CZ" sz="2000"/>
              <a:t>reachers</a:t>
            </a:r>
            <a:r>
              <a:rPr lang="en-US" sz="2000"/>
              <a:t> an </a:t>
            </a:r>
            <a:r>
              <a:rPr lang="cs-CZ" sz="2000"/>
              <a:t>yearly </a:t>
            </a:r>
            <a:r>
              <a:rPr lang="en-US" sz="2000"/>
              <a:t>turnover of nearly 50 000 USD</a:t>
            </a:r>
            <a:endParaRPr lang="cs-CZ" sz="2000"/>
          </a:p>
          <a:p>
            <a:pPr marL="1143000" lvl="2" indent="-228600">
              <a:lnSpc>
                <a:spcPct val="80000"/>
              </a:lnSpc>
              <a:spcBef>
                <a:spcPct val="20000"/>
              </a:spcBef>
              <a:buClr>
                <a:schemeClr val="bg2"/>
              </a:buClr>
              <a:buSzPct val="65000"/>
              <a:buFont typeface="Wingdings" pitchFamily="2" charset="2"/>
              <a:buChar char="n"/>
            </a:pPr>
            <a:r>
              <a:rPr lang="cs-CZ"/>
              <a:t>most of the income is from advertising</a:t>
            </a:r>
          </a:p>
          <a:p>
            <a:pPr marL="742950" lvl="1" indent="-285750">
              <a:lnSpc>
                <a:spcPct val="80000"/>
              </a:lnSpc>
              <a:spcBef>
                <a:spcPct val="20000"/>
              </a:spcBef>
              <a:buClr>
                <a:schemeClr val="accent2"/>
              </a:buClr>
              <a:buSzPct val="80000"/>
              <a:buFont typeface="Wingdings" pitchFamily="2" charset="2"/>
              <a:buChar char="¨"/>
            </a:pPr>
            <a:r>
              <a:rPr lang="cs-CZ" sz="2000"/>
              <a:t>Only 27</a:t>
            </a:r>
            <a:r>
              <a:rPr lang="en-US" sz="2000"/>
              <a:t>% households have a computer</a:t>
            </a:r>
            <a:endParaRPr lang="cs-CZ" sz="2000"/>
          </a:p>
          <a:p>
            <a:pPr marL="1143000" lvl="2" indent="-228600">
              <a:lnSpc>
                <a:spcPct val="80000"/>
              </a:lnSpc>
              <a:spcBef>
                <a:spcPct val="20000"/>
              </a:spcBef>
              <a:buClr>
                <a:schemeClr val="bg2"/>
              </a:buClr>
              <a:buSzPct val="65000"/>
              <a:buFont typeface="Wingdings" pitchFamily="2" charset="2"/>
              <a:buChar char="n"/>
            </a:pPr>
            <a:r>
              <a:rPr lang="en-US"/>
              <a:t>out of these only 8% are online</a:t>
            </a:r>
            <a:r>
              <a:rPr lang="cs-CZ"/>
              <a:t> (0.216 mil. people)</a:t>
            </a:r>
            <a:endParaRPr lang="cs-CZ" sz="1400"/>
          </a:p>
          <a:p>
            <a:pPr marL="342900" indent="-342900">
              <a:lnSpc>
                <a:spcPct val="80000"/>
              </a:lnSpc>
              <a:spcBef>
                <a:spcPct val="20000"/>
              </a:spcBef>
              <a:buClr>
                <a:schemeClr val="bg2"/>
              </a:buClr>
              <a:buSzPct val="75000"/>
              <a:buFont typeface="Wingdings" pitchFamily="2" charset="2"/>
              <a:buNone/>
            </a:pPr>
            <a:endParaRPr lang="cs-CZ"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a:t>E-Commerce </a:t>
            </a:r>
            <a:r>
              <a:rPr lang="cs-CZ" sz="4000"/>
              <a:t>Timeline </a:t>
            </a:r>
            <a:r>
              <a:rPr lang="en-US" sz="4000"/>
              <a:t>1995-</a:t>
            </a:r>
            <a:r>
              <a:rPr lang="cs-CZ" sz="4000"/>
              <a:t>1999</a:t>
            </a:r>
          </a:p>
        </p:txBody>
      </p:sp>
      <p:sp>
        <p:nvSpPr>
          <p:cNvPr id="16387" name="Rectangle 3"/>
          <p:cNvSpPr>
            <a:spLocks noGrp="1" noChangeArrowheads="1"/>
          </p:cNvSpPr>
          <p:nvPr>
            <p:ph type="body" idx="1"/>
          </p:nvPr>
        </p:nvSpPr>
        <p:spPr>
          <a:xfrm>
            <a:off x="395288" y="1989138"/>
            <a:ext cx="4043362" cy="3886200"/>
          </a:xfrm>
        </p:spPr>
        <p:txBody>
          <a:bodyPr/>
          <a:lstStyle/>
          <a:p>
            <a:pPr>
              <a:lnSpc>
                <a:spcPct val="90000"/>
              </a:lnSpc>
              <a:buFont typeface="Wingdings" pitchFamily="2" charset="2"/>
              <a:buNone/>
            </a:pPr>
            <a:r>
              <a:rPr lang="en-US" sz="2400"/>
              <a:t>UNITED STATES</a:t>
            </a:r>
          </a:p>
          <a:p>
            <a:pPr>
              <a:lnSpc>
                <a:spcPct val="90000"/>
              </a:lnSpc>
            </a:pPr>
            <a:r>
              <a:rPr lang="en-US" sz="2400"/>
              <a:t>1998 &amp; 1999</a:t>
            </a:r>
          </a:p>
          <a:p>
            <a:pPr lvl="1">
              <a:lnSpc>
                <a:spcPct val="90000"/>
              </a:lnSpc>
            </a:pPr>
            <a:r>
              <a:rPr lang="en-US" sz="2000"/>
              <a:t>Dot Com bubble growing, lot of start ups, some suceed </a:t>
            </a:r>
          </a:p>
          <a:p>
            <a:pPr lvl="2">
              <a:lnSpc>
                <a:spcPct val="90000"/>
              </a:lnSpc>
            </a:pPr>
            <a:r>
              <a:rPr lang="en-US" sz="1800"/>
              <a:t>Paypal founded 2000</a:t>
            </a:r>
            <a:r>
              <a:rPr lang="cs-CZ" sz="1800"/>
              <a:t>)</a:t>
            </a:r>
            <a:endParaRPr lang="en-US" sz="1800"/>
          </a:p>
          <a:p>
            <a:pPr lvl="1">
              <a:lnSpc>
                <a:spcPct val="90000"/>
              </a:lnSpc>
            </a:pPr>
            <a:r>
              <a:rPr lang="en-US" sz="2000"/>
              <a:t>In 1999: 3,7 billions USD spent on online advertising</a:t>
            </a:r>
          </a:p>
          <a:p>
            <a:pPr lvl="1">
              <a:lnSpc>
                <a:spcPct val="90000"/>
              </a:lnSpc>
              <a:buFont typeface="Wingdings" pitchFamily="2" charset="2"/>
              <a:buNone/>
            </a:pPr>
            <a:endParaRPr lang="en-US" sz="2000"/>
          </a:p>
          <a:p>
            <a:pPr lvl="1">
              <a:lnSpc>
                <a:spcPct val="90000"/>
              </a:lnSpc>
            </a:pPr>
            <a:endParaRPr lang="cs-CZ" sz="2000" b="1"/>
          </a:p>
        </p:txBody>
      </p:sp>
      <p:sp>
        <p:nvSpPr>
          <p:cNvPr id="16388" name="Rectangle 4"/>
          <p:cNvSpPr>
            <a:spLocks noChangeArrowheads="1"/>
          </p:cNvSpPr>
          <p:nvPr/>
        </p:nvSpPr>
        <p:spPr bwMode="auto">
          <a:xfrm>
            <a:off x="4859338" y="1989138"/>
            <a:ext cx="4043362" cy="3886200"/>
          </a:xfrm>
          <a:prstGeom prst="rect">
            <a:avLst/>
          </a:prstGeom>
          <a:noFill/>
          <a:ln w="9525">
            <a:noFill/>
            <a:miter lim="800000"/>
            <a:headEnd/>
            <a:tailEnd/>
          </a:ln>
          <a:effectLst/>
        </p:spPr>
        <p:txBody>
          <a:bodyPr/>
          <a:lstStyle/>
          <a:p>
            <a:pPr marL="342900" indent="-342900">
              <a:lnSpc>
                <a:spcPct val="90000"/>
              </a:lnSpc>
              <a:spcBef>
                <a:spcPct val="20000"/>
              </a:spcBef>
              <a:buClr>
                <a:schemeClr val="bg2"/>
              </a:buClr>
              <a:buSzPct val="75000"/>
              <a:buFont typeface="Wingdings" pitchFamily="2" charset="2"/>
              <a:buNone/>
            </a:pPr>
            <a:r>
              <a:rPr lang="en-US" sz="2400"/>
              <a:t>CZECH REPUBLIC</a:t>
            </a:r>
          </a:p>
          <a:p>
            <a:pPr marL="342900" indent="-342900">
              <a:lnSpc>
                <a:spcPct val="90000"/>
              </a:lnSpc>
              <a:spcBef>
                <a:spcPct val="20000"/>
              </a:spcBef>
              <a:buClr>
                <a:schemeClr val="bg2"/>
              </a:buClr>
              <a:buSzPct val="75000"/>
              <a:buFont typeface="Wingdings" pitchFamily="2" charset="2"/>
              <a:buChar char="n"/>
            </a:pPr>
            <a:r>
              <a:rPr lang="en-US" sz="2400"/>
              <a:t>1998 &amp; 1999</a:t>
            </a:r>
          </a:p>
          <a:p>
            <a:pPr marL="742950" lvl="1" indent="-285750">
              <a:lnSpc>
                <a:spcPct val="90000"/>
              </a:lnSpc>
              <a:spcBef>
                <a:spcPct val="20000"/>
              </a:spcBef>
              <a:buClr>
                <a:schemeClr val="accent2"/>
              </a:buClr>
              <a:buSzPct val="80000"/>
              <a:buFont typeface="Wingdings" pitchFamily="2" charset="2"/>
              <a:buChar char="¨"/>
            </a:pPr>
            <a:r>
              <a:rPr lang="cs-CZ" sz="2000"/>
              <a:t>27</a:t>
            </a:r>
            <a:r>
              <a:rPr lang="en-US" sz="2000"/>
              <a:t>% of households owns a computer, out of these 33% are online</a:t>
            </a:r>
          </a:p>
          <a:p>
            <a:pPr marL="742950" lvl="1" indent="-285750">
              <a:lnSpc>
                <a:spcPct val="90000"/>
              </a:lnSpc>
              <a:spcBef>
                <a:spcPct val="20000"/>
              </a:spcBef>
              <a:buClr>
                <a:schemeClr val="accent2"/>
              </a:buClr>
              <a:buSzPct val="80000"/>
              <a:buFont typeface="Wingdings" pitchFamily="2" charset="2"/>
              <a:buChar char="¨"/>
            </a:pPr>
            <a:r>
              <a:rPr lang="en-US" sz="2000"/>
              <a:t>In1999: 2,7 millions USD spent on online advertising</a:t>
            </a:r>
          </a:p>
          <a:p>
            <a:pPr marL="1143000" lvl="2" indent="-228600">
              <a:lnSpc>
                <a:spcPct val="90000"/>
              </a:lnSpc>
              <a:spcBef>
                <a:spcPct val="20000"/>
              </a:spcBef>
              <a:buClr>
                <a:schemeClr val="bg2"/>
              </a:buClr>
              <a:buSzPct val="65000"/>
              <a:buFont typeface="Wingdings" pitchFamily="2" charset="2"/>
              <a:buChar char="n"/>
            </a:pPr>
            <a:r>
              <a:rPr lang="en-US"/>
              <a:t>No bubble – too little money involved…</a:t>
            </a:r>
          </a:p>
          <a:p>
            <a:pPr marL="742950" lvl="1" indent="-285750">
              <a:lnSpc>
                <a:spcPct val="90000"/>
              </a:lnSpc>
              <a:spcBef>
                <a:spcPct val="20000"/>
              </a:spcBef>
              <a:buClr>
                <a:schemeClr val="accent2"/>
              </a:buClr>
              <a:buSzPct val="80000"/>
              <a:buFont typeface="Wingdings" pitchFamily="2" charset="2"/>
              <a:buChar char="¨"/>
            </a:pPr>
            <a:r>
              <a:rPr lang="en-US" sz="2000"/>
              <a:t>Paegas Internet Call</a:t>
            </a:r>
          </a:p>
          <a:p>
            <a:pPr marL="1143000" lvl="2" indent="-228600">
              <a:lnSpc>
                <a:spcPct val="90000"/>
              </a:lnSpc>
              <a:spcBef>
                <a:spcPct val="20000"/>
              </a:spcBef>
              <a:buClr>
                <a:schemeClr val="bg2"/>
              </a:buClr>
              <a:buSzPct val="65000"/>
              <a:buFont typeface="Wingdings" pitchFamily="2" charset="2"/>
              <a:buChar char="n"/>
            </a:pPr>
            <a:r>
              <a:rPr lang="en-US"/>
              <a:t>Progresive VoiceOverIP service in Czech rep.</a:t>
            </a:r>
          </a:p>
          <a:p>
            <a:pPr marL="742950" lvl="1" indent="-285750">
              <a:lnSpc>
                <a:spcPct val="90000"/>
              </a:lnSpc>
              <a:spcBef>
                <a:spcPct val="20000"/>
              </a:spcBef>
              <a:buClr>
                <a:schemeClr val="accent2"/>
              </a:buClr>
              <a:buSzPct val="80000"/>
              <a:buFont typeface="Wingdings" pitchFamily="2" charset="2"/>
              <a:buChar char="¨"/>
            </a:pPr>
            <a:endParaRPr lang="cs-CZ" sz="20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1995 – 1999 Summary</a:t>
            </a:r>
            <a:endParaRPr lang="cs-CZ"/>
          </a:p>
        </p:txBody>
      </p:sp>
      <p:sp>
        <p:nvSpPr>
          <p:cNvPr id="18435" name="Rectangle 3"/>
          <p:cNvSpPr>
            <a:spLocks noGrp="1" noChangeArrowheads="1"/>
          </p:cNvSpPr>
          <p:nvPr>
            <p:ph type="body" idx="1"/>
          </p:nvPr>
        </p:nvSpPr>
        <p:spPr>
          <a:xfrm>
            <a:off x="4572000" y="1916113"/>
            <a:ext cx="3898900" cy="4400550"/>
          </a:xfrm>
        </p:spPr>
        <p:txBody>
          <a:bodyPr/>
          <a:lstStyle/>
          <a:p>
            <a:pPr>
              <a:lnSpc>
                <a:spcPct val="80000"/>
              </a:lnSpc>
              <a:buFont typeface="Wingdings" pitchFamily="2" charset="2"/>
              <a:buNone/>
            </a:pPr>
            <a:r>
              <a:rPr lang="en-US" sz="1800"/>
              <a:t>Czech republic</a:t>
            </a:r>
          </a:p>
          <a:p>
            <a:pPr lvl="1">
              <a:lnSpc>
                <a:spcPct val="80000"/>
              </a:lnSpc>
            </a:pPr>
            <a:r>
              <a:rPr lang="cs-CZ" sz="1600"/>
              <a:t>The concept of e-commerce has been much slower to develop in the Czech Republic than in most of Western Europe. </a:t>
            </a:r>
            <a:endParaRPr lang="en-US" sz="1600"/>
          </a:p>
          <a:p>
            <a:pPr lvl="1">
              <a:lnSpc>
                <a:spcPct val="80000"/>
              </a:lnSpc>
            </a:pPr>
            <a:r>
              <a:rPr lang="cs-CZ" sz="1600"/>
              <a:t>Czechs are a relatively well-educated group and computer literate. Yet, there </a:t>
            </a:r>
            <a:r>
              <a:rPr lang="en-US" sz="1600"/>
              <a:t>were</a:t>
            </a:r>
            <a:r>
              <a:rPr lang="cs-CZ" sz="1600"/>
              <a:t> many difficulties in accessing the Internet. A significant factor </a:t>
            </a:r>
            <a:r>
              <a:rPr lang="en-US" sz="1600"/>
              <a:t>was</a:t>
            </a:r>
            <a:r>
              <a:rPr lang="cs-CZ" sz="1600"/>
              <a:t> the </a:t>
            </a:r>
            <a:r>
              <a:rPr lang="en-US" sz="1600"/>
              <a:t>reletively very </a:t>
            </a:r>
            <a:r>
              <a:rPr lang="cs-CZ" sz="1600"/>
              <a:t>high cost of access</a:t>
            </a:r>
            <a:endParaRPr lang="en-US" sz="1600"/>
          </a:p>
          <a:p>
            <a:pPr lvl="1">
              <a:lnSpc>
                <a:spcPct val="80000"/>
              </a:lnSpc>
            </a:pPr>
            <a:r>
              <a:rPr lang="en-US" sz="1600"/>
              <a:t>l</a:t>
            </a:r>
            <a:r>
              <a:rPr lang="cs-CZ" sz="1600"/>
              <a:t>ow personal-computer penetration </a:t>
            </a:r>
            <a:endParaRPr lang="en-US" sz="1600"/>
          </a:p>
          <a:p>
            <a:pPr lvl="1">
              <a:lnSpc>
                <a:spcPct val="80000"/>
              </a:lnSpc>
            </a:pPr>
            <a:r>
              <a:rPr lang="cs-CZ" sz="1600"/>
              <a:t>slow growth of the financial applications needed to conduct online commerce, mainly those concerning credit cards and more-sophisticated banking methods</a:t>
            </a:r>
            <a:r>
              <a:rPr lang="en-US" sz="1600"/>
              <a:t> </a:t>
            </a:r>
            <a:r>
              <a:rPr lang="cs-CZ" sz="900"/>
              <a:t>globaltechforum.eiu.com</a:t>
            </a:r>
          </a:p>
        </p:txBody>
      </p:sp>
      <p:sp>
        <p:nvSpPr>
          <p:cNvPr id="18436" name="Rectangle 4"/>
          <p:cNvSpPr>
            <a:spLocks noChangeArrowheads="1"/>
          </p:cNvSpPr>
          <p:nvPr/>
        </p:nvSpPr>
        <p:spPr bwMode="auto">
          <a:xfrm>
            <a:off x="539750" y="1916113"/>
            <a:ext cx="3887788" cy="4392612"/>
          </a:xfrm>
          <a:prstGeom prst="rect">
            <a:avLst/>
          </a:prstGeom>
          <a:noFill/>
          <a:ln w="9525">
            <a:noFill/>
            <a:miter lim="800000"/>
            <a:headEnd/>
            <a:tailEnd/>
          </a:ln>
          <a:effectLst/>
        </p:spPr>
        <p:txBody>
          <a:bodyPr/>
          <a:lstStyle/>
          <a:p>
            <a:pPr marL="342900" indent="-342900">
              <a:lnSpc>
                <a:spcPct val="80000"/>
              </a:lnSpc>
              <a:spcBef>
                <a:spcPct val="20000"/>
              </a:spcBef>
              <a:buClr>
                <a:schemeClr val="bg2"/>
              </a:buClr>
              <a:buSzPct val="75000"/>
              <a:buFont typeface="Wingdings" pitchFamily="2" charset="2"/>
              <a:buNone/>
            </a:pPr>
            <a:r>
              <a:rPr lang="en-US"/>
              <a:t>USA</a:t>
            </a:r>
          </a:p>
          <a:p>
            <a:pPr marL="742950" lvl="1" indent="-285750">
              <a:lnSpc>
                <a:spcPct val="80000"/>
              </a:lnSpc>
              <a:spcBef>
                <a:spcPct val="20000"/>
              </a:spcBef>
              <a:buClr>
                <a:schemeClr val="accent2"/>
              </a:buClr>
              <a:buSzPct val="80000"/>
              <a:buFont typeface="Wingdings" pitchFamily="2" charset="2"/>
              <a:buChar char="¨"/>
            </a:pPr>
            <a:r>
              <a:rPr lang="en-US" sz="1600"/>
              <a:t>Golden Era</a:t>
            </a:r>
          </a:p>
          <a:p>
            <a:pPr marL="742950" lvl="1" indent="-285750">
              <a:lnSpc>
                <a:spcPct val="80000"/>
              </a:lnSpc>
              <a:spcBef>
                <a:spcPct val="20000"/>
              </a:spcBef>
              <a:buClr>
                <a:schemeClr val="accent2"/>
              </a:buClr>
              <a:buSzPct val="80000"/>
              <a:buFont typeface="Wingdings" pitchFamily="2" charset="2"/>
              <a:buChar char="¨"/>
            </a:pPr>
            <a:r>
              <a:rPr lang="en-US" sz="1600"/>
              <a:t>113 mil. People online in 1999</a:t>
            </a:r>
          </a:p>
          <a:p>
            <a:pPr marL="742950" lvl="1" indent="-285750">
              <a:lnSpc>
                <a:spcPct val="80000"/>
              </a:lnSpc>
              <a:spcBef>
                <a:spcPct val="20000"/>
              </a:spcBef>
              <a:buClr>
                <a:schemeClr val="accent2"/>
              </a:buClr>
              <a:buSzPct val="80000"/>
              <a:buFont typeface="Wingdings" pitchFamily="2" charset="2"/>
              <a:buChar char="¨"/>
            </a:pPr>
            <a:r>
              <a:rPr lang="en-US" sz="1600"/>
              <a:t>Unrealistic growth expectations</a:t>
            </a:r>
          </a:p>
          <a:p>
            <a:pPr marL="742950" lvl="1" indent="-285750">
              <a:lnSpc>
                <a:spcPct val="80000"/>
              </a:lnSpc>
              <a:spcBef>
                <a:spcPct val="20000"/>
              </a:spcBef>
              <a:buClr>
                <a:schemeClr val="accent2"/>
              </a:buClr>
              <a:buSzPct val="80000"/>
              <a:buFont typeface="Wingdings" pitchFamily="2" charset="2"/>
              <a:buChar char="¨"/>
            </a:pPr>
            <a:r>
              <a:rPr lang="en-US" sz="1600"/>
              <a:t>Online payments available and commonly used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1995 – 1999 Summary</a:t>
            </a:r>
            <a:endParaRPr lang="cs-CZ"/>
          </a:p>
        </p:txBody>
      </p:sp>
      <p:sp>
        <p:nvSpPr>
          <p:cNvPr id="29699" name="Rectangle 3"/>
          <p:cNvSpPr>
            <a:spLocks noGrp="1" noChangeArrowheads="1"/>
          </p:cNvSpPr>
          <p:nvPr>
            <p:ph type="body" idx="1"/>
          </p:nvPr>
        </p:nvSpPr>
        <p:spPr>
          <a:xfrm>
            <a:off x="107950" y="1628775"/>
            <a:ext cx="2808288" cy="1800225"/>
          </a:xfrm>
        </p:spPr>
        <p:txBody>
          <a:bodyPr/>
          <a:lstStyle/>
          <a:p>
            <a:pPr marL="381000" indent="-381000">
              <a:lnSpc>
                <a:spcPct val="90000"/>
              </a:lnSpc>
            </a:pPr>
            <a:r>
              <a:rPr lang="cs-CZ" sz="2400" b="1"/>
              <a:t>Internet usage</a:t>
            </a:r>
            <a:r>
              <a:rPr lang="en-US" sz="2400" b="1"/>
              <a:t> </a:t>
            </a:r>
            <a:r>
              <a:rPr lang="cs-CZ" sz="2400" b="1"/>
              <a:t>growth</a:t>
            </a:r>
            <a:r>
              <a:rPr lang="en-US" sz="2400" b="1"/>
              <a:t> - worldwide</a:t>
            </a:r>
          </a:p>
          <a:p>
            <a:pPr marL="381000" indent="-381000">
              <a:lnSpc>
                <a:spcPct val="90000"/>
              </a:lnSpc>
            </a:pPr>
            <a:r>
              <a:rPr lang="cs-CZ" sz="2400"/>
              <a:t>1995 – 2008 </a:t>
            </a:r>
          </a:p>
        </p:txBody>
      </p:sp>
      <p:pic>
        <p:nvPicPr>
          <p:cNvPr id="29700" name="Picture 4" descr="e-comm-world-95-08"/>
          <p:cNvPicPr>
            <a:picLocks noChangeAspect="1" noChangeArrowheads="1"/>
          </p:cNvPicPr>
          <p:nvPr/>
        </p:nvPicPr>
        <p:blipFill>
          <a:blip r:embed="rId2" cstate="print"/>
          <a:srcRect/>
          <a:stretch>
            <a:fillRect/>
          </a:stretch>
        </p:blipFill>
        <p:spPr bwMode="auto">
          <a:xfrm>
            <a:off x="2771775" y="1412875"/>
            <a:ext cx="5976938" cy="5322888"/>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1995 – 1999 Summary</a:t>
            </a:r>
            <a:endParaRPr lang="cs-CZ"/>
          </a:p>
        </p:txBody>
      </p:sp>
      <p:sp>
        <p:nvSpPr>
          <p:cNvPr id="15363" name="Rectangle 3"/>
          <p:cNvSpPr>
            <a:spLocks noGrp="1" noChangeArrowheads="1"/>
          </p:cNvSpPr>
          <p:nvPr>
            <p:ph type="body" idx="1"/>
          </p:nvPr>
        </p:nvSpPr>
        <p:spPr/>
        <p:txBody>
          <a:bodyPr/>
          <a:lstStyle/>
          <a:p>
            <a:endParaRPr lang="en-US"/>
          </a:p>
          <a:p>
            <a:endParaRPr lang="cs-CZ"/>
          </a:p>
        </p:txBody>
      </p:sp>
      <p:pic>
        <p:nvPicPr>
          <p:cNvPr id="15364" name="Picture 4" descr="6-5-2009-graf"/>
          <p:cNvPicPr>
            <a:picLocks noChangeAspect="1" noChangeArrowheads="1"/>
          </p:cNvPicPr>
          <p:nvPr/>
        </p:nvPicPr>
        <p:blipFill>
          <a:blip r:embed="rId2" cstate="print"/>
          <a:srcRect/>
          <a:stretch>
            <a:fillRect/>
          </a:stretch>
        </p:blipFill>
        <p:spPr bwMode="auto">
          <a:xfrm>
            <a:off x="2195513" y="2060575"/>
            <a:ext cx="6481762" cy="4221163"/>
          </a:xfrm>
          <a:prstGeom prst="rect">
            <a:avLst/>
          </a:prstGeom>
          <a:noFill/>
        </p:spPr>
      </p:pic>
      <p:sp>
        <p:nvSpPr>
          <p:cNvPr id="15365" name="Text Box 5"/>
          <p:cNvSpPr txBox="1">
            <a:spLocks noChangeArrowheads="1"/>
          </p:cNvSpPr>
          <p:nvPr/>
        </p:nvSpPr>
        <p:spPr bwMode="auto">
          <a:xfrm>
            <a:off x="395288" y="1628775"/>
            <a:ext cx="3313112" cy="1128713"/>
          </a:xfrm>
          <a:prstGeom prst="rect">
            <a:avLst/>
          </a:prstGeom>
          <a:noFill/>
          <a:ln w="9525">
            <a:noFill/>
            <a:miter lim="800000"/>
            <a:headEnd/>
            <a:tailEnd/>
          </a:ln>
          <a:effectLst/>
        </p:spPr>
        <p:txBody>
          <a:bodyPr>
            <a:spAutoFit/>
          </a:bodyPr>
          <a:lstStyle/>
          <a:p>
            <a:pPr>
              <a:spcBef>
                <a:spcPct val="50000"/>
              </a:spcBef>
            </a:pPr>
            <a:r>
              <a:rPr lang="cs-CZ" b="1"/>
              <a:t>E</a:t>
            </a:r>
            <a:r>
              <a:rPr lang="en-US" b="1"/>
              <a:t>-comm</a:t>
            </a:r>
            <a:r>
              <a:rPr lang="cs-CZ" b="1"/>
              <a:t>erce transactions growth </a:t>
            </a:r>
            <a:r>
              <a:rPr lang="en-US" b="1"/>
              <a:t>w</a:t>
            </a:r>
            <a:r>
              <a:rPr lang="cs-CZ" sz="2000" b="1"/>
              <a:t>orldwide</a:t>
            </a:r>
            <a:endParaRPr lang="en-US" sz="2000" b="1"/>
          </a:p>
          <a:p>
            <a:pPr>
              <a:spcBef>
                <a:spcPct val="50000"/>
              </a:spcBef>
            </a:pPr>
            <a:r>
              <a:rPr lang="cs-CZ" sz="2000"/>
              <a:t>1995 - 2002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457200"/>
            <a:ext cx="8435975" cy="1371600"/>
          </a:xfrm>
        </p:spPr>
        <p:txBody>
          <a:bodyPr/>
          <a:lstStyle/>
          <a:p>
            <a:r>
              <a:rPr lang="cs-CZ" sz="4000"/>
              <a:t>Internet usage growth</a:t>
            </a:r>
            <a:r>
              <a:rPr lang="en-US" sz="4000"/>
              <a:t> in Czech rep.</a:t>
            </a:r>
            <a:endParaRPr lang="cs-CZ" sz="4000"/>
          </a:p>
        </p:txBody>
      </p:sp>
      <p:pic>
        <p:nvPicPr>
          <p:cNvPr id="31748" name="Picture 4" descr="e-comm-czech"/>
          <p:cNvPicPr>
            <a:picLocks noChangeAspect="1" noChangeArrowheads="1"/>
          </p:cNvPicPr>
          <p:nvPr/>
        </p:nvPicPr>
        <p:blipFill>
          <a:blip r:embed="rId2" cstate="print"/>
          <a:srcRect/>
          <a:stretch>
            <a:fillRect/>
          </a:stretch>
        </p:blipFill>
        <p:spPr bwMode="auto">
          <a:xfrm>
            <a:off x="857250" y="2228850"/>
            <a:ext cx="7429500" cy="271303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t>Dot Com Bubble Bust</a:t>
            </a:r>
          </a:p>
        </p:txBody>
      </p:sp>
      <p:sp>
        <p:nvSpPr>
          <p:cNvPr id="19459" name="Rectangle 3"/>
          <p:cNvSpPr>
            <a:spLocks noGrp="1" noChangeArrowheads="1"/>
          </p:cNvSpPr>
          <p:nvPr>
            <p:ph type="body" idx="1"/>
          </p:nvPr>
        </p:nvSpPr>
        <p:spPr/>
        <p:txBody>
          <a:bodyPr/>
          <a:lstStyle/>
          <a:p>
            <a:r>
              <a:rPr lang="cs-CZ"/>
              <a:t>USA </a:t>
            </a:r>
          </a:p>
          <a:p>
            <a:endParaRPr lang="cs-CZ"/>
          </a:p>
        </p:txBody>
      </p:sp>
      <p:pic>
        <p:nvPicPr>
          <p:cNvPr id="19460" name="Picture 4" descr="Nasdaq2"/>
          <p:cNvPicPr>
            <a:picLocks noChangeAspect="1" noChangeArrowheads="1"/>
          </p:cNvPicPr>
          <p:nvPr/>
        </p:nvPicPr>
        <p:blipFill>
          <a:blip r:embed="rId2" cstate="print"/>
          <a:srcRect/>
          <a:stretch>
            <a:fillRect/>
          </a:stretch>
        </p:blipFill>
        <p:spPr bwMode="auto">
          <a:xfrm>
            <a:off x="971550" y="2565400"/>
            <a:ext cx="5040313" cy="3862388"/>
          </a:xfrm>
          <a:prstGeom prst="rect">
            <a:avLst/>
          </a:prstGeom>
          <a:noFill/>
        </p:spPr>
      </p:pic>
      <p:sp>
        <p:nvSpPr>
          <p:cNvPr id="19461" name="Text Box 5"/>
          <p:cNvSpPr txBox="1">
            <a:spLocks noChangeArrowheads="1"/>
          </p:cNvSpPr>
          <p:nvPr/>
        </p:nvSpPr>
        <p:spPr bwMode="auto">
          <a:xfrm>
            <a:off x="6156325" y="2565400"/>
            <a:ext cx="2447925" cy="3140075"/>
          </a:xfrm>
          <a:prstGeom prst="rect">
            <a:avLst/>
          </a:prstGeom>
          <a:noFill/>
          <a:ln w="9525">
            <a:noFill/>
            <a:miter lim="800000"/>
            <a:headEnd/>
            <a:tailEnd/>
          </a:ln>
          <a:effectLst/>
        </p:spPr>
        <p:txBody>
          <a:bodyPr>
            <a:spAutoFit/>
          </a:bodyPr>
          <a:lstStyle/>
          <a:p>
            <a:pPr>
              <a:spcBef>
                <a:spcPct val="50000"/>
              </a:spcBef>
            </a:pPr>
            <a:r>
              <a:rPr lang="cs-CZ" sz="2000"/>
              <a:t>NASDAQ index peaked 10th March 2000, </a:t>
            </a:r>
          </a:p>
          <a:p>
            <a:pPr>
              <a:spcBef>
                <a:spcPct val="50000"/>
              </a:spcBef>
              <a:buFontTx/>
              <a:buChar char="•"/>
            </a:pPr>
            <a:r>
              <a:rPr lang="en-US" sz="2000"/>
              <a:t> </a:t>
            </a:r>
            <a:r>
              <a:rPr lang="cs-CZ" sz="2000"/>
              <a:t>followed by a rapid downturn, recovery and another downturn</a:t>
            </a:r>
          </a:p>
          <a:p>
            <a:pPr>
              <a:spcBef>
                <a:spcPct val="50000"/>
              </a:spcBef>
              <a:buFontTx/>
              <a:buChar char="•"/>
            </a:pPr>
            <a:r>
              <a:rPr lang="en-US" sz="2000"/>
              <a:t> </a:t>
            </a:r>
            <a:r>
              <a:rPr lang="cs-CZ" sz="2000"/>
              <a:t>from 2003 quite steady growth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sz="4000" dirty="0"/>
              <a:t>Business Management in </a:t>
            </a:r>
            <a:r>
              <a:rPr lang="cs-CZ" sz="4000" dirty="0" err="1"/>
              <a:t>the</a:t>
            </a:r>
            <a:r>
              <a:rPr lang="cs-CZ" sz="4000" dirty="0"/>
              <a:t> </a:t>
            </a:r>
            <a:r>
              <a:rPr lang="cs-CZ" sz="4000" dirty="0" err="1"/>
              <a:t>Czech</a:t>
            </a:r>
            <a:r>
              <a:rPr lang="cs-CZ" sz="4000" dirty="0"/>
              <a:t> </a:t>
            </a:r>
            <a:r>
              <a:rPr lang="cs-CZ" sz="4000" dirty="0" err="1" smtClean="0"/>
              <a:t>Republic</a:t>
            </a:r>
            <a:r>
              <a:rPr lang="cs-CZ" sz="4000" dirty="0" smtClean="0"/>
              <a:t> – </a:t>
            </a:r>
            <a:r>
              <a:rPr lang="cs-CZ" sz="4000" dirty="0" err="1" smtClean="0"/>
              <a:t>Course</a:t>
            </a:r>
            <a:r>
              <a:rPr lang="cs-CZ" sz="4000" dirty="0" smtClean="0"/>
              <a:t> </a:t>
            </a:r>
            <a:r>
              <a:rPr lang="cs-CZ" sz="4000" dirty="0" err="1" smtClean="0"/>
              <a:t>Info</a:t>
            </a:r>
            <a:endParaRPr lang="cs-CZ" sz="4000" dirty="0"/>
          </a:p>
        </p:txBody>
      </p:sp>
      <p:sp>
        <p:nvSpPr>
          <p:cNvPr id="44035" name="Rectangle 3"/>
          <p:cNvSpPr>
            <a:spLocks noGrp="1" noChangeArrowheads="1"/>
          </p:cNvSpPr>
          <p:nvPr>
            <p:ph type="body" idx="1"/>
          </p:nvPr>
        </p:nvSpPr>
        <p:spPr/>
        <p:txBody>
          <a:bodyPr/>
          <a:lstStyle/>
          <a:p>
            <a:pPr>
              <a:lnSpc>
                <a:spcPct val="90000"/>
              </a:lnSpc>
            </a:pPr>
            <a:r>
              <a:rPr lang="cs-CZ" dirty="0" err="1" smtClean="0"/>
              <a:t>Specialist</a:t>
            </a:r>
            <a:r>
              <a:rPr lang="cs-CZ" dirty="0" smtClean="0"/>
              <a:t> </a:t>
            </a:r>
            <a:r>
              <a:rPr lang="cs-CZ" dirty="0" err="1"/>
              <a:t>Course</a:t>
            </a:r>
            <a:endParaRPr lang="cs-CZ" dirty="0"/>
          </a:p>
          <a:p>
            <a:pPr lvl="1">
              <a:lnSpc>
                <a:spcPct val="90000"/>
              </a:lnSpc>
            </a:pPr>
            <a:r>
              <a:rPr lang="cs-CZ" dirty="0" err="1"/>
              <a:t>Several</a:t>
            </a:r>
            <a:r>
              <a:rPr lang="cs-CZ" dirty="0"/>
              <a:t> </a:t>
            </a:r>
            <a:r>
              <a:rPr lang="cs-CZ" dirty="0" err="1"/>
              <a:t>Lecturers</a:t>
            </a:r>
            <a:r>
              <a:rPr lang="cs-CZ" dirty="0"/>
              <a:t> </a:t>
            </a:r>
            <a:r>
              <a:rPr lang="cs-CZ" dirty="0" err="1"/>
              <a:t>for</a:t>
            </a:r>
            <a:r>
              <a:rPr lang="cs-CZ" dirty="0"/>
              <a:t> </a:t>
            </a:r>
            <a:r>
              <a:rPr lang="cs-CZ" dirty="0" err="1"/>
              <a:t>different</a:t>
            </a:r>
            <a:r>
              <a:rPr lang="cs-CZ" dirty="0"/>
              <a:t> management </a:t>
            </a:r>
            <a:r>
              <a:rPr lang="cs-CZ" dirty="0" err="1"/>
              <a:t>related</a:t>
            </a:r>
            <a:r>
              <a:rPr lang="cs-CZ" dirty="0"/>
              <a:t> </a:t>
            </a:r>
            <a:r>
              <a:rPr lang="cs-CZ" dirty="0" err="1"/>
              <a:t>topics</a:t>
            </a:r>
            <a:endParaRPr lang="cs-CZ" dirty="0"/>
          </a:p>
          <a:p>
            <a:pPr>
              <a:lnSpc>
                <a:spcPct val="90000"/>
              </a:lnSpc>
            </a:pPr>
            <a:r>
              <a:rPr lang="cs-CZ" dirty="0" err="1"/>
              <a:t>Final</a:t>
            </a:r>
            <a:r>
              <a:rPr lang="cs-CZ" dirty="0"/>
              <a:t> Test</a:t>
            </a:r>
            <a:endParaRPr lang="en-US" dirty="0"/>
          </a:p>
          <a:p>
            <a:pPr lvl="1">
              <a:lnSpc>
                <a:spcPct val="90000"/>
              </a:lnSpc>
            </a:pPr>
            <a:r>
              <a:rPr lang="cs-CZ" dirty="0" err="1" smtClean="0"/>
              <a:t>Written</a:t>
            </a:r>
            <a:endParaRPr lang="cs-CZ" dirty="0"/>
          </a:p>
          <a:p>
            <a:pPr lvl="1">
              <a:lnSpc>
                <a:spcPct val="90000"/>
              </a:lnSpc>
            </a:pPr>
            <a:r>
              <a:rPr lang="cs-CZ" dirty="0" smtClean="0"/>
              <a:t>Multiple-</a:t>
            </a:r>
            <a:r>
              <a:rPr lang="cs-CZ" dirty="0" err="1" smtClean="0"/>
              <a:t>choice</a:t>
            </a:r>
            <a:endParaRPr lang="cs-CZ" dirty="0" smtClean="0"/>
          </a:p>
          <a:p>
            <a:pPr lvl="2">
              <a:lnSpc>
                <a:spcPct val="90000"/>
              </a:lnSpc>
            </a:pPr>
            <a:r>
              <a:rPr lang="cs-CZ" dirty="0" err="1" smtClean="0"/>
              <a:t>For</a:t>
            </a:r>
            <a:r>
              <a:rPr lang="cs-CZ" dirty="0" smtClean="0"/>
              <a:t> more </a:t>
            </a:r>
            <a:r>
              <a:rPr lang="cs-CZ" dirty="0" err="1" smtClean="0"/>
              <a:t>info</a:t>
            </a:r>
            <a:r>
              <a:rPr lang="cs-CZ" dirty="0" smtClean="0"/>
              <a:t> </a:t>
            </a:r>
            <a:r>
              <a:rPr lang="cs-CZ" dirty="0" err="1" smtClean="0"/>
              <a:t>see</a:t>
            </a:r>
            <a:r>
              <a:rPr lang="cs-CZ" dirty="0" smtClean="0"/>
              <a:t> IS MU </a:t>
            </a:r>
            <a:r>
              <a:rPr lang="cs-CZ" dirty="0" err="1" smtClean="0"/>
              <a:t>or</a:t>
            </a:r>
            <a:r>
              <a:rPr lang="cs-CZ" dirty="0" smtClean="0"/>
              <a:t> email:</a:t>
            </a:r>
            <a:r>
              <a:rPr lang="cs-CZ" dirty="0" err="1" smtClean="0"/>
              <a:t>castek</a:t>
            </a:r>
            <a:r>
              <a:rPr lang="cs-CZ" dirty="0" smtClean="0"/>
              <a:t>@</a:t>
            </a:r>
            <a:r>
              <a:rPr lang="cs-CZ" dirty="0" err="1" smtClean="0"/>
              <a:t>econ.muni.cz</a:t>
            </a:r>
            <a:endParaRPr lang="cs-CZ" dirty="0"/>
          </a:p>
          <a:p>
            <a:pPr lvl="1">
              <a:lnSpc>
                <a:spcPct val="90000"/>
              </a:lnSpc>
              <a:buFont typeface="Wingdings" pitchFamily="2" charset="2"/>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t>Dot Com Bubble Bust</a:t>
            </a:r>
          </a:p>
        </p:txBody>
      </p:sp>
      <p:sp>
        <p:nvSpPr>
          <p:cNvPr id="20483" name="Rectangle 3"/>
          <p:cNvSpPr>
            <a:spLocks noGrp="1" noChangeArrowheads="1"/>
          </p:cNvSpPr>
          <p:nvPr>
            <p:ph type="body" idx="1"/>
          </p:nvPr>
        </p:nvSpPr>
        <p:spPr/>
        <p:txBody>
          <a:bodyPr/>
          <a:lstStyle/>
          <a:p>
            <a:r>
              <a:rPr lang="cs-CZ" sz="2800"/>
              <a:t>Czech republic</a:t>
            </a:r>
          </a:p>
          <a:p>
            <a:pPr lvl="1"/>
            <a:r>
              <a:rPr lang="cs-CZ" sz="2400"/>
              <a:t>Less money involved, bubble bust indirec effect</a:t>
            </a:r>
            <a:endParaRPr lang="en-US" sz="2400"/>
          </a:p>
          <a:p>
            <a:pPr lvl="1"/>
            <a:r>
              <a:rPr lang="en-US" sz="2400"/>
              <a:t>Faster Internet user growth after 2000</a:t>
            </a:r>
            <a:endParaRPr lang="cs-CZ" sz="2400"/>
          </a:p>
          <a:p>
            <a:pPr lvl="2"/>
            <a:r>
              <a:rPr lang="cs-CZ" sz="2000"/>
              <a:t>Online ad spending in Czech rep.</a:t>
            </a:r>
          </a:p>
          <a:p>
            <a:pPr lvl="3"/>
            <a:r>
              <a:rPr lang="cs-CZ" sz="1800"/>
              <a:t>1999: 2.5mil USD</a:t>
            </a:r>
          </a:p>
          <a:p>
            <a:pPr lvl="3"/>
            <a:r>
              <a:rPr lang="cs-CZ" sz="1800"/>
              <a:t>2000: 4 mil USD</a:t>
            </a:r>
          </a:p>
          <a:p>
            <a:pPr lvl="3"/>
            <a:r>
              <a:rPr lang="cs-CZ" sz="1800"/>
              <a:t>2001: 6 mil USD</a:t>
            </a:r>
          </a:p>
          <a:p>
            <a:pPr lvl="2"/>
            <a:r>
              <a:rPr lang="cs-CZ" sz="2000"/>
              <a:t>User base - growth</a:t>
            </a:r>
          </a:p>
          <a:p>
            <a:pPr lvl="3"/>
            <a:r>
              <a:rPr lang="cs-CZ" sz="1800"/>
              <a:t>3/1999: 1 163 170 people</a:t>
            </a:r>
          </a:p>
          <a:p>
            <a:pPr lvl="3"/>
            <a:r>
              <a:rPr lang="cs-CZ" sz="1800"/>
              <a:t>2/2001: 1 806 800 people</a:t>
            </a:r>
          </a:p>
          <a:p>
            <a:pPr lvl="3"/>
            <a:endParaRPr lang="cs-CZ" sz="1800"/>
          </a:p>
          <a:p>
            <a:pPr lvl="4"/>
            <a:endParaRPr lang="cs-CZ"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cs-CZ" sz="4000"/>
              <a:t>E-commerce </a:t>
            </a:r>
            <a:r>
              <a:rPr lang="en-US" sz="4000"/>
              <a:t>Timeline </a:t>
            </a:r>
            <a:r>
              <a:rPr lang="cs-CZ" sz="4000"/>
              <a:t>2001 –</a:t>
            </a:r>
            <a:r>
              <a:rPr lang="en-US" sz="4000"/>
              <a:t> 2009</a:t>
            </a:r>
            <a:endParaRPr lang="cs-CZ" sz="4000"/>
          </a:p>
        </p:txBody>
      </p:sp>
      <p:sp>
        <p:nvSpPr>
          <p:cNvPr id="32772" name="Rectangle 4"/>
          <p:cNvSpPr>
            <a:spLocks noChangeArrowheads="1"/>
          </p:cNvSpPr>
          <p:nvPr/>
        </p:nvSpPr>
        <p:spPr bwMode="auto">
          <a:xfrm>
            <a:off x="611188" y="1916113"/>
            <a:ext cx="4103687" cy="4176712"/>
          </a:xfrm>
          <a:prstGeom prst="rect">
            <a:avLst/>
          </a:prstGeom>
          <a:noFill/>
          <a:ln w="9525">
            <a:noFill/>
            <a:miter lim="800000"/>
            <a:headEnd/>
            <a:tailEnd/>
          </a:ln>
          <a:effectLst/>
        </p:spPr>
        <p:txBody>
          <a:bodyPr/>
          <a:lstStyle/>
          <a:p>
            <a:pPr marL="609600" indent="-609600">
              <a:spcBef>
                <a:spcPct val="20000"/>
              </a:spcBef>
              <a:buClr>
                <a:schemeClr val="bg2"/>
              </a:buClr>
              <a:buSzPct val="75000"/>
              <a:buFont typeface="Wingdings" pitchFamily="2" charset="2"/>
              <a:buNone/>
            </a:pPr>
            <a:r>
              <a:rPr lang="en-US" sz="2400"/>
              <a:t>USA</a:t>
            </a:r>
          </a:p>
          <a:p>
            <a:pPr marL="609600" indent="-609600">
              <a:spcBef>
                <a:spcPct val="20000"/>
              </a:spcBef>
              <a:buClr>
                <a:schemeClr val="bg2"/>
              </a:buClr>
              <a:buSzPct val="75000"/>
              <a:buFont typeface="Wingdings" pitchFamily="2" charset="2"/>
              <a:buChar char="n"/>
            </a:pPr>
            <a:r>
              <a:rPr lang="en-US" b="1"/>
              <a:t>2002</a:t>
            </a:r>
          </a:p>
          <a:p>
            <a:pPr marL="990600" lvl="1" indent="-533400">
              <a:spcBef>
                <a:spcPct val="20000"/>
              </a:spcBef>
              <a:buClr>
                <a:schemeClr val="accent2"/>
              </a:buClr>
              <a:buSzPct val="80000"/>
              <a:buFont typeface="Wingdings" pitchFamily="2" charset="2"/>
              <a:buChar char="¨"/>
            </a:pPr>
            <a:r>
              <a:rPr lang="en-US" sz="1600"/>
              <a:t>eBay acquires PayPal for $1.5 billion</a:t>
            </a:r>
          </a:p>
          <a:p>
            <a:pPr marL="609600" indent="-609600">
              <a:spcBef>
                <a:spcPct val="20000"/>
              </a:spcBef>
              <a:buClr>
                <a:schemeClr val="bg2"/>
              </a:buClr>
              <a:buSzPct val="75000"/>
              <a:buFont typeface="Wingdings" pitchFamily="2" charset="2"/>
              <a:buChar char="n"/>
            </a:pPr>
            <a:r>
              <a:rPr lang="en-US" b="1"/>
              <a:t>2006</a:t>
            </a:r>
          </a:p>
          <a:p>
            <a:pPr marL="990600" lvl="1" indent="-533400">
              <a:spcBef>
                <a:spcPct val="20000"/>
              </a:spcBef>
              <a:buClr>
                <a:schemeClr val="accent2"/>
              </a:buClr>
              <a:buSzPct val="80000"/>
              <a:buFont typeface="Wingdings" pitchFamily="2" charset="2"/>
              <a:buChar char="¨"/>
            </a:pPr>
            <a:r>
              <a:rPr lang="cs-CZ" sz="1600"/>
              <a:t>Google Buys You Tube in 200</a:t>
            </a:r>
            <a:r>
              <a:rPr lang="en-US" sz="1600"/>
              <a:t>6 </a:t>
            </a:r>
            <a:r>
              <a:rPr lang="cs-CZ" sz="1600"/>
              <a:t>($1.65 billion USD)</a:t>
            </a:r>
            <a:endParaRPr lang="en-US" sz="1600"/>
          </a:p>
          <a:p>
            <a:pPr marL="990600" lvl="1" indent="-533400">
              <a:spcBef>
                <a:spcPct val="20000"/>
              </a:spcBef>
              <a:buClr>
                <a:schemeClr val="accent2"/>
              </a:buClr>
              <a:buSzPct val="80000"/>
              <a:buFont typeface="Wingdings" pitchFamily="2" charset="2"/>
              <a:buChar char="¨"/>
            </a:pPr>
            <a:r>
              <a:rPr lang="en-US" sz="1600"/>
              <a:t>US e-comm sales 1</a:t>
            </a:r>
            <a:r>
              <a:rPr lang="en-US" sz="1600" baseline="30000"/>
              <a:t>st</a:t>
            </a:r>
            <a:r>
              <a:rPr lang="en-US" sz="1600"/>
              <a:t> time over 100 bil. USD</a:t>
            </a:r>
          </a:p>
          <a:p>
            <a:pPr marL="609600" indent="-609600">
              <a:spcBef>
                <a:spcPct val="20000"/>
              </a:spcBef>
              <a:buClr>
                <a:schemeClr val="bg2"/>
              </a:buClr>
              <a:buSzPct val="75000"/>
              <a:buFont typeface="Wingdings" pitchFamily="2" charset="2"/>
              <a:buChar char="n"/>
            </a:pPr>
            <a:r>
              <a:rPr lang="en-US" b="1"/>
              <a:t>2007</a:t>
            </a:r>
          </a:p>
          <a:p>
            <a:pPr marL="990600" lvl="1" indent="-533400">
              <a:spcBef>
                <a:spcPct val="20000"/>
              </a:spcBef>
              <a:buClr>
                <a:schemeClr val="accent2"/>
              </a:buClr>
              <a:buSzPct val="80000"/>
              <a:buFont typeface="Wingdings" pitchFamily="2" charset="2"/>
              <a:buChar char="¨"/>
            </a:pPr>
            <a:r>
              <a:rPr lang="en-US" sz="1600"/>
              <a:t>Microsoft bought 1.6% share of Facebook for $240 million, giving Facebook a total implied value of around $15 billion</a:t>
            </a:r>
            <a:endParaRPr lang="en-US" sz="1400"/>
          </a:p>
          <a:p>
            <a:pPr marL="990600" lvl="1" indent="-533400">
              <a:spcBef>
                <a:spcPct val="20000"/>
              </a:spcBef>
              <a:buClr>
                <a:schemeClr val="accent2"/>
              </a:buClr>
              <a:buSzPct val="80000"/>
              <a:buFont typeface="Wingdings" pitchFamily="2" charset="2"/>
              <a:buChar char="¨"/>
            </a:pPr>
            <a:endParaRPr lang="cs-CZ" sz="2000"/>
          </a:p>
        </p:txBody>
      </p:sp>
      <p:sp>
        <p:nvSpPr>
          <p:cNvPr id="32775" name="Rectangle 7"/>
          <p:cNvSpPr>
            <a:spLocks noChangeArrowheads="1"/>
          </p:cNvSpPr>
          <p:nvPr/>
        </p:nvSpPr>
        <p:spPr bwMode="auto">
          <a:xfrm>
            <a:off x="4716463" y="1916113"/>
            <a:ext cx="4103687" cy="4176712"/>
          </a:xfrm>
          <a:prstGeom prst="rect">
            <a:avLst/>
          </a:prstGeom>
          <a:noFill/>
          <a:ln w="9525">
            <a:noFill/>
            <a:miter lim="800000"/>
            <a:headEnd/>
            <a:tailEnd/>
          </a:ln>
          <a:effectLst/>
        </p:spPr>
        <p:txBody>
          <a:bodyPr/>
          <a:lstStyle/>
          <a:p>
            <a:pPr marL="609600" indent="-609600">
              <a:spcBef>
                <a:spcPct val="20000"/>
              </a:spcBef>
              <a:buClr>
                <a:schemeClr val="bg2"/>
              </a:buClr>
              <a:buSzPct val="75000"/>
              <a:buFont typeface="Wingdings" pitchFamily="2" charset="2"/>
              <a:buNone/>
            </a:pPr>
            <a:r>
              <a:rPr lang="en-US" sz="2400"/>
              <a:t>CZECH REPUBLIC</a:t>
            </a:r>
          </a:p>
          <a:p>
            <a:pPr marL="609600" indent="-609600">
              <a:spcBef>
                <a:spcPct val="20000"/>
              </a:spcBef>
              <a:buClr>
                <a:schemeClr val="bg2"/>
              </a:buClr>
              <a:buSzPct val="75000"/>
              <a:buFont typeface="Wingdings" pitchFamily="2" charset="2"/>
              <a:buChar char="n"/>
            </a:pPr>
            <a:r>
              <a:rPr lang="en-US" b="1"/>
              <a:t>2003</a:t>
            </a:r>
          </a:p>
          <a:p>
            <a:pPr marL="990600" lvl="1" indent="-533400">
              <a:spcBef>
                <a:spcPct val="20000"/>
              </a:spcBef>
              <a:buClr>
                <a:schemeClr val="accent2"/>
              </a:buClr>
              <a:buSzPct val="80000"/>
              <a:buFont typeface="Wingdings" pitchFamily="2" charset="2"/>
              <a:buChar char="¨"/>
            </a:pPr>
            <a:r>
              <a:rPr lang="en-US" sz="1600"/>
              <a:t>Ministry of Informatics established</a:t>
            </a:r>
          </a:p>
          <a:p>
            <a:pPr marL="609600" indent="-609600">
              <a:spcBef>
                <a:spcPct val="20000"/>
              </a:spcBef>
              <a:buClr>
                <a:schemeClr val="bg2"/>
              </a:buClr>
              <a:buSzPct val="75000"/>
              <a:buFont typeface="Wingdings" pitchFamily="2" charset="2"/>
              <a:buChar char="n"/>
            </a:pPr>
            <a:r>
              <a:rPr lang="en-US" b="1"/>
              <a:t>2005</a:t>
            </a:r>
          </a:p>
          <a:p>
            <a:pPr marL="990600" lvl="1" indent="-533400">
              <a:spcBef>
                <a:spcPct val="20000"/>
              </a:spcBef>
              <a:buClr>
                <a:schemeClr val="accent2"/>
              </a:buClr>
              <a:buSzPct val="80000"/>
              <a:buFont typeface="Wingdings" pitchFamily="2" charset="2"/>
              <a:buChar char="¨"/>
            </a:pPr>
            <a:r>
              <a:rPr lang="en-US" sz="1600"/>
              <a:t>APEK reports 40% E-Commerce sales growth from 2004, total of 0.5 bil. USD sold in CZ that year</a:t>
            </a:r>
          </a:p>
          <a:p>
            <a:pPr marL="990600" lvl="1" indent="-533400">
              <a:spcBef>
                <a:spcPct val="20000"/>
              </a:spcBef>
              <a:buClr>
                <a:schemeClr val="accent2"/>
              </a:buClr>
              <a:buSzPct val="80000"/>
              <a:buFont typeface="Wingdings" pitchFamily="2" charset="2"/>
              <a:buChar char="¨"/>
            </a:pPr>
            <a:r>
              <a:rPr lang="en-US" sz="1600"/>
              <a:t>Mall.cz the becoms the largest e-comm store in CZ, reports sales over 50 mil. USD </a:t>
            </a:r>
            <a:r>
              <a:rPr lang="cs-CZ" sz="1600"/>
              <a:t>(1 bil. CZK)</a:t>
            </a:r>
            <a:endParaRPr lang="en-US" sz="1600"/>
          </a:p>
          <a:p>
            <a:pPr marL="990600" lvl="1" indent="-533400">
              <a:spcBef>
                <a:spcPct val="20000"/>
              </a:spcBef>
              <a:buClr>
                <a:schemeClr val="accent2"/>
              </a:buClr>
              <a:buSzPct val="80000"/>
              <a:buFont typeface="Wingdings" pitchFamily="2" charset="2"/>
              <a:buChar char="¨"/>
            </a:pPr>
            <a:r>
              <a:rPr lang="cs-CZ" sz="1600"/>
              <a:t>Important Electronic Communication Bill passed</a:t>
            </a:r>
            <a:endParaRPr lang="en-US" sz="1400"/>
          </a:p>
          <a:p>
            <a:pPr marL="990600" lvl="1" indent="-533400">
              <a:spcBef>
                <a:spcPct val="20000"/>
              </a:spcBef>
              <a:buClr>
                <a:schemeClr val="accent2"/>
              </a:buClr>
              <a:buSzPct val="80000"/>
              <a:buFont typeface="Wingdings" pitchFamily="2" charset="2"/>
              <a:buChar char="¨"/>
            </a:pPr>
            <a:endParaRPr lang="cs-CZ"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t>E-commerce Sales</a:t>
            </a:r>
            <a:r>
              <a:rPr lang="en-US"/>
              <a:t> </a:t>
            </a:r>
            <a:r>
              <a:rPr lang="cs-CZ"/>
              <a:t>2001 –</a:t>
            </a:r>
            <a:r>
              <a:rPr lang="en-US"/>
              <a:t> 2009</a:t>
            </a:r>
            <a:endParaRPr lang="cs-CZ"/>
          </a:p>
        </p:txBody>
      </p:sp>
      <p:sp>
        <p:nvSpPr>
          <p:cNvPr id="21507" name="Rectangle 3"/>
          <p:cNvSpPr>
            <a:spLocks noGrp="1" noChangeArrowheads="1"/>
          </p:cNvSpPr>
          <p:nvPr>
            <p:ph type="body" idx="1"/>
          </p:nvPr>
        </p:nvSpPr>
        <p:spPr/>
        <p:txBody>
          <a:bodyPr/>
          <a:lstStyle/>
          <a:p>
            <a:r>
              <a:rPr lang="cs-CZ"/>
              <a:t>USA</a:t>
            </a:r>
          </a:p>
        </p:txBody>
      </p:sp>
      <p:pic>
        <p:nvPicPr>
          <p:cNvPr id="21508" name="Picture 4" descr="e-comm-usa-00-08"/>
          <p:cNvPicPr>
            <a:picLocks noChangeAspect="1" noChangeArrowheads="1"/>
          </p:cNvPicPr>
          <p:nvPr/>
        </p:nvPicPr>
        <p:blipFill>
          <a:blip r:embed="rId2" cstate="print"/>
          <a:srcRect/>
          <a:stretch>
            <a:fillRect/>
          </a:stretch>
        </p:blipFill>
        <p:spPr bwMode="auto">
          <a:xfrm>
            <a:off x="1116013" y="2636838"/>
            <a:ext cx="7056437" cy="357822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t>E-commerce Sales</a:t>
            </a:r>
            <a:r>
              <a:rPr lang="en-US"/>
              <a:t> </a:t>
            </a:r>
            <a:r>
              <a:rPr lang="cs-CZ"/>
              <a:t>2004 – </a:t>
            </a:r>
            <a:r>
              <a:rPr lang="en-US"/>
              <a:t>2009</a:t>
            </a:r>
            <a:endParaRPr lang="cs-CZ"/>
          </a:p>
        </p:txBody>
      </p:sp>
      <p:sp>
        <p:nvSpPr>
          <p:cNvPr id="22531" name="Rectangle 3"/>
          <p:cNvSpPr>
            <a:spLocks noGrp="1" noChangeArrowheads="1"/>
          </p:cNvSpPr>
          <p:nvPr>
            <p:ph type="body" idx="1"/>
          </p:nvPr>
        </p:nvSpPr>
        <p:spPr/>
        <p:txBody>
          <a:bodyPr/>
          <a:lstStyle/>
          <a:p>
            <a:r>
              <a:rPr lang="cs-CZ"/>
              <a:t>USA</a:t>
            </a:r>
          </a:p>
          <a:p>
            <a:pPr lvl="2"/>
            <a:endParaRPr lang="cs-CZ"/>
          </a:p>
        </p:txBody>
      </p:sp>
      <p:pic>
        <p:nvPicPr>
          <p:cNvPr id="22533" name="Picture 5" descr="e-comm-usa-04-08-2"/>
          <p:cNvPicPr>
            <a:picLocks noChangeAspect="1" noChangeArrowheads="1"/>
          </p:cNvPicPr>
          <p:nvPr/>
        </p:nvPicPr>
        <p:blipFill>
          <a:blip r:embed="rId2" cstate="print"/>
          <a:srcRect/>
          <a:stretch>
            <a:fillRect/>
          </a:stretch>
        </p:blipFill>
        <p:spPr bwMode="auto">
          <a:xfrm>
            <a:off x="827088" y="2565400"/>
            <a:ext cx="6553200" cy="38989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a:t>Common Online Activities</a:t>
            </a:r>
          </a:p>
        </p:txBody>
      </p:sp>
      <p:sp>
        <p:nvSpPr>
          <p:cNvPr id="33796" name="Text Box 4"/>
          <p:cNvSpPr txBox="1">
            <a:spLocks noChangeArrowheads="1"/>
          </p:cNvSpPr>
          <p:nvPr/>
        </p:nvSpPr>
        <p:spPr bwMode="auto">
          <a:xfrm>
            <a:off x="468313" y="1916113"/>
            <a:ext cx="3455987" cy="366712"/>
          </a:xfrm>
          <a:prstGeom prst="rect">
            <a:avLst/>
          </a:prstGeom>
          <a:noFill/>
          <a:ln w="9525">
            <a:noFill/>
            <a:miter lim="800000"/>
            <a:headEnd/>
            <a:tailEnd/>
          </a:ln>
          <a:effectLst/>
        </p:spPr>
        <p:txBody>
          <a:bodyPr>
            <a:spAutoFit/>
          </a:bodyPr>
          <a:lstStyle/>
          <a:p>
            <a:pPr>
              <a:spcBef>
                <a:spcPct val="50000"/>
              </a:spcBef>
            </a:pPr>
            <a:endParaRPr lang="cs-CZ"/>
          </a:p>
        </p:txBody>
      </p:sp>
      <p:sp>
        <p:nvSpPr>
          <p:cNvPr id="33797" name="Text Box 5"/>
          <p:cNvSpPr txBox="1">
            <a:spLocks noChangeArrowheads="1"/>
          </p:cNvSpPr>
          <p:nvPr/>
        </p:nvSpPr>
        <p:spPr bwMode="auto">
          <a:xfrm>
            <a:off x="611188" y="1700213"/>
            <a:ext cx="3097212" cy="579437"/>
          </a:xfrm>
          <a:prstGeom prst="rect">
            <a:avLst/>
          </a:prstGeom>
          <a:noFill/>
          <a:ln w="9525">
            <a:noFill/>
            <a:miter lim="800000"/>
            <a:headEnd/>
            <a:tailEnd/>
          </a:ln>
          <a:effectLst/>
        </p:spPr>
        <p:txBody>
          <a:bodyPr>
            <a:spAutoFit/>
          </a:bodyPr>
          <a:lstStyle/>
          <a:p>
            <a:pPr>
              <a:spcBef>
                <a:spcPct val="20000"/>
              </a:spcBef>
              <a:buClr>
                <a:schemeClr val="bg2"/>
              </a:buClr>
              <a:buSzPct val="75000"/>
              <a:buFont typeface="Wingdings" pitchFamily="2" charset="2"/>
              <a:buChar char="n"/>
            </a:pPr>
            <a:r>
              <a:rPr lang="cs-CZ" sz="3200"/>
              <a:t>Czech republic</a:t>
            </a:r>
          </a:p>
        </p:txBody>
      </p:sp>
      <p:pic>
        <p:nvPicPr>
          <p:cNvPr id="33798" name="Picture 6" descr="e-comm-cz-activities-2008"/>
          <p:cNvPicPr>
            <a:picLocks noChangeAspect="1" noChangeArrowheads="1"/>
          </p:cNvPicPr>
          <p:nvPr/>
        </p:nvPicPr>
        <p:blipFill>
          <a:blip r:embed="rId2" cstate="print"/>
          <a:srcRect/>
          <a:stretch>
            <a:fillRect/>
          </a:stretch>
        </p:blipFill>
        <p:spPr bwMode="auto">
          <a:xfrm>
            <a:off x="611188" y="2565400"/>
            <a:ext cx="7921625" cy="3905250"/>
          </a:xfrm>
          <a:prstGeom prst="rect">
            <a:avLst/>
          </a:prstGeom>
          <a:noFill/>
        </p:spPr>
      </p:pic>
      <p:sp>
        <p:nvSpPr>
          <p:cNvPr id="33799" name="Text Box 7"/>
          <p:cNvSpPr txBox="1">
            <a:spLocks noChangeArrowheads="1"/>
          </p:cNvSpPr>
          <p:nvPr/>
        </p:nvSpPr>
        <p:spPr bwMode="auto">
          <a:xfrm>
            <a:off x="6372225" y="2924175"/>
            <a:ext cx="2484438" cy="1373188"/>
          </a:xfrm>
          <a:prstGeom prst="rect">
            <a:avLst/>
          </a:prstGeom>
          <a:noFill/>
          <a:ln w="9525">
            <a:noFill/>
            <a:miter lim="800000"/>
            <a:headEnd/>
            <a:tailEnd/>
          </a:ln>
          <a:effectLst/>
        </p:spPr>
        <p:txBody>
          <a:bodyPr>
            <a:spAutoFit/>
          </a:bodyPr>
          <a:lstStyle/>
          <a:p>
            <a:pPr>
              <a:spcBef>
                <a:spcPct val="50000"/>
              </a:spcBef>
            </a:pPr>
            <a:r>
              <a:rPr lang="cs-CZ" b="1"/>
              <a:t>21</a:t>
            </a:r>
            <a:r>
              <a:rPr lang="en-US" b="1"/>
              <a:t>% of Czech population shops online</a:t>
            </a:r>
          </a:p>
          <a:p>
            <a:pPr>
              <a:spcBef>
                <a:spcPct val="50000"/>
              </a:spcBef>
              <a:buFontTx/>
              <a:buChar char="•"/>
            </a:pPr>
            <a:r>
              <a:rPr lang="en-US" sz="1200"/>
              <a:t>That is 39%of the internet userbase</a:t>
            </a:r>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sz="4000"/>
              <a:t>E-commerce </a:t>
            </a:r>
            <a:r>
              <a:rPr lang="en-US" sz="4000"/>
              <a:t>Timeline </a:t>
            </a:r>
            <a:r>
              <a:rPr lang="cs-CZ" sz="4000"/>
              <a:t>200</a:t>
            </a:r>
            <a:r>
              <a:rPr lang="en-US" sz="4000"/>
              <a:t>1</a:t>
            </a:r>
            <a:r>
              <a:rPr lang="cs-CZ" sz="4000"/>
              <a:t> –</a:t>
            </a:r>
            <a:r>
              <a:rPr lang="en-US" sz="4000"/>
              <a:t> 2009</a:t>
            </a:r>
            <a:endParaRPr lang="cs-CZ" sz="4000"/>
          </a:p>
        </p:txBody>
      </p:sp>
      <p:sp>
        <p:nvSpPr>
          <p:cNvPr id="25603" name="Rectangle 3"/>
          <p:cNvSpPr>
            <a:spLocks noGrp="1" noChangeArrowheads="1"/>
          </p:cNvSpPr>
          <p:nvPr>
            <p:ph type="body" idx="1"/>
          </p:nvPr>
        </p:nvSpPr>
        <p:spPr>
          <a:xfrm>
            <a:off x="468313" y="1700213"/>
            <a:ext cx="8229600" cy="792162"/>
          </a:xfrm>
        </p:spPr>
        <p:txBody>
          <a:bodyPr/>
          <a:lstStyle/>
          <a:p>
            <a:pPr>
              <a:lnSpc>
                <a:spcPct val="90000"/>
              </a:lnSpc>
            </a:pPr>
            <a:r>
              <a:rPr lang="en-US" sz="2400"/>
              <a:t>Highlights 2005 - 2009</a:t>
            </a:r>
          </a:p>
          <a:p>
            <a:pPr lvl="1">
              <a:lnSpc>
                <a:spcPct val="90000"/>
              </a:lnSpc>
            </a:pPr>
            <a:r>
              <a:rPr lang="en-US" sz="2000"/>
              <a:t>Rapid growth of social networks &amp; Google</a:t>
            </a:r>
            <a:endParaRPr lang="cs-CZ" sz="2000"/>
          </a:p>
        </p:txBody>
      </p:sp>
      <p:sp>
        <p:nvSpPr>
          <p:cNvPr id="25604" name="Text Box 4"/>
          <p:cNvSpPr txBox="1">
            <a:spLocks noChangeArrowheads="1"/>
          </p:cNvSpPr>
          <p:nvPr/>
        </p:nvSpPr>
        <p:spPr bwMode="auto">
          <a:xfrm>
            <a:off x="4716463" y="2781300"/>
            <a:ext cx="3816350" cy="2152650"/>
          </a:xfrm>
          <a:prstGeom prst="rect">
            <a:avLst/>
          </a:prstGeom>
          <a:noFill/>
          <a:ln w="9525">
            <a:noFill/>
            <a:miter lim="800000"/>
            <a:headEnd/>
            <a:tailEnd/>
          </a:ln>
          <a:effectLst/>
        </p:spPr>
        <p:txBody>
          <a:bodyPr>
            <a:spAutoFit/>
          </a:bodyPr>
          <a:lstStyle/>
          <a:p>
            <a:pPr lvl="1"/>
            <a:r>
              <a:rPr lang="cs-CZ" b="1"/>
              <a:t>eBay great success…</a:t>
            </a:r>
          </a:p>
          <a:p>
            <a:pPr lvl="2">
              <a:buFontTx/>
              <a:buChar char="•"/>
            </a:pPr>
            <a:r>
              <a:rPr lang="cs-CZ"/>
              <a:t>Fasciliate international trade</a:t>
            </a:r>
          </a:p>
          <a:p>
            <a:pPr lvl="2">
              <a:buFontTx/>
              <a:buChar char="•"/>
            </a:pPr>
            <a:r>
              <a:rPr lang="cs-CZ"/>
              <a:t>Revenue around 9 bil. USD expected for 2008</a:t>
            </a:r>
          </a:p>
          <a:p>
            <a:pPr lvl="2">
              <a:buFontTx/>
              <a:buChar char="•"/>
            </a:pPr>
            <a:r>
              <a:rPr lang="cs-CZ"/>
              <a:t>3</a:t>
            </a:r>
            <a:r>
              <a:rPr lang="en-US"/>
              <a:t>70 million registered users around the world.</a:t>
            </a:r>
            <a:endParaRPr lang="cs-CZ"/>
          </a:p>
          <a:p>
            <a:pPr>
              <a:spcBef>
                <a:spcPct val="50000"/>
              </a:spcBef>
            </a:pPr>
            <a:endParaRPr lang="cs-CZ"/>
          </a:p>
        </p:txBody>
      </p:sp>
      <p:sp>
        <p:nvSpPr>
          <p:cNvPr id="25605" name="Text Box 5"/>
          <p:cNvSpPr txBox="1">
            <a:spLocks noChangeArrowheads="1"/>
          </p:cNvSpPr>
          <p:nvPr/>
        </p:nvSpPr>
        <p:spPr bwMode="auto">
          <a:xfrm>
            <a:off x="4716463" y="4652963"/>
            <a:ext cx="3816350" cy="1878012"/>
          </a:xfrm>
          <a:prstGeom prst="rect">
            <a:avLst/>
          </a:prstGeom>
          <a:noFill/>
          <a:ln w="9525">
            <a:noFill/>
            <a:miter lim="800000"/>
            <a:headEnd/>
            <a:tailEnd/>
          </a:ln>
          <a:effectLst/>
        </p:spPr>
        <p:txBody>
          <a:bodyPr>
            <a:spAutoFit/>
          </a:bodyPr>
          <a:lstStyle/>
          <a:p>
            <a:pPr lvl="1"/>
            <a:r>
              <a:rPr lang="cs-CZ" b="1"/>
              <a:t>Google phenomenon</a:t>
            </a:r>
          </a:p>
          <a:p>
            <a:pPr lvl="2">
              <a:buFontTx/>
              <a:buChar char="•"/>
            </a:pPr>
            <a:r>
              <a:rPr lang="cs-CZ"/>
              <a:t>In less then 10 years a multi-billion dollar company (2005 a 7 bil. USD stock market value)</a:t>
            </a:r>
          </a:p>
          <a:p>
            <a:pPr lvl="4">
              <a:buFontTx/>
              <a:buChar char="•"/>
            </a:pPr>
            <a:endParaRPr lang="cs-CZ"/>
          </a:p>
          <a:p>
            <a:pPr>
              <a:spcBef>
                <a:spcPct val="50000"/>
              </a:spcBef>
            </a:pPr>
            <a:endParaRPr lang="cs-CZ"/>
          </a:p>
        </p:txBody>
      </p:sp>
      <p:sp>
        <p:nvSpPr>
          <p:cNvPr id="25606" name="Text Box 6"/>
          <p:cNvSpPr txBox="1">
            <a:spLocks noChangeArrowheads="1"/>
          </p:cNvSpPr>
          <p:nvPr/>
        </p:nvSpPr>
        <p:spPr bwMode="auto">
          <a:xfrm>
            <a:off x="755650" y="2708275"/>
            <a:ext cx="3816350" cy="2289175"/>
          </a:xfrm>
          <a:prstGeom prst="rect">
            <a:avLst/>
          </a:prstGeom>
          <a:noFill/>
          <a:ln w="9525">
            <a:noFill/>
            <a:miter lim="800000"/>
            <a:headEnd/>
            <a:tailEnd/>
          </a:ln>
          <a:effectLst/>
        </p:spPr>
        <p:txBody>
          <a:bodyPr>
            <a:spAutoFit/>
          </a:bodyPr>
          <a:lstStyle/>
          <a:p>
            <a:pPr lvl="1"/>
            <a:r>
              <a:rPr lang="cs-CZ" b="1"/>
              <a:t>Facebook </a:t>
            </a:r>
            <a:r>
              <a:rPr lang="en-US" b="1"/>
              <a:t>becomes</a:t>
            </a:r>
            <a:r>
              <a:rPr lang="cs-CZ" b="1"/>
              <a:t> huge…</a:t>
            </a:r>
          </a:p>
          <a:p>
            <a:pPr lvl="2">
              <a:buFontTx/>
              <a:buChar char="•"/>
            </a:pPr>
            <a:r>
              <a:rPr lang="cs-CZ"/>
              <a:t>Czech: 560 000 (5</a:t>
            </a:r>
            <a:r>
              <a:rPr lang="en-US"/>
              <a:t>%</a:t>
            </a:r>
            <a:r>
              <a:rPr lang="cs-CZ"/>
              <a:t>)</a:t>
            </a:r>
            <a:endParaRPr lang="en-US"/>
          </a:p>
          <a:p>
            <a:pPr lvl="2">
              <a:buFontTx/>
              <a:buChar char="•"/>
            </a:pPr>
            <a:r>
              <a:rPr lang="cs-CZ"/>
              <a:t>Slovakia: 361 000 (5</a:t>
            </a:r>
            <a:r>
              <a:rPr lang="en-US"/>
              <a:t>%</a:t>
            </a:r>
            <a:r>
              <a:rPr lang="cs-CZ"/>
              <a:t>)</a:t>
            </a:r>
            <a:endParaRPr lang="en-US"/>
          </a:p>
          <a:p>
            <a:pPr lvl="2">
              <a:buFontTx/>
              <a:buChar char="•"/>
            </a:pPr>
            <a:r>
              <a:rPr lang="cs-CZ"/>
              <a:t>Hungary: 167 000 (1,6</a:t>
            </a:r>
            <a:r>
              <a:rPr lang="en-US"/>
              <a:t>%</a:t>
            </a:r>
            <a:r>
              <a:rPr lang="cs-CZ"/>
              <a:t>)</a:t>
            </a:r>
            <a:endParaRPr lang="en-US"/>
          </a:p>
          <a:p>
            <a:pPr lvl="2">
              <a:buFontTx/>
              <a:buChar char="•"/>
            </a:pPr>
            <a:r>
              <a:rPr lang="cs-CZ"/>
              <a:t>Poland: 320 000 (1</a:t>
            </a:r>
            <a:r>
              <a:rPr lang="en-US"/>
              <a:t>%</a:t>
            </a:r>
            <a:r>
              <a:rPr lang="cs-CZ"/>
              <a:t>)</a:t>
            </a:r>
            <a:endParaRPr lang="en-US"/>
          </a:p>
          <a:p>
            <a:pPr lvl="2">
              <a:buFontTx/>
              <a:buChar char="•"/>
            </a:pPr>
            <a:r>
              <a:rPr lang="cs-CZ"/>
              <a:t>Austria: 538 000 (7</a:t>
            </a:r>
            <a:r>
              <a:rPr lang="en-US"/>
              <a:t>%</a:t>
            </a:r>
            <a:r>
              <a:rPr lang="cs-CZ"/>
              <a:t>)</a:t>
            </a:r>
            <a:endParaRPr lang="en-US"/>
          </a:p>
          <a:p>
            <a:pPr lvl="2">
              <a:buFontTx/>
              <a:buChar char="•"/>
            </a:pPr>
            <a:r>
              <a:rPr lang="cs-CZ"/>
              <a:t>France: 9 000 000</a:t>
            </a:r>
            <a:r>
              <a:rPr lang="en-US"/>
              <a:t> </a:t>
            </a:r>
            <a:r>
              <a:rPr lang="cs-CZ"/>
              <a:t>(15</a:t>
            </a:r>
            <a:r>
              <a:rPr lang="en-US"/>
              <a:t>%</a:t>
            </a:r>
            <a:r>
              <a:rPr lang="cs-CZ"/>
              <a:t>)</a:t>
            </a:r>
            <a:endParaRPr lang="en-US"/>
          </a:p>
          <a:p>
            <a:pPr lvl="2">
              <a:buFontTx/>
              <a:buChar char="•"/>
            </a:pPr>
            <a:r>
              <a:rPr lang="en-US"/>
              <a:t>United States</a:t>
            </a:r>
            <a:r>
              <a:rPr lang="cs-CZ"/>
              <a:t>: 61 000 000 (20</a:t>
            </a:r>
            <a:r>
              <a:rPr lang="en-US"/>
              <a:t>%</a:t>
            </a:r>
            <a:r>
              <a:rPr lang="cs-CZ"/>
              <a:t>)</a:t>
            </a:r>
          </a:p>
        </p:txBody>
      </p:sp>
      <p:sp>
        <p:nvSpPr>
          <p:cNvPr id="25607" name="Text Box 7"/>
          <p:cNvSpPr txBox="1">
            <a:spLocks noChangeArrowheads="1"/>
          </p:cNvSpPr>
          <p:nvPr/>
        </p:nvSpPr>
        <p:spPr bwMode="auto">
          <a:xfrm>
            <a:off x="755650" y="5084763"/>
            <a:ext cx="3600450" cy="366712"/>
          </a:xfrm>
          <a:prstGeom prst="rect">
            <a:avLst/>
          </a:prstGeom>
          <a:noFill/>
          <a:ln w="9525">
            <a:noFill/>
            <a:miter lim="800000"/>
            <a:headEnd/>
            <a:tailEnd/>
          </a:ln>
          <a:effectLst/>
        </p:spPr>
        <p:txBody>
          <a:bodyPr>
            <a:spAutoFit/>
          </a:bodyPr>
          <a:lstStyle/>
          <a:p>
            <a:pPr>
              <a:spcBef>
                <a:spcPct val="50000"/>
              </a:spcBef>
            </a:pPr>
            <a:endParaRPr lang="cs-CZ"/>
          </a:p>
        </p:txBody>
      </p:sp>
      <p:sp>
        <p:nvSpPr>
          <p:cNvPr id="25608" name="Text Box 8"/>
          <p:cNvSpPr txBox="1">
            <a:spLocks noChangeArrowheads="1"/>
          </p:cNvSpPr>
          <p:nvPr/>
        </p:nvSpPr>
        <p:spPr bwMode="auto">
          <a:xfrm>
            <a:off x="755650" y="5373688"/>
            <a:ext cx="3816350" cy="641350"/>
          </a:xfrm>
          <a:prstGeom prst="rect">
            <a:avLst/>
          </a:prstGeom>
          <a:noFill/>
          <a:ln w="9525">
            <a:noFill/>
            <a:miter lim="800000"/>
            <a:headEnd/>
            <a:tailEnd/>
          </a:ln>
          <a:effectLst/>
        </p:spPr>
        <p:txBody>
          <a:bodyPr>
            <a:spAutoFit/>
          </a:bodyPr>
          <a:lstStyle/>
          <a:p>
            <a:pPr>
              <a:spcBef>
                <a:spcPct val="50000"/>
              </a:spcBef>
            </a:pPr>
            <a:r>
              <a:rPr lang="cs-CZ" b="1"/>
              <a:t>Seznam remains no.1 in CZ</a:t>
            </a:r>
          </a:p>
          <a:p>
            <a:pPr lvl="2"/>
            <a:r>
              <a:rPr lang="cs-CZ"/>
              <a:t>1,5 mil. Users daily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E-commerce Outlook</a:t>
            </a:r>
            <a:endParaRPr lang="cs-CZ"/>
          </a:p>
        </p:txBody>
      </p:sp>
      <p:sp>
        <p:nvSpPr>
          <p:cNvPr id="43011" name="Rectangle 3"/>
          <p:cNvSpPr>
            <a:spLocks noGrp="1" noChangeArrowheads="1"/>
          </p:cNvSpPr>
          <p:nvPr>
            <p:ph type="body" idx="1"/>
          </p:nvPr>
        </p:nvSpPr>
        <p:spPr/>
        <p:txBody>
          <a:bodyPr/>
          <a:lstStyle/>
          <a:p>
            <a:r>
              <a:rPr lang="en-US" sz="2400"/>
              <a:t>E-marketer report</a:t>
            </a:r>
            <a:endParaRPr lang="cs-CZ" sz="2400"/>
          </a:p>
        </p:txBody>
      </p:sp>
      <p:pic>
        <p:nvPicPr>
          <p:cNvPr id="43012" name="Picture 4" descr="e-comm-outlook"/>
          <p:cNvPicPr>
            <a:picLocks noChangeAspect="1" noChangeArrowheads="1"/>
          </p:cNvPicPr>
          <p:nvPr/>
        </p:nvPicPr>
        <p:blipFill>
          <a:blip r:embed="rId2" cstate="print"/>
          <a:srcRect/>
          <a:stretch>
            <a:fillRect/>
          </a:stretch>
        </p:blipFill>
        <p:spPr bwMode="auto">
          <a:xfrm>
            <a:off x="827088" y="2492375"/>
            <a:ext cx="6546850" cy="3906838"/>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a:t>
            </a:r>
            <a:r>
              <a:rPr lang="cs-CZ" dirty="0" err="1" smtClean="0"/>
              <a:t>commerce</a:t>
            </a:r>
            <a:r>
              <a:rPr lang="cs-CZ" dirty="0" smtClean="0"/>
              <a:t> Outlook 2011</a:t>
            </a:r>
            <a:endParaRPr lang="cs-CZ" dirty="0"/>
          </a:p>
        </p:txBody>
      </p:sp>
      <p:sp>
        <p:nvSpPr>
          <p:cNvPr id="3" name="Zástupný symbol pro obsah 2"/>
          <p:cNvSpPr>
            <a:spLocks noGrp="1"/>
          </p:cNvSpPr>
          <p:nvPr>
            <p:ph idx="1"/>
          </p:nvPr>
        </p:nvSpPr>
        <p:spPr/>
        <p:txBody>
          <a:bodyPr/>
          <a:lstStyle/>
          <a:p>
            <a:r>
              <a:rPr lang="cs-CZ" dirty="0" err="1" smtClean="0"/>
              <a:t>Community</a:t>
            </a:r>
            <a:r>
              <a:rPr lang="cs-CZ" dirty="0" smtClean="0"/>
              <a:t> </a:t>
            </a:r>
            <a:r>
              <a:rPr lang="cs-CZ" dirty="0" err="1" smtClean="0"/>
              <a:t>shopping</a:t>
            </a:r>
            <a:r>
              <a:rPr lang="cs-CZ" dirty="0" smtClean="0"/>
              <a:t> online</a:t>
            </a:r>
          </a:p>
          <a:p>
            <a:pPr lvl="1"/>
            <a:r>
              <a:rPr lang="cs-CZ" dirty="0" err="1" smtClean="0"/>
              <a:t>Groupon.com</a:t>
            </a:r>
            <a:endParaRPr lang="cs-CZ" dirty="0" smtClean="0"/>
          </a:p>
          <a:p>
            <a:pPr lvl="2"/>
            <a:r>
              <a:rPr lang="cs-CZ" dirty="0" smtClean="0"/>
              <a:t>Co.</a:t>
            </a:r>
            <a:r>
              <a:rPr lang="cs-CZ" dirty="0" err="1" smtClean="0"/>
              <a:t>uk</a:t>
            </a:r>
            <a:r>
              <a:rPr lang="cs-CZ" dirty="0" smtClean="0"/>
              <a:t>, .</a:t>
            </a:r>
            <a:r>
              <a:rPr lang="cs-CZ" dirty="0" err="1" smtClean="0"/>
              <a:t>at</a:t>
            </a:r>
            <a:r>
              <a:rPr lang="cs-CZ" dirty="0" smtClean="0"/>
              <a:t>, .de</a:t>
            </a:r>
          </a:p>
          <a:p>
            <a:pPr lvl="2"/>
            <a:r>
              <a:rPr lang="cs-CZ" dirty="0" err="1" smtClean="0"/>
              <a:t>Launched</a:t>
            </a:r>
            <a:r>
              <a:rPr lang="cs-CZ" dirty="0" smtClean="0"/>
              <a:t> </a:t>
            </a:r>
            <a:r>
              <a:rPr lang="cs-CZ" dirty="0" err="1" smtClean="0"/>
              <a:t>November</a:t>
            </a:r>
            <a:r>
              <a:rPr lang="cs-CZ" dirty="0" smtClean="0"/>
              <a:t> 2008</a:t>
            </a:r>
          </a:p>
          <a:p>
            <a:pPr lvl="1"/>
            <a:r>
              <a:rPr lang="cs-CZ" dirty="0" err="1" smtClean="0"/>
              <a:t>Slevomat.cz</a:t>
            </a:r>
            <a:r>
              <a:rPr lang="cs-CZ" dirty="0" smtClean="0"/>
              <a:t>, </a:t>
            </a:r>
            <a:r>
              <a:rPr lang="cs-CZ" dirty="0" err="1" smtClean="0"/>
              <a:t>Zapakatel.cz</a:t>
            </a:r>
            <a:endParaRPr lang="cs-CZ" dirty="0" smtClean="0"/>
          </a:p>
          <a:p>
            <a:pPr lvl="2"/>
            <a:r>
              <a:rPr lang="cs-CZ" dirty="0" err="1" smtClean="0"/>
              <a:t>Czech</a:t>
            </a:r>
            <a:r>
              <a:rPr lang="cs-CZ" dirty="0" smtClean="0"/>
              <a:t> </a:t>
            </a:r>
            <a:r>
              <a:rPr lang="cs-CZ" dirty="0" err="1" smtClean="0"/>
              <a:t>Groupon</a:t>
            </a:r>
            <a:r>
              <a:rPr lang="cs-CZ" dirty="0" smtClean="0"/>
              <a:t> </a:t>
            </a:r>
            <a:r>
              <a:rPr lang="cs-CZ" dirty="0" err="1" smtClean="0"/>
              <a:t>clones</a:t>
            </a:r>
            <a:endParaRPr lang="cs-CZ" dirty="0" smtClean="0"/>
          </a:p>
          <a:p>
            <a:pPr lvl="2"/>
            <a:r>
              <a:rPr lang="cs-CZ" dirty="0" err="1" smtClean="0"/>
              <a:t>Slevomat</a:t>
            </a:r>
            <a:r>
              <a:rPr lang="cs-CZ" dirty="0" smtClean="0"/>
              <a:t> od léta 2010</a:t>
            </a:r>
          </a:p>
          <a:p>
            <a:r>
              <a:rPr lang="cs-CZ" dirty="0" err="1" smtClean="0"/>
              <a:t>Integration</a:t>
            </a:r>
            <a:r>
              <a:rPr lang="cs-CZ" dirty="0" smtClean="0"/>
              <a:t> </a:t>
            </a:r>
            <a:r>
              <a:rPr lang="cs-CZ" dirty="0" err="1" smtClean="0"/>
              <a:t>with</a:t>
            </a:r>
            <a:r>
              <a:rPr lang="cs-CZ" dirty="0" smtClean="0"/>
              <a:t> </a:t>
            </a:r>
            <a:r>
              <a:rPr lang="cs-CZ" dirty="0" err="1" smtClean="0"/>
              <a:t>social</a:t>
            </a:r>
            <a:r>
              <a:rPr lang="cs-CZ" dirty="0" smtClean="0"/>
              <a:t> media „</a:t>
            </a:r>
            <a:r>
              <a:rPr lang="cs-CZ" dirty="0" err="1" smtClean="0"/>
              <a:t>deal</a:t>
            </a:r>
            <a:r>
              <a:rPr lang="cs-CZ" dirty="0" smtClean="0"/>
              <a:t> </a:t>
            </a:r>
            <a:r>
              <a:rPr lang="cs-CZ" dirty="0" err="1" smtClean="0"/>
              <a:t>of</a:t>
            </a:r>
            <a:r>
              <a:rPr lang="cs-CZ" dirty="0" smtClean="0"/>
              <a:t> </a:t>
            </a:r>
            <a:r>
              <a:rPr lang="cs-CZ" dirty="0" err="1" smtClean="0"/>
              <a:t>the</a:t>
            </a:r>
            <a:r>
              <a:rPr lang="cs-CZ" dirty="0" smtClean="0"/>
              <a:t> </a:t>
            </a:r>
            <a:r>
              <a:rPr lang="cs-CZ" dirty="0" err="1" smtClean="0"/>
              <a:t>day</a:t>
            </a:r>
            <a:r>
              <a:rPr lang="cs-CZ" dirty="0" smtClean="0"/>
              <a:t>“</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cs-CZ" sz="4000"/>
              <a:t>Brief Case study: opening an e-store</a:t>
            </a:r>
          </a:p>
        </p:txBody>
      </p:sp>
      <p:sp>
        <p:nvSpPr>
          <p:cNvPr id="38915" name="Rectangle 3"/>
          <p:cNvSpPr>
            <a:spLocks noGrp="1" noChangeArrowheads="1"/>
          </p:cNvSpPr>
          <p:nvPr>
            <p:ph type="body" idx="1"/>
          </p:nvPr>
        </p:nvSpPr>
        <p:spPr/>
        <p:txBody>
          <a:bodyPr/>
          <a:lstStyle/>
          <a:p>
            <a:pPr>
              <a:lnSpc>
                <a:spcPct val="80000"/>
              </a:lnSpc>
            </a:pPr>
            <a:r>
              <a:rPr lang="cs-CZ" sz="2800"/>
              <a:t>Considerations from SME Management perspective</a:t>
            </a:r>
          </a:p>
          <a:p>
            <a:pPr lvl="1">
              <a:lnSpc>
                <a:spcPct val="80000"/>
              </a:lnSpc>
            </a:pPr>
            <a:r>
              <a:rPr lang="cs-CZ" sz="2400"/>
              <a:t>Why?</a:t>
            </a:r>
          </a:p>
          <a:p>
            <a:pPr lvl="2">
              <a:lnSpc>
                <a:spcPct val="80000"/>
              </a:lnSpc>
            </a:pPr>
            <a:r>
              <a:rPr lang="cs-CZ" sz="2000"/>
              <a:t>Global sales channel at low cost</a:t>
            </a:r>
          </a:p>
          <a:p>
            <a:pPr lvl="2">
              <a:lnSpc>
                <a:spcPct val="80000"/>
              </a:lnSpc>
            </a:pPr>
            <a:r>
              <a:rPr lang="cs-CZ" sz="2000"/>
              <a:t>Global Networking possibilities</a:t>
            </a:r>
          </a:p>
          <a:p>
            <a:pPr lvl="2">
              <a:lnSpc>
                <a:spcPct val="80000"/>
              </a:lnSpc>
            </a:pPr>
            <a:r>
              <a:rPr lang="cs-CZ" sz="2000"/>
              <a:t>Typically low transaction cost</a:t>
            </a:r>
          </a:p>
          <a:p>
            <a:pPr lvl="2">
              <a:lnSpc>
                <a:spcPct val="80000"/>
              </a:lnSpc>
            </a:pPr>
            <a:r>
              <a:rPr lang="cs-CZ" sz="2000"/>
              <a:t>Economies of scale – great possibilities (one store for millions of people)</a:t>
            </a:r>
          </a:p>
          <a:p>
            <a:pPr lvl="1">
              <a:lnSpc>
                <a:spcPct val="80000"/>
              </a:lnSpc>
            </a:pPr>
            <a:r>
              <a:rPr lang="cs-CZ" sz="2400"/>
              <a:t>Why not?</a:t>
            </a:r>
          </a:p>
          <a:p>
            <a:pPr lvl="2">
              <a:lnSpc>
                <a:spcPct val="80000"/>
              </a:lnSpc>
            </a:pPr>
            <a:r>
              <a:rPr lang="cs-CZ" sz="2000"/>
              <a:t>Profitability – lot of competition</a:t>
            </a:r>
          </a:p>
          <a:p>
            <a:pPr lvl="2">
              <a:lnSpc>
                <a:spcPct val="80000"/>
              </a:lnSpc>
            </a:pPr>
            <a:r>
              <a:rPr lang="cs-CZ" sz="2000"/>
              <a:t>Restrictions in human resources (typical for SMEs)</a:t>
            </a:r>
          </a:p>
          <a:p>
            <a:pPr lvl="2">
              <a:lnSpc>
                <a:spcPct val="80000"/>
              </a:lnSpc>
            </a:pPr>
            <a:endParaRPr lang="cs-CZ"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sz="4000"/>
              <a:t>Brief Case study: opening an e-store</a:t>
            </a:r>
          </a:p>
        </p:txBody>
      </p:sp>
      <p:sp>
        <p:nvSpPr>
          <p:cNvPr id="39939" name="Rectangle 3"/>
          <p:cNvSpPr>
            <a:spLocks noGrp="1" noChangeArrowheads="1"/>
          </p:cNvSpPr>
          <p:nvPr>
            <p:ph type="body" idx="1"/>
          </p:nvPr>
        </p:nvSpPr>
        <p:spPr/>
        <p:txBody>
          <a:bodyPr/>
          <a:lstStyle/>
          <a:p>
            <a:pPr>
              <a:lnSpc>
                <a:spcPct val="80000"/>
              </a:lnSpc>
            </a:pPr>
            <a:r>
              <a:rPr lang="cs-CZ" sz="2000"/>
              <a:t>Marketing</a:t>
            </a:r>
          </a:p>
          <a:p>
            <a:pPr lvl="1">
              <a:lnSpc>
                <a:spcPct val="80000"/>
              </a:lnSpc>
            </a:pPr>
            <a:r>
              <a:rPr lang="cs-CZ" sz="1800"/>
              <a:t>Benefits</a:t>
            </a:r>
          </a:p>
          <a:p>
            <a:pPr lvl="2">
              <a:lnSpc>
                <a:spcPct val="80000"/>
              </a:lnSpc>
            </a:pPr>
            <a:r>
              <a:rPr lang="cs-CZ" sz="1600"/>
              <a:t>Imagine buying software offline and online</a:t>
            </a:r>
          </a:p>
          <a:p>
            <a:pPr lvl="3">
              <a:lnSpc>
                <a:spcPct val="80000"/>
              </a:lnSpc>
            </a:pPr>
            <a:r>
              <a:rPr lang="cs-CZ" sz="1600" b="1"/>
              <a:t>Promotion</a:t>
            </a:r>
            <a:r>
              <a:rPr lang="cs-CZ" sz="1600"/>
              <a:t> – AIDA continously, seemlesly - one click…</a:t>
            </a:r>
          </a:p>
          <a:p>
            <a:pPr lvl="3">
              <a:lnSpc>
                <a:spcPct val="80000"/>
              </a:lnSpc>
            </a:pPr>
            <a:r>
              <a:rPr lang="cs-CZ" sz="1600" b="1"/>
              <a:t>Product </a:t>
            </a:r>
            <a:r>
              <a:rPr lang="cs-CZ" sz="1600"/>
              <a:t>- Automatization in product customization</a:t>
            </a:r>
          </a:p>
          <a:p>
            <a:pPr lvl="3">
              <a:lnSpc>
                <a:spcPct val="80000"/>
              </a:lnSpc>
            </a:pPr>
            <a:r>
              <a:rPr lang="cs-CZ" sz="1600" b="1"/>
              <a:t>Price </a:t>
            </a:r>
            <a:r>
              <a:rPr lang="cs-CZ" sz="1600"/>
              <a:t>– custom price, or auction type interactive price + internet as a payment channel</a:t>
            </a:r>
            <a:endParaRPr lang="cs-CZ" sz="1400"/>
          </a:p>
          <a:p>
            <a:pPr lvl="3">
              <a:lnSpc>
                <a:spcPct val="80000"/>
              </a:lnSpc>
            </a:pPr>
            <a:r>
              <a:rPr lang="cs-CZ" sz="1600" b="1"/>
              <a:t>Place</a:t>
            </a:r>
            <a:r>
              <a:rPr lang="cs-CZ" sz="1600"/>
              <a:t> – Internet as distribution Channel (Software… iTunes…)</a:t>
            </a:r>
            <a:r>
              <a:rPr lang="cs-CZ" sz="1400"/>
              <a:t> </a:t>
            </a:r>
          </a:p>
          <a:p>
            <a:pPr lvl="2">
              <a:lnSpc>
                <a:spcPct val="80000"/>
              </a:lnSpc>
            </a:pPr>
            <a:r>
              <a:rPr lang="cs-CZ" sz="1600"/>
              <a:t>Viral marketing,  PR, buzz marketing, WOM</a:t>
            </a:r>
          </a:p>
          <a:p>
            <a:pPr lvl="3">
              <a:lnSpc>
                <a:spcPct val="80000"/>
              </a:lnSpc>
            </a:pPr>
            <a:r>
              <a:rPr lang="cs-CZ" sz="1600"/>
              <a:t>Give your satisfied customers a platform for sharing their emotions and experiences</a:t>
            </a:r>
          </a:p>
          <a:p>
            <a:pPr lvl="3">
              <a:lnSpc>
                <a:spcPct val="80000"/>
              </a:lnSpc>
            </a:pPr>
            <a:r>
              <a:rPr lang="cs-CZ" sz="1600"/>
              <a:t>Give your satisfied customers a possibility to endorse ypur products ina easy and entertaining way</a:t>
            </a:r>
          </a:p>
          <a:p>
            <a:pPr lvl="3">
              <a:lnSpc>
                <a:spcPct val="80000"/>
              </a:lnSpc>
              <a:buFont typeface="Wingdings" pitchFamily="2" charset="2"/>
              <a:buNone/>
            </a:pPr>
            <a:endParaRPr lang="cs-CZ" sz="1400"/>
          </a:p>
          <a:p>
            <a:pPr lvl="1">
              <a:lnSpc>
                <a:spcPct val="80000"/>
              </a:lnSpc>
            </a:pPr>
            <a:r>
              <a:rPr lang="cs-CZ" sz="1800"/>
              <a:t>Riscs</a:t>
            </a:r>
          </a:p>
          <a:p>
            <a:pPr lvl="2">
              <a:lnSpc>
                <a:spcPct val="80000"/>
              </a:lnSpc>
            </a:pPr>
            <a:r>
              <a:rPr lang="cs-CZ" sz="1600"/>
              <a:t>Security + Product lifecycle „Time runs faster online“</a:t>
            </a:r>
          </a:p>
          <a:p>
            <a:pPr lvl="2">
              <a:lnSpc>
                <a:spcPct val="80000"/>
              </a:lnSpc>
            </a:pPr>
            <a:endParaRPr lang="cs-CZ" sz="1600"/>
          </a:p>
          <a:p>
            <a:pPr lvl="2">
              <a:lnSpc>
                <a:spcPct val="80000"/>
              </a:lnSpc>
            </a:pPr>
            <a:endParaRPr lang="cs-CZ" sz="1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cs-CZ" sz="4000"/>
              <a:t>Business Management in the Czech Republic</a:t>
            </a:r>
          </a:p>
        </p:txBody>
      </p:sp>
      <p:sp>
        <p:nvSpPr>
          <p:cNvPr id="47107" name="Rectangle 3"/>
          <p:cNvSpPr>
            <a:spLocks noGrp="1" noChangeArrowheads="1"/>
          </p:cNvSpPr>
          <p:nvPr>
            <p:ph type="body" idx="1"/>
          </p:nvPr>
        </p:nvSpPr>
        <p:spPr/>
        <p:txBody>
          <a:bodyPr/>
          <a:lstStyle/>
          <a:p>
            <a:pPr>
              <a:lnSpc>
                <a:spcPct val="90000"/>
              </a:lnSpc>
            </a:pPr>
            <a:r>
              <a:rPr lang="en-US"/>
              <a:t>1</a:t>
            </a:r>
            <a:r>
              <a:rPr lang="en-US" baseline="30000"/>
              <a:t>st</a:t>
            </a:r>
            <a:r>
              <a:rPr lang="en-US"/>
              <a:t> Lecture</a:t>
            </a:r>
          </a:p>
          <a:p>
            <a:pPr lvl="1">
              <a:lnSpc>
                <a:spcPct val="90000"/>
              </a:lnSpc>
            </a:pPr>
            <a:r>
              <a:rPr lang="en-US"/>
              <a:t>Development of E-commerce in the Cyech Republic</a:t>
            </a:r>
          </a:p>
          <a:p>
            <a:pPr lvl="2">
              <a:lnSpc>
                <a:spcPct val="90000"/>
              </a:lnSpc>
            </a:pPr>
            <a:r>
              <a:rPr lang="en-US"/>
              <a:t>Ing. Lukas Gottwald</a:t>
            </a:r>
          </a:p>
          <a:p>
            <a:pPr lvl="2">
              <a:lnSpc>
                <a:spcPct val="90000"/>
              </a:lnSpc>
            </a:pPr>
            <a:r>
              <a:rPr lang="en-US">
                <a:hlinkClick r:id="rId2"/>
              </a:rPr>
              <a:t>lukas@gottwald.cz</a:t>
            </a:r>
            <a:endParaRPr lang="en-US"/>
          </a:p>
          <a:p>
            <a:pPr>
              <a:lnSpc>
                <a:spcPct val="90000"/>
              </a:lnSpc>
            </a:pPr>
            <a:r>
              <a:rPr lang="en-US"/>
              <a:t>2</a:t>
            </a:r>
            <a:r>
              <a:rPr lang="en-US" baseline="30000"/>
              <a:t>nd</a:t>
            </a:r>
            <a:r>
              <a:rPr lang="en-US"/>
              <a:t> Lecture</a:t>
            </a:r>
          </a:p>
          <a:p>
            <a:pPr lvl="1">
              <a:lnSpc>
                <a:spcPct val="90000"/>
              </a:lnSpc>
            </a:pPr>
            <a:r>
              <a:rPr lang="en-US"/>
              <a:t>Consumer Rights in the Czech republic</a:t>
            </a:r>
          </a:p>
          <a:p>
            <a:pPr lvl="2">
              <a:lnSpc>
                <a:spcPct val="90000"/>
              </a:lnSpc>
            </a:pPr>
            <a:r>
              <a:rPr lang="en-US"/>
              <a:t>Ing. Lukas Gottwald</a:t>
            </a:r>
            <a:endParaRPr 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a:t>Thank you</a:t>
            </a:r>
          </a:p>
        </p:txBody>
      </p:sp>
      <p:sp>
        <p:nvSpPr>
          <p:cNvPr id="40963" name="Rectangle 3"/>
          <p:cNvSpPr>
            <a:spLocks noGrp="1" noChangeArrowheads="1"/>
          </p:cNvSpPr>
          <p:nvPr>
            <p:ph type="body" idx="1"/>
          </p:nvPr>
        </p:nvSpPr>
        <p:spPr/>
        <p:txBody>
          <a:bodyPr/>
          <a:lstStyle/>
          <a:p>
            <a:r>
              <a:rPr lang="cs-CZ" dirty="0"/>
              <a:t>?</a:t>
            </a:r>
            <a:r>
              <a:rPr lang="en-US" dirty="0"/>
              <a:t>U</a:t>
            </a:r>
            <a:r>
              <a:rPr lang="cs-CZ" dirty="0"/>
              <a:t>E</a:t>
            </a:r>
            <a:r>
              <a:rPr lang="en-US" dirty="0"/>
              <a:t>S</a:t>
            </a:r>
            <a:r>
              <a:rPr lang="cs-CZ" dirty="0"/>
              <a:t>TIONS</a:t>
            </a:r>
          </a:p>
          <a:p>
            <a:pPr lvl="1"/>
            <a:r>
              <a:rPr lang="cs-CZ" dirty="0" smtClean="0">
                <a:hlinkClick r:id="rId2"/>
              </a:rPr>
              <a:t>lukas</a:t>
            </a:r>
            <a:r>
              <a:rPr lang="en-US" dirty="0" smtClean="0">
                <a:hlinkClick r:id="rId2"/>
              </a:rPr>
              <a:t>@</a:t>
            </a:r>
            <a:r>
              <a:rPr lang="cs-CZ" dirty="0" err="1" smtClean="0">
                <a:hlinkClick r:id="rId2"/>
              </a:rPr>
              <a:t>gottwald</a:t>
            </a:r>
            <a:r>
              <a:rPr lang="en-US" dirty="0" smtClean="0">
                <a:hlinkClick r:id="rId2"/>
              </a:rPr>
              <a:t>.</a:t>
            </a:r>
            <a:r>
              <a:rPr lang="en-US" smtClean="0">
                <a:hlinkClick r:id="rId2"/>
              </a:rPr>
              <a:t>cz</a:t>
            </a:r>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t>Refer</a:t>
            </a:r>
            <a:r>
              <a:rPr lang="en-US"/>
              <a:t>e</a:t>
            </a:r>
            <a:r>
              <a:rPr lang="cs-CZ"/>
              <a:t>nces</a:t>
            </a:r>
          </a:p>
        </p:txBody>
      </p:sp>
      <p:sp>
        <p:nvSpPr>
          <p:cNvPr id="8195" name="Rectangle 3"/>
          <p:cNvSpPr>
            <a:spLocks noGrp="1" noChangeArrowheads="1"/>
          </p:cNvSpPr>
          <p:nvPr>
            <p:ph type="body" idx="1"/>
          </p:nvPr>
        </p:nvSpPr>
        <p:spPr/>
        <p:txBody>
          <a:bodyPr/>
          <a:lstStyle/>
          <a:p>
            <a:pPr>
              <a:lnSpc>
                <a:spcPct val="80000"/>
              </a:lnSpc>
            </a:pPr>
            <a:r>
              <a:rPr lang="cs-CZ" sz="1200"/>
              <a:t>E-commerce definition:</a:t>
            </a:r>
            <a:br>
              <a:rPr lang="cs-CZ" sz="1200"/>
            </a:br>
            <a:r>
              <a:rPr lang="cs-CZ" sz="1200">
                <a:hlinkClick r:id="rId2"/>
              </a:rPr>
              <a:t>web.worldbank.org/WBSITE/EXTERNAL/TOPICS/EXTINFORMATIONANDCOMMUNICATIONANDTECHNOLOGIES/0,,contentMDK:21035032~menuPK:2888320~pagePK:210058~piPK:210062~theSitePK:282823,00.html</a:t>
            </a:r>
            <a:r>
              <a:rPr lang="cs-CZ" sz="1200"/>
              <a:t> </a:t>
            </a:r>
          </a:p>
          <a:p>
            <a:pPr>
              <a:lnSpc>
                <a:spcPct val="80000"/>
              </a:lnSpc>
            </a:pPr>
            <a:r>
              <a:rPr lang="cs-CZ" sz="1200"/>
              <a:t>E-commerce on wikipedia </a:t>
            </a:r>
            <a:r>
              <a:rPr lang="cs-CZ" sz="1200">
                <a:hlinkClick r:id="rId3"/>
              </a:rPr>
              <a:t>http://en.wikipedia.org/wiki/E-commerce</a:t>
            </a:r>
            <a:r>
              <a:rPr lang="cs-CZ" sz="1200"/>
              <a:t> </a:t>
            </a:r>
          </a:p>
          <a:p>
            <a:pPr>
              <a:lnSpc>
                <a:spcPct val="80000"/>
              </a:lnSpc>
            </a:pPr>
            <a:r>
              <a:rPr lang="cs-CZ" sz="1200"/>
              <a:t>UNTCD 2000 report </a:t>
            </a:r>
            <a:r>
              <a:rPr lang="cs-CZ" sz="1200">
                <a:hlinkClick r:id="rId4"/>
              </a:rPr>
              <a:t>http://r0.unctad.org/ecommerce/docs/building.pdf</a:t>
            </a:r>
            <a:r>
              <a:rPr lang="cs-CZ" sz="1200"/>
              <a:t> </a:t>
            </a:r>
          </a:p>
          <a:p>
            <a:pPr>
              <a:lnSpc>
                <a:spcPct val="80000"/>
              </a:lnSpc>
            </a:pPr>
            <a:r>
              <a:rPr lang="cs-CZ" sz="1200"/>
              <a:t>UNTCD 2004 report </a:t>
            </a:r>
            <a:r>
              <a:rPr lang="cs-CZ" sz="1200">
                <a:hlinkClick r:id="rId5"/>
              </a:rPr>
              <a:t>http://www.unctad.org/en/docs/ecdr2004_en.pdf</a:t>
            </a:r>
            <a:r>
              <a:rPr lang="cs-CZ" sz="1200"/>
              <a:t> </a:t>
            </a:r>
          </a:p>
          <a:p>
            <a:pPr>
              <a:lnSpc>
                <a:spcPct val="80000"/>
              </a:lnSpc>
            </a:pPr>
            <a:r>
              <a:rPr lang="en-US" sz="1200"/>
              <a:t>STUCHLIK, P.; </a:t>
            </a:r>
            <a:r>
              <a:rPr lang="cs-CZ" sz="1200"/>
              <a:t>DVORACEK, </a:t>
            </a:r>
            <a:r>
              <a:rPr lang="en-US" sz="1200"/>
              <a:t>M</a:t>
            </a:r>
            <a:r>
              <a:rPr lang="cs-CZ" sz="1200"/>
              <a:t>. </a:t>
            </a:r>
            <a:r>
              <a:rPr lang="en-US" sz="1200" i="1"/>
              <a:t>Reklama na Internetu. </a:t>
            </a:r>
            <a:r>
              <a:rPr lang="en-US" sz="1200"/>
              <a:t>Grada Publishing. 2002.226 p.</a:t>
            </a:r>
          </a:p>
          <a:p>
            <a:pPr>
              <a:lnSpc>
                <a:spcPct val="80000"/>
              </a:lnSpc>
            </a:pPr>
            <a:r>
              <a:rPr lang="en-US" sz="1200"/>
              <a:t>Internet timeline </a:t>
            </a:r>
            <a:r>
              <a:rPr lang="cs-CZ" sz="1200">
                <a:hlinkClick r:id="rId6"/>
              </a:rPr>
              <a:t>http://www.webopedia.com/quick_ref/timelne.asp</a:t>
            </a:r>
            <a:r>
              <a:rPr lang="cs-CZ" sz="1200"/>
              <a:t> </a:t>
            </a:r>
            <a:endParaRPr lang="en-US" sz="1200"/>
          </a:p>
          <a:p>
            <a:pPr>
              <a:lnSpc>
                <a:spcPct val="80000"/>
              </a:lnSpc>
            </a:pPr>
            <a:r>
              <a:rPr lang="en-US" sz="1200"/>
              <a:t>Amazon History: </a:t>
            </a:r>
            <a:r>
              <a:rPr lang="cs-CZ" sz="1200">
                <a:hlinkClick r:id="rId7"/>
              </a:rPr>
              <a:t>http://en.wikipedia.org/wiki/Amazon.com#History_and_business_model</a:t>
            </a:r>
            <a:r>
              <a:rPr lang="cs-CZ" sz="1200"/>
              <a:t> </a:t>
            </a:r>
            <a:endParaRPr lang="en-US" sz="1200"/>
          </a:p>
          <a:p>
            <a:pPr>
              <a:lnSpc>
                <a:spcPct val="80000"/>
              </a:lnSpc>
            </a:pPr>
            <a:r>
              <a:rPr lang="en-US" sz="1200"/>
              <a:t>US ad spending in 1999 </a:t>
            </a:r>
            <a:r>
              <a:rPr lang="cs-CZ" sz="1200">
                <a:hlinkClick r:id="rId8"/>
              </a:rPr>
              <a:t>http://www.socialresearchmethods.net/Gallery/Cho2/noname6.htm</a:t>
            </a:r>
            <a:r>
              <a:rPr lang="cs-CZ" sz="1200"/>
              <a:t> </a:t>
            </a:r>
          </a:p>
          <a:p>
            <a:pPr>
              <a:lnSpc>
                <a:spcPct val="80000"/>
              </a:lnSpc>
            </a:pPr>
            <a:r>
              <a:rPr lang="cs-CZ" sz="1200"/>
              <a:t>Czech e-commerce </a:t>
            </a:r>
            <a:r>
              <a:rPr lang="cs-CZ" sz="1200">
                <a:hlinkClick r:id="rId9"/>
              </a:rPr>
              <a:t>http://globaltechforum.eiu.com/index.asp?layout=rich_story&amp;doc_id=9933&amp;title=Czech+Republic:+Overview+of+e-commerce&amp;categoryid=29&amp;channelid=4</a:t>
            </a:r>
            <a:r>
              <a:rPr lang="cs-CZ" sz="1200"/>
              <a:t> </a:t>
            </a:r>
          </a:p>
          <a:p>
            <a:pPr>
              <a:lnSpc>
                <a:spcPct val="80000"/>
              </a:lnSpc>
            </a:pPr>
            <a:r>
              <a:rPr lang="cs-CZ" sz="1200"/>
              <a:t>Dot Comm bubble </a:t>
            </a:r>
            <a:r>
              <a:rPr lang="cs-CZ" sz="1200">
                <a:hlinkClick r:id="rId10"/>
              </a:rPr>
              <a:t>http://en.wikipedia.org/wiki/Dot-com_bubble</a:t>
            </a:r>
            <a:r>
              <a:rPr lang="cs-CZ" sz="1200"/>
              <a:t> </a:t>
            </a:r>
            <a:endParaRPr lang="en-US" sz="1200"/>
          </a:p>
          <a:p>
            <a:pPr>
              <a:lnSpc>
                <a:spcPct val="80000"/>
              </a:lnSpc>
            </a:pPr>
            <a:r>
              <a:rPr lang="en-US" sz="1200"/>
              <a:t>E-comm sales usa: </a:t>
            </a:r>
            <a:r>
              <a:rPr lang="cs-CZ" sz="1200">
                <a:hlinkClick r:id="rId11"/>
              </a:rPr>
              <a:t>http://www.emarketer.com/Article.aspx?R=1007068</a:t>
            </a:r>
            <a:r>
              <a:rPr lang="cs-CZ" sz="1200"/>
              <a:t> </a:t>
            </a:r>
          </a:p>
          <a:p>
            <a:pPr>
              <a:lnSpc>
                <a:spcPct val="80000"/>
              </a:lnSpc>
            </a:pPr>
            <a:r>
              <a:rPr lang="cs-CZ" sz="1200"/>
              <a:t>Global internet usage </a:t>
            </a:r>
            <a:r>
              <a:rPr lang="cs-CZ" sz="1200">
                <a:hlinkClick r:id="rId12"/>
              </a:rPr>
              <a:t>http://www.globalpolicy.org/globaliz/charts/internet.htm</a:t>
            </a:r>
            <a:r>
              <a:rPr lang="cs-CZ" sz="1200"/>
              <a:t> </a:t>
            </a:r>
          </a:p>
          <a:p>
            <a:pPr>
              <a:lnSpc>
                <a:spcPct val="80000"/>
              </a:lnSpc>
            </a:pPr>
            <a:r>
              <a:rPr lang="cs-CZ" sz="1200"/>
              <a:t>USA inte</a:t>
            </a:r>
            <a:r>
              <a:rPr lang="en-US" sz="1200"/>
              <a:t>r</a:t>
            </a:r>
            <a:r>
              <a:rPr lang="cs-CZ" sz="1200"/>
              <a:t>net usage 1995-2006 </a:t>
            </a:r>
            <a:r>
              <a:rPr lang="cs-CZ" sz="1200">
                <a:hlinkClick r:id="rId13"/>
              </a:rPr>
              <a:t>http://blogs.zdnet.com/ITFacts/?p=10998</a:t>
            </a:r>
            <a:r>
              <a:rPr lang="cs-CZ" sz="1200"/>
              <a:t> </a:t>
            </a:r>
            <a:endParaRPr lang="en-US" sz="1200"/>
          </a:p>
          <a:p>
            <a:pPr>
              <a:lnSpc>
                <a:spcPct val="80000"/>
              </a:lnSpc>
            </a:pPr>
            <a:r>
              <a:rPr lang="en-US" sz="1200"/>
              <a:t>Electronic Commerce:Concepts, Methodologies, Tools, and Applications </a:t>
            </a:r>
            <a:r>
              <a:rPr lang="cs-CZ" sz="1200">
                <a:hlinkClick r:id="rId14"/>
              </a:rPr>
              <a:t>http://www.igi-global.com/downloads/excerpts/reference/ecom.pdf</a:t>
            </a:r>
            <a:r>
              <a:rPr lang="cs-CZ" sz="1200"/>
              <a:t> </a:t>
            </a:r>
            <a:endParaRPr lang="en-US" sz="1200"/>
          </a:p>
          <a:p>
            <a:pPr>
              <a:lnSpc>
                <a:spcPct val="80000"/>
              </a:lnSpc>
            </a:pPr>
            <a:r>
              <a:rPr lang="en-US" sz="1200"/>
              <a:t>Czech internet usage statistics </a:t>
            </a:r>
            <a:r>
              <a:rPr lang="cs-CZ" sz="1200">
                <a:hlinkClick r:id="rId15"/>
              </a:rPr>
              <a:t>http://www.czso.cz/csu/redakce.nsf/i/3_kolik_ceskych_domacnosti_ma_pocitac_a_internet</a:t>
            </a:r>
            <a:r>
              <a:rPr lang="cs-CZ" sz="1200"/>
              <a:t> </a:t>
            </a:r>
          </a:p>
          <a:p>
            <a:pPr>
              <a:lnSpc>
                <a:spcPct val="80000"/>
              </a:lnSpc>
            </a:pPr>
            <a:endParaRPr lang="cs-CZ" sz="1400"/>
          </a:p>
          <a:p>
            <a:pPr>
              <a:lnSpc>
                <a:spcPct val="80000"/>
              </a:lnSpc>
              <a:buFont typeface="Wingdings" pitchFamily="2" charset="2"/>
              <a:buNone/>
            </a:pPr>
            <a:endParaRPr lang="cs-CZ" sz="1400"/>
          </a:p>
          <a:p>
            <a:pPr>
              <a:lnSpc>
                <a:spcPct val="80000"/>
              </a:lnSpc>
            </a:pP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4600"/>
              <a:t>Developement of</a:t>
            </a:r>
            <a:br>
              <a:rPr lang="cs-CZ" sz="4600"/>
            </a:br>
            <a:r>
              <a:rPr lang="cs-CZ" sz="4600"/>
              <a:t>E-commerce in the Czech republic</a:t>
            </a:r>
          </a:p>
        </p:txBody>
      </p:sp>
      <p:sp>
        <p:nvSpPr>
          <p:cNvPr id="2051" name="Rectangle 3"/>
          <p:cNvSpPr>
            <a:spLocks noGrp="1" noChangeArrowheads="1"/>
          </p:cNvSpPr>
          <p:nvPr>
            <p:ph type="subTitle" idx="1"/>
          </p:nvPr>
        </p:nvSpPr>
        <p:spPr/>
        <p:txBody>
          <a:bodyPr/>
          <a:lstStyle/>
          <a:p>
            <a:pPr>
              <a:lnSpc>
                <a:spcPct val="80000"/>
              </a:lnSpc>
            </a:pPr>
            <a:r>
              <a:rPr lang="cs-CZ" sz="2400"/>
              <a:t>Business Management in the Czech </a:t>
            </a:r>
            <a:r>
              <a:rPr lang="en-US" sz="2400"/>
              <a:t>R</a:t>
            </a:r>
            <a:r>
              <a:rPr lang="cs-CZ" sz="2400"/>
              <a:t>epublic</a:t>
            </a:r>
          </a:p>
          <a:p>
            <a:pPr>
              <a:lnSpc>
                <a:spcPct val="80000"/>
              </a:lnSpc>
            </a:pPr>
            <a:endParaRPr lang="cs-CZ" sz="2400"/>
          </a:p>
          <a:p>
            <a:pPr>
              <a:lnSpc>
                <a:spcPct val="80000"/>
              </a:lnSpc>
            </a:pPr>
            <a:r>
              <a:rPr lang="cs-CZ" sz="2400"/>
              <a:t>Lukas Gottwald</a:t>
            </a:r>
            <a:br>
              <a:rPr lang="cs-CZ" sz="2400"/>
            </a:br>
            <a:r>
              <a:rPr lang="cs-CZ" sz="1600" u="sng"/>
              <a:t>lukasgottwald</a:t>
            </a:r>
            <a:r>
              <a:rPr lang="en-US" sz="1600" u="sng"/>
              <a:t>@gmail.com</a:t>
            </a:r>
            <a:endParaRPr lang="cs-CZ" sz="1600" u="sng"/>
          </a:p>
          <a:p>
            <a:pPr>
              <a:lnSpc>
                <a:spcPct val="80000"/>
              </a:lnSpc>
            </a:pPr>
            <a:r>
              <a:rPr lang="en-US" sz="1600"/>
              <a:t>Department of Business Management</a:t>
            </a:r>
            <a:endParaRPr lang="cs-CZ" sz="1600"/>
          </a:p>
          <a:p>
            <a:pPr>
              <a:lnSpc>
                <a:spcPct val="80000"/>
              </a:lnSpc>
            </a:pPr>
            <a:endParaRPr lang="cs-CZ" sz="19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t>Lecture Structure</a:t>
            </a:r>
          </a:p>
        </p:txBody>
      </p:sp>
      <p:sp>
        <p:nvSpPr>
          <p:cNvPr id="6147" name="Rectangle 3"/>
          <p:cNvSpPr>
            <a:spLocks noGrp="1" noChangeArrowheads="1"/>
          </p:cNvSpPr>
          <p:nvPr>
            <p:ph type="body" idx="1"/>
          </p:nvPr>
        </p:nvSpPr>
        <p:spPr>
          <a:xfrm>
            <a:off x="457200" y="1628775"/>
            <a:ext cx="8229600" cy="4752975"/>
          </a:xfrm>
        </p:spPr>
        <p:txBody>
          <a:bodyPr/>
          <a:lstStyle/>
          <a:p>
            <a:pPr>
              <a:lnSpc>
                <a:spcPct val="80000"/>
              </a:lnSpc>
            </a:pPr>
            <a:r>
              <a:rPr lang="en-US" sz="1800" b="1"/>
              <a:t>1. </a:t>
            </a:r>
            <a:r>
              <a:rPr lang="cs-CZ" sz="1800" b="1"/>
              <a:t>E-commerce</a:t>
            </a:r>
          </a:p>
          <a:p>
            <a:pPr lvl="1">
              <a:lnSpc>
                <a:spcPct val="80000"/>
              </a:lnSpc>
            </a:pPr>
            <a:r>
              <a:rPr lang="cs-CZ" sz="1600"/>
              <a:t>Definition, Characteristics, Quotes, Benefits</a:t>
            </a:r>
            <a:r>
              <a:rPr lang="en-US" sz="1600"/>
              <a:t>&amp;Riscs</a:t>
            </a:r>
          </a:p>
          <a:p>
            <a:pPr>
              <a:lnSpc>
                <a:spcPct val="80000"/>
              </a:lnSpc>
            </a:pPr>
            <a:r>
              <a:rPr lang="en-US" sz="1800"/>
              <a:t>2</a:t>
            </a:r>
            <a:r>
              <a:rPr lang="en-US" sz="1800" b="1"/>
              <a:t>. </a:t>
            </a:r>
            <a:r>
              <a:rPr lang="cs-CZ" sz="1800" b="1"/>
              <a:t>E-commerce developement Timeline </a:t>
            </a:r>
            <a:r>
              <a:rPr lang="en-US" sz="1800" b="1"/>
              <a:t>1995-1999</a:t>
            </a:r>
          </a:p>
          <a:p>
            <a:pPr lvl="1">
              <a:lnSpc>
                <a:spcPct val="80000"/>
              </a:lnSpc>
            </a:pPr>
            <a:r>
              <a:rPr lang="en-US" sz="1600"/>
              <a:t>In</a:t>
            </a:r>
            <a:r>
              <a:rPr lang="cs-CZ" sz="1600"/>
              <a:t> </a:t>
            </a:r>
            <a:r>
              <a:rPr lang="en-US" sz="1600"/>
              <a:t>USA</a:t>
            </a:r>
            <a:r>
              <a:rPr lang="cs-CZ" sz="1600"/>
              <a:t> </a:t>
            </a:r>
          </a:p>
          <a:p>
            <a:pPr lvl="1">
              <a:lnSpc>
                <a:spcPct val="80000"/>
              </a:lnSpc>
            </a:pPr>
            <a:r>
              <a:rPr lang="cs-CZ" sz="1600"/>
              <a:t>In the Czech republic</a:t>
            </a:r>
            <a:endParaRPr lang="en-US" sz="1600"/>
          </a:p>
          <a:p>
            <a:pPr lvl="1">
              <a:lnSpc>
                <a:spcPct val="80000"/>
              </a:lnSpc>
            </a:pPr>
            <a:r>
              <a:rPr lang="en-US" sz="1600"/>
              <a:t>Summary 1995 - 1999</a:t>
            </a:r>
            <a:endParaRPr lang="cs-CZ" sz="1600"/>
          </a:p>
          <a:p>
            <a:pPr>
              <a:lnSpc>
                <a:spcPct val="80000"/>
              </a:lnSpc>
            </a:pPr>
            <a:r>
              <a:rPr lang="en-US" sz="1800" b="1"/>
              <a:t>3. 2000 </a:t>
            </a:r>
            <a:r>
              <a:rPr lang="cs-CZ" sz="1800" b="1"/>
              <a:t>Dot Com bubble </a:t>
            </a:r>
            <a:r>
              <a:rPr lang="en-US" sz="1800" b="1"/>
              <a:t>bust</a:t>
            </a:r>
            <a:endParaRPr lang="cs-CZ" sz="1800" b="1"/>
          </a:p>
          <a:p>
            <a:pPr lvl="1">
              <a:lnSpc>
                <a:spcPct val="80000"/>
              </a:lnSpc>
            </a:pPr>
            <a:r>
              <a:rPr lang="en-US" sz="1600"/>
              <a:t>Disillusion, more realistic investor expectations in the Western economies</a:t>
            </a:r>
          </a:p>
          <a:p>
            <a:pPr lvl="1">
              <a:lnSpc>
                <a:spcPct val="80000"/>
              </a:lnSpc>
            </a:pPr>
            <a:r>
              <a:rPr lang="en-US" sz="1600"/>
              <a:t>Comparatively small effect in the Czech republic</a:t>
            </a:r>
          </a:p>
          <a:p>
            <a:pPr>
              <a:lnSpc>
                <a:spcPct val="80000"/>
              </a:lnSpc>
            </a:pPr>
            <a:r>
              <a:rPr lang="en-US" sz="1800" b="1"/>
              <a:t>4. </a:t>
            </a:r>
            <a:r>
              <a:rPr lang="cs-CZ" sz="1800" b="1"/>
              <a:t>E-commerce developement in 2001-</a:t>
            </a:r>
            <a:r>
              <a:rPr lang="en-US" sz="1800" b="1"/>
              <a:t>2009</a:t>
            </a:r>
            <a:endParaRPr lang="cs-CZ" sz="1800" b="1"/>
          </a:p>
          <a:p>
            <a:pPr lvl="1">
              <a:lnSpc>
                <a:spcPct val="80000"/>
              </a:lnSpc>
            </a:pPr>
            <a:r>
              <a:rPr lang="en-US" sz="1600"/>
              <a:t>In</a:t>
            </a:r>
            <a:r>
              <a:rPr lang="cs-CZ" sz="1600"/>
              <a:t> </a:t>
            </a:r>
            <a:r>
              <a:rPr lang="en-US" sz="1600"/>
              <a:t>the </a:t>
            </a:r>
            <a:r>
              <a:rPr lang="cs-CZ" sz="1600"/>
              <a:t>USA</a:t>
            </a:r>
          </a:p>
          <a:p>
            <a:pPr lvl="1">
              <a:lnSpc>
                <a:spcPct val="80000"/>
              </a:lnSpc>
            </a:pPr>
            <a:r>
              <a:rPr lang="cs-CZ" sz="1600"/>
              <a:t>In the Czech republic</a:t>
            </a:r>
          </a:p>
          <a:p>
            <a:pPr lvl="1">
              <a:lnSpc>
                <a:spcPct val="80000"/>
              </a:lnSpc>
            </a:pPr>
            <a:r>
              <a:rPr lang="cs-CZ" sz="1600"/>
              <a:t>Trends </a:t>
            </a:r>
            <a:r>
              <a:rPr lang="en-US" sz="1600"/>
              <a:t>&amp; 2009 Outlook</a:t>
            </a:r>
            <a:endParaRPr lang="cs-CZ" sz="1600"/>
          </a:p>
          <a:p>
            <a:pPr>
              <a:lnSpc>
                <a:spcPct val="80000"/>
              </a:lnSpc>
            </a:pPr>
            <a:r>
              <a:rPr lang="en-US" sz="1800" b="1"/>
              <a:t>5. </a:t>
            </a:r>
            <a:r>
              <a:rPr lang="cs-CZ" sz="1800" b="1"/>
              <a:t>Case Study: Opening an e-store as a SMC </a:t>
            </a:r>
          </a:p>
          <a:p>
            <a:pPr lvl="1">
              <a:lnSpc>
                <a:spcPct val="80000"/>
              </a:lnSpc>
            </a:pPr>
            <a:r>
              <a:rPr lang="cs-CZ" sz="1600"/>
              <a:t>Why and How</a:t>
            </a:r>
          </a:p>
          <a:p>
            <a:pPr lvl="2">
              <a:lnSpc>
                <a:spcPct val="80000"/>
              </a:lnSpc>
            </a:pPr>
            <a:r>
              <a:rPr lang="cs-CZ" sz="1400"/>
              <a:t>Managerial and marketing considerations</a:t>
            </a:r>
          </a:p>
          <a:p>
            <a:pPr lvl="1">
              <a:lnSpc>
                <a:spcPct val="80000"/>
              </a:lnSpc>
            </a:pPr>
            <a:endParaRPr lang="cs-CZ" sz="1600"/>
          </a:p>
          <a:p>
            <a:pPr lvl="1">
              <a:lnSpc>
                <a:spcPct val="80000"/>
              </a:lnSpc>
            </a:pPr>
            <a:endParaRPr lang="en-US" sz="1600"/>
          </a:p>
          <a:p>
            <a:pPr>
              <a:lnSpc>
                <a:spcPct val="80000"/>
              </a:lnSpc>
              <a:buFont typeface="Wingdings" pitchFamily="2" charset="2"/>
              <a:buNone/>
            </a:pPr>
            <a:endParaRPr lang="en-US" sz="1800"/>
          </a:p>
          <a:p>
            <a:pPr lvl="1">
              <a:lnSpc>
                <a:spcPct val="80000"/>
              </a:lnSpc>
            </a:pPr>
            <a:endParaRPr lang="en-US" sz="1600"/>
          </a:p>
          <a:p>
            <a:pPr>
              <a:lnSpc>
                <a:spcPct val="80000"/>
              </a:lnSpc>
            </a:pPr>
            <a:endParaRPr lang="cs-CZ"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E-commerce</a:t>
            </a:r>
            <a:endParaRPr lang="cs-CZ"/>
          </a:p>
        </p:txBody>
      </p:sp>
      <p:sp>
        <p:nvSpPr>
          <p:cNvPr id="7171" name="Rectangle 3"/>
          <p:cNvSpPr>
            <a:spLocks noGrp="1" noChangeArrowheads="1"/>
          </p:cNvSpPr>
          <p:nvPr>
            <p:ph type="body" idx="1"/>
          </p:nvPr>
        </p:nvSpPr>
        <p:spPr/>
        <p:txBody>
          <a:bodyPr/>
          <a:lstStyle/>
          <a:p>
            <a:pPr>
              <a:lnSpc>
                <a:spcPct val="90000"/>
              </a:lnSpc>
            </a:pPr>
            <a:r>
              <a:rPr lang="en-US"/>
              <a:t>Defintion</a:t>
            </a:r>
          </a:p>
          <a:p>
            <a:pPr lvl="1">
              <a:lnSpc>
                <a:spcPct val="90000"/>
              </a:lnSpc>
            </a:pPr>
            <a:r>
              <a:rPr lang="cs-CZ" b="1"/>
              <a:t>„</a:t>
            </a:r>
            <a:r>
              <a:rPr lang="en-US" b="1"/>
              <a:t>Refers to commercial transactions occurring over open networks, such as the Internet. Both business-to-business and business-to-consumer transactions are included.</a:t>
            </a:r>
            <a:r>
              <a:rPr lang="cs-CZ" b="1"/>
              <a:t>“</a:t>
            </a:r>
            <a:r>
              <a:rPr lang="cs-CZ" sz="1600" b="1"/>
              <a:t>worldbank.org</a:t>
            </a:r>
          </a:p>
          <a:p>
            <a:pPr lvl="2">
              <a:lnSpc>
                <a:spcPct val="90000"/>
              </a:lnSpc>
            </a:pPr>
            <a:r>
              <a:rPr lang="cs-CZ" sz="1800"/>
              <a:t>Definition 2.: „</a:t>
            </a:r>
            <a:r>
              <a:rPr lang="en-US" sz="1800"/>
              <a:t>Electronic Commerce, commonly known as (electronic marketing) e-commerce or eCommerce, consists of the buying and selling of products or services over electronic systems such as the Internet and other computer networks.</a:t>
            </a:r>
            <a:r>
              <a:rPr lang="cs-CZ" sz="1800"/>
              <a:t>“ </a:t>
            </a:r>
            <a:r>
              <a:rPr lang="cs-CZ" sz="1400"/>
              <a:t>wikipedia.org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t>E-commerce</a:t>
            </a:r>
          </a:p>
        </p:txBody>
      </p:sp>
      <p:sp>
        <p:nvSpPr>
          <p:cNvPr id="9219" name="Rectangle 3"/>
          <p:cNvSpPr>
            <a:spLocks noGrp="1" noChangeArrowheads="1"/>
          </p:cNvSpPr>
          <p:nvPr>
            <p:ph type="body" idx="1"/>
          </p:nvPr>
        </p:nvSpPr>
        <p:spPr/>
        <p:txBody>
          <a:bodyPr/>
          <a:lstStyle/>
          <a:p>
            <a:pPr>
              <a:lnSpc>
                <a:spcPct val="80000"/>
              </a:lnSpc>
            </a:pPr>
            <a:r>
              <a:rPr lang="cs-CZ" sz="2400"/>
              <a:t>Characteristics</a:t>
            </a:r>
          </a:p>
          <a:p>
            <a:pPr lvl="1">
              <a:lnSpc>
                <a:spcPct val="80000"/>
              </a:lnSpc>
            </a:pPr>
            <a:r>
              <a:rPr lang="cs-CZ" sz="2000"/>
              <a:t>Custumer has to own a „gadget“ connected to a network in order to participate in e-commerce (i.e. PC)</a:t>
            </a:r>
          </a:p>
          <a:p>
            <a:pPr lvl="1">
              <a:lnSpc>
                <a:spcPct val="80000"/>
              </a:lnSpc>
            </a:pPr>
            <a:r>
              <a:rPr lang="cs-CZ" sz="2000"/>
              <a:t>Merchant has to have a space within the network (i.e. domain name and website)</a:t>
            </a:r>
          </a:p>
          <a:p>
            <a:pPr lvl="1">
              <a:lnSpc>
                <a:spcPct val="80000"/>
              </a:lnSpc>
            </a:pPr>
            <a:r>
              <a:rPr lang="cs-CZ" sz="2000"/>
              <a:t>Customer obtains information about the product electronically</a:t>
            </a:r>
          </a:p>
          <a:p>
            <a:pPr lvl="1">
              <a:lnSpc>
                <a:spcPct val="80000"/>
              </a:lnSpc>
            </a:pPr>
            <a:r>
              <a:rPr lang="cs-CZ" sz="2000"/>
              <a:t>Customer confirms his decision to purchase the product electronically (i.e. filling in a form on a website)</a:t>
            </a:r>
          </a:p>
          <a:p>
            <a:pPr lvl="1">
              <a:lnSpc>
                <a:spcPct val="80000"/>
              </a:lnSpc>
            </a:pPr>
            <a:r>
              <a:rPr lang="cs-CZ" sz="2000"/>
              <a:t>Payment can</a:t>
            </a:r>
            <a:r>
              <a:rPr lang="en-US" sz="2000"/>
              <a:t> be made online</a:t>
            </a:r>
          </a:p>
          <a:p>
            <a:pPr lvl="2">
              <a:lnSpc>
                <a:spcPct val="80000"/>
              </a:lnSpc>
            </a:pPr>
            <a:r>
              <a:rPr lang="cs-CZ" sz="1800"/>
              <a:t>Credit Cards, Paypal, PaySec(Czech), SMS payments</a:t>
            </a:r>
            <a:endParaRPr lang="en-US" sz="1800"/>
          </a:p>
          <a:p>
            <a:pPr lvl="1">
              <a:lnSpc>
                <a:spcPct val="80000"/>
              </a:lnSpc>
            </a:pPr>
            <a:r>
              <a:rPr lang="en-US" sz="2000"/>
              <a:t>Distibution</a:t>
            </a:r>
          </a:p>
          <a:p>
            <a:pPr lvl="2">
              <a:lnSpc>
                <a:spcPct val="80000"/>
              </a:lnSpc>
            </a:pPr>
            <a:r>
              <a:rPr lang="cs-CZ" sz="1800"/>
              <a:t>Electronic - Online ( i.e. songs, books, software, services)</a:t>
            </a:r>
            <a:endParaRPr lang="en-US" sz="1800"/>
          </a:p>
          <a:p>
            <a:pPr lvl="2">
              <a:lnSpc>
                <a:spcPct val="80000"/>
              </a:lnSpc>
            </a:pPr>
            <a:r>
              <a:rPr lang="cs-CZ" sz="1800"/>
              <a:t>Physical - </a:t>
            </a:r>
            <a:r>
              <a:rPr lang="en-US" sz="1800"/>
              <a:t>Offline </a:t>
            </a:r>
            <a:r>
              <a:rPr lang="cs-CZ" sz="1800"/>
              <a:t>( necessary for physical goods)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E-commerce</a:t>
            </a:r>
            <a:endParaRPr lang="cs-CZ"/>
          </a:p>
        </p:txBody>
      </p:sp>
      <p:sp>
        <p:nvSpPr>
          <p:cNvPr id="10243" name="Rectangle 3"/>
          <p:cNvSpPr>
            <a:spLocks noGrp="1" noChangeArrowheads="1"/>
          </p:cNvSpPr>
          <p:nvPr>
            <p:ph type="body" idx="1"/>
          </p:nvPr>
        </p:nvSpPr>
        <p:spPr/>
        <p:txBody>
          <a:bodyPr/>
          <a:lstStyle/>
          <a:p>
            <a:pPr>
              <a:lnSpc>
                <a:spcPct val="80000"/>
              </a:lnSpc>
            </a:pPr>
            <a:r>
              <a:rPr lang="cs-CZ" sz="2400"/>
              <a:t>Characteristics</a:t>
            </a:r>
          </a:p>
          <a:p>
            <a:pPr lvl="1">
              <a:lnSpc>
                <a:spcPct val="80000"/>
              </a:lnSpc>
            </a:pPr>
            <a:r>
              <a:rPr lang="cs-CZ" sz="2000"/>
              <a:t>Quote from </a:t>
            </a:r>
            <a:r>
              <a:rPr lang="en-US" sz="2000"/>
              <a:t>Rubens Ricuper</a:t>
            </a:r>
            <a:r>
              <a:rPr lang="cs-CZ" sz="2000"/>
              <a:t> </a:t>
            </a:r>
            <a:r>
              <a:rPr lang="en-US" sz="1200"/>
              <a:t>Secretary-General of the UNCTAD</a:t>
            </a:r>
            <a:r>
              <a:rPr lang="cs-CZ" sz="1200"/>
              <a:t> (2000)</a:t>
            </a:r>
          </a:p>
          <a:p>
            <a:pPr lvl="2">
              <a:lnSpc>
                <a:spcPct val="80000"/>
              </a:lnSpc>
            </a:pPr>
            <a:r>
              <a:rPr lang="cs-CZ" sz="2000"/>
              <a:t>„</a:t>
            </a:r>
            <a:r>
              <a:rPr lang="cs-CZ" sz="2000" b="1"/>
              <a:t>Electronic commerce</a:t>
            </a:r>
            <a:r>
              <a:rPr lang="cs-CZ" sz="2000"/>
              <a:t> is quickly emerging as a particularly visible and spectacular incarnation of globalization. At this stage, it is still too early to say whether electronic commerce will narrow or broaden the gap between rich and poor. However, it is safe to say that the rapid expansion of electronic transactions constitutes a major opportunity for trade and development…“</a:t>
            </a:r>
          </a:p>
          <a:p>
            <a:pPr lvl="2">
              <a:lnSpc>
                <a:spcPct val="80000"/>
              </a:lnSpc>
            </a:pPr>
            <a:r>
              <a:rPr lang="cs-CZ" sz="1800"/>
              <a:t>However further on in the 2000 UNCTD report</a:t>
            </a:r>
          </a:p>
          <a:p>
            <a:pPr lvl="3">
              <a:lnSpc>
                <a:spcPct val="80000"/>
              </a:lnSpc>
            </a:pPr>
            <a:r>
              <a:rPr lang="en-US" sz="1600"/>
              <a:t>The United States and Europe will dominate world e-commerce</a:t>
            </a:r>
            <a:endParaRPr lang="cs-CZ" sz="1600"/>
          </a:p>
          <a:p>
            <a:pPr lvl="3">
              <a:lnSpc>
                <a:spcPct val="80000"/>
              </a:lnSpc>
            </a:pPr>
            <a:r>
              <a:rPr lang="en-US" sz="1600"/>
              <a:t>The change here will come from Europe’s progressive “catching up” with the United</a:t>
            </a:r>
            <a:r>
              <a:rPr lang="cs-CZ" sz="1600"/>
              <a:t> </a:t>
            </a:r>
            <a:r>
              <a:rPr lang="en-US" sz="1600"/>
              <a:t>States. </a:t>
            </a:r>
            <a:endParaRPr lang="cs-CZ" sz="1600"/>
          </a:p>
          <a:p>
            <a:pPr lvl="4">
              <a:lnSpc>
                <a:spcPct val="80000"/>
              </a:lnSpc>
            </a:pPr>
            <a:r>
              <a:rPr lang="en-US" sz="1600"/>
              <a:t>Most available data show that the United States will retain its global lead in</a:t>
            </a:r>
            <a:r>
              <a:rPr lang="cs-CZ" sz="1600"/>
              <a:t> </a:t>
            </a:r>
            <a:r>
              <a:rPr lang="en-US" sz="1600"/>
              <a:t>e-commerce well into the next decade</a:t>
            </a:r>
            <a:r>
              <a:rPr lang="cs-CZ" sz="1600"/>
              <a:t> (2000-2010)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E-commerce</a:t>
            </a:r>
            <a:endParaRPr lang="cs-CZ"/>
          </a:p>
        </p:txBody>
      </p:sp>
      <p:sp>
        <p:nvSpPr>
          <p:cNvPr id="11267" name="Rectangle 3"/>
          <p:cNvSpPr>
            <a:spLocks noGrp="1" noChangeArrowheads="1"/>
          </p:cNvSpPr>
          <p:nvPr>
            <p:ph type="body" idx="1"/>
          </p:nvPr>
        </p:nvSpPr>
        <p:spPr/>
        <p:txBody>
          <a:bodyPr/>
          <a:lstStyle/>
          <a:p>
            <a:r>
              <a:rPr lang="cs-CZ" sz="2400"/>
              <a:t>Characteristics</a:t>
            </a:r>
          </a:p>
          <a:p>
            <a:pPr lvl="1"/>
            <a:r>
              <a:rPr lang="cs-CZ" sz="2000"/>
              <a:t>Quote from </a:t>
            </a:r>
            <a:r>
              <a:rPr lang="en-US" sz="2000"/>
              <a:t>Kofi A. Annan</a:t>
            </a:r>
            <a:r>
              <a:rPr lang="cs-CZ" sz="2000"/>
              <a:t> </a:t>
            </a:r>
            <a:r>
              <a:rPr lang="en-US" sz="1000"/>
              <a:t>Secretary-General of the UN</a:t>
            </a:r>
            <a:r>
              <a:rPr lang="cs-CZ" sz="1000"/>
              <a:t> (2004)</a:t>
            </a:r>
          </a:p>
          <a:p>
            <a:pPr lvl="2"/>
            <a:r>
              <a:rPr lang="cs-CZ" sz="2000"/>
              <a:t>„</a:t>
            </a:r>
            <a:r>
              <a:rPr lang="en-US" sz="2000"/>
              <a:t>Information and communications technologies have considerable potential to promote</a:t>
            </a:r>
            <a:r>
              <a:rPr lang="cs-CZ" sz="2000"/>
              <a:t> </a:t>
            </a:r>
            <a:r>
              <a:rPr lang="en-US" sz="2000"/>
              <a:t>development and economic growth. They can foster innovation and improve productivity. They</a:t>
            </a:r>
            <a:r>
              <a:rPr lang="cs-CZ" sz="2000"/>
              <a:t> </a:t>
            </a:r>
            <a:r>
              <a:rPr lang="en-US" sz="2000"/>
              <a:t>can </a:t>
            </a:r>
            <a:r>
              <a:rPr lang="en-US" sz="2000" b="1"/>
              <a:t>reduce transaction</a:t>
            </a:r>
            <a:r>
              <a:rPr lang="en-US" sz="2000"/>
              <a:t> </a:t>
            </a:r>
            <a:r>
              <a:rPr lang="en-US" sz="2000" b="1"/>
              <a:t>costs</a:t>
            </a:r>
            <a:r>
              <a:rPr lang="en-US" sz="2000"/>
              <a:t> and make available, in mere seconds, the rich store of global</a:t>
            </a:r>
            <a:r>
              <a:rPr lang="cs-CZ" sz="2000"/>
              <a:t> </a:t>
            </a:r>
            <a:r>
              <a:rPr lang="en-US" sz="2000"/>
              <a:t>knowledge. In the hands of developing countries, and especially small- and medium-sized</a:t>
            </a:r>
            <a:r>
              <a:rPr lang="cs-CZ" sz="2000"/>
              <a:t> </a:t>
            </a:r>
            <a:r>
              <a:rPr lang="en-US" sz="2000"/>
              <a:t>enterprises, the use of ICTs can bring impressive gains in employment, gender equality and</a:t>
            </a:r>
            <a:r>
              <a:rPr lang="cs-CZ" sz="2000"/>
              <a:t> </a:t>
            </a:r>
            <a:r>
              <a:rPr lang="en-US" sz="2000"/>
              <a:t>standards of living.</a:t>
            </a:r>
            <a:r>
              <a:rPr lang="cs-CZ" sz="2000"/>
              <a:t>“</a:t>
            </a:r>
            <a:endParaRPr lang="cs-CZ" sz="900"/>
          </a:p>
          <a:p>
            <a:pPr lvl="2"/>
            <a:endParaRPr lang="cs-CZ" sz="1000"/>
          </a:p>
          <a:p>
            <a:pPr lvl="1">
              <a:buFont typeface="Wingdings" pitchFamily="2" charset="2"/>
              <a:buNone/>
            </a:pPr>
            <a:endParaRPr lang="cs-CZ" sz="2000"/>
          </a:p>
          <a:p>
            <a:pPr lvl="1"/>
            <a:endParaRPr lang="cs-CZ" sz="2400"/>
          </a:p>
          <a:p>
            <a:pPr lvl="1"/>
            <a:endParaRPr lang="cs-CZ" sz="2400"/>
          </a:p>
        </p:txBody>
      </p:sp>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Pixel</Template>
  <TotalTime>455</TotalTime>
  <Words>1563</Words>
  <Application>Microsoft Office PowerPoint</Application>
  <PresentationFormat>Předvádění na obrazovce (4:3)</PresentationFormat>
  <Paragraphs>272</Paragraphs>
  <Slides>31</Slides>
  <Notes>0</Notes>
  <HiddenSlides>0</HiddenSlides>
  <MMClips>0</MMClips>
  <ScaleCrop>false</ScaleCrop>
  <HeadingPairs>
    <vt:vector size="4" baseType="variant">
      <vt:variant>
        <vt:lpstr>Motiv</vt:lpstr>
      </vt:variant>
      <vt:variant>
        <vt:i4>1</vt:i4>
      </vt:variant>
      <vt:variant>
        <vt:lpstr>Nadpisy snímků</vt:lpstr>
      </vt:variant>
      <vt:variant>
        <vt:i4>31</vt:i4>
      </vt:variant>
    </vt:vector>
  </HeadingPairs>
  <TitlesOfParts>
    <vt:vector size="32" baseType="lpstr">
      <vt:lpstr>Pixel</vt:lpstr>
      <vt:lpstr>Business Management in the Czech Republic </vt:lpstr>
      <vt:lpstr>Business Management in the Czech Republic – Course Info</vt:lpstr>
      <vt:lpstr>Business Management in the Czech Republic</vt:lpstr>
      <vt:lpstr>Developement of E-commerce in the Czech republic</vt:lpstr>
      <vt:lpstr>Lecture Structure</vt:lpstr>
      <vt:lpstr>E-commerce</vt:lpstr>
      <vt:lpstr>E-commerce</vt:lpstr>
      <vt:lpstr>E-commerce</vt:lpstr>
      <vt:lpstr>E-commerce</vt:lpstr>
      <vt:lpstr>E-commerce</vt:lpstr>
      <vt:lpstr>E-commerce</vt:lpstr>
      <vt:lpstr>E-Commerce Timeline 1995-1999</vt:lpstr>
      <vt:lpstr>E-Commerce Timeline 1995-1999</vt:lpstr>
      <vt:lpstr>E-Commerce Timeline 1995-1999</vt:lpstr>
      <vt:lpstr>1995 – 1999 Summary</vt:lpstr>
      <vt:lpstr>1995 – 1999 Summary</vt:lpstr>
      <vt:lpstr>1995 – 1999 Summary</vt:lpstr>
      <vt:lpstr>Internet usage growth in Czech rep.</vt:lpstr>
      <vt:lpstr>Dot Com Bubble Bust</vt:lpstr>
      <vt:lpstr>Dot Com Bubble Bust</vt:lpstr>
      <vt:lpstr>E-commerce Timeline 2001 – 2009</vt:lpstr>
      <vt:lpstr>E-commerce Sales 2001 – 2009</vt:lpstr>
      <vt:lpstr>E-commerce Sales 2004 – 2009</vt:lpstr>
      <vt:lpstr>Common Online Activities</vt:lpstr>
      <vt:lpstr>E-commerce Timeline 2001 – 2009</vt:lpstr>
      <vt:lpstr>E-commerce Outlook</vt:lpstr>
      <vt:lpstr>E-commerce Outlook 2011</vt:lpstr>
      <vt:lpstr>Brief Case study: opening an e-store</vt:lpstr>
      <vt:lpstr>Brief Case study: opening an e-store</vt:lpstr>
      <vt:lpstr>Thank you</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Developement of E-commerce in the Czech republic</dc:title>
  <dc:creator>Velký Sršáň</dc:creator>
  <cp:lastModifiedBy>HP-3340.ch</cp:lastModifiedBy>
  <cp:revision>44</cp:revision>
  <dcterms:created xsi:type="dcterms:W3CDTF">2009-05-06T10:47:42Z</dcterms:created>
  <dcterms:modified xsi:type="dcterms:W3CDTF">2011-03-02T15:48:01Z</dcterms:modified>
</cp:coreProperties>
</file>