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  <p:sldMasterId id="2147483655" r:id="rId3"/>
  </p:sldMasterIdLst>
  <p:notesMasterIdLst>
    <p:notesMasterId r:id="rId18"/>
  </p:notesMasterIdLst>
  <p:handoutMasterIdLst>
    <p:handoutMasterId r:id="rId19"/>
  </p:handoutMasterIdLst>
  <p:sldIdLst>
    <p:sldId id="277" r:id="rId4"/>
    <p:sldId id="278" r:id="rId5"/>
    <p:sldId id="275" r:id="rId6"/>
    <p:sldId id="259" r:id="rId7"/>
    <p:sldId id="261" r:id="rId8"/>
    <p:sldId id="262" r:id="rId9"/>
    <p:sldId id="280" r:id="rId10"/>
    <p:sldId id="281" r:id="rId11"/>
    <p:sldId id="274" r:id="rId12"/>
    <p:sldId id="276" r:id="rId13"/>
    <p:sldId id="263" r:id="rId14"/>
    <p:sldId id="264" r:id="rId15"/>
    <p:sldId id="265" r:id="rId16"/>
    <p:sldId id="282" r:id="rId17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66"/>
    <a:srgbClr val="D6CE2A"/>
    <a:srgbClr val="FFCCFF"/>
    <a:srgbClr val="FF99FF"/>
    <a:srgbClr val="97BAFF"/>
    <a:srgbClr val="FFFF99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0" autoAdjust="0"/>
    <p:restoredTop sz="94617" autoAdjust="0"/>
  </p:normalViewPr>
  <p:slideViewPr>
    <p:cSldViewPr>
      <p:cViewPr varScale="1">
        <p:scale>
          <a:sx n="66" d="100"/>
          <a:sy n="66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EC2044-F1FD-4E55-95F2-D4FE1452446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EB3FAF-A214-4BC1-A599-EA1DAAB75F29}">
      <dgm:prSet phldrT="[Text]" custT="1"/>
      <dgm:spPr/>
      <dgm:t>
        <a:bodyPr/>
        <a:lstStyle/>
        <a:p>
          <a:r>
            <a:rPr lang="cs-CZ" sz="1800" dirty="0" smtClean="0"/>
            <a:t>teorie</a:t>
          </a:r>
          <a:endParaRPr lang="cs-CZ" sz="1800" dirty="0"/>
        </a:p>
      </dgm:t>
    </dgm:pt>
    <dgm:pt modelId="{E6C05CBC-9FDE-45E7-843F-74D82DE3400F}" type="parTrans" cxnId="{01DAC8D7-8034-4712-81E1-2B3005EE31D9}">
      <dgm:prSet/>
      <dgm:spPr/>
      <dgm:t>
        <a:bodyPr/>
        <a:lstStyle/>
        <a:p>
          <a:endParaRPr lang="cs-CZ"/>
        </a:p>
      </dgm:t>
    </dgm:pt>
    <dgm:pt modelId="{E2EF6E27-2164-4B31-8725-E30CC373B453}" type="sibTrans" cxnId="{01DAC8D7-8034-4712-81E1-2B3005EE31D9}">
      <dgm:prSet/>
      <dgm:spPr/>
      <dgm:t>
        <a:bodyPr/>
        <a:lstStyle/>
        <a:p>
          <a:endParaRPr lang="cs-CZ"/>
        </a:p>
      </dgm:t>
    </dgm:pt>
    <dgm:pt modelId="{5AED943C-9E62-455B-AE25-8D29711B776F}">
      <dgm:prSet phldrT="[Text]" custT="1"/>
      <dgm:spPr/>
      <dgm:t>
        <a:bodyPr/>
        <a:lstStyle/>
        <a:p>
          <a:r>
            <a:rPr lang="cs-CZ" sz="1400" dirty="0" smtClean="0"/>
            <a:t>formulace </a:t>
          </a:r>
          <a:r>
            <a:rPr lang="cs-CZ" sz="1800" dirty="0" smtClean="0"/>
            <a:t>hypotéz</a:t>
          </a:r>
          <a:endParaRPr lang="cs-CZ" sz="1800" dirty="0"/>
        </a:p>
      </dgm:t>
    </dgm:pt>
    <dgm:pt modelId="{63D47245-5BFB-45CB-81AF-ED5A51B50A03}" type="parTrans" cxnId="{04B2F793-4110-4DF8-ADE4-6735EB4DB5F9}">
      <dgm:prSet/>
      <dgm:spPr/>
      <dgm:t>
        <a:bodyPr/>
        <a:lstStyle/>
        <a:p>
          <a:endParaRPr lang="cs-CZ"/>
        </a:p>
      </dgm:t>
    </dgm:pt>
    <dgm:pt modelId="{91FCFCA6-5DFD-42D5-8AEC-4CE0D1F646B7}" type="sibTrans" cxnId="{04B2F793-4110-4DF8-ADE4-6735EB4DB5F9}">
      <dgm:prSet/>
      <dgm:spPr/>
      <dgm:t>
        <a:bodyPr/>
        <a:lstStyle/>
        <a:p>
          <a:endParaRPr lang="cs-CZ"/>
        </a:p>
      </dgm:t>
    </dgm:pt>
    <dgm:pt modelId="{6FE602FC-1A37-41F7-A829-2C9DE43DF3D6}">
      <dgm:prSet phldrT="[Text]" custT="1"/>
      <dgm:spPr/>
      <dgm:t>
        <a:bodyPr/>
        <a:lstStyle/>
        <a:p>
          <a:r>
            <a:rPr lang="cs-CZ" sz="1200" dirty="0" smtClean="0"/>
            <a:t>konstrukce </a:t>
          </a:r>
          <a:r>
            <a:rPr lang="cs-CZ" sz="1800" dirty="0" smtClean="0"/>
            <a:t>nástrojů </a:t>
          </a:r>
          <a:r>
            <a:rPr lang="cs-CZ" sz="1400" dirty="0" smtClean="0"/>
            <a:t>pro sběr dat</a:t>
          </a:r>
          <a:endParaRPr lang="cs-CZ" sz="1400" dirty="0"/>
        </a:p>
      </dgm:t>
    </dgm:pt>
    <dgm:pt modelId="{9DFEC7ED-3EA5-48E8-A216-2ECA2CD0568B}" type="parTrans" cxnId="{92DBC43B-CDFA-495D-9F7E-13E0C959A56F}">
      <dgm:prSet/>
      <dgm:spPr/>
      <dgm:t>
        <a:bodyPr/>
        <a:lstStyle/>
        <a:p>
          <a:endParaRPr lang="cs-CZ"/>
        </a:p>
      </dgm:t>
    </dgm:pt>
    <dgm:pt modelId="{A23B9F17-062A-4194-B844-BC17F72C0908}" type="sibTrans" cxnId="{92DBC43B-CDFA-495D-9F7E-13E0C959A56F}">
      <dgm:prSet/>
      <dgm:spPr/>
      <dgm:t>
        <a:bodyPr/>
        <a:lstStyle/>
        <a:p>
          <a:endParaRPr lang="cs-CZ"/>
        </a:p>
      </dgm:t>
    </dgm:pt>
    <dgm:pt modelId="{2CAEA7D6-84DE-47A1-BA74-F18335F688B3}">
      <dgm:prSet phldrT="[Text]" custT="1"/>
      <dgm:spPr/>
      <dgm:t>
        <a:bodyPr/>
        <a:lstStyle/>
        <a:p>
          <a:r>
            <a:rPr lang="cs-CZ" sz="1800" dirty="0" smtClean="0"/>
            <a:t>sběr dat</a:t>
          </a:r>
          <a:endParaRPr lang="cs-CZ" sz="1800" dirty="0"/>
        </a:p>
      </dgm:t>
    </dgm:pt>
    <dgm:pt modelId="{BA1CC05F-B605-496E-BFF7-0D096BFFB629}" type="parTrans" cxnId="{E72CBE16-BFD8-452D-91E5-DE0CD00E1436}">
      <dgm:prSet/>
      <dgm:spPr/>
      <dgm:t>
        <a:bodyPr/>
        <a:lstStyle/>
        <a:p>
          <a:endParaRPr lang="cs-CZ"/>
        </a:p>
      </dgm:t>
    </dgm:pt>
    <dgm:pt modelId="{92E18588-D878-4BC0-B954-1A5432A3E3B4}" type="sibTrans" cxnId="{E72CBE16-BFD8-452D-91E5-DE0CD00E1436}">
      <dgm:prSet/>
      <dgm:spPr/>
      <dgm:t>
        <a:bodyPr/>
        <a:lstStyle/>
        <a:p>
          <a:endParaRPr lang="cs-CZ"/>
        </a:p>
      </dgm:t>
    </dgm:pt>
    <dgm:pt modelId="{0E432B61-AF91-43F4-8007-42BB12856A15}">
      <dgm:prSet phldrT="[Text]" custT="1"/>
      <dgm:spPr/>
      <dgm:t>
        <a:bodyPr/>
        <a:lstStyle/>
        <a:p>
          <a:r>
            <a:rPr lang="cs-CZ" sz="1800" dirty="0" smtClean="0"/>
            <a:t>analýza dat</a:t>
          </a:r>
          <a:endParaRPr lang="cs-CZ" sz="1800" dirty="0"/>
        </a:p>
      </dgm:t>
    </dgm:pt>
    <dgm:pt modelId="{377D60D6-D62E-4070-9C54-C9873F0570B1}" type="parTrans" cxnId="{DA926136-C6F0-4BBE-8E56-95A69D9D0C22}">
      <dgm:prSet/>
      <dgm:spPr/>
      <dgm:t>
        <a:bodyPr/>
        <a:lstStyle/>
        <a:p>
          <a:endParaRPr lang="cs-CZ"/>
        </a:p>
      </dgm:t>
    </dgm:pt>
    <dgm:pt modelId="{23506B8E-3189-4C67-B5A5-BAB26E2AF013}" type="sibTrans" cxnId="{DA926136-C6F0-4BBE-8E56-95A69D9D0C22}">
      <dgm:prSet/>
      <dgm:spPr/>
      <dgm:t>
        <a:bodyPr/>
        <a:lstStyle/>
        <a:p>
          <a:endParaRPr lang="cs-CZ"/>
        </a:p>
      </dgm:t>
    </dgm:pt>
    <dgm:pt modelId="{12D18788-98AC-4F60-A0FD-B75FC55C93FC}">
      <dgm:prSet phldrT="[Text]" custT="1"/>
      <dgm:spPr/>
      <dgm:t>
        <a:bodyPr/>
        <a:lstStyle/>
        <a:p>
          <a:r>
            <a:rPr lang="cs-CZ" sz="1200" dirty="0" smtClean="0"/>
            <a:t>interpretace </a:t>
          </a:r>
          <a:r>
            <a:rPr lang="cs-CZ" sz="1800" dirty="0" smtClean="0"/>
            <a:t>závěrů</a:t>
          </a:r>
          <a:endParaRPr lang="cs-CZ" sz="1800" dirty="0"/>
        </a:p>
      </dgm:t>
    </dgm:pt>
    <dgm:pt modelId="{C1AEB607-BA5B-4A88-91AC-18ED4ADF4C32}" type="parTrans" cxnId="{EE3D64AD-6672-43F1-9885-C00F64C77E23}">
      <dgm:prSet/>
      <dgm:spPr/>
      <dgm:t>
        <a:bodyPr/>
        <a:lstStyle/>
        <a:p>
          <a:endParaRPr lang="cs-CZ"/>
        </a:p>
      </dgm:t>
    </dgm:pt>
    <dgm:pt modelId="{C904065E-4152-4E6C-9B4D-6ADD4C0C39F8}" type="sibTrans" cxnId="{EE3D64AD-6672-43F1-9885-C00F64C77E23}">
      <dgm:prSet/>
      <dgm:spPr/>
      <dgm:t>
        <a:bodyPr/>
        <a:lstStyle/>
        <a:p>
          <a:endParaRPr lang="cs-CZ"/>
        </a:p>
      </dgm:t>
    </dgm:pt>
    <dgm:pt modelId="{722B8713-4D79-4694-B401-180B4983617B}" type="pres">
      <dgm:prSet presAssocID="{BBEC2044-F1FD-4E55-95F2-D4FE1452446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B1E4DE-165F-4580-91AF-FE32C2216BD5}" type="pres">
      <dgm:prSet presAssocID="{DCEB3FAF-A214-4BC1-A599-EA1DAAB75F2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627465-3FA5-4F95-A132-E6A10DC2DEE8}" type="pres">
      <dgm:prSet presAssocID="{E2EF6E27-2164-4B31-8725-E30CC373B453}" presName="sibTrans" presStyleLbl="sibTrans2D1" presStyleIdx="0" presStyleCnt="6"/>
      <dgm:spPr/>
      <dgm:t>
        <a:bodyPr/>
        <a:lstStyle/>
        <a:p>
          <a:endParaRPr lang="cs-CZ"/>
        </a:p>
      </dgm:t>
    </dgm:pt>
    <dgm:pt modelId="{4C8310C6-E55D-4C49-8469-1353ADF19971}" type="pres">
      <dgm:prSet presAssocID="{E2EF6E27-2164-4B31-8725-E30CC373B453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330ACE7B-724A-4529-83C6-430DDD65577E}" type="pres">
      <dgm:prSet presAssocID="{5AED943C-9E62-455B-AE25-8D29711B776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F98B63-1766-4067-8672-332C5A6929F9}" type="pres">
      <dgm:prSet presAssocID="{91FCFCA6-5DFD-42D5-8AEC-4CE0D1F646B7}" presName="sibTrans" presStyleLbl="sibTrans2D1" presStyleIdx="1" presStyleCnt="6"/>
      <dgm:spPr/>
      <dgm:t>
        <a:bodyPr/>
        <a:lstStyle/>
        <a:p>
          <a:endParaRPr lang="cs-CZ"/>
        </a:p>
      </dgm:t>
    </dgm:pt>
    <dgm:pt modelId="{03AAAC52-4BA4-42A6-83A1-F67CADC07346}" type="pres">
      <dgm:prSet presAssocID="{91FCFCA6-5DFD-42D5-8AEC-4CE0D1F646B7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9F5627B7-2E6A-431B-A9C2-4EED58038EC0}" type="pres">
      <dgm:prSet presAssocID="{6FE602FC-1A37-41F7-A829-2C9DE43DF3D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A87B1E-F2ED-45E0-BA0B-9CFDA4A8FC63}" type="pres">
      <dgm:prSet presAssocID="{A23B9F17-062A-4194-B844-BC17F72C0908}" presName="sibTrans" presStyleLbl="sibTrans2D1" presStyleIdx="2" presStyleCnt="6"/>
      <dgm:spPr/>
      <dgm:t>
        <a:bodyPr/>
        <a:lstStyle/>
        <a:p>
          <a:endParaRPr lang="cs-CZ"/>
        </a:p>
      </dgm:t>
    </dgm:pt>
    <dgm:pt modelId="{F0F2B53E-C3F7-43BE-AD65-94568EF233FF}" type="pres">
      <dgm:prSet presAssocID="{A23B9F17-062A-4194-B844-BC17F72C0908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1285D3B9-D2CA-477D-BB7E-04553EB2E998}" type="pres">
      <dgm:prSet presAssocID="{2CAEA7D6-84DE-47A1-BA74-F18335F688B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79579B-8D96-4D03-A9F1-66E403C7111C}" type="pres">
      <dgm:prSet presAssocID="{92E18588-D878-4BC0-B954-1A5432A3E3B4}" presName="sibTrans" presStyleLbl="sibTrans2D1" presStyleIdx="3" presStyleCnt="6"/>
      <dgm:spPr/>
      <dgm:t>
        <a:bodyPr/>
        <a:lstStyle/>
        <a:p>
          <a:endParaRPr lang="cs-CZ"/>
        </a:p>
      </dgm:t>
    </dgm:pt>
    <dgm:pt modelId="{1FBAC307-49ED-478B-89CA-D0C17F5E8A13}" type="pres">
      <dgm:prSet presAssocID="{92E18588-D878-4BC0-B954-1A5432A3E3B4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770C5DDE-FFB9-45DF-B476-92C31792DCAF}" type="pres">
      <dgm:prSet presAssocID="{0E432B61-AF91-43F4-8007-42BB12856A1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1B07A6-3A68-43E5-93AD-6713424EE388}" type="pres">
      <dgm:prSet presAssocID="{23506B8E-3189-4C67-B5A5-BAB26E2AF013}" presName="sibTrans" presStyleLbl="sibTrans2D1" presStyleIdx="4" presStyleCnt="6"/>
      <dgm:spPr/>
      <dgm:t>
        <a:bodyPr/>
        <a:lstStyle/>
        <a:p>
          <a:endParaRPr lang="cs-CZ"/>
        </a:p>
      </dgm:t>
    </dgm:pt>
    <dgm:pt modelId="{37611D12-1691-4B85-8D05-A849A275116C}" type="pres">
      <dgm:prSet presAssocID="{23506B8E-3189-4C67-B5A5-BAB26E2AF013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A16F929C-01E3-4372-B63F-6B8FC125E743}" type="pres">
      <dgm:prSet presAssocID="{12D18788-98AC-4F60-A0FD-B75FC55C93F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53C2DE-C77F-42BB-B66F-AB733B34D508}" type="pres">
      <dgm:prSet presAssocID="{C904065E-4152-4E6C-9B4D-6ADD4C0C39F8}" presName="sibTrans" presStyleLbl="sibTrans2D1" presStyleIdx="5" presStyleCnt="6"/>
      <dgm:spPr/>
      <dgm:t>
        <a:bodyPr/>
        <a:lstStyle/>
        <a:p>
          <a:endParaRPr lang="cs-CZ"/>
        </a:p>
      </dgm:t>
    </dgm:pt>
    <dgm:pt modelId="{E2813486-1426-49C0-AE1B-C032C52B86EF}" type="pres">
      <dgm:prSet presAssocID="{C904065E-4152-4E6C-9B4D-6ADD4C0C39F8}" presName="connectorText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8B516CC7-6C09-4AF6-8096-B08BFA1370E4}" type="presOf" srcId="{A23B9F17-062A-4194-B844-BC17F72C0908}" destId="{F0F2B53E-C3F7-43BE-AD65-94568EF233FF}" srcOrd="1" destOrd="0" presId="urn:microsoft.com/office/officeart/2005/8/layout/cycle2"/>
    <dgm:cxn modelId="{F5868159-76E0-4B5B-9133-4984FA64F0FB}" type="presOf" srcId="{23506B8E-3189-4C67-B5A5-BAB26E2AF013}" destId="{37611D12-1691-4B85-8D05-A849A275116C}" srcOrd="1" destOrd="0" presId="urn:microsoft.com/office/officeart/2005/8/layout/cycle2"/>
    <dgm:cxn modelId="{22FF8379-F5BE-48FB-8853-D954414E9759}" type="presOf" srcId="{E2EF6E27-2164-4B31-8725-E30CC373B453}" destId="{4C8310C6-E55D-4C49-8469-1353ADF19971}" srcOrd="1" destOrd="0" presId="urn:microsoft.com/office/officeart/2005/8/layout/cycle2"/>
    <dgm:cxn modelId="{01DAC8D7-8034-4712-81E1-2B3005EE31D9}" srcId="{BBEC2044-F1FD-4E55-95F2-D4FE1452446E}" destId="{DCEB3FAF-A214-4BC1-A599-EA1DAAB75F29}" srcOrd="0" destOrd="0" parTransId="{E6C05CBC-9FDE-45E7-843F-74D82DE3400F}" sibTransId="{E2EF6E27-2164-4B31-8725-E30CC373B453}"/>
    <dgm:cxn modelId="{DA926136-C6F0-4BBE-8E56-95A69D9D0C22}" srcId="{BBEC2044-F1FD-4E55-95F2-D4FE1452446E}" destId="{0E432B61-AF91-43F4-8007-42BB12856A15}" srcOrd="4" destOrd="0" parTransId="{377D60D6-D62E-4070-9C54-C9873F0570B1}" sibTransId="{23506B8E-3189-4C67-B5A5-BAB26E2AF013}"/>
    <dgm:cxn modelId="{2BEEC218-6203-46D6-822B-3A3B7A5B7CFF}" type="presOf" srcId="{DCEB3FAF-A214-4BC1-A599-EA1DAAB75F29}" destId="{22B1E4DE-165F-4580-91AF-FE32C2216BD5}" srcOrd="0" destOrd="0" presId="urn:microsoft.com/office/officeart/2005/8/layout/cycle2"/>
    <dgm:cxn modelId="{C31CD7B3-C634-4B85-86D8-093DBB1696CC}" type="presOf" srcId="{0E432B61-AF91-43F4-8007-42BB12856A15}" destId="{770C5DDE-FFB9-45DF-B476-92C31792DCAF}" srcOrd="0" destOrd="0" presId="urn:microsoft.com/office/officeart/2005/8/layout/cycle2"/>
    <dgm:cxn modelId="{61E31CF0-6FB7-4EA7-BD29-F4B5B9438D63}" type="presOf" srcId="{23506B8E-3189-4C67-B5A5-BAB26E2AF013}" destId="{7C1B07A6-3A68-43E5-93AD-6713424EE388}" srcOrd="0" destOrd="0" presId="urn:microsoft.com/office/officeart/2005/8/layout/cycle2"/>
    <dgm:cxn modelId="{EE3D64AD-6672-43F1-9885-C00F64C77E23}" srcId="{BBEC2044-F1FD-4E55-95F2-D4FE1452446E}" destId="{12D18788-98AC-4F60-A0FD-B75FC55C93FC}" srcOrd="5" destOrd="0" parTransId="{C1AEB607-BA5B-4A88-91AC-18ED4ADF4C32}" sibTransId="{C904065E-4152-4E6C-9B4D-6ADD4C0C39F8}"/>
    <dgm:cxn modelId="{E72CBE16-BFD8-452D-91E5-DE0CD00E1436}" srcId="{BBEC2044-F1FD-4E55-95F2-D4FE1452446E}" destId="{2CAEA7D6-84DE-47A1-BA74-F18335F688B3}" srcOrd="3" destOrd="0" parTransId="{BA1CC05F-B605-496E-BFF7-0D096BFFB629}" sibTransId="{92E18588-D878-4BC0-B954-1A5432A3E3B4}"/>
    <dgm:cxn modelId="{92DBC43B-CDFA-495D-9F7E-13E0C959A56F}" srcId="{BBEC2044-F1FD-4E55-95F2-D4FE1452446E}" destId="{6FE602FC-1A37-41F7-A829-2C9DE43DF3D6}" srcOrd="2" destOrd="0" parTransId="{9DFEC7ED-3EA5-48E8-A216-2ECA2CD0568B}" sibTransId="{A23B9F17-062A-4194-B844-BC17F72C0908}"/>
    <dgm:cxn modelId="{16A4A569-39F1-4848-9151-8DA8C4CB69BC}" type="presOf" srcId="{5AED943C-9E62-455B-AE25-8D29711B776F}" destId="{330ACE7B-724A-4529-83C6-430DDD65577E}" srcOrd="0" destOrd="0" presId="urn:microsoft.com/office/officeart/2005/8/layout/cycle2"/>
    <dgm:cxn modelId="{06B4E396-E23D-4486-8B2F-0F6D01AB9FF2}" type="presOf" srcId="{A23B9F17-062A-4194-B844-BC17F72C0908}" destId="{72A87B1E-F2ED-45E0-BA0B-9CFDA4A8FC63}" srcOrd="0" destOrd="0" presId="urn:microsoft.com/office/officeart/2005/8/layout/cycle2"/>
    <dgm:cxn modelId="{A142FF11-0E06-44BD-8616-192D1D76BE7B}" type="presOf" srcId="{C904065E-4152-4E6C-9B4D-6ADD4C0C39F8}" destId="{6453C2DE-C77F-42BB-B66F-AB733B34D508}" srcOrd="0" destOrd="0" presId="urn:microsoft.com/office/officeart/2005/8/layout/cycle2"/>
    <dgm:cxn modelId="{52B01794-33F5-4D50-B56C-38B9099BF22E}" type="presOf" srcId="{91FCFCA6-5DFD-42D5-8AEC-4CE0D1F646B7}" destId="{03AAAC52-4BA4-42A6-83A1-F67CADC07346}" srcOrd="1" destOrd="0" presId="urn:microsoft.com/office/officeart/2005/8/layout/cycle2"/>
    <dgm:cxn modelId="{09600610-318D-4D5C-B8DD-B7C22EAFF60D}" type="presOf" srcId="{6FE602FC-1A37-41F7-A829-2C9DE43DF3D6}" destId="{9F5627B7-2E6A-431B-A9C2-4EED58038EC0}" srcOrd="0" destOrd="0" presId="urn:microsoft.com/office/officeart/2005/8/layout/cycle2"/>
    <dgm:cxn modelId="{04B2F793-4110-4DF8-ADE4-6735EB4DB5F9}" srcId="{BBEC2044-F1FD-4E55-95F2-D4FE1452446E}" destId="{5AED943C-9E62-455B-AE25-8D29711B776F}" srcOrd="1" destOrd="0" parTransId="{63D47245-5BFB-45CB-81AF-ED5A51B50A03}" sibTransId="{91FCFCA6-5DFD-42D5-8AEC-4CE0D1F646B7}"/>
    <dgm:cxn modelId="{03C3A235-D35B-4294-B918-1017A6076A6C}" type="presOf" srcId="{E2EF6E27-2164-4B31-8725-E30CC373B453}" destId="{95627465-3FA5-4F95-A132-E6A10DC2DEE8}" srcOrd="0" destOrd="0" presId="urn:microsoft.com/office/officeart/2005/8/layout/cycle2"/>
    <dgm:cxn modelId="{DCD8503B-A42E-46E3-B062-984B22211EF0}" type="presOf" srcId="{92E18588-D878-4BC0-B954-1A5432A3E3B4}" destId="{9179579B-8D96-4D03-A9F1-66E403C7111C}" srcOrd="0" destOrd="0" presId="urn:microsoft.com/office/officeart/2005/8/layout/cycle2"/>
    <dgm:cxn modelId="{3EC7F960-409C-4585-AA5C-E51EB75E00EB}" type="presOf" srcId="{C904065E-4152-4E6C-9B4D-6ADD4C0C39F8}" destId="{E2813486-1426-49C0-AE1B-C032C52B86EF}" srcOrd="1" destOrd="0" presId="urn:microsoft.com/office/officeart/2005/8/layout/cycle2"/>
    <dgm:cxn modelId="{4E46F6B7-58E7-4E69-B920-0FEF5AB9C762}" type="presOf" srcId="{12D18788-98AC-4F60-A0FD-B75FC55C93FC}" destId="{A16F929C-01E3-4372-B63F-6B8FC125E743}" srcOrd="0" destOrd="0" presId="urn:microsoft.com/office/officeart/2005/8/layout/cycle2"/>
    <dgm:cxn modelId="{74673602-E1AD-4112-BC51-23E45697E3BF}" type="presOf" srcId="{BBEC2044-F1FD-4E55-95F2-D4FE1452446E}" destId="{722B8713-4D79-4694-B401-180B4983617B}" srcOrd="0" destOrd="0" presId="urn:microsoft.com/office/officeart/2005/8/layout/cycle2"/>
    <dgm:cxn modelId="{F09524F1-3437-4B51-BFF8-37C58273636A}" type="presOf" srcId="{92E18588-D878-4BC0-B954-1A5432A3E3B4}" destId="{1FBAC307-49ED-478B-89CA-D0C17F5E8A13}" srcOrd="1" destOrd="0" presId="urn:microsoft.com/office/officeart/2005/8/layout/cycle2"/>
    <dgm:cxn modelId="{37D09E3F-402B-4691-9544-69E07118A798}" type="presOf" srcId="{2CAEA7D6-84DE-47A1-BA74-F18335F688B3}" destId="{1285D3B9-D2CA-477D-BB7E-04553EB2E998}" srcOrd="0" destOrd="0" presId="urn:microsoft.com/office/officeart/2005/8/layout/cycle2"/>
    <dgm:cxn modelId="{59A4A900-EC40-46FC-B786-1A64C6545C56}" type="presOf" srcId="{91FCFCA6-5DFD-42D5-8AEC-4CE0D1F646B7}" destId="{7FF98B63-1766-4067-8672-332C5A6929F9}" srcOrd="0" destOrd="0" presId="urn:microsoft.com/office/officeart/2005/8/layout/cycle2"/>
    <dgm:cxn modelId="{A1CE3012-5648-4D27-9C19-227DA3838425}" type="presParOf" srcId="{722B8713-4D79-4694-B401-180B4983617B}" destId="{22B1E4DE-165F-4580-91AF-FE32C2216BD5}" srcOrd="0" destOrd="0" presId="urn:microsoft.com/office/officeart/2005/8/layout/cycle2"/>
    <dgm:cxn modelId="{199034F8-6C32-41AA-8FCC-ADA8DA03E10D}" type="presParOf" srcId="{722B8713-4D79-4694-B401-180B4983617B}" destId="{95627465-3FA5-4F95-A132-E6A10DC2DEE8}" srcOrd="1" destOrd="0" presId="urn:microsoft.com/office/officeart/2005/8/layout/cycle2"/>
    <dgm:cxn modelId="{40A97F7A-46B8-46B4-93D2-8EE04543159A}" type="presParOf" srcId="{95627465-3FA5-4F95-A132-E6A10DC2DEE8}" destId="{4C8310C6-E55D-4C49-8469-1353ADF19971}" srcOrd="0" destOrd="0" presId="urn:microsoft.com/office/officeart/2005/8/layout/cycle2"/>
    <dgm:cxn modelId="{BFD6D55E-144B-4817-B3C8-B5D1E2F1B629}" type="presParOf" srcId="{722B8713-4D79-4694-B401-180B4983617B}" destId="{330ACE7B-724A-4529-83C6-430DDD65577E}" srcOrd="2" destOrd="0" presId="urn:microsoft.com/office/officeart/2005/8/layout/cycle2"/>
    <dgm:cxn modelId="{48175724-E20F-419F-AA85-63DA00E80FB2}" type="presParOf" srcId="{722B8713-4D79-4694-B401-180B4983617B}" destId="{7FF98B63-1766-4067-8672-332C5A6929F9}" srcOrd="3" destOrd="0" presId="urn:microsoft.com/office/officeart/2005/8/layout/cycle2"/>
    <dgm:cxn modelId="{3819CA0D-BEF6-44CF-B139-725ADA0234CA}" type="presParOf" srcId="{7FF98B63-1766-4067-8672-332C5A6929F9}" destId="{03AAAC52-4BA4-42A6-83A1-F67CADC07346}" srcOrd="0" destOrd="0" presId="urn:microsoft.com/office/officeart/2005/8/layout/cycle2"/>
    <dgm:cxn modelId="{94C5A0BA-253E-4943-A402-752EE68DD42B}" type="presParOf" srcId="{722B8713-4D79-4694-B401-180B4983617B}" destId="{9F5627B7-2E6A-431B-A9C2-4EED58038EC0}" srcOrd="4" destOrd="0" presId="urn:microsoft.com/office/officeart/2005/8/layout/cycle2"/>
    <dgm:cxn modelId="{EBDEE9F9-4543-47F7-8ADD-438443A4EFC7}" type="presParOf" srcId="{722B8713-4D79-4694-B401-180B4983617B}" destId="{72A87B1E-F2ED-45E0-BA0B-9CFDA4A8FC63}" srcOrd="5" destOrd="0" presId="urn:microsoft.com/office/officeart/2005/8/layout/cycle2"/>
    <dgm:cxn modelId="{1D2AC432-ED5D-4D91-9C0E-D8506B984514}" type="presParOf" srcId="{72A87B1E-F2ED-45E0-BA0B-9CFDA4A8FC63}" destId="{F0F2B53E-C3F7-43BE-AD65-94568EF233FF}" srcOrd="0" destOrd="0" presId="urn:microsoft.com/office/officeart/2005/8/layout/cycle2"/>
    <dgm:cxn modelId="{5DF80F95-2662-4609-A986-9C6E9E01CB42}" type="presParOf" srcId="{722B8713-4D79-4694-B401-180B4983617B}" destId="{1285D3B9-D2CA-477D-BB7E-04553EB2E998}" srcOrd="6" destOrd="0" presId="urn:microsoft.com/office/officeart/2005/8/layout/cycle2"/>
    <dgm:cxn modelId="{AF8223F2-B236-4158-8C3C-B57DE5E0A03D}" type="presParOf" srcId="{722B8713-4D79-4694-B401-180B4983617B}" destId="{9179579B-8D96-4D03-A9F1-66E403C7111C}" srcOrd="7" destOrd="0" presId="urn:microsoft.com/office/officeart/2005/8/layout/cycle2"/>
    <dgm:cxn modelId="{DB74396C-58C1-4760-980F-57780242A7F0}" type="presParOf" srcId="{9179579B-8D96-4D03-A9F1-66E403C7111C}" destId="{1FBAC307-49ED-478B-89CA-D0C17F5E8A13}" srcOrd="0" destOrd="0" presId="urn:microsoft.com/office/officeart/2005/8/layout/cycle2"/>
    <dgm:cxn modelId="{3A48DFFC-9DE8-4935-8892-5B47ABA3AB9B}" type="presParOf" srcId="{722B8713-4D79-4694-B401-180B4983617B}" destId="{770C5DDE-FFB9-45DF-B476-92C31792DCAF}" srcOrd="8" destOrd="0" presId="urn:microsoft.com/office/officeart/2005/8/layout/cycle2"/>
    <dgm:cxn modelId="{ACE7C07A-222F-4019-8A63-BC369F286B07}" type="presParOf" srcId="{722B8713-4D79-4694-B401-180B4983617B}" destId="{7C1B07A6-3A68-43E5-93AD-6713424EE388}" srcOrd="9" destOrd="0" presId="urn:microsoft.com/office/officeart/2005/8/layout/cycle2"/>
    <dgm:cxn modelId="{3DFD4D59-9604-4C67-83C2-8D61E3227571}" type="presParOf" srcId="{7C1B07A6-3A68-43E5-93AD-6713424EE388}" destId="{37611D12-1691-4B85-8D05-A849A275116C}" srcOrd="0" destOrd="0" presId="urn:microsoft.com/office/officeart/2005/8/layout/cycle2"/>
    <dgm:cxn modelId="{5A484B07-7B7F-4040-83B1-7A242DBE6543}" type="presParOf" srcId="{722B8713-4D79-4694-B401-180B4983617B}" destId="{A16F929C-01E3-4372-B63F-6B8FC125E743}" srcOrd="10" destOrd="0" presId="urn:microsoft.com/office/officeart/2005/8/layout/cycle2"/>
    <dgm:cxn modelId="{0C25C710-A2EA-404D-A50A-3FAC30B2ED3C}" type="presParOf" srcId="{722B8713-4D79-4694-B401-180B4983617B}" destId="{6453C2DE-C77F-42BB-B66F-AB733B34D508}" srcOrd="11" destOrd="0" presId="urn:microsoft.com/office/officeart/2005/8/layout/cycle2"/>
    <dgm:cxn modelId="{FD07C5B2-57F9-4015-BC2C-4C07296548DC}" type="presParOf" srcId="{6453C2DE-C77F-42BB-B66F-AB733B34D508}" destId="{E2813486-1426-49C0-AE1B-C032C52B86E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B1E4DE-165F-4580-91AF-FE32C2216BD5}">
      <dsp:nvSpPr>
        <dsp:cNvPr id="0" name=""/>
        <dsp:cNvSpPr/>
      </dsp:nvSpPr>
      <dsp:spPr>
        <a:xfrm>
          <a:off x="3550220" y="1185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teorie</a:t>
          </a:r>
          <a:endParaRPr lang="cs-CZ" sz="1800" kern="1200" dirty="0"/>
        </a:p>
      </dsp:txBody>
      <dsp:txXfrm>
        <a:off x="3550220" y="1185"/>
        <a:ext cx="1129158" cy="1129158"/>
      </dsp:txXfrm>
    </dsp:sp>
    <dsp:sp modelId="{95627465-3FA5-4F95-A132-E6A10DC2DEE8}">
      <dsp:nvSpPr>
        <dsp:cNvPr id="0" name=""/>
        <dsp:cNvSpPr/>
      </dsp:nvSpPr>
      <dsp:spPr>
        <a:xfrm rot="1800000">
          <a:off x="4691801" y="795262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1800000">
        <a:off x="4691801" y="795262"/>
        <a:ext cx="301070" cy="381091"/>
      </dsp:txXfrm>
    </dsp:sp>
    <dsp:sp modelId="{330ACE7B-724A-4529-83C6-430DDD65577E}">
      <dsp:nvSpPr>
        <dsp:cNvPr id="0" name=""/>
        <dsp:cNvSpPr/>
      </dsp:nvSpPr>
      <dsp:spPr>
        <a:xfrm>
          <a:off x="5020053" y="849793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formulace </a:t>
          </a:r>
          <a:r>
            <a:rPr lang="cs-CZ" sz="1800" kern="1200" dirty="0" smtClean="0"/>
            <a:t>hypotéz</a:t>
          </a:r>
          <a:endParaRPr lang="cs-CZ" sz="1800" kern="1200" dirty="0"/>
        </a:p>
      </dsp:txBody>
      <dsp:txXfrm>
        <a:off x="5020053" y="849793"/>
        <a:ext cx="1129158" cy="1129158"/>
      </dsp:txXfrm>
    </dsp:sp>
    <dsp:sp modelId="{7FF98B63-1766-4067-8672-332C5A6929F9}">
      <dsp:nvSpPr>
        <dsp:cNvPr id="0" name=""/>
        <dsp:cNvSpPr/>
      </dsp:nvSpPr>
      <dsp:spPr>
        <a:xfrm rot="5400000">
          <a:off x="5434097" y="2063915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5400000">
        <a:off x="5434097" y="2063915"/>
        <a:ext cx="301070" cy="381091"/>
      </dsp:txXfrm>
    </dsp:sp>
    <dsp:sp modelId="{9F5627B7-2E6A-431B-A9C2-4EED58038EC0}">
      <dsp:nvSpPr>
        <dsp:cNvPr id="0" name=""/>
        <dsp:cNvSpPr/>
      </dsp:nvSpPr>
      <dsp:spPr>
        <a:xfrm>
          <a:off x="5020053" y="2547010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konstrukce </a:t>
          </a:r>
          <a:r>
            <a:rPr lang="cs-CZ" sz="1800" kern="1200" dirty="0" smtClean="0"/>
            <a:t>nástrojů </a:t>
          </a:r>
          <a:r>
            <a:rPr lang="cs-CZ" sz="1400" kern="1200" dirty="0" smtClean="0"/>
            <a:t>pro sběr dat</a:t>
          </a:r>
          <a:endParaRPr lang="cs-CZ" sz="1400" kern="1200" dirty="0"/>
        </a:p>
      </dsp:txBody>
      <dsp:txXfrm>
        <a:off x="5020053" y="2547010"/>
        <a:ext cx="1129158" cy="1129158"/>
      </dsp:txXfrm>
    </dsp:sp>
    <dsp:sp modelId="{72A87B1E-F2ED-45E0-BA0B-9CFDA4A8FC63}">
      <dsp:nvSpPr>
        <dsp:cNvPr id="0" name=""/>
        <dsp:cNvSpPr/>
      </dsp:nvSpPr>
      <dsp:spPr>
        <a:xfrm rot="9000000">
          <a:off x="4706560" y="3341088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9000000">
        <a:off x="4706560" y="3341088"/>
        <a:ext cx="301070" cy="381091"/>
      </dsp:txXfrm>
    </dsp:sp>
    <dsp:sp modelId="{1285D3B9-D2CA-477D-BB7E-04553EB2E998}">
      <dsp:nvSpPr>
        <dsp:cNvPr id="0" name=""/>
        <dsp:cNvSpPr/>
      </dsp:nvSpPr>
      <dsp:spPr>
        <a:xfrm>
          <a:off x="3550220" y="3395618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sběr dat</a:t>
          </a:r>
          <a:endParaRPr lang="cs-CZ" sz="1800" kern="1200" dirty="0"/>
        </a:p>
      </dsp:txBody>
      <dsp:txXfrm>
        <a:off x="3550220" y="3395618"/>
        <a:ext cx="1129158" cy="1129158"/>
      </dsp:txXfrm>
    </dsp:sp>
    <dsp:sp modelId="{9179579B-8D96-4D03-A9F1-66E403C7111C}">
      <dsp:nvSpPr>
        <dsp:cNvPr id="0" name=""/>
        <dsp:cNvSpPr/>
      </dsp:nvSpPr>
      <dsp:spPr>
        <a:xfrm rot="12600000">
          <a:off x="3236727" y="3349608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12600000">
        <a:off x="3236727" y="3349608"/>
        <a:ext cx="301070" cy="381091"/>
      </dsp:txXfrm>
    </dsp:sp>
    <dsp:sp modelId="{770C5DDE-FFB9-45DF-B476-92C31792DCAF}">
      <dsp:nvSpPr>
        <dsp:cNvPr id="0" name=""/>
        <dsp:cNvSpPr/>
      </dsp:nvSpPr>
      <dsp:spPr>
        <a:xfrm>
          <a:off x="2080387" y="2547010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analýza dat</a:t>
          </a:r>
          <a:endParaRPr lang="cs-CZ" sz="1800" kern="1200" dirty="0"/>
        </a:p>
      </dsp:txBody>
      <dsp:txXfrm>
        <a:off x="2080387" y="2547010"/>
        <a:ext cx="1129158" cy="1129158"/>
      </dsp:txXfrm>
    </dsp:sp>
    <dsp:sp modelId="{7C1B07A6-3A68-43E5-93AD-6713424EE388}">
      <dsp:nvSpPr>
        <dsp:cNvPr id="0" name=""/>
        <dsp:cNvSpPr/>
      </dsp:nvSpPr>
      <dsp:spPr>
        <a:xfrm rot="16200000">
          <a:off x="2494431" y="2080956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16200000">
        <a:off x="2494431" y="2080956"/>
        <a:ext cx="301070" cy="381091"/>
      </dsp:txXfrm>
    </dsp:sp>
    <dsp:sp modelId="{A16F929C-01E3-4372-B63F-6B8FC125E743}">
      <dsp:nvSpPr>
        <dsp:cNvPr id="0" name=""/>
        <dsp:cNvSpPr/>
      </dsp:nvSpPr>
      <dsp:spPr>
        <a:xfrm>
          <a:off x="2080387" y="849793"/>
          <a:ext cx="1129158" cy="1129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interpretace </a:t>
          </a:r>
          <a:r>
            <a:rPr lang="cs-CZ" sz="1800" kern="1200" dirty="0" smtClean="0"/>
            <a:t>závěrů</a:t>
          </a:r>
          <a:endParaRPr lang="cs-CZ" sz="1800" kern="1200" dirty="0"/>
        </a:p>
      </dsp:txBody>
      <dsp:txXfrm>
        <a:off x="2080387" y="849793"/>
        <a:ext cx="1129158" cy="1129158"/>
      </dsp:txXfrm>
    </dsp:sp>
    <dsp:sp modelId="{6453C2DE-C77F-42BB-B66F-AB733B34D508}">
      <dsp:nvSpPr>
        <dsp:cNvPr id="0" name=""/>
        <dsp:cNvSpPr/>
      </dsp:nvSpPr>
      <dsp:spPr>
        <a:xfrm rot="19800000">
          <a:off x="3221968" y="803783"/>
          <a:ext cx="301070" cy="381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700" kern="1200"/>
        </a:p>
      </dsp:txBody>
      <dsp:txXfrm rot="19800000">
        <a:off x="3221968" y="803783"/>
        <a:ext cx="301070" cy="3810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9C0DE62-CE81-49BE-8F39-229A42D3A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49387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C341AF-DBF0-4C13-8CD8-1362B9B11C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1DA9F-6771-4839-AB30-1C8A6671DC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6D34A-56E6-4343-BB5E-2798A982C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537-AD49-481C-BF76-E0E2491DBF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67F213-2138-4B46-BB27-46E3B3A075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41AF-F3AC-42D5-924E-528FFDC181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3A3CC-2D23-48EC-9C4E-77FB02367F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0A55D-0CEE-40CA-8A85-83080A14F3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9B343-9F3E-4191-BB68-7E0209E815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E9C88-3663-479E-90A4-C7CFB0DB3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D39DC-A57E-46DA-AAE7-ED26CC3658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799F0-B6F7-4EF1-8A69-089292353F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C2FCA-3FCB-4344-A97C-0E1B5E40D2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F321-0848-4238-A581-0C5B6482DB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A66EE-6545-4A28-B266-4EF2D20974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25CD7-F699-41E8-86AD-B205BDD6BA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E71D52-0C40-4F52-98C7-1884FCCAB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87719-32BC-42C3-A792-C00515900D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B4135-8ADE-4E46-BFBF-9BDAA6C932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C9536-B6FA-4FAB-916F-586AEC4BCA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E2EFF-95FF-46A3-908D-CCDFF333A1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D795E-0C31-4342-AC01-DF322CFCC4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29045-55D6-404B-889E-4B0BE1D6B6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BC0E-C967-479B-B46E-D24022F595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A0048-F717-437A-8582-F3E9BFAFE0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6E54-8B77-478E-8E94-726AF0F19A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0911-7046-4D29-9966-99D928756F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B4BB6-6641-4790-9409-1B8F2B021C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1773F-55A7-471A-98AF-BAEA84C184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2C590-E209-469C-8BD6-516FA7B148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DEEB1-510E-43AA-91FB-51CBD52165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B8545-DE38-40DD-BC0E-4494552F9A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C55FC-A2CA-4C28-8D17-22C97F631A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BDE9D-3F71-4C66-82AF-BBBE92D31B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4A5B078-8DCF-4399-A3E8-90C337170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>
    <p:blinds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fld id="{0B7B3094-F29A-4B52-A603-6B4F3988E2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87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+mn-lt"/>
              </a:defRPr>
            </a:lvl1pPr>
          </a:lstStyle>
          <a:p>
            <a:pPr>
              <a:defRPr/>
            </a:pPr>
            <a:fld id="{587C691A-8A9D-463B-A934-7E9CF89829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MODEL EMPIRICKÉ VĚDY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2"/>
                </a:solidFill>
              </a:rPr>
              <a:t>Metody výběru vzorku: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9300"/>
            <a:ext cx="8229600" cy="2838450"/>
          </a:xfrm>
          <a:ln>
            <a:solidFill>
              <a:srgbClr val="8CCA3A"/>
            </a:solidFill>
          </a:ln>
        </p:spPr>
        <p:txBody>
          <a:bodyPr/>
          <a:lstStyle/>
          <a:p>
            <a:pPr algn="ctr"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8CCA3A"/>
                </a:solidFill>
              </a:rPr>
              <a:t>(1) Výběr založený na pravděpodobnosti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9A941E"/>
                </a:solidFill>
              </a:rPr>
              <a:t>(2) Záměrný výběr </a:t>
            </a:r>
            <a:r>
              <a:rPr lang="cs-CZ" smtClean="0">
                <a:solidFill>
                  <a:srgbClr val="9A941E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CC9900"/>
                </a:solidFill>
              </a:rPr>
              <a:t>(3) Výběry nezaložené na pravděpodobnosti</a:t>
            </a:r>
            <a:endParaRPr lang="cs-CZ" smtClean="0">
              <a:solidFill>
                <a:srgbClr val="9A941E"/>
              </a:solidFill>
            </a:endParaRPr>
          </a:p>
          <a:p>
            <a:pPr algn="ctr" eaLnBrk="1" hangingPunct="1"/>
            <a:endParaRPr lang="cs-CZ" smtClean="0">
              <a:solidFill>
                <a:srgbClr val="9A941E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accent1"/>
                </a:solidFill>
              </a:rPr>
              <a:t>Výběr založený na pravděpodobnosti - typy:</a:t>
            </a:r>
            <a:endParaRPr lang="cs-CZ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prostý náhodný výběr </a:t>
            </a:r>
          </a:p>
          <a:p>
            <a:pPr eaLnBrk="1" hangingPunct="1"/>
            <a:r>
              <a:rPr lang="cs-CZ" smtClean="0"/>
              <a:t>systematický výběr</a:t>
            </a:r>
          </a:p>
          <a:p>
            <a:pPr eaLnBrk="1" hangingPunct="1"/>
            <a:r>
              <a:rPr lang="cs-CZ" smtClean="0"/>
              <a:t>vícestupňový výběr…..</a:t>
            </a:r>
            <a:r>
              <a:rPr lang="cs-CZ" smtClean="0">
                <a:sym typeface="Symbol" pitchFamily="18" charset="2"/>
              </a:rPr>
              <a:t> skupinkový výběr</a:t>
            </a:r>
          </a:p>
          <a:p>
            <a:pPr eaLnBrk="1" hangingPunct="1"/>
            <a:r>
              <a:rPr lang="cs-CZ" smtClean="0">
                <a:sym typeface="Symbol" pitchFamily="18" charset="2"/>
              </a:rPr>
              <a:t>stratifikovaný výběr  proporční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ym typeface="Symbol" pitchFamily="18" charset="2"/>
              </a:rPr>
              <a:t>					  disproporční</a:t>
            </a:r>
          </a:p>
          <a:p>
            <a:pPr eaLnBrk="1" hangingPunct="1"/>
            <a:r>
              <a:rPr lang="cs-CZ" smtClean="0">
                <a:sym typeface="Symbol" pitchFamily="18" charset="2"/>
              </a:rPr>
              <a:t>panel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bg2"/>
                </a:solidFill>
              </a:rPr>
              <a:t>Záměrný výběr: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9300"/>
            <a:ext cx="8229600" cy="2014538"/>
          </a:xfrm>
        </p:spPr>
        <p:txBody>
          <a:bodyPr/>
          <a:lstStyle/>
          <a:p>
            <a:pPr algn="ctr" eaLnBrk="1" hangingPunct="1"/>
            <a:endParaRPr lang="cs-CZ" smtClean="0"/>
          </a:p>
          <a:p>
            <a:pPr algn="ctr" eaLnBrk="1" hangingPunct="1"/>
            <a:r>
              <a:rPr lang="cs-CZ" smtClean="0"/>
              <a:t>kvótní výběr neboli též quasi-reprezentativní výběr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CC9900"/>
                </a:solidFill>
              </a:rPr>
              <a:t>Výběry nezaložené na pravděpodobnosti:</a:t>
            </a:r>
            <a:endParaRPr lang="cs-CZ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772400" cy="3124200"/>
          </a:xfrm>
        </p:spPr>
        <p:txBody>
          <a:bodyPr/>
          <a:lstStyle/>
          <a:p>
            <a:pPr eaLnBrk="1" hangingPunct="1"/>
            <a:r>
              <a:rPr lang="cs-CZ" smtClean="0"/>
              <a:t>nahodilý výběr </a:t>
            </a:r>
          </a:p>
          <a:p>
            <a:pPr eaLnBrk="1" hangingPunct="1"/>
            <a:r>
              <a:rPr lang="cs-CZ" smtClean="0"/>
              <a:t>výběr soudců (expertů)</a:t>
            </a:r>
          </a:p>
          <a:p>
            <a:pPr eaLnBrk="1" hangingPunct="1"/>
            <a:r>
              <a:rPr lang="cs-CZ" smtClean="0">
                <a:sym typeface="Symbol" pitchFamily="18" charset="2"/>
              </a:rPr>
              <a:t>řetězový výběr (tzv. sněhová koule)</a:t>
            </a:r>
          </a:p>
          <a:p>
            <a:pPr eaLnBrk="1" hangingPunct="1"/>
            <a:r>
              <a:rPr lang="cs-CZ" smtClean="0">
                <a:sym typeface="Symbol" pitchFamily="18" charset="2"/>
              </a:rPr>
              <a:t>samovýběr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>
                <a:sym typeface="Symbol" pitchFamily="18" charset="2"/>
              </a:rPr>
              <a:t>			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</a:rPr>
              <a:t>Disman</a:t>
            </a:r>
            <a:r>
              <a:rPr lang="cs-CZ" dirty="0" smtClean="0">
                <a:latin typeface="Calibri" pitchFamily="34" charset="0"/>
              </a:rPr>
              <a:t>, Miloslav: </a:t>
            </a:r>
          </a:p>
          <a:p>
            <a:pPr>
              <a:buNone/>
            </a:pPr>
            <a:r>
              <a:rPr lang="cs-CZ" i="1" dirty="0" smtClean="0">
                <a:latin typeface="Calibri" pitchFamily="34" charset="0"/>
              </a:rPr>
              <a:t>	Jak se vyrábí sociologická znalost. </a:t>
            </a:r>
            <a:r>
              <a:rPr lang="cs-CZ" dirty="0" smtClean="0">
                <a:latin typeface="Calibri" pitchFamily="34" charset="0"/>
              </a:rPr>
              <a:t>Karolinum, Praha 2009 (či starší vydání).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r>
              <a:rPr lang="cs-CZ" dirty="0" err="1" smtClean="0">
                <a:latin typeface="Calibri" pitchFamily="34" charset="0"/>
              </a:rPr>
              <a:t>Surynek</a:t>
            </a:r>
            <a:r>
              <a:rPr lang="cs-CZ" dirty="0" smtClean="0">
                <a:latin typeface="Calibri" pitchFamily="34" charset="0"/>
              </a:rPr>
              <a:t>, A., Komárková, R., Kašparová, E.: </a:t>
            </a:r>
          </a:p>
          <a:p>
            <a:pPr>
              <a:buNone/>
            </a:pPr>
            <a:r>
              <a:rPr lang="cs-CZ" i="1" dirty="0" smtClean="0">
                <a:latin typeface="Calibri" pitchFamily="34" charset="0"/>
              </a:rPr>
              <a:t>	Základy sociologického výzkumu.</a:t>
            </a:r>
            <a:r>
              <a:rPr lang="cs-CZ" dirty="0" smtClean="0">
                <a:latin typeface="Calibri" pitchFamily="34" charset="0"/>
              </a:rPr>
              <a:t> Management </a:t>
            </a:r>
            <a:r>
              <a:rPr lang="cs-CZ" dirty="0" err="1" smtClean="0">
                <a:latin typeface="Calibri" pitchFamily="34" charset="0"/>
              </a:rPr>
              <a:t>Press</a:t>
            </a:r>
            <a:r>
              <a:rPr lang="cs-CZ" dirty="0" smtClean="0">
                <a:latin typeface="Calibri" pitchFamily="34" charset="0"/>
              </a:rPr>
              <a:t>, Praha 2001.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LOGIKA </a:t>
            </a:r>
            <a:r>
              <a:rPr lang="cs-CZ" sz="3600" dirty="0"/>
              <a:t>POZNÁVACÍHO PROCESU V KVANTITATIVNÍM A KVALITATIVNÍM </a:t>
            </a:r>
            <a:r>
              <a:rPr lang="cs-CZ" sz="3600" dirty="0" smtClean="0"/>
              <a:t>VÝZKUMU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2204864"/>
          <a:ext cx="8229600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DEDUKCE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INDUKCE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Teorie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Hypotézy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Pozorování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Přijaté/zamítnuté hypotézy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Pozorování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Nalezené pravidelnosti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Předběžné závěry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Teorie</a:t>
                      </a:r>
                    </a:p>
                  </a:txBody>
                  <a:tcPr marL="44450" marR="44450" marT="0" marB="0"/>
                </a:tc>
              </a:tr>
              <a:tr h="9988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KVANTITATIVNÍ </a:t>
                      </a: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PŘÍSTUP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(paradigma)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KVALITATIVNÍ </a:t>
                      </a: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PŘÍSTUP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Times New Roman"/>
                          <a:ea typeface="Times New Roman"/>
                          <a:cs typeface="Times New Roman"/>
                        </a:rPr>
                        <a:t>(paradigma)</a:t>
                      </a: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436096" y="6237312"/>
            <a:ext cx="2530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viz </a:t>
            </a:r>
            <a:r>
              <a:rPr lang="cs-CZ" i="1" dirty="0" err="1" smtClean="0"/>
              <a:t>Disman</a:t>
            </a:r>
            <a:r>
              <a:rPr lang="cs-CZ" i="1" dirty="0"/>
              <a:t> </a:t>
            </a:r>
            <a:r>
              <a:rPr lang="cs-CZ" i="1" dirty="0" smtClean="0"/>
              <a:t>(2009, str. 77)</a:t>
            </a:r>
            <a:endParaRPr lang="cs-CZ" i="1" dirty="0"/>
          </a:p>
        </p:txBody>
      </p:sp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TECHNIKY SBĚRU DAT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16113"/>
            <a:ext cx="3429000" cy="431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KVANTITATIVNÍ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VÝZKUM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200" i="1" dirty="0" smtClean="0"/>
              <a:t>standardizované techniky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Dotazník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standardizovaný rozhovor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standardizované pozorování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sekundární analýza dat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cs-CZ" sz="2200" dirty="0" smtClean="0"/>
              <a:t>kvantitativní obsahová analýza (dokumentů, tisku apod.)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smtClean="0"/>
              <a:t>KVALITATIVNÍ VÝZKUM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smtClean="0"/>
              <a:t>nestandardizované pozorování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smtClean="0"/>
              <a:t>	(zejména participativní)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smtClean="0"/>
              <a:t>nestandardizovaný rozhovor (hloubkový, etnometodologický, atp.)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smtClean="0"/>
              <a:t>biografické metody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smtClean="0"/>
              <a:t>textuální obsahová analýza</a:t>
            </a:r>
          </a:p>
        </p:txBody>
      </p:sp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cs-CZ" sz="4000" b="1" smtClean="0"/>
              <a:t>Zamlčené předpoklady kvantitativního šetření</a:t>
            </a:r>
            <a:br>
              <a:rPr lang="cs-CZ" sz="4000" b="1" smtClean="0"/>
            </a:br>
            <a:r>
              <a:rPr lang="cs-CZ" sz="2400" i="1" smtClean="0"/>
              <a:t>Zdroj: Petrusek, M., Teorie a metoda v moderní sociologii.</a:t>
            </a:r>
            <a:br>
              <a:rPr lang="cs-CZ" sz="2400" i="1" smtClean="0"/>
            </a:br>
            <a:endParaRPr lang="cs-CZ" sz="3600" i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7772400" cy="411480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smtClean="0"/>
              <a:t>(1) Tentýž stimul má pro každého respondenta tentýž význam.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smtClean="0"/>
              <a:t>(2) Otázka výzkumníka je zajímavá nebo relevantní pro toho, kdo odpovídá.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smtClean="0"/>
              <a:t>(3) To, co respondent vypovídá, odpovídá jeho názoru a pak i jeho následnému chování.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smtClean="0"/>
              <a:t>(4) Výzkumník spoléhá na to, že dotazovaný rozumí situaci, na níž je dotazován.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638800" y="6172200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chemeClr val="accent1"/>
                </a:solidFill>
              </a:rPr>
              <a:t>pokr.</a:t>
            </a:r>
            <a:r>
              <a:rPr lang="cs-CZ"/>
              <a:t> 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6732240" y="6165304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endParaRPr lang="cs-CZ" sz="3600" i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7772400" cy="4114800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smtClean="0"/>
              <a:t>(5) Předpoklad, že verbální vyjádření respondenta lze přepsat do podoby jiného znaku bez ztráty informace.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smtClean="0"/>
              <a:t>(6) Předpoklad, že zkoumanou realitu lze uchopit v těch parametrech, proměnných, které jsou dány na počátku výzkumu.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638800" y="61722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CC0000"/>
                </a:solidFill>
              </a:rPr>
              <a:t>Základní a nejpodstatnější omezení kvantitativního výzkumu:</a:t>
            </a:r>
            <a:endParaRPr lang="cs-CZ" smtClean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429000"/>
          </a:xfrm>
        </p:spPr>
        <p:txBody>
          <a:bodyPr/>
          <a:lstStyle/>
          <a:p>
            <a:pPr algn="ctr" eaLnBrk="1" hangingPunct="1"/>
            <a:r>
              <a:rPr lang="cs-CZ" smtClean="0"/>
              <a:t>SOCIÁLNÍ  REALITA  JE  REDUKOVÁNA  NA  SOUBOR  STATISTICKY  OVĚŘITELNÝCH VZTAHŮ MEZI OPERACIONÁLNĚ  DEFINOVANÝMI  PROMĚNNÝMI.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772400" cy="846158"/>
          </a:xfrm>
        </p:spPr>
        <p:txBody>
          <a:bodyPr/>
          <a:lstStyle/>
          <a:p>
            <a:pPr algn="ctr"/>
            <a:r>
              <a:rPr lang="cs-CZ" dirty="0" smtClean="0">
                <a:latin typeface="Calibri" pitchFamily="34" charset="0"/>
              </a:rPr>
              <a:t>Co je to hypotéza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29600" cy="5000660"/>
          </a:xfrm>
        </p:spPr>
        <p:txBody>
          <a:bodyPr>
            <a:normAutofit fontScale="62500" lnSpcReduction="20000"/>
          </a:bodyPr>
          <a:lstStyle/>
          <a:p>
            <a:r>
              <a:rPr lang="cs-CZ" sz="3800" u="sng" dirty="0" smtClean="0">
                <a:latin typeface="Calibri" pitchFamily="34" charset="0"/>
              </a:rPr>
              <a:t>Definice</a:t>
            </a:r>
            <a:r>
              <a:rPr lang="cs-CZ" sz="3800" dirty="0" smtClean="0">
                <a:latin typeface="Calibri" pitchFamily="34" charset="0"/>
              </a:rPr>
              <a:t>: Předběžné tvrzení o vztahu mezi zkoumanými proměnnými.</a:t>
            </a:r>
          </a:p>
          <a:p>
            <a:r>
              <a:rPr lang="cs-CZ" sz="3800" dirty="0" smtClean="0">
                <a:latin typeface="Calibri" pitchFamily="34" charset="0"/>
              </a:rPr>
              <a:t>Má formu oznamovací věty, příklad:</a:t>
            </a:r>
          </a:p>
          <a:p>
            <a:pPr>
              <a:buNone/>
            </a:pPr>
            <a:r>
              <a:rPr lang="cs-CZ" sz="2800" i="1" dirty="0">
                <a:latin typeface="Calibri" pitchFamily="34" charset="0"/>
              </a:rPr>
              <a:t>	</a:t>
            </a:r>
            <a:r>
              <a:rPr lang="cs-CZ" sz="3100" i="1" dirty="0" smtClean="0">
                <a:latin typeface="Calibri" pitchFamily="34" charset="0"/>
              </a:rPr>
              <a:t>„Čím vyšší je nespokojenost, tím vyšší je fluktuace zaměstnanců.“</a:t>
            </a:r>
          </a:p>
          <a:p>
            <a:pPr>
              <a:buNone/>
            </a:pPr>
            <a:endParaRPr lang="cs-CZ" i="1" dirty="0" smtClean="0">
              <a:latin typeface="Calibri" pitchFamily="34" charset="0"/>
            </a:endParaRPr>
          </a:p>
          <a:p>
            <a:pPr>
              <a:buNone/>
            </a:pPr>
            <a:r>
              <a:rPr lang="cs-CZ" i="1" dirty="0" smtClean="0">
                <a:latin typeface="Calibri" pitchFamily="34" charset="0"/>
              </a:rPr>
              <a:t>                                                           		   </a:t>
            </a:r>
            <a:r>
              <a:rPr lang="cs-CZ" sz="3800" dirty="0" smtClean="0">
                <a:latin typeface="Calibri" pitchFamily="34" charset="0"/>
              </a:rPr>
              <a:t>teoretické</a:t>
            </a:r>
          </a:p>
          <a:p>
            <a:r>
              <a:rPr lang="cs-CZ" sz="4200" dirty="0" smtClean="0">
                <a:latin typeface="Calibri" pitchFamily="34" charset="0"/>
              </a:rPr>
              <a:t>Rozlišujeme hypotézy              </a:t>
            </a: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                                                 	   </a:t>
            </a:r>
            <a:r>
              <a:rPr lang="cs-CZ" sz="3800" dirty="0" smtClean="0">
                <a:latin typeface="Calibri" pitchFamily="34" charset="0"/>
              </a:rPr>
              <a:t>pracovní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r>
              <a:rPr lang="cs-CZ" sz="3800" dirty="0" smtClean="0">
                <a:latin typeface="Calibri" pitchFamily="34" charset="0"/>
              </a:rPr>
              <a:t>Hypotéza musí být ověřitelná, tj. u všech zahrnutých proměnných musí být  jasně určeno, jak se budou měřit*.</a:t>
            </a:r>
          </a:p>
          <a:p>
            <a:r>
              <a:rPr lang="cs-CZ" sz="3800" dirty="0" smtClean="0">
                <a:latin typeface="Calibri" pitchFamily="34" charset="0"/>
              </a:rPr>
              <a:t>V hypotézách se vyhýbáme osobním a kulturním hodnotícím soudům.</a:t>
            </a:r>
          </a:p>
          <a:p>
            <a:endParaRPr lang="cs-CZ" sz="2800" dirty="0" smtClean="0"/>
          </a:p>
          <a:p>
            <a:pPr algn="r">
              <a:buNone/>
            </a:pPr>
            <a:r>
              <a:rPr lang="cs-CZ" dirty="0" smtClean="0">
                <a:latin typeface="Calibri" pitchFamily="34" charset="0"/>
              </a:rPr>
              <a:t>Pramen: </a:t>
            </a:r>
            <a:r>
              <a:rPr lang="cs-CZ" dirty="0" err="1" smtClean="0">
                <a:latin typeface="Calibri" pitchFamily="34" charset="0"/>
              </a:rPr>
              <a:t>Surynek</a:t>
            </a:r>
            <a:r>
              <a:rPr lang="cs-CZ" dirty="0" smtClean="0">
                <a:latin typeface="Calibri" pitchFamily="34" charset="0"/>
              </a:rPr>
              <a:t>, Komárková, Kašparová,  2001</a:t>
            </a:r>
            <a:endParaRPr lang="cs-CZ" dirty="0">
              <a:latin typeface="Calibri" pitchFamily="34" charset="0"/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 flipV="1">
            <a:off x="3786182" y="3286124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3786182" y="3500438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Příklad operacionalizace proměnných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785786" y="2143116"/>
          <a:ext cx="777240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vlastnost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znak/ukazatel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varianty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znaku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věk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rok narození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1989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stupeň dosaženého vzdělání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dirty="0" smtClean="0"/>
                        <a:t>ZŠ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dirty="0" smtClean="0"/>
                        <a:t>vyučen/a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dirty="0" smtClean="0"/>
                        <a:t>SŠ s maturitou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dirty="0" smtClean="0"/>
                        <a:t>VŠ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 VÝBĚROVÉHO ŠETŘENÍ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Populace/ Základní soubor</a:t>
            </a:r>
            <a:r>
              <a:rPr lang="cs-CZ" smtClean="0"/>
              <a:t> = soubor jedinců/jednotek, o kterém předpokládáme, že jsou pro něj naše závěry platné.</a:t>
            </a:r>
          </a:p>
          <a:p>
            <a:pPr eaLnBrk="1" hangingPunct="1"/>
            <a:r>
              <a:rPr lang="cs-CZ" b="1" smtClean="0"/>
              <a:t>Vzorek</a:t>
            </a:r>
            <a:r>
              <a:rPr lang="cs-CZ" smtClean="0"/>
              <a:t> = skupina jedinců/jednotek, které skutečně pozorujeme.</a:t>
            </a:r>
          </a:p>
          <a:p>
            <a:pPr eaLnBrk="1" hangingPunct="1"/>
            <a:r>
              <a:rPr lang="cs-CZ" b="1" smtClean="0"/>
              <a:t>Reprezentativnost</a:t>
            </a:r>
            <a:r>
              <a:rPr lang="cs-CZ" smtClean="0"/>
              <a:t> = vlastnost vzorku imitovat strukturu populace.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zvěna">
  <a:themeElements>
    <a:clrScheme name="Ozvěn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zvě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zvěn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inky">
  <a:themeElements>
    <a:clrScheme name="Linky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446</TotalTime>
  <Words>382</Words>
  <Application>Microsoft Office PowerPoint</Application>
  <PresentationFormat>Předvádění na obrazovce (4:3)</PresentationFormat>
  <Paragraphs>117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Times New Roman</vt:lpstr>
      <vt:lpstr>Arial</vt:lpstr>
      <vt:lpstr>Wingdings</vt:lpstr>
      <vt:lpstr>Garamond</vt:lpstr>
      <vt:lpstr>Verdana</vt:lpstr>
      <vt:lpstr>Symbol</vt:lpstr>
      <vt:lpstr>Default Design</vt:lpstr>
      <vt:lpstr>Ozvěna</vt:lpstr>
      <vt:lpstr>Linky</vt:lpstr>
      <vt:lpstr> MODEL EMPIRICKÉ VĚDY </vt:lpstr>
      <vt:lpstr>  LOGIKA POZNÁVACÍHO PROCESU V KVANTITATIVNÍM A KVALITATIVNÍM VÝZKUMU </vt:lpstr>
      <vt:lpstr>TECHNIKY SBĚRU DAT</vt:lpstr>
      <vt:lpstr>Zamlčené předpoklady kvantitativního šetření Zdroj: Petrusek, M., Teorie a metoda v moderní sociologii. </vt:lpstr>
      <vt:lpstr>Snímek 5</vt:lpstr>
      <vt:lpstr>Základní a nejpodstatnější omezení kvantitativního výzkumu:</vt:lpstr>
      <vt:lpstr>Co je to hypotéza</vt:lpstr>
      <vt:lpstr>Příklad operacionalizace proměnných</vt:lpstr>
      <vt:lpstr>ZÁKLADNÍ POJMY  VÝBĚROVÉHO ŠETŘENÍ </vt:lpstr>
      <vt:lpstr>Metody výběru vzorku:</vt:lpstr>
      <vt:lpstr>Výběr založený na pravděpodobnosti - typy:</vt:lpstr>
      <vt:lpstr>Záměrný výběr:</vt:lpstr>
      <vt:lpstr>Výběry nezaložené na pravděpodobnosti:</vt:lpstr>
      <vt:lpstr>Použité zdroje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</dc:title>
  <dc:creator>laura</dc:creator>
  <cp:lastModifiedBy>laura</cp:lastModifiedBy>
  <cp:revision>28</cp:revision>
  <dcterms:created xsi:type="dcterms:W3CDTF">2004-04-08T13:13:28Z</dcterms:created>
  <dcterms:modified xsi:type="dcterms:W3CDTF">2011-05-04T12:59:03Z</dcterms:modified>
</cp:coreProperties>
</file>