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1" r:id="rId2"/>
    <p:sldId id="288" r:id="rId3"/>
    <p:sldId id="293" r:id="rId4"/>
    <p:sldId id="285" r:id="rId5"/>
    <p:sldId id="292" r:id="rId6"/>
    <p:sldId id="289" r:id="rId7"/>
    <p:sldId id="290" r:id="rId8"/>
    <p:sldId id="263" r:id="rId9"/>
    <p:sldId id="264" r:id="rId10"/>
    <p:sldId id="265" r:id="rId11"/>
    <p:sldId id="287" r:id="rId12"/>
    <p:sldId id="291" r:id="rId13"/>
    <p:sldId id="267" r:id="rId14"/>
    <p:sldId id="268" r:id="rId15"/>
    <p:sldId id="270" r:id="rId16"/>
    <p:sldId id="269" r:id="rId17"/>
    <p:sldId id="294" r:id="rId18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ADEFBB"/>
    <a:srgbClr val="99CCFF"/>
    <a:srgbClr val="A7CED1"/>
    <a:srgbClr val="69E183"/>
    <a:srgbClr val="66FF99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210" autoAdjust="0"/>
    <p:restoredTop sz="90929"/>
  </p:normalViewPr>
  <p:slideViewPr>
    <p:cSldViewPr>
      <p:cViewPr varScale="1">
        <p:scale>
          <a:sx n="63" d="100"/>
          <a:sy n="63" d="100"/>
        </p:scale>
        <p:origin x="-14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21DA3C-E8E8-46C2-A431-F2857FE426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7888"/>
            <a:ext cx="493871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455A38-91C2-4C0E-8D9E-97AB64D1A0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4DCC7-3C8A-4BD4-B65C-A3E0C8F815D3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C49815A-2E3A-46BA-960B-46A84A61E003}" type="slidenum">
              <a:rPr lang="cs-CZ" sz="1200"/>
              <a:pPr algn="r"/>
              <a:t>2</a:t>
            </a:fld>
            <a:endParaRPr lang="cs-CZ" sz="12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0E4629-6DF2-4A8C-9429-7AB113EEFC46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7E0BAC-1233-4ED2-AA30-6B4D2ED7E9B1}" type="slidenum">
              <a:rPr lang="cs-CZ" sz="1200"/>
              <a:pPr algn="r"/>
              <a:t>3</a:t>
            </a:fld>
            <a:endParaRPr lang="cs-CZ" sz="120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9C8EFD-4674-45CF-B949-A5011F4A490F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18670-CC55-485E-9332-CEDF3765517E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991B1EC-3512-4E79-9869-23A0FFDF6C6F}" type="slidenum">
              <a:rPr lang="cs-CZ" sz="1200"/>
              <a:pPr algn="r"/>
              <a:t>5</a:t>
            </a:fld>
            <a:endParaRPr lang="cs-CZ" sz="120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C6A78-432D-4248-B258-C380FA1E7B55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2BC9D7-C534-420B-A395-ED054E78356B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ED17C2-CB72-4C82-89E3-3C38AA90F6BE}" type="slidenum">
              <a:rPr lang="cs-CZ" sz="1200"/>
              <a:pPr algn="r"/>
              <a:t>12</a:t>
            </a:fld>
            <a:endParaRPr lang="cs-CZ" sz="1200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C3B99-E890-479A-A972-C941BCB563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8DB76-BD26-4FD1-996A-84845B7AF6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4D448-7C24-478E-894F-0833ED342D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5AA87-C20A-4CD7-92D5-BA0CD4CA6F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336CA-8316-4761-AD2B-F44F058667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4708E-57AD-443D-AD1E-E96B46ACD9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C1A9-EB45-470E-B52C-4CC96564D8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FDB3C-7A21-4958-BA4C-65AA1A5120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6F345-F6CE-4F16-B79A-DF6B1190BD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D116A-1F2F-4493-AE81-478EFB8E64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6DD55-FD23-4974-B80E-DA0C7DD9F2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26667-8675-479F-B996-A44D6BB40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6B2F1-D93E-43C8-B3C5-394DC6207D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B853D1C-6662-4242-B153-6A7E2CB6BF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List_aplikace_Microsoft_Office_Excel_97-2003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List_aplikace_Microsoft_Office_Excel_97-20032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List_aplikace_Microsoft_Office_Excel_97-20033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List_aplikace_Microsoft_Office_Excel_97-20034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cs-CZ" sz="3600" u="sng" smtClean="0"/>
              <a:t>Hlavní etapy postkomunistické transformace v ČR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marL="609600" indent="-609600" eaLnBrk="1" hangingPunct="1"/>
            <a:r>
              <a:rPr lang="cs-CZ" smtClean="0"/>
              <a:t>druhá polovina</a:t>
            </a:r>
            <a:r>
              <a:rPr lang="en-GB" smtClean="0">
                <a:cs typeface="Times New Roman" pitchFamily="18" charset="0"/>
              </a:rPr>
              <a:t> </a:t>
            </a:r>
            <a:r>
              <a:rPr lang="cs-CZ" smtClean="0"/>
              <a:t>roku </a:t>
            </a:r>
            <a:r>
              <a:rPr lang="en-GB" smtClean="0">
                <a:cs typeface="Times New Roman" pitchFamily="18" charset="0"/>
              </a:rPr>
              <a:t>1989</a:t>
            </a:r>
            <a:r>
              <a:rPr lang="en-GB" smtClean="0"/>
              <a:t> </a:t>
            </a:r>
          </a:p>
          <a:p>
            <a:pPr marL="609600" indent="-609600" eaLnBrk="1" hangingPunct="1"/>
            <a:r>
              <a:rPr lang="cs-CZ" smtClean="0"/>
              <a:t>období od listopadu</a:t>
            </a:r>
            <a:r>
              <a:rPr lang="en-GB" smtClean="0">
                <a:cs typeface="Times New Roman" pitchFamily="18" charset="0"/>
              </a:rPr>
              <a:t> 1989 </a:t>
            </a:r>
            <a:r>
              <a:rPr lang="cs-CZ" smtClean="0"/>
              <a:t>do léta roku</a:t>
            </a:r>
            <a:r>
              <a:rPr lang="en-GB" smtClean="0">
                <a:cs typeface="Times New Roman" pitchFamily="18" charset="0"/>
              </a:rPr>
              <a:t> 1990</a:t>
            </a:r>
            <a:endParaRPr lang="en-GB" smtClean="0"/>
          </a:p>
          <a:p>
            <a:pPr marL="609600" indent="-609600" eaLnBrk="1" hangingPunct="1"/>
            <a:r>
              <a:rPr lang="cs-CZ" smtClean="0"/>
              <a:t>první polovina devadesátých let</a:t>
            </a:r>
            <a:endParaRPr lang="en-GB" smtClean="0"/>
          </a:p>
          <a:p>
            <a:pPr marL="609600" indent="-609600" eaLnBrk="1" hangingPunct="1"/>
            <a:r>
              <a:rPr lang="cs-CZ" smtClean="0"/>
              <a:t>období od</a:t>
            </a:r>
            <a:r>
              <a:rPr lang="en-GB" smtClean="0">
                <a:cs typeface="Times New Roman" pitchFamily="18" charset="0"/>
              </a:rPr>
              <a:t> 1996 </a:t>
            </a:r>
            <a:r>
              <a:rPr lang="cs-CZ" smtClean="0"/>
              <a:t>do poloviny roku</a:t>
            </a:r>
            <a:r>
              <a:rPr lang="en-GB" smtClean="0">
                <a:cs typeface="Times New Roman" pitchFamily="18" charset="0"/>
              </a:rPr>
              <a:t> 1998</a:t>
            </a:r>
            <a:r>
              <a:rPr lang="cs-CZ" smtClean="0"/>
              <a:t>  </a:t>
            </a:r>
          </a:p>
          <a:p>
            <a:pPr marL="609600" indent="-609600" eaLnBrk="1" hangingPunct="1"/>
            <a:r>
              <a:rPr lang="cs-CZ" smtClean="0"/>
              <a:t>období od poloviny </a:t>
            </a:r>
            <a:r>
              <a:rPr lang="en-GB" smtClean="0">
                <a:cs typeface="Times New Roman" pitchFamily="18" charset="0"/>
              </a:rPr>
              <a:t>1998 </a:t>
            </a:r>
            <a:r>
              <a:rPr lang="cs-CZ" smtClean="0"/>
              <a:t>d</a:t>
            </a:r>
            <a:r>
              <a:rPr lang="en-GB" smtClean="0">
                <a:cs typeface="Times New Roman" pitchFamily="18" charset="0"/>
              </a:rPr>
              <a:t>o </a:t>
            </a:r>
            <a:r>
              <a:rPr lang="cs-CZ" smtClean="0"/>
              <a:t>počátku </a:t>
            </a:r>
            <a:r>
              <a:rPr lang="en-GB" smtClean="0">
                <a:cs typeface="Times New Roman" pitchFamily="18" charset="0"/>
              </a:rPr>
              <a:t>2001</a:t>
            </a:r>
            <a:r>
              <a:rPr lang="cs-CZ" smtClean="0"/>
              <a:t> </a:t>
            </a:r>
          </a:p>
          <a:p>
            <a:pPr marL="609600" indent="-609600" eaLnBrk="1" hangingPunct="1"/>
            <a:r>
              <a:rPr lang="cs-CZ" smtClean="0"/>
              <a:t>poslední léta</a:t>
            </a:r>
            <a:endParaRPr lang="en-GB" smtClean="0"/>
          </a:p>
          <a:p>
            <a:pPr marL="609600" indent="-609600" eaLnBrk="1" hangingPunct="1"/>
            <a:endParaRPr lang="en-GB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cs-CZ" sz="2800" b="1" smtClean="0"/>
              <a:t>Spokojenost s rozvojem</a:t>
            </a:r>
            <a:r>
              <a:rPr lang="en-AU" sz="2800" b="1" smtClean="0"/>
              <a:t> demo</a:t>
            </a:r>
            <a:r>
              <a:rPr lang="cs-CZ" sz="2800" b="1" smtClean="0"/>
              <a:t>k</a:t>
            </a:r>
            <a:r>
              <a:rPr lang="en-AU" sz="2800" b="1" smtClean="0"/>
              <a:t>rac</a:t>
            </a:r>
            <a:r>
              <a:rPr lang="cs-CZ" sz="2800" b="1" smtClean="0"/>
              <a:t>ie (v %)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 type="tbl" idx="1"/>
          </p:nvPr>
        </p:nvGraphicFramePr>
        <p:xfrm>
          <a:off x="2057400" y="1524000"/>
          <a:ext cx="4876800" cy="35052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828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Spokojen(a)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Nespokojen(a)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Nizozemí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Německo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Francie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Rusko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1660525" y="6137275"/>
            <a:ext cx="729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Zdroj: ESH 1999 (viz Sociální studia č.6, 2001, Vlachová)</a:t>
            </a:r>
          </a:p>
        </p:txBody>
      </p: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Jak pociťujete, osobně získáváte anebo ztrácíte ve vztahu k systému sociální politiky?</a:t>
            </a:r>
            <a:r>
              <a:rPr lang="cs-CZ" sz="3600" smtClean="0"/>
              <a:t> </a:t>
            </a:r>
            <a:r>
              <a:rPr lang="cs-CZ" sz="3000" smtClean="0"/>
              <a:t>(v %)</a:t>
            </a:r>
            <a:r>
              <a:rPr lang="cs-CZ" sz="2800" b="1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>
              <a:buFontTx/>
              <a:buNone/>
            </a:pPr>
            <a:endParaRPr lang="cs-CZ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827338" y="2636838"/>
            <a:ext cx="15097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/>
              <a:t>Rozhodně </a:t>
            </a:r>
          </a:p>
          <a:p>
            <a:pPr algn="ctr"/>
            <a:r>
              <a:rPr lang="cs-CZ"/>
              <a:t>získávám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560888" y="2636838"/>
            <a:ext cx="22510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/>
              <a:t>Ani nezískávám,</a:t>
            </a:r>
          </a:p>
          <a:p>
            <a:pPr algn="ctr"/>
            <a:r>
              <a:rPr lang="cs-CZ"/>
              <a:t>ani neztrácím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113588" y="2636838"/>
            <a:ext cx="15097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/>
              <a:t>Rozhodně </a:t>
            </a:r>
          </a:p>
          <a:p>
            <a:pPr algn="ctr"/>
            <a:r>
              <a:rPr lang="cs-CZ"/>
              <a:t>ztrácím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31775" y="3736975"/>
            <a:ext cx="7956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Česká rep.    1999	      9		        23		 46</a:t>
            </a:r>
          </a:p>
          <a:p>
            <a:endParaRPr lang="cs-CZ"/>
          </a:p>
          <a:p>
            <a:r>
              <a:rPr lang="cs-CZ"/>
              <a:t>Holandsko    1995    	    21		        37		 29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179388" y="3644900"/>
            <a:ext cx="871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179388" y="4941888"/>
            <a:ext cx="871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68313" y="5086350"/>
            <a:ext cx="7261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/>
              <a:t>Chybějící podíl do 100% představují odpovědi „nevím“, „neumím posoudit“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042988" y="1989138"/>
            <a:ext cx="2976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Zdroj: Sirovátka, 2002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6659563" y="1557338"/>
            <a:ext cx="720725" cy="3527425"/>
          </a:xfrm>
          <a:prstGeom prst="rect">
            <a:avLst/>
          </a:prstGeom>
          <a:solidFill>
            <a:srgbClr val="FF47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795963" y="1557338"/>
            <a:ext cx="647700" cy="3527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316" name="Zástupný symbol pro zápatí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400"/>
          </a:p>
          <a:p>
            <a:pPr algn="ctr"/>
            <a:endParaRPr lang="cs-CZ" sz="1400"/>
          </a:p>
          <a:p>
            <a:pPr algn="ctr"/>
            <a:endParaRPr lang="cs-CZ" sz="1400"/>
          </a:p>
        </p:txBody>
      </p:sp>
      <p:sp>
        <p:nvSpPr>
          <p:cNvPr id="13317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75675" cy="50403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				      				</a:t>
            </a:r>
            <a:r>
              <a:rPr lang="en-GB" sz="1800" i="1"/>
              <a:t>max. share</a:t>
            </a:r>
          </a:p>
          <a:p>
            <a:r>
              <a:rPr lang="en-GB" sz="1800" i="1"/>
              <a:t>				       </a:t>
            </a:r>
            <a:r>
              <a:rPr lang="cs-CZ" sz="1800" b="1"/>
              <a:t>Podíly v pořadí</a:t>
            </a:r>
            <a:r>
              <a:rPr lang="en-GB" sz="1800" b="1"/>
              <a:t> (%)</a:t>
            </a:r>
            <a:r>
              <a:rPr lang="en-GB" sz="1800" i="1"/>
              <a:t> 		(order)</a:t>
            </a:r>
            <a:r>
              <a:rPr lang="en-GB" sz="1800" b="1"/>
              <a:t>	</a:t>
            </a:r>
            <a:endParaRPr lang="en-GB" sz="1800"/>
          </a:p>
          <a:p>
            <a:r>
              <a:rPr lang="cs-CZ" sz="1800" b="1"/>
              <a:t>Oblast</a:t>
            </a:r>
            <a:r>
              <a:rPr lang="en-GB" sz="1800"/>
              <a:t> 			 </a:t>
            </a:r>
            <a:r>
              <a:rPr lang="en-GB" sz="1800" b="1"/>
              <a:t>Mean</a:t>
            </a:r>
            <a:r>
              <a:rPr lang="en-GB" sz="1800"/>
              <a:t> 	   </a:t>
            </a:r>
            <a:r>
              <a:rPr lang="en-GB" sz="1800" b="1"/>
              <a:t>1	 1-2	 1-3	 6-7</a:t>
            </a:r>
            <a:r>
              <a:rPr lang="en-GB" sz="1800"/>
              <a:t>		</a:t>
            </a:r>
          </a:p>
          <a:p>
            <a:pPr>
              <a:lnSpc>
                <a:spcPct val="150000"/>
              </a:lnSpc>
            </a:pPr>
            <a:r>
              <a:rPr lang="cs-CZ" sz="1800"/>
              <a:t>Zdravotní péče a</a:t>
            </a:r>
            <a:r>
              <a:rPr lang="en-GB" sz="1800"/>
              <a:t> preven</a:t>
            </a:r>
            <a:r>
              <a:rPr lang="cs-CZ" sz="1800"/>
              <a:t>ce</a:t>
            </a:r>
            <a:r>
              <a:rPr lang="en-GB" sz="1800"/>
              <a:t>	   2.86	 28,6	52,9	68,9	12,1	     1.	</a:t>
            </a:r>
          </a:p>
          <a:p>
            <a:pPr>
              <a:lnSpc>
                <a:spcPct val="150000"/>
              </a:lnSpc>
            </a:pPr>
            <a:r>
              <a:rPr lang="en-GB" sz="1800"/>
              <a:t>Soci</a:t>
            </a:r>
            <a:r>
              <a:rPr lang="cs-CZ" sz="1800"/>
              <a:t>á</a:t>
            </a:r>
            <a:r>
              <a:rPr lang="en-GB" sz="1800"/>
              <a:t>l</a:t>
            </a:r>
            <a:r>
              <a:rPr lang="cs-CZ" sz="1800"/>
              <a:t>ní</a:t>
            </a:r>
            <a:r>
              <a:rPr lang="en-GB" sz="1800"/>
              <a:t> </a:t>
            </a:r>
            <a:r>
              <a:rPr lang="cs-CZ" sz="1800"/>
              <a:t>zabezpečení</a:t>
            </a:r>
            <a:r>
              <a:rPr lang="en-GB" sz="1800"/>
              <a:t>	   3.28	 24,6	43,8	59,2	18,0	     1.	</a:t>
            </a:r>
          </a:p>
          <a:p>
            <a:pPr>
              <a:lnSpc>
                <a:spcPct val="150000"/>
              </a:lnSpc>
            </a:pPr>
            <a:r>
              <a:rPr lang="cs-CZ" sz="1800"/>
              <a:t>Školství	</a:t>
            </a:r>
            <a:r>
              <a:rPr lang="en-GB" sz="1800"/>
              <a:t>		   3.74	  8,2	25,3	47,3	16,7	     3.	</a:t>
            </a:r>
          </a:p>
          <a:p>
            <a:pPr>
              <a:lnSpc>
                <a:spcPct val="150000"/>
              </a:lnSpc>
            </a:pPr>
            <a:r>
              <a:rPr lang="cs-CZ" sz="1600"/>
              <a:t>Podpora drobného a stř.podnikání</a:t>
            </a:r>
            <a:r>
              <a:rPr lang="en-GB" sz="1800"/>
              <a:t>   4.13	 17,7	28,3	40,2	33,1	     7.	</a:t>
            </a:r>
          </a:p>
          <a:p>
            <a:pPr>
              <a:lnSpc>
                <a:spcPct val="150000"/>
              </a:lnSpc>
            </a:pPr>
            <a:r>
              <a:rPr lang="cs-CZ" sz="1800"/>
              <a:t>Ochrana ŽP	</a:t>
            </a:r>
            <a:r>
              <a:rPr lang="en-GB" sz="1800"/>
              <a:t>	   4.47	  6,4	16,4	31,0	33,2	     4.	</a:t>
            </a:r>
          </a:p>
          <a:p>
            <a:pPr>
              <a:lnSpc>
                <a:spcPct val="150000"/>
              </a:lnSpc>
            </a:pPr>
            <a:r>
              <a:rPr lang="cs-CZ" sz="1400"/>
              <a:t>Podpora e</a:t>
            </a:r>
            <a:r>
              <a:rPr lang="en-GB" sz="1400"/>
              <a:t>xport</a:t>
            </a:r>
            <a:r>
              <a:rPr lang="cs-CZ" sz="1400"/>
              <a:t>u, modernizace výroby</a:t>
            </a:r>
            <a:r>
              <a:rPr lang="en-GB" sz="1800"/>
              <a:t>  4.55	 10,0	20,7	31,7	40,3	     7.	</a:t>
            </a:r>
          </a:p>
          <a:p>
            <a:pPr>
              <a:lnSpc>
                <a:spcPct val="150000"/>
              </a:lnSpc>
            </a:pPr>
            <a:r>
              <a:rPr lang="cs-CZ" sz="1800"/>
              <a:t>Věda, výzkum, technologický</a:t>
            </a:r>
            <a:r>
              <a:rPr lang="en-GB" sz="1800"/>
              <a:t> </a:t>
            </a:r>
          </a:p>
          <a:p>
            <a:pPr>
              <a:lnSpc>
                <a:spcPct val="150000"/>
              </a:lnSpc>
            </a:pPr>
            <a:r>
              <a:rPr lang="cs-CZ" sz="1800"/>
              <a:t>Rozvoj	</a:t>
            </a:r>
            <a:r>
              <a:rPr lang="en-GB" sz="1800"/>
              <a:t>		   4.75	  7,8	16,7	26,4	42,9	     7.	</a:t>
            </a:r>
          </a:p>
          <a:p>
            <a:r>
              <a:rPr lang="en-GB" sz="1800" i="1"/>
              <a:t>     </a:t>
            </a:r>
          </a:p>
          <a:p>
            <a:endParaRPr lang="cs-CZ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2895600" y="5562600"/>
            <a:ext cx="5865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i="1"/>
              <a:t>Zdroj</a:t>
            </a:r>
            <a:r>
              <a:rPr lang="en-GB" sz="1800" i="1"/>
              <a:t>: Institute of Sociology, ASCR 1999, in Červenka (2002)</a:t>
            </a:r>
            <a:endParaRPr lang="cs-CZ" sz="1800" i="1"/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82867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en-GB" sz="1800" b="1"/>
              <a:t>Tab</a:t>
            </a:r>
            <a:r>
              <a:rPr lang="cs-CZ" sz="1800" b="1"/>
              <a:t>ulka </a:t>
            </a:r>
            <a:r>
              <a:rPr lang="en-GB" sz="1800" b="1"/>
              <a:t> – </a:t>
            </a:r>
            <a:r>
              <a:rPr lang="cs-CZ" sz="1800" b="1"/>
              <a:t>Pořadí vybraných oblastí podle </a:t>
            </a:r>
            <a:r>
              <a:rPr lang="en-GB" sz="1800" b="1"/>
              <a:t>priorit</a:t>
            </a:r>
            <a:r>
              <a:rPr lang="cs-CZ" sz="1800" b="1"/>
              <a:t>y z pohledu české veřejnosti</a:t>
            </a:r>
            <a:endParaRPr lang="en-GB" sz="1800" b="1"/>
          </a:p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3E4BC"/>
            </a:gs>
            <a:gs pos="50000">
              <a:schemeClr val="bg1"/>
            </a:gs>
            <a:gs pos="100000">
              <a:srgbClr val="C3E4B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Proměna hodnot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Inglehartův koncept hodnot rozlišuje:  materialisty, postmaterialisty a „smíšené“.</a:t>
            </a:r>
          </a:p>
          <a:p>
            <a:pPr eaLnBrk="1" hangingPunct="1"/>
            <a:r>
              <a:rPr lang="cs-CZ" sz="2800" smtClean="0"/>
              <a:t>Koncept postmaterialismu publikoval Ronald Inglehart poprvé ve stati: „</a:t>
            </a:r>
            <a:r>
              <a:rPr lang="cs-CZ" sz="2800" u="sng" smtClean="0"/>
              <a:t>The Silent Revolution in Europe: Intergenerational Change in Post-Industrial Societies.</a:t>
            </a:r>
            <a:r>
              <a:rPr lang="cs-CZ" sz="2800" smtClean="0"/>
              <a:t>“ </a:t>
            </a:r>
            <a:r>
              <a:rPr lang="cs-CZ" sz="2800" i="1" smtClean="0"/>
              <a:t>American Political Science Review</a:t>
            </a:r>
            <a:r>
              <a:rPr lang="cs-CZ" sz="2800" smtClean="0"/>
              <a:t> 1971, 65:991-1017. </a:t>
            </a:r>
          </a:p>
          <a:p>
            <a:pPr eaLnBrk="1" hangingPunct="1"/>
            <a:r>
              <a:rPr lang="cs-CZ" sz="2800" smtClean="0"/>
              <a:t>Údaje v české společnosti zjišťovány mezi lety 1991-1999 </a:t>
            </a:r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  <p:transition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A8F8A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Čtyřpoložková baterie otázek pro měření postmaterialismu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4 položky týkající se toho, k jakým cílů by naše země měla směřovat. Respondenti mají úkol vyznačit první nejdůležitější, pak druhý nejdůležitější cíl: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A – Udržet pořádek v zemi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B – Dát lidem větší možnost hovořit do důležitých polit. rozhodnutí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C – Zachovat vysoký ekonomický růst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D – Zaručit svobodu projevu</a:t>
            </a:r>
          </a:p>
        </p:txBody>
      </p:sp>
    </p:spTree>
  </p:cSld>
  <p:clrMapOvr>
    <a:masterClrMapping/>
  </p:clrMapOvr>
  <p:transition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DEFBB"/>
            </a:gs>
            <a:gs pos="50000">
              <a:srgbClr val="FFFFCC"/>
            </a:gs>
            <a:gs pos="100000">
              <a:srgbClr val="ADEFBB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Hlavní zjištění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V průběhu 90-tých let došlo v české společnosti k jistému posunu směrem k postmaterialistickým postojům.</a:t>
            </a:r>
            <a:endParaRPr lang="en-AU" sz="2800" smtClean="0"/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Zřetelný je tento příklon především ve věkové populaci 18-29 let.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Příklon k méně materiálním hodnotám, k otázkám kvalitnějšího životního prostředí, dále souvisí s odmítáním centralistického státu, s větším protestním potenciálem,</a:t>
            </a:r>
            <a:r>
              <a:rPr lang="en-AU" sz="2800" smtClean="0"/>
              <a:t> m</a:t>
            </a:r>
            <a:r>
              <a:rPr lang="cs-CZ" sz="2800" smtClean="0"/>
              <a:t>enší mírou xenofobie…apod.</a:t>
            </a:r>
            <a:r>
              <a:rPr lang="en-AU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Podíly materialistů a postmaterialistů v ČR</a:t>
            </a:r>
          </a:p>
        </p:txBody>
      </p:sp>
      <p:graphicFrame>
        <p:nvGraphicFramePr>
          <p:cNvPr id="19497" name="Group 41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Materialisté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Smíšení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Postmaterialisté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2651125" y="6137275"/>
            <a:ext cx="6243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Pramen: EVS 1991, 1999 (viz SČ, Rabušic, 2000)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3810000" y="5486400"/>
            <a:ext cx="166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(18-29: 8%)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172200" y="5486400"/>
            <a:ext cx="181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(18-29: 13%)</a:t>
            </a:r>
          </a:p>
        </p:txBody>
      </p:sp>
    </p:spTree>
  </p:cSld>
  <p:clrMapOvr>
    <a:masterClrMapping/>
  </p:clrMapOvr>
  <p:transition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-243408"/>
            <a:ext cx="7772400" cy="1052736"/>
          </a:xfrm>
        </p:spPr>
        <p:txBody>
          <a:bodyPr/>
          <a:lstStyle/>
          <a:p>
            <a:pPr eaLnBrk="1" hangingPunct="1"/>
            <a:r>
              <a:rPr lang="cs-CZ" sz="4000" dirty="0" smtClean="0"/>
              <a:t>Doporučené zdroje k tématu: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764704"/>
            <a:ext cx="8496944" cy="45182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err="1" smtClean="0">
                <a:cs typeface="Times New Roman" pitchFamily="18" charset="0"/>
              </a:rPr>
              <a:t>Mansfeldová</a:t>
            </a:r>
            <a:r>
              <a:rPr lang="cs-CZ" sz="2800" dirty="0" smtClean="0">
                <a:cs typeface="Times New Roman" pitchFamily="18" charset="0"/>
              </a:rPr>
              <a:t>, Tuček (</a:t>
            </a:r>
            <a:r>
              <a:rPr lang="cs-CZ" sz="2800" dirty="0" err="1" smtClean="0">
                <a:cs typeface="Times New Roman" pitchFamily="18" charset="0"/>
              </a:rPr>
              <a:t>eds</a:t>
            </a:r>
            <a:r>
              <a:rPr lang="cs-CZ" sz="2800" dirty="0" smtClean="0">
                <a:cs typeface="Times New Roman" pitchFamily="18" charset="0"/>
              </a:rPr>
              <a:t>.). </a:t>
            </a:r>
            <a:r>
              <a:rPr lang="cs-CZ" sz="2800" u="sng" dirty="0" smtClean="0">
                <a:cs typeface="Times New Roman" pitchFamily="18" charset="0"/>
              </a:rPr>
              <a:t>Současná česká společnost</a:t>
            </a:r>
            <a:r>
              <a:rPr lang="cs-CZ" sz="2800" dirty="0" smtClean="0">
                <a:cs typeface="Times New Roman" pitchFamily="18" charset="0"/>
              </a:rPr>
              <a:t>. Praha: SOÚ AV ČR, 2002.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cs-CZ" sz="2400" dirty="0" smtClean="0"/>
              <a:t>Především příspěvky: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cs-CZ" sz="2800" dirty="0" smtClean="0"/>
              <a:t>	</a:t>
            </a:r>
            <a:r>
              <a:rPr lang="cs-CZ" sz="2400" dirty="0" smtClean="0">
                <a:sym typeface="Symbol" pitchFamily="18" charset="2"/>
              </a:rPr>
              <a:t></a:t>
            </a:r>
            <a:r>
              <a:rPr lang="cs-CZ" sz="2800" dirty="0" smtClean="0">
                <a:sym typeface="Symbol" pitchFamily="18" charset="2"/>
              </a:rPr>
              <a:t> </a:t>
            </a:r>
            <a:r>
              <a:rPr lang="cs-CZ" sz="2400" dirty="0" err="1" smtClean="0">
                <a:cs typeface="Times New Roman" pitchFamily="18" charset="0"/>
              </a:rPr>
              <a:t>Machonin</a:t>
            </a:r>
            <a:r>
              <a:rPr lang="cs-CZ" sz="2400" dirty="0" smtClean="0">
                <a:cs typeface="Times New Roman" pitchFamily="18" charset="0"/>
              </a:rPr>
              <a:t>, P.: </a:t>
            </a:r>
            <a:r>
              <a:rPr lang="cs-CZ" sz="2400" i="1" dirty="0" smtClean="0">
                <a:cs typeface="Times New Roman" pitchFamily="18" charset="0"/>
              </a:rPr>
              <a:t>Proměny sociálních nerovností v postsocialistické transformaci středoevropského typu a jejich možné teoretické implikace.</a:t>
            </a:r>
            <a:endParaRPr lang="cs-CZ" sz="2400" i="1" dirty="0" smtClean="0"/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cs-CZ" sz="2800" i="1" dirty="0" smtClean="0"/>
              <a:t>	</a:t>
            </a:r>
            <a:r>
              <a:rPr lang="cs-CZ" sz="2400" dirty="0" smtClean="0">
                <a:sym typeface="Symbol" pitchFamily="18" charset="2"/>
              </a:rPr>
              <a:t></a:t>
            </a:r>
            <a:r>
              <a:rPr lang="cs-CZ" sz="2400" i="1" dirty="0" smtClean="0"/>
              <a:t> </a:t>
            </a:r>
            <a:r>
              <a:rPr lang="cs-CZ" sz="2400" dirty="0" smtClean="0">
                <a:cs typeface="Times New Roman" pitchFamily="18" charset="0"/>
              </a:rPr>
              <a:t>Červenka, J.:</a:t>
            </a:r>
            <a:r>
              <a:rPr lang="cs-CZ" sz="2400" i="1" dirty="0" smtClean="0">
                <a:cs typeface="Times New Roman" pitchFamily="18" charset="0"/>
              </a:rPr>
              <a:t> Modernizace a priority veřejnosti</a:t>
            </a:r>
            <a:r>
              <a:rPr lang="cs-CZ" sz="2400" i="1" dirty="0" smtClean="0"/>
              <a:t>.</a:t>
            </a:r>
            <a:r>
              <a:rPr lang="cs-CZ" sz="2400" i="1" dirty="0" smtClean="0">
                <a:cs typeface="Times New Roman" pitchFamily="18" charset="0"/>
              </a:rPr>
              <a:t> </a:t>
            </a:r>
            <a:endParaRPr lang="cs-CZ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Mlčoch, L., </a:t>
            </a:r>
            <a:r>
              <a:rPr lang="cs-CZ" sz="2800" dirty="0" err="1" smtClean="0"/>
              <a:t>Machonin</a:t>
            </a:r>
            <a:r>
              <a:rPr lang="cs-CZ" sz="2800" dirty="0" smtClean="0"/>
              <a:t>, P., Sojka, M.: </a:t>
            </a:r>
            <a:r>
              <a:rPr lang="cs-CZ" sz="2800" u="sng" dirty="0" smtClean="0"/>
              <a:t>Ekonomické a společenské změny v české společnosti po roce 1989</a:t>
            </a:r>
            <a:r>
              <a:rPr lang="cs-CZ" sz="2800" dirty="0" smtClean="0"/>
              <a:t>. Praha: Karolinum, 2000.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Monotematické </a:t>
            </a:r>
            <a:r>
              <a:rPr lang="cs-CZ" sz="2800" dirty="0" smtClean="0"/>
              <a:t>číslo časopisu </a:t>
            </a:r>
            <a:r>
              <a:rPr lang="cs-CZ" sz="2800" u="sng" dirty="0" smtClean="0"/>
              <a:t>Sociální studia</a:t>
            </a:r>
            <a:r>
              <a:rPr lang="cs-CZ" sz="2800" dirty="0" smtClean="0"/>
              <a:t> č. </a:t>
            </a:r>
            <a:r>
              <a:rPr lang="cs-CZ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4/2010 (ročník </a:t>
            </a:r>
            <a:r>
              <a:rPr lang="cs-CZ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7)</a:t>
            </a:r>
            <a:r>
              <a:rPr lang="cs-CZ" sz="2800" dirty="0" smtClean="0"/>
              <a:t> </a:t>
            </a:r>
            <a:r>
              <a:rPr lang="cs-CZ" sz="2800" dirty="0" smtClean="0"/>
              <a:t>s názvem </a:t>
            </a:r>
            <a:r>
              <a:rPr lang="cs-CZ" sz="2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České hodnotové proměny 1991 - </a:t>
            </a:r>
            <a:r>
              <a:rPr lang="cs-CZ" sz="2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</a:t>
            </a:r>
            <a:r>
              <a:rPr lang="cs-CZ" sz="2800" dirty="0" smtClean="0"/>
              <a:t>. 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u="sng" dirty="0" smtClean="0"/>
              <a:t>Sociologický </a:t>
            </a:r>
            <a:r>
              <a:rPr lang="cs-CZ" sz="2800" u="sng" dirty="0" smtClean="0"/>
              <a:t>časopis</a:t>
            </a:r>
            <a:r>
              <a:rPr lang="cs-CZ" sz="2800" dirty="0" smtClean="0"/>
              <a:t> 2000</a:t>
            </a:r>
            <a:r>
              <a:rPr lang="en-US" sz="2800" dirty="0" smtClean="0"/>
              <a:t>/</a:t>
            </a:r>
            <a:r>
              <a:rPr lang="cs-CZ" sz="2800" dirty="0" smtClean="0"/>
              <a:t>č. 1, </a:t>
            </a:r>
            <a:r>
              <a:rPr lang="cs-CZ" sz="2400" i="1" dirty="0" smtClean="0"/>
              <a:t>především statě L. </a:t>
            </a:r>
            <a:r>
              <a:rPr lang="cs-CZ" sz="2400" i="1" dirty="0" err="1" smtClean="0"/>
              <a:t>Rabušice</a:t>
            </a:r>
            <a:r>
              <a:rPr lang="cs-CZ" sz="2400" i="1" dirty="0" smtClean="0"/>
              <a:t> a B. Řehákové</a:t>
            </a:r>
            <a:r>
              <a:rPr lang="cs-CZ" sz="2800" dirty="0" smtClean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40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404813"/>
          <a:ext cx="9124950" cy="6092825"/>
        </p:xfrm>
        <a:graphic>
          <a:graphicData uri="http://schemas.openxmlformats.org/presentationml/2006/ole">
            <p:oleObj spid="_x0000_s1026" name="Worksheet" r:id="rId4" imgW="6076909" imgH="4410175" progId="Excel.Sheet.8">
              <p:embed/>
            </p:oleObj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886700" y="6491288"/>
            <a:ext cx="1257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/>
              <a:t>Zdroj: ČSÚ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Zástupný symbol pro zápatí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400"/>
          </a:p>
          <a:p>
            <a:pPr algn="ctr"/>
            <a:endParaRPr lang="cs-CZ" sz="1400"/>
          </a:p>
          <a:p>
            <a:pPr algn="ctr"/>
            <a:endParaRPr lang="cs-CZ" sz="1400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331913" y="1125538"/>
          <a:ext cx="6472237" cy="4289425"/>
        </p:xfrm>
        <a:graphic>
          <a:graphicData uri="http://schemas.openxmlformats.org/presentationml/2006/ole">
            <p:oleObj spid="_x0000_s24578" name="List" r:id="rId4" imgW="6115050" imgH="4343400" progId="Excel.Sheet.8">
              <p:embed/>
            </p:oleObj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005013" y="152400"/>
            <a:ext cx="57007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  <a:p>
            <a:pPr algn="ctr"/>
            <a:r>
              <a:rPr lang="cs-CZ"/>
              <a:t>Vývoj volební účasti při volbách do PS PČR </a:t>
            </a:r>
          </a:p>
          <a:p>
            <a:pPr algn="ctr"/>
            <a:endParaRPr lang="cs-CZ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480175" y="5805488"/>
            <a:ext cx="266382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1800" i="1"/>
          </a:p>
          <a:p>
            <a:r>
              <a:rPr lang="en-GB" sz="1800" i="1"/>
              <a:t> </a:t>
            </a:r>
            <a:r>
              <a:rPr lang="cs-CZ" i="1"/>
              <a:t>Zdroj</a:t>
            </a:r>
            <a:r>
              <a:rPr lang="en-GB" i="1"/>
              <a:t>:  server</a:t>
            </a:r>
            <a:r>
              <a:rPr lang="cs-CZ" i="1"/>
              <a:t> ČSÚ</a:t>
            </a:r>
            <a:r>
              <a:rPr lang="en-GB"/>
              <a:t> </a:t>
            </a: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376363" y="1222375"/>
          <a:ext cx="6843712" cy="4946650"/>
        </p:xfrm>
        <a:graphic>
          <a:graphicData uri="http://schemas.openxmlformats.org/presentationml/2006/ole">
            <p:oleObj spid="_x0000_s3074" name="List" r:id="rId4" imgW="6134481" imgH="4372458" progId="Excel.Sheet.8">
              <p:embed/>
            </p:oleObj>
          </a:graphicData>
        </a:graphic>
      </p:graphicFrame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143000" y="304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90750" y="304800"/>
            <a:ext cx="4791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/>
              <a:t>Vývoj volebních výsledků hlavních </a:t>
            </a:r>
          </a:p>
          <a:p>
            <a:pPr algn="ctr"/>
            <a:r>
              <a:rPr lang="cs-CZ" b="1"/>
              <a:t>levicových stran v ČR</a:t>
            </a:r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400"/>
          </a:p>
          <a:p>
            <a:pPr algn="ctr"/>
            <a:endParaRPr lang="cs-CZ" sz="1400"/>
          </a:p>
          <a:p>
            <a:pPr algn="ctr"/>
            <a:endParaRPr lang="cs-CZ" sz="140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476375" y="1125538"/>
          <a:ext cx="6811963" cy="4946650"/>
        </p:xfrm>
        <a:graphic>
          <a:graphicData uri="http://schemas.openxmlformats.org/presentationml/2006/ole">
            <p:oleObj spid="_x0000_s4098" name="List" r:id="rId4" imgW="6076950" imgH="4410075" progId="Excel.Sheet.8">
              <p:embed/>
            </p:oleObj>
          </a:graphicData>
        </a:graphic>
      </p:graphicFrame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143000" y="304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Názory na platové rozdíly v ČR:</a:t>
            </a:r>
          </a:p>
        </p:txBody>
      </p:sp>
      <p:graphicFrame>
        <p:nvGraphicFramePr>
          <p:cNvPr id="26671" name="Group 47"/>
          <p:cNvGraphicFramePr>
            <a:graphicFrameLocks noGrp="1"/>
          </p:cNvGraphicFramePr>
          <p:nvPr>
            <p:ph type="tbl" idx="1"/>
          </p:nvPr>
        </p:nvGraphicFramePr>
        <p:xfrm>
          <a:off x="762000" y="1752600"/>
          <a:ext cx="7696200" cy="4114800"/>
        </p:xfrm>
        <a:graphic>
          <a:graphicData uri="http://schemas.openxmlformats.org/drawingml/2006/table">
            <a:tbl>
              <a:tblPr/>
              <a:tblGrid>
                <a:gridCol w="1866900"/>
                <a:gridCol w="1943100"/>
                <a:gridCol w="1943100"/>
                <a:gridCol w="19431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příliš velké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spíše velké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přiměřené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spíše malé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příliš malé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8" name="Text Box 46"/>
          <p:cNvSpPr txBox="1">
            <a:spLocks noChangeArrowheads="1"/>
          </p:cNvSpPr>
          <p:nvPr/>
        </p:nvSpPr>
        <p:spPr bwMode="auto">
          <a:xfrm>
            <a:off x="1676400" y="5943600"/>
            <a:ext cx="7423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i="1"/>
              <a:t>Pramen: Řeháková, 2000 na základě výzkumů I</a:t>
            </a:r>
            <a:r>
              <a:rPr lang="en-GB" sz="1800" i="1">
                <a:latin typeface="Book Antiqua" pitchFamily="18" charset="0"/>
                <a:cs typeface="Times New Roman" pitchFamily="18" charset="0"/>
              </a:rPr>
              <a:t>SSP</a:t>
            </a:r>
            <a:r>
              <a:rPr lang="cs-CZ" sz="1800" i="1">
                <a:latin typeface="Book Antiqua" pitchFamily="18" charset="0"/>
              </a:rPr>
              <a:t> (1992, 1999), </a:t>
            </a:r>
            <a:r>
              <a:rPr lang="en-GB" sz="1800" i="1">
                <a:latin typeface="Book Antiqua" pitchFamily="18" charset="0"/>
                <a:cs typeface="Times New Roman" pitchFamily="18" charset="0"/>
              </a:rPr>
              <a:t>IS</a:t>
            </a:r>
            <a:r>
              <a:rPr lang="cs-CZ" sz="1800" i="1">
                <a:latin typeface="Book Antiqua" pitchFamily="18" charset="0"/>
              </a:rPr>
              <a:t>J</a:t>
            </a:r>
            <a:r>
              <a:rPr lang="en-GB" sz="1800" i="1">
                <a:latin typeface="Book Antiqua" pitchFamily="18" charset="0"/>
                <a:cs typeface="Times New Roman" pitchFamily="18" charset="0"/>
              </a:rPr>
              <a:t>P</a:t>
            </a:r>
            <a:r>
              <a:rPr lang="cs-CZ" sz="1800" i="1">
                <a:latin typeface="Book Antiqua" pitchFamily="18" charset="0"/>
              </a:rPr>
              <a:t> (1995</a:t>
            </a:r>
            <a:r>
              <a:rPr lang="en-GB" sz="1800" i="1">
                <a:latin typeface="Book Antiqua" pitchFamily="18" charset="0"/>
                <a:cs typeface="Times New Roman" pitchFamily="18" charset="0"/>
              </a:rPr>
              <a:t>)</a:t>
            </a:r>
            <a:r>
              <a:rPr lang="cs-CZ" sz="1800" i="1">
                <a:latin typeface="Book Antiqua" pitchFamily="18" charset="0"/>
              </a:rPr>
              <a:t>,</a:t>
            </a:r>
          </a:p>
          <a:p>
            <a:endParaRPr lang="cs-CZ" sz="1800" i="1">
              <a:latin typeface="Book Antiqua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Postoje k příjmovým nerovnostem v ČR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cs-CZ" sz="2000" i="1" smtClean="0"/>
              <a:t>Zdroj: Řeháková, 2000</a:t>
            </a:r>
          </a:p>
          <a:p>
            <a:pPr eaLnBrk="1" hangingPunct="1"/>
            <a:r>
              <a:rPr lang="cs-CZ" sz="2800" smtClean="0"/>
              <a:t>Srovnání </a:t>
            </a:r>
            <a:r>
              <a:rPr lang="en-AU" sz="2800" smtClean="0"/>
              <a:t>1991</a:t>
            </a:r>
            <a:r>
              <a:rPr lang="cs-CZ" sz="2800" smtClean="0"/>
              <a:t>, 1995</a:t>
            </a:r>
            <a:r>
              <a:rPr lang="en-AU" sz="2800" smtClean="0"/>
              <a:t> a 1999:</a:t>
            </a:r>
          </a:p>
          <a:p>
            <a:pPr lvl="1" eaLnBrk="1" hangingPunct="1"/>
            <a:r>
              <a:rPr lang="cs-CZ" sz="2400" smtClean="0"/>
              <a:t>Příjmové nerovnosti jsou vnímány jako obecně vyšší a méně spravedlivé. </a:t>
            </a:r>
            <a:endParaRPr lang="en-AU" sz="2400" smtClean="0"/>
          </a:p>
          <a:p>
            <a:pPr lvl="1" eaLnBrk="1" hangingPunct="1"/>
            <a:r>
              <a:rPr lang="cs-CZ" sz="2400" smtClean="0"/>
              <a:t>Větší podpora pro názor</a:t>
            </a:r>
            <a:r>
              <a:rPr lang="en-AU" sz="2400" smtClean="0"/>
              <a:t>, </a:t>
            </a:r>
            <a:r>
              <a:rPr lang="cs-CZ" sz="2400" smtClean="0"/>
              <a:t>že vláda by je měla snižovat</a:t>
            </a:r>
            <a:r>
              <a:rPr lang="en-AU" sz="2400" smtClean="0"/>
              <a:t>.</a:t>
            </a:r>
          </a:p>
          <a:p>
            <a:pPr lvl="1" eaLnBrk="1" hangingPunct="1"/>
            <a:r>
              <a:rPr lang="cs-CZ" sz="2400" smtClean="0"/>
              <a:t>Větší tendence české veřejnosti směrem k rovnostářství. </a:t>
            </a:r>
          </a:p>
          <a:p>
            <a:pPr eaLnBrk="1" hangingPunct="1">
              <a:buFontTx/>
              <a:buNone/>
            </a:pPr>
            <a:endParaRPr lang="cs-CZ" sz="2800" smtClean="0"/>
          </a:p>
          <a:p>
            <a:pPr lvl="1" eaLnBrk="1" hangingPunct="1">
              <a:buFontTx/>
              <a:buNone/>
            </a:pPr>
            <a:endParaRPr lang="cs-CZ" sz="240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Postoje k demokracii</a:t>
            </a:r>
            <a:br>
              <a:rPr lang="cs-CZ" smtClean="0"/>
            </a:br>
            <a:r>
              <a:rPr lang="cs-CZ" sz="3600" smtClean="0"/>
              <a:t>(legitimita demokracie)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Indikátory</a:t>
            </a:r>
            <a:r>
              <a:rPr lang="en-AU" sz="2800" smtClean="0"/>
              <a:t>:</a:t>
            </a:r>
          </a:p>
          <a:p>
            <a:pPr lvl="1" eaLnBrk="1" hangingPunct="1"/>
            <a:r>
              <a:rPr lang="cs-CZ" sz="2400" smtClean="0"/>
              <a:t>„Demokracie má možná své problémy, ale je lepší než kterákoli jiná forma vlády.“</a:t>
            </a:r>
          </a:p>
          <a:p>
            <a:pPr lvl="1" eaLnBrk="1" hangingPunct="1"/>
            <a:r>
              <a:rPr lang="cs-CZ" sz="2400" smtClean="0"/>
              <a:t>„Jste celkově s tím, jak se u nás rozvíjí demokracie:</a:t>
            </a:r>
            <a:endParaRPr lang="en-AU" sz="2400" smtClean="0"/>
          </a:p>
          <a:p>
            <a:pPr lvl="1" eaLnBrk="1" hangingPunct="1">
              <a:buFontTx/>
              <a:buNone/>
            </a:pPr>
            <a:r>
              <a:rPr lang="cs-CZ" sz="2400" smtClean="0"/>
              <a:t>	velmi spokojen(a), </a:t>
            </a:r>
          </a:p>
          <a:p>
            <a:pPr lvl="1" eaLnBrk="1" hangingPunct="1">
              <a:buFontTx/>
              <a:buNone/>
            </a:pPr>
            <a:r>
              <a:rPr lang="cs-CZ" sz="2400" smtClean="0"/>
              <a:t>	poměrně spokojen(a), </a:t>
            </a:r>
          </a:p>
          <a:p>
            <a:pPr lvl="1" eaLnBrk="1" hangingPunct="1">
              <a:buFontTx/>
              <a:buNone/>
            </a:pPr>
            <a:r>
              <a:rPr lang="cs-CZ" sz="2400" smtClean="0"/>
              <a:t>	ne příliš spokojen(a) nebo </a:t>
            </a:r>
          </a:p>
          <a:p>
            <a:pPr lvl="1" eaLnBrk="1" hangingPunct="1">
              <a:buFontTx/>
              <a:buNone/>
            </a:pPr>
            <a:r>
              <a:rPr lang="cs-CZ" sz="2400" smtClean="0"/>
              <a:t>	vůbec nespokojen(a)?“</a:t>
            </a:r>
            <a:endParaRPr lang="en-AU" sz="2400" smtClean="0"/>
          </a:p>
        </p:txBody>
      </p:sp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cs-CZ" sz="2800" smtClean="0"/>
              <a:t>„Demokracie má možná své problémy, ale je lepší než kterákoli jiná forma vlády.“ (v %)</a:t>
            </a:r>
            <a:r>
              <a:rPr lang="en-AU" sz="3200" smtClean="0"/>
              <a:t> </a:t>
            </a:r>
            <a:r>
              <a:rPr lang="cs-CZ" sz="3200" smtClean="0"/>
              <a:t/>
            </a:r>
            <a:br>
              <a:rPr lang="cs-CZ" sz="3200" smtClean="0"/>
            </a:br>
            <a:endParaRPr lang="cs-CZ" sz="3200" smtClean="0"/>
          </a:p>
        </p:txBody>
      </p:sp>
      <p:graphicFrame>
        <p:nvGraphicFramePr>
          <p:cNvPr id="13315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295400"/>
          <a:ext cx="7762875" cy="4525074"/>
        </p:xfrm>
        <a:graphic>
          <a:graphicData uri="http://schemas.openxmlformats.org/drawingml/2006/table">
            <a:tbl>
              <a:tblPr/>
              <a:tblGrid>
                <a:gridCol w="1544638"/>
                <a:gridCol w="1554162"/>
                <a:gridCol w="1463675"/>
                <a:gridCol w="1600200"/>
                <a:gridCol w="1600200"/>
              </a:tblGrid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Rozhodně souhlasí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Souhlasí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Nesouhlasí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Rozhodně nesouhlasí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Dánsko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Francie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Německo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61,3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ČR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Rusko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31,9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5" name="Text Box 39"/>
          <p:cNvSpPr txBox="1">
            <a:spLocks noChangeArrowheads="1"/>
          </p:cNvSpPr>
          <p:nvPr/>
        </p:nvSpPr>
        <p:spPr bwMode="auto">
          <a:xfrm>
            <a:off x="1828800" y="13716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 </a:t>
            </a:r>
          </a:p>
        </p:txBody>
      </p:sp>
      <p:sp>
        <p:nvSpPr>
          <p:cNvPr id="10276" name="Text Box 40"/>
          <p:cNvSpPr txBox="1">
            <a:spLocks noChangeArrowheads="1"/>
          </p:cNvSpPr>
          <p:nvPr/>
        </p:nvSpPr>
        <p:spPr bwMode="auto">
          <a:xfrm>
            <a:off x="1600200" y="6248400"/>
            <a:ext cx="7375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/>
              <a:t>Zdroj: ESH 1999 (viz Sociální studia č.6, 2001, Vlachová) </a:t>
            </a:r>
          </a:p>
          <a:p>
            <a:endParaRPr lang="cs-CZ" i="1"/>
          </a:p>
        </p:txBody>
      </p: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99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654</Words>
  <Application>Microsoft Office PowerPoint</Application>
  <PresentationFormat>Předvádění na obrazovce (4:3)</PresentationFormat>
  <Paragraphs>193</Paragraphs>
  <Slides>17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Default Design</vt:lpstr>
      <vt:lpstr>Worksheet</vt:lpstr>
      <vt:lpstr>List</vt:lpstr>
      <vt:lpstr>Hlavní etapy postkomunistické transformace v ČR</vt:lpstr>
      <vt:lpstr>Snímek 2</vt:lpstr>
      <vt:lpstr>Snímek 3</vt:lpstr>
      <vt:lpstr>Snímek 4</vt:lpstr>
      <vt:lpstr>Snímek 5</vt:lpstr>
      <vt:lpstr>Názory na platové rozdíly v ČR:</vt:lpstr>
      <vt:lpstr>Postoje k příjmovým nerovnostem v ČR</vt:lpstr>
      <vt:lpstr>Postoje k demokracii (legitimita demokracie)</vt:lpstr>
      <vt:lpstr>„Demokracie má možná své problémy, ale je lepší než kterákoli jiná forma vlády.“ (v %)  </vt:lpstr>
      <vt:lpstr>Spokojenost s rozvojem demokracie (v %)</vt:lpstr>
      <vt:lpstr>Jak pociťujete, osobně získáváte anebo ztrácíte ve vztahu k systému sociální politiky? (v %) </vt:lpstr>
      <vt:lpstr>Snímek 12</vt:lpstr>
      <vt:lpstr>Proměna hodnot</vt:lpstr>
      <vt:lpstr>Čtyřpoložková baterie otázek pro měření postmaterialismu</vt:lpstr>
      <vt:lpstr>Hlavní zjištění</vt:lpstr>
      <vt:lpstr>Podíly materialistů a postmaterialistů v ČR</vt:lpstr>
      <vt:lpstr>Doporučené zdroje k tématu: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12:   Demokracie po transformaci v zemích SVE</dc:title>
  <dc:creator>Fonadova Laura</dc:creator>
  <cp:lastModifiedBy>laura</cp:lastModifiedBy>
  <cp:revision>16</cp:revision>
  <dcterms:modified xsi:type="dcterms:W3CDTF">2011-05-06T10:24:53Z</dcterms:modified>
</cp:coreProperties>
</file>