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3" autoAdjust="0"/>
  </p:normalViewPr>
  <p:slideViewPr>
    <p:cSldViewPr>
      <p:cViewPr varScale="1">
        <p:scale>
          <a:sx n="109" d="100"/>
          <a:sy n="109" d="100"/>
        </p:scale>
        <p:origin x="-68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980728"/>
            <a:ext cx="7772400" cy="266827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JAK BUDE PROBÍHAT ZPRACOVÁNÍ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D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V JARNÍM SEMESTRU 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DIPLOMOVÝ</a:t>
            </a:r>
            <a:r>
              <a:rPr lang="cs-CZ" b="1" dirty="0" smtClean="0"/>
              <a:t> </a:t>
            </a:r>
            <a:r>
              <a:rPr lang="cs-CZ" b="1" dirty="0" smtClean="0"/>
              <a:t>SEMINÁŘ </a:t>
            </a:r>
            <a:r>
              <a:rPr lang="cs-CZ" b="1" dirty="0" smtClean="0"/>
              <a:t>MPH_DIS2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108012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CO BUDE OBSAHOVAT POT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988840"/>
            <a:ext cx="8183880" cy="374441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2400" dirty="0" smtClean="0"/>
              <a:t>Téma </a:t>
            </a:r>
            <a:r>
              <a:rPr lang="cs-CZ" sz="2400" dirty="0" err="1" smtClean="0"/>
              <a:t>POTu</a:t>
            </a:r>
            <a:r>
              <a:rPr lang="cs-CZ" sz="2400" dirty="0" smtClean="0"/>
              <a:t>: </a:t>
            </a:r>
          </a:p>
          <a:p>
            <a:pPr>
              <a:buNone/>
            </a:pPr>
            <a:r>
              <a:rPr lang="cs-CZ" b="1" dirty="0" smtClean="0"/>
              <a:t>	Postup řešení a na ně navazující dílčí výsledky řešení </a:t>
            </a:r>
            <a:r>
              <a:rPr lang="cs-CZ" b="1" dirty="0" smtClean="0"/>
              <a:t>diplomové práce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400" dirty="0" smtClean="0"/>
              <a:t>konkrétně:</a:t>
            </a:r>
          </a:p>
          <a:p>
            <a:pPr lvl="0"/>
            <a:r>
              <a:rPr lang="cs-CZ" b="1" dirty="0" smtClean="0"/>
              <a:t>Téma </a:t>
            </a:r>
            <a:r>
              <a:rPr lang="cs-CZ" b="1" dirty="0" smtClean="0"/>
              <a:t>DP</a:t>
            </a:r>
            <a:r>
              <a:rPr lang="cs-CZ" dirty="0" smtClean="0"/>
              <a:t> </a:t>
            </a:r>
            <a:r>
              <a:rPr lang="cs-CZ" dirty="0" smtClean="0"/>
              <a:t>- Přesné znění</a:t>
            </a:r>
            <a:r>
              <a:rPr lang="cs-CZ" b="1" dirty="0" smtClean="0"/>
              <a:t> </a:t>
            </a:r>
            <a:r>
              <a:rPr lang="cs-CZ" dirty="0" smtClean="0"/>
              <a:t>tématu </a:t>
            </a:r>
            <a:r>
              <a:rPr lang="cs-CZ" dirty="0" smtClean="0"/>
              <a:t>DP</a:t>
            </a:r>
            <a:endParaRPr lang="cs-CZ" dirty="0" smtClean="0"/>
          </a:p>
          <a:p>
            <a:pPr lvl="0"/>
            <a:r>
              <a:rPr lang="cs-CZ" b="1" smtClean="0"/>
              <a:t>Cíl </a:t>
            </a:r>
            <a:r>
              <a:rPr lang="cs-CZ" b="1" smtClean="0"/>
              <a:t>DP </a:t>
            </a:r>
            <a:r>
              <a:rPr lang="cs-CZ" b="1" dirty="0" smtClean="0"/>
              <a:t>- Konkrétní problém, </a:t>
            </a:r>
            <a:r>
              <a:rPr lang="cs-CZ" dirty="0" smtClean="0"/>
              <a:t>řešený v </a:t>
            </a:r>
            <a:r>
              <a:rPr lang="cs-CZ" smtClean="0"/>
              <a:t>rámci </a:t>
            </a:r>
            <a:r>
              <a:rPr lang="cs-CZ" smtClean="0"/>
              <a:t>DP</a:t>
            </a:r>
            <a:r>
              <a:rPr lang="cs-CZ" b="1" smtClean="0"/>
              <a:t> </a:t>
            </a:r>
            <a:endParaRPr lang="cs-CZ" dirty="0" smtClean="0"/>
          </a:p>
          <a:p>
            <a:pPr lvl="0"/>
            <a:r>
              <a:rPr lang="cs-CZ" b="1" dirty="0" smtClean="0"/>
              <a:t>Stručný popis konkrétního postupu řešení</a:t>
            </a:r>
          </a:p>
          <a:p>
            <a:pPr lvl="0"/>
            <a:r>
              <a:rPr lang="cs-CZ" b="1" dirty="0" smtClean="0"/>
              <a:t>Navazující dosažené dílčí výsledky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936104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DIPLOMOVÝ SEMINÁŘ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700808"/>
            <a:ext cx="8183880" cy="3960440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V jarním semestru 2011 pokračuje na Katedře podnikového hospodářství již nastartovaná snaha o zkvalitnění prací na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diplomových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závěrečných pracích spoluprací vedoucích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DP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a vedoucího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diplomového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semináře se studenty.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Základem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je intenzívní pokračování práce studentů na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P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jarního semestru posledního ročníku ve dvou směrech: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04664"/>
            <a:ext cx="8183880" cy="1152128"/>
          </a:xfrm>
        </p:spPr>
        <p:txBody>
          <a:bodyPr>
            <a:noAutofit/>
          </a:bodyPr>
          <a:lstStyle/>
          <a:p>
            <a:pPr lvl="0" algn="ctr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Spolupráce s vedoucím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DP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4176464"/>
          </a:xfrm>
        </p:spPr>
        <p:txBody>
          <a:bodyPr>
            <a:normAutofit/>
          </a:bodyPr>
          <a:lstStyle/>
          <a:p>
            <a:r>
              <a:rPr lang="cs-CZ" sz="2200" dirty="0" smtClean="0"/>
              <a:t>Student je povinen se obracet na svého vedoucího </a:t>
            </a:r>
            <a:r>
              <a:rPr lang="cs-CZ" sz="2200" dirty="0" smtClean="0"/>
              <a:t>DP </a:t>
            </a:r>
            <a:r>
              <a:rPr lang="cs-CZ" sz="2200" dirty="0" smtClean="0"/>
              <a:t>a konzultovat s ním postup zpracování své </a:t>
            </a:r>
            <a:r>
              <a:rPr lang="cs-CZ" sz="2200" dirty="0" smtClean="0"/>
              <a:t>DP</a:t>
            </a:r>
            <a:r>
              <a:rPr lang="cs-CZ" sz="2200" dirty="0" smtClean="0"/>
              <a:t>. Na základě těchto konzultací vyjadřuje vedoucí svůj souhlas se zpracováním </a:t>
            </a:r>
            <a:r>
              <a:rPr lang="cs-CZ" sz="2200" dirty="0" smtClean="0"/>
              <a:t>DP</a:t>
            </a:r>
            <a:r>
              <a:rPr lang="cs-CZ" sz="2200" dirty="0" smtClean="0"/>
              <a:t>, který zapisuje do poznámkového bloku. </a:t>
            </a:r>
          </a:p>
          <a:p>
            <a:r>
              <a:rPr lang="cs-CZ" b="1" dirty="0" smtClean="0"/>
              <a:t>Souhlas vedoucího práce je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první podmínkou</a:t>
            </a:r>
            <a:r>
              <a:rPr lang="cs-CZ" b="1" dirty="0" smtClean="0"/>
              <a:t> udělení zápočtu v rámci </a:t>
            </a:r>
            <a:r>
              <a:rPr lang="cs-CZ" b="1" dirty="0" smtClean="0"/>
              <a:t>diplomového</a:t>
            </a:r>
            <a:r>
              <a:rPr lang="cs-CZ" b="1" dirty="0" smtClean="0"/>
              <a:t> </a:t>
            </a:r>
            <a:r>
              <a:rPr lang="cs-CZ" b="1" dirty="0" smtClean="0"/>
              <a:t>semináře </a:t>
            </a:r>
            <a:r>
              <a:rPr lang="cs-CZ" b="1" dirty="0" smtClean="0"/>
              <a:t>MPH_DIS2. </a:t>
            </a:r>
            <a:r>
              <a:rPr lang="cs-CZ" b="1" dirty="0" smtClean="0"/>
              <a:t>Vedoucí svůj souhlas zapisuje do poznámkového bloku k semináři.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1224136"/>
          </a:xfrm>
        </p:spPr>
        <p:txBody>
          <a:bodyPr/>
          <a:lstStyle/>
          <a:p>
            <a:pPr lvl="0" algn="ctr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Práce v 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diplomovém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semináři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988840"/>
            <a:ext cx="8183880" cy="3744416"/>
          </a:xfrm>
        </p:spPr>
        <p:txBody>
          <a:bodyPr>
            <a:normAutofit/>
          </a:bodyPr>
          <a:lstStyle/>
          <a:p>
            <a:r>
              <a:rPr lang="cs-CZ" dirty="0" smtClean="0"/>
              <a:t>Student pracuje v rámci </a:t>
            </a:r>
            <a:r>
              <a:rPr lang="cs-CZ" dirty="0" smtClean="0"/>
              <a:t>diplomového </a:t>
            </a:r>
            <a:r>
              <a:rPr lang="cs-CZ" dirty="0" smtClean="0"/>
              <a:t>semináře na </a:t>
            </a:r>
            <a:r>
              <a:rPr lang="cs-CZ" dirty="0" err="1" smtClean="0"/>
              <a:t>POTu</a:t>
            </a:r>
            <a:r>
              <a:rPr lang="cs-CZ" dirty="0" smtClean="0"/>
              <a:t> – kterým je </a:t>
            </a:r>
            <a:r>
              <a:rPr lang="cs-CZ" b="1" dirty="0" smtClean="0"/>
              <a:t>Postup řešení a dílčí výsledky </a:t>
            </a:r>
            <a:r>
              <a:rPr lang="cs-CZ" b="1" dirty="0" smtClean="0"/>
              <a:t>DP</a:t>
            </a:r>
            <a:endParaRPr lang="cs-CZ" b="1" dirty="0" smtClean="0"/>
          </a:p>
          <a:p>
            <a:r>
              <a:rPr lang="cs-CZ" dirty="0" smtClean="0"/>
              <a:t>POT student prezentuje na jednom ze seminářů, nebo uloží do </a:t>
            </a:r>
            <a:r>
              <a:rPr lang="cs-CZ" dirty="0" err="1" smtClean="0"/>
              <a:t>odevzdávárny</a:t>
            </a:r>
            <a:r>
              <a:rPr lang="cs-CZ" dirty="0" smtClean="0"/>
              <a:t> IS do stanoveného termínu. </a:t>
            </a:r>
          </a:p>
          <a:p>
            <a:r>
              <a:rPr lang="cs-CZ" sz="2000" dirty="0" smtClean="0"/>
              <a:t>POT je posuzován lektorem semináře a podle jeho pokynů studentem případně dopracován. 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1296144"/>
          </a:xfrm>
        </p:spPr>
        <p:txBody>
          <a:bodyPr/>
          <a:lstStyle/>
          <a:p>
            <a:pPr lvl="0" algn="ctr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Práce v 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diplomovém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semináři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988840"/>
            <a:ext cx="8183880" cy="3744416"/>
          </a:xfrm>
        </p:spPr>
        <p:txBody>
          <a:bodyPr/>
          <a:lstStyle/>
          <a:p>
            <a:r>
              <a:rPr lang="cs-CZ" b="1" dirty="0" smtClean="0"/>
              <a:t>Odevzdání </a:t>
            </a:r>
            <a:r>
              <a:rPr lang="cs-CZ" b="1" dirty="0" err="1" smtClean="0"/>
              <a:t>POTu</a:t>
            </a:r>
            <a:r>
              <a:rPr lang="cs-CZ" b="1" dirty="0" smtClean="0"/>
              <a:t> ve stanoveném termínu a jeho přijetí lektorem </a:t>
            </a:r>
            <a:r>
              <a:rPr lang="cs-CZ" b="1" dirty="0" smtClean="0"/>
              <a:t>MPH_DIS2 </a:t>
            </a:r>
            <a:r>
              <a:rPr lang="cs-CZ" b="1" dirty="0" smtClean="0"/>
              <a:t>je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druhou podmínkou </a:t>
            </a:r>
            <a:r>
              <a:rPr lang="cs-CZ" b="1" dirty="0" smtClean="0"/>
              <a:t>udělení zápočtu z </a:t>
            </a:r>
            <a:r>
              <a:rPr lang="cs-CZ" b="1" dirty="0" smtClean="0"/>
              <a:t>diplomového </a:t>
            </a:r>
            <a:r>
              <a:rPr lang="cs-CZ" b="1" dirty="0" smtClean="0"/>
              <a:t>semináře.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1224136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PODMÍNKA PRO PRVNÍ KOLO OBHAJOB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2132856"/>
            <a:ext cx="8183880" cy="3672408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Studentům, kteří se rozhodli obhajovat svoji </a:t>
            </a:r>
            <a:r>
              <a:rPr lang="cs-CZ" sz="2600" dirty="0" smtClean="0"/>
              <a:t>DP </a:t>
            </a:r>
            <a:r>
              <a:rPr lang="cs-CZ" sz="2600" dirty="0" smtClean="0"/>
              <a:t>v prvním kole obhajob –</a:t>
            </a:r>
          </a:p>
          <a:p>
            <a:r>
              <a:rPr lang="cs-CZ" sz="3500" b="1" dirty="0" smtClean="0"/>
              <a:t>odevzdání </a:t>
            </a:r>
            <a:r>
              <a:rPr lang="cs-CZ" sz="3500" b="1" dirty="0" smtClean="0"/>
              <a:t>DP </a:t>
            </a:r>
            <a:r>
              <a:rPr lang="cs-CZ" sz="3500" b="1" dirty="0" smtClean="0"/>
              <a:t>do </a:t>
            </a:r>
            <a:r>
              <a:rPr lang="cs-CZ" sz="3500" b="1" dirty="0" smtClean="0"/>
              <a:t>29.4.2011</a:t>
            </a:r>
            <a:r>
              <a:rPr lang="cs-CZ" sz="3500" b="1" dirty="0" smtClean="0"/>
              <a:t>, 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sz="2600" dirty="0" smtClean="0"/>
              <a:t>bude udělen zápočet z </a:t>
            </a:r>
            <a:r>
              <a:rPr lang="cs-CZ" sz="2600" dirty="0" smtClean="0"/>
              <a:t>diplomového </a:t>
            </a:r>
            <a:r>
              <a:rPr lang="cs-CZ" sz="2600" dirty="0" smtClean="0"/>
              <a:t>semináře </a:t>
            </a:r>
            <a:r>
              <a:rPr lang="cs-CZ" sz="2600" dirty="0" smtClean="0"/>
              <a:t>MPH_DIS2, </a:t>
            </a:r>
            <a:r>
              <a:rPr lang="cs-CZ" sz="2600" dirty="0" smtClean="0"/>
              <a:t>jestliže získají oba souhlasy (vedoucího </a:t>
            </a:r>
            <a:r>
              <a:rPr lang="cs-CZ" sz="2600" dirty="0" smtClean="0"/>
              <a:t>DP </a:t>
            </a:r>
            <a:r>
              <a:rPr lang="cs-CZ" sz="2600" dirty="0" smtClean="0"/>
              <a:t>i vedoucího semináře) </a:t>
            </a:r>
          </a:p>
          <a:p>
            <a:r>
              <a:rPr lang="cs-CZ" sz="3500" b="1" dirty="0" smtClean="0"/>
              <a:t>nejpozději do  15. </a:t>
            </a:r>
            <a:r>
              <a:rPr lang="cs-CZ" sz="3500" b="1" dirty="0" smtClean="0"/>
              <a:t>4. </a:t>
            </a:r>
            <a:r>
              <a:rPr lang="cs-CZ" sz="3500" b="1" dirty="0" smtClean="0"/>
              <a:t>2011</a:t>
            </a:r>
            <a:endParaRPr lang="cs-CZ" sz="35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144016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PODMÍNKA PRO DRUHÉ KOLO OBHAJOB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2132856"/>
            <a:ext cx="8183880" cy="367240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Studentům, kteří se rozhodli obhajovat svoji </a:t>
            </a:r>
            <a:r>
              <a:rPr lang="cs-CZ" sz="2400" dirty="0" smtClean="0"/>
              <a:t>DP </a:t>
            </a:r>
            <a:r>
              <a:rPr lang="cs-CZ" sz="2400" dirty="0" smtClean="0"/>
              <a:t>ve druhém kole obhajob </a:t>
            </a:r>
          </a:p>
          <a:p>
            <a:r>
              <a:rPr lang="cs-CZ" sz="3200" b="1" dirty="0" smtClean="0"/>
              <a:t>odevzdání </a:t>
            </a:r>
            <a:r>
              <a:rPr lang="cs-CZ" sz="3200" b="1" dirty="0" smtClean="0"/>
              <a:t>DP </a:t>
            </a:r>
            <a:r>
              <a:rPr lang="cs-CZ" sz="3200" b="1" dirty="0" smtClean="0"/>
              <a:t>do 1.7.2011,</a:t>
            </a:r>
          </a:p>
          <a:p>
            <a:pPr>
              <a:buNone/>
            </a:pPr>
            <a:r>
              <a:rPr lang="cs-CZ" b="1" dirty="0" smtClean="0"/>
              <a:t> </a:t>
            </a:r>
          </a:p>
          <a:p>
            <a:r>
              <a:rPr lang="cs-CZ" sz="2400" dirty="0" smtClean="0"/>
              <a:t>bude udělen zápočet z diplomového semináře </a:t>
            </a:r>
            <a:r>
              <a:rPr lang="cs-CZ" sz="2400" dirty="0" smtClean="0"/>
              <a:t>MPH_DIS2, </a:t>
            </a:r>
            <a:r>
              <a:rPr lang="cs-CZ" sz="2400" dirty="0" smtClean="0"/>
              <a:t>jestliže získají oba uvedené souhlasy (vedoucího </a:t>
            </a:r>
            <a:r>
              <a:rPr lang="cs-CZ" sz="2400" dirty="0" smtClean="0"/>
              <a:t>DP </a:t>
            </a:r>
            <a:r>
              <a:rPr lang="cs-CZ" sz="2400" dirty="0" smtClean="0"/>
              <a:t>i vedoucího semináře) </a:t>
            </a:r>
          </a:p>
          <a:p>
            <a:r>
              <a:rPr lang="cs-CZ" sz="3200" b="1" dirty="0" smtClean="0"/>
              <a:t>nejpozději do  15. 6. 2011</a:t>
            </a:r>
            <a:r>
              <a:rPr lang="cs-CZ" sz="3200" dirty="0" smtClean="0"/>
              <a:t> </a:t>
            </a:r>
            <a:endParaRPr lang="cs-CZ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1296144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JAK BUDE PROBÍHAT PRÁCE V SEMINÁŘI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2204864"/>
            <a:ext cx="8183880" cy="3600400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>
                <a:solidFill>
                  <a:schemeClr val="accent1">
                    <a:lumMod val="50000"/>
                  </a:schemeClr>
                </a:solidFill>
              </a:rPr>
              <a:t>Na úvodním soustředění </a:t>
            </a:r>
            <a:r>
              <a:rPr lang="cs-CZ" sz="2000" dirty="0" smtClean="0"/>
              <a:t>je zadán POT, který studenti postupně zpracovávají formou </a:t>
            </a:r>
            <a:r>
              <a:rPr lang="cs-CZ" sz="2000" dirty="0" err="1" smtClean="0"/>
              <a:t>Power</a:t>
            </a:r>
            <a:r>
              <a:rPr lang="cs-CZ" sz="2000" dirty="0" smtClean="0"/>
              <a:t>-Pointových prezentací a prostřednictvím IS jej vkládají do </a:t>
            </a:r>
            <a:r>
              <a:rPr lang="cs-CZ" sz="2000" dirty="0" err="1" smtClean="0"/>
              <a:t>odevzdávárny</a:t>
            </a:r>
            <a:r>
              <a:rPr lang="cs-CZ" sz="2000" dirty="0" smtClean="0"/>
              <a:t> IS. Prezentace posuzuje lektor mimo soustředění z </a:t>
            </a:r>
            <a:r>
              <a:rPr lang="cs-CZ" sz="2000" dirty="0" err="1" smtClean="0"/>
              <a:t>odevzdávárny</a:t>
            </a:r>
            <a:r>
              <a:rPr lang="cs-CZ" sz="2000" dirty="0" smtClean="0"/>
              <a:t> IS a e-mailem sděluje studentům své připomínky.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Na programu </a:t>
            </a:r>
            <a:r>
              <a:rPr lang="cs-CZ" sz="2000" b="1" dirty="0" smtClean="0">
                <a:solidFill>
                  <a:schemeClr val="accent1">
                    <a:lumMod val="50000"/>
                  </a:schemeClr>
                </a:solidFill>
              </a:rPr>
              <a:t>druhého soustředění </a:t>
            </a:r>
            <a:r>
              <a:rPr lang="cs-CZ" sz="2000" dirty="0" smtClean="0"/>
              <a:t>bude přednáška ředitele  agentury AUGUR </a:t>
            </a:r>
            <a:r>
              <a:rPr lang="cs-CZ" sz="2000" dirty="0" err="1" smtClean="0"/>
              <a:t>Consulting</a:t>
            </a:r>
            <a:r>
              <a:rPr lang="cs-CZ" sz="2000" dirty="0" smtClean="0"/>
              <a:t>, s.r.o. Mgr. Mariána Svobody na téma: </a:t>
            </a:r>
            <a:r>
              <a:rPr lang="cs-CZ" sz="2000" b="1" dirty="0" smtClean="0"/>
              <a:t>„Praxe přípravy, provádění a vyhodnocování empirického výzkumu pro podniky a organizace.“</a:t>
            </a:r>
            <a:r>
              <a:rPr lang="cs-CZ" sz="2000" dirty="0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1296144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JAK BUDE PROBÍHAT PRÁCE V SEMINÁŘI </a:t>
            </a:r>
            <a:endParaRPr lang="cs-CZ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2060848"/>
            <a:ext cx="8183880" cy="3672408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accent1">
                    <a:lumMod val="50000"/>
                  </a:schemeClr>
                </a:solidFill>
              </a:rPr>
              <a:t>Na dalších soustředěních </a:t>
            </a:r>
            <a:r>
              <a:rPr lang="cs-CZ" sz="2000" dirty="0" smtClean="0"/>
              <a:t>mohou studenti vystoupit se svými </a:t>
            </a:r>
            <a:r>
              <a:rPr lang="cs-CZ" sz="2000" dirty="0" err="1" smtClean="0"/>
              <a:t>POTy</a:t>
            </a:r>
            <a:r>
              <a:rPr lang="cs-CZ" sz="2000" dirty="0" smtClean="0"/>
              <a:t> v rámci individuálních prezentací, které umožňují konzultovat a upřesnit konkrétní řešení </a:t>
            </a:r>
            <a:r>
              <a:rPr lang="cs-CZ" sz="2000" dirty="0" smtClean="0"/>
              <a:t>DP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 </a:t>
            </a:r>
          </a:p>
          <a:p>
            <a:r>
              <a:rPr lang="cs-CZ" sz="2000" dirty="0" smtClean="0"/>
              <a:t>Na individuální prezentace na dalších soustředěních je nezbytné se přihlašovat na IS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V rozpravě ke každé prezentaci lektor sdělí studentovi připomínky a doporučení metodického charakteru a sdělí mu, zda byla jeho prezentace přijata a tím splněna jedna z podmínek k udělení zápočtu.</a:t>
            </a:r>
            <a:endParaRPr lang="cs-CZ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87</TotalTime>
  <Words>133</Words>
  <Application>Microsoft Office PowerPoint</Application>
  <PresentationFormat>Předvádění na obrazovce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Aspekt</vt:lpstr>
      <vt:lpstr>JAK BUDE PROBÍHAT ZPRACOVÁNÍ DP V JARNÍM SEMESTRU  </vt:lpstr>
      <vt:lpstr>DIPLOMOVÝ SEMINÁŘ</vt:lpstr>
      <vt:lpstr>Spolupráce s vedoucím DP </vt:lpstr>
      <vt:lpstr>Práce v diplomovém semináři  </vt:lpstr>
      <vt:lpstr>Práce v diplomovém semináři  </vt:lpstr>
      <vt:lpstr>PODMÍNKA PRO PRVNÍ KOLO OBHAJOB</vt:lpstr>
      <vt:lpstr>PODMÍNKA PRO DRUHÉ KOLO OBHAJOB</vt:lpstr>
      <vt:lpstr>JAK BUDE PROBÍHAT PRÁCE V SEMINÁŘI </vt:lpstr>
      <vt:lpstr>JAK BUDE PROBÍHAT PRÁCE V SEMINÁŘI </vt:lpstr>
      <vt:lpstr>CO BUDE OBSAHOVAT POT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BUDE PROBÍHAT ZPRACOVÁNÍ BP V JARNÍM SEMESTRU BPH_BAS2. </dc:title>
  <dc:creator>Doc.Ing.Ivan Hálek, CSc.</dc:creator>
  <cp:lastModifiedBy>Doc.Ing.Ivan Hálek, CSc.</cp:lastModifiedBy>
  <cp:revision>10</cp:revision>
  <dcterms:created xsi:type="dcterms:W3CDTF">2011-02-22T17:20:51Z</dcterms:created>
  <dcterms:modified xsi:type="dcterms:W3CDTF">2011-02-22T19:24:02Z</dcterms:modified>
</cp:coreProperties>
</file>