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1" r:id="rId4"/>
    <p:sldId id="272" r:id="rId5"/>
    <p:sldId id="261" r:id="rId6"/>
    <p:sldId id="258" r:id="rId7"/>
    <p:sldId id="259" r:id="rId8"/>
    <p:sldId id="260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6FCAD54-2527-4530-92DB-EBD4D5705749}" type="datetimeFigureOut">
              <a:rPr lang="cs-CZ" smtClean="0"/>
              <a:t>14.6.2011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5CEDFD2-6752-4C9E-B7AE-D03677287E66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AD54-2527-4530-92DB-EBD4D5705749}" type="datetimeFigureOut">
              <a:rPr lang="cs-CZ" smtClean="0"/>
              <a:t>14.6.2011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FD2-6752-4C9E-B7AE-D03677287E6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AD54-2527-4530-92DB-EBD4D5705749}" type="datetimeFigureOut">
              <a:rPr lang="cs-CZ" smtClean="0"/>
              <a:t>14.6.2011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FD2-6752-4C9E-B7AE-D03677287E6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AD54-2527-4530-92DB-EBD4D5705749}" type="datetimeFigureOut">
              <a:rPr lang="cs-CZ" smtClean="0"/>
              <a:t>14.6.2011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FD2-6752-4C9E-B7AE-D03677287E6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6FCAD54-2527-4530-92DB-EBD4D5705749}" type="datetimeFigureOut">
              <a:rPr lang="cs-CZ" smtClean="0"/>
              <a:t>14.6.2011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5CEDFD2-6752-4C9E-B7AE-D03677287E6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AD54-2527-4530-92DB-EBD4D5705749}" type="datetimeFigureOut">
              <a:rPr lang="cs-CZ" smtClean="0"/>
              <a:t>14.6.2011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FD2-6752-4C9E-B7AE-D03677287E6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AD54-2527-4530-92DB-EBD4D5705749}" type="datetimeFigureOut">
              <a:rPr lang="cs-CZ" smtClean="0"/>
              <a:t>14.6.2011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FD2-6752-4C9E-B7AE-D03677287E6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AD54-2527-4530-92DB-EBD4D5705749}" type="datetimeFigureOut">
              <a:rPr lang="cs-CZ" smtClean="0"/>
              <a:t>14.6.2011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FD2-6752-4C9E-B7AE-D03677287E66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AD54-2527-4530-92DB-EBD4D5705749}" type="datetimeFigureOut">
              <a:rPr lang="cs-CZ" smtClean="0"/>
              <a:t>14.6.2011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FD2-6752-4C9E-B7AE-D03677287E66}" type="slidenum">
              <a:rPr lang="cs-CZ" smtClean="0"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AD54-2527-4530-92DB-EBD4D5705749}" type="datetimeFigureOut">
              <a:rPr lang="cs-CZ" smtClean="0"/>
              <a:t>14.6.2011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FD2-6752-4C9E-B7AE-D03677287E6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AD54-2527-4530-92DB-EBD4D5705749}" type="datetimeFigureOut">
              <a:rPr lang="cs-CZ" smtClean="0"/>
              <a:t>14.6.2011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EDFD2-6752-4C9E-B7AE-D03677287E6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FCAD54-2527-4530-92DB-EBD4D5705749}" type="datetimeFigureOut">
              <a:rPr lang="cs-CZ" smtClean="0"/>
              <a:t>14.6.2011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5CEDFD2-6752-4C9E-B7AE-D03677287E66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Qm1OD5vCq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bkowicz-premium.cz/kde-ochutna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bkowicz-premium.cz/nealko/" TargetMode="External"/><Relationship Id="rId2" Type="http://schemas.openxmlformats.org/officeDocument/2006/relationships/hyperlink" Target="http://www.lobkowicz-premium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vni-reklamy.blogspot.com/2009/11/lobkowicz-premiovy-lezak-za-rozumnou.html" TargetMode="External"/><Relationship Id="rId5" Type="http://schemas.openxmlformats.org/officeDocument/2006/relationships/hyperlink" Target="http://pivnirecenze.cz/2152-recenze-lobkowicz-premium" TargetMode="External"/><Relationship Id="rId4" Type="http://schemas.openxmlformats.org/officeDocument/2006/relationships/hyperlink" Target="http://www.i-magazin.cz/view.php?nazevclanku=historie-pivovaru-lobkowicz&amp;cisloclanku=200702003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lacabana.cz/images/1-n-Lobkowi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0393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5934670"/>
            <a:ext cx="471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Martin Fabián, 321714</a:t>
            </a:r>
          </a:p>
          <a:p>
            <a:r>
              <a:rPr lang="cs-CZ" dirty="0" smtClean="0"/>
              <a:t>Marketing v EU</a:t>
            </a:r>
          </a:p>
          <a:p>
            <a:r>
              <a:rPr lang="cs-CZ" dirty="0" smtClean="0"/>
              <a:t>Jaro 2011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Produkt - </a:t>
            </a:r>
            <a:r>
              <a:rPr lang="cs-CZ" dirty="0" err="1" smtClean="0"/>
              <a:t>Lobkowicz</a:t>
            </a:r>
            <a:r>
              <a:rPr lang="cs-CZ" dirty="0" smtClean="0"/>
              <a:t> Premium </a:t>
            </a:r>
            <a:r>
              <a:rPr lang="cs-CZ" dirty="0" smtClean="0"/>
              <a:t>nealko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Lobkowicz</a:t>
            </a:r>
            <a:r>
              <a:rPr lang="cs-CZ" dirty="0" smtClean="0"/>
              <a:t> Premium Nealko je osvěžující pivo plné chuti, kterému speciální chmelení dodává nezaměnitelnou příchuť. </a:t>
            </a:r>
            <a:endParaRPr lang="cs-CZ" dirty="0" smtClean="0"/>
          </a:p>
          <a:p>
            <a:r>
              <a:rPr lang="cs-CZ" dirty="0" err="1" smtClean="0"/>
              <a:t>Lobkowicz</a:t>
            </a:r>
            <a:r>
              <a:rPr lang="cs-CZ" dirty="0" smtClean="0"/>
              <a:t> Premium Nealko se pyšní fyziologicky vyváženým složením. Obsahuje výhradně přirozené antioxidanty, má nízký obsah sodíku a není umělé </a:t>
            </a:r>
            <a:r>
              <a:rPr lang="cs-CZ" dirty="0" smtClean="0"/>
              <a:t>doslazováno.</a:t>
            </a:r>
          </a:p>
          <a:p>
            <a:r>
              <a:rPr lang="cs-CZ" dirty="0" err="1" smtClean="0"/>
              <a:t>Lobkowicz</a:t>
            </a:r>
            <a:r>
              <a:rPr lang="cs-CZ" dirty="0" smtClean="0"/>
              <a:t> Premium Nealko má velmi nízkou energetickou hodnotu, jejíž množství je srovnatelné s nejpopulárnějšími nízkoenergetickými nápoji na trhu. Je tedy optimálním nápojem pro všechny zastánce zdravého životního stylu.</a:t>
            </a:r>
            <a:endParaRPr lang="cs-CZ" dirty="0"/>
          </a:p>
        </p:txBody>
      </p:sp>
      <p:pic>
        <p:nvPicPr>
          <p:cNvPr id="4" name="Picture 4" descr="http://www.soutez.cz/data/pr/3008-00000000000000000000000000000000000000000000000000000000000000000000000000000000000000000000000000000000%C3%A9Lobkowicz%20Premium%20Nealko%20rosa%20RGB%20nah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3356992"/>
            <a:ext cx="647300" cy="2155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 – balení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Pivo </a:t>
            </a:r>
            <a:r>
              <a:rPr lang="cs-CZ" dirty="0" err="1" smtClean="0"/>
              <a:t>Lobkowicz</a:t>
            </a:r>
            <a:r>
              <a:rPr lang="cs-CZ" dirty="0" smtClean="0"/>
              <a:t> Premium </a:t>
            </a:r>
            <a:r>
              <a:rPr lang="cs-CZ" dirty="0" smtClean="0"/>
              <a:t>balení:</a:t>
            </a:r>
            <a:endParaRPr lang="cs-CZ" dirty="0" smtClean="0"/>
          </a:p>
          <a:p>
            <a:r>
              <a:rPr lang="cs-CZ" dirty="0" smtClean="0"/>
              <a:t>sud KEG 15 l</a:t>
            </a:r>
          </a:p>
          <a:p>
            <a:r>
              <a:rPr lang="cs-CZ" dirty="0" smtClean="0"/>
              <a:t>sud KEG 30 l</a:t>
            </a:r>
          </a:p>
          <a:p>
            <a:r>
              <a:rPr lang="cs-CZ" dirty="0" smtClean="0"/>
              <a:t>sud KEG 50 l</a:t>
            </a:r>
          </a:p>
          <a:p>
            <a:r>
              <a:rPr lang="cs-CZ" dirty="0" smtClean="0"/>
              <a:t>přepravka 20 x 0,5 l lahev</a:t>
            </a:r>
          </a:p>
          <a:p>
            <a:r>
              <a:rPr lang="cs-CZ" dirty="0" smtClean="0"/>
              <a:t>přepravka 24 x 0,33 l lahev</a:t>
            </a:r>
          </a:p>
          <a:p>
            <a:endParaRPr lang="cs-CZ" dirty="0"/>
          </a:p>
        </p:txBody>
      </p:sp>
      <p:pic>
        <p:nvPicPr>
          <p:cNvPr id="4" name="Picture 4" descr="http://www.soutez.cz/data/pr/3008-00000000000000000000000000000000000000000000000000000000000000000000000000000000000000000000000000000000%C3%A9Lobkowicz%20Premium%20Nealko%20rosa%20RGB%20nah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268760"/>
            <a:ext cx="1512168" cy="5036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 - </a:t>
            </a:r>
            <a:r>
              <a:rPr lang="cs-CZ" dirty="0" err="1" smtClean="0"/>
              <a:t>Lobkowicz</a:t>
            </a:r>
            <a:r>
              <a:rPr lang="cs-CZ" dirty="0" smtClean="0"/>
              <a:t> Premium nealko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/>
              <a:t>Chmel</a:t>
            </a:r>
          </a:p>
          <a:p>
            <a:pPr>
              <a:buNone/>
            </a:pPr>
            <a:r>
              <a:rPr lang="cs-CZ" dirty="0" smtClean="0"/>
              <a:t>	Pro </a:t>
            </a:r>
            <a:r>
              <a:rPr lang="cs-CZ" dirty="0" smtClean="0"/>
              <a:t>chmelení piva </a:t>
            </a:r>
            <a:r>
              <a:rPr lang="cs-CZ" dirty="0" err="1" smtClean="0"/>
              <a:t>Lobkowicz</a:t>
            </a:r>
            <a:r>
              <a:rPr lang="cs-CZ" dirty="0" smtClean="0"/>
              <a:t> Premium </a:t>
            </a:r>
            <a:r>
              <a:rPr lang="cs-CZ" dirty="0" smtClean="0"/>
              <a:t>Nealko se používají </a:t>
            </a:r>
            <a:r>
              <a:rPr lang="cs-CZ" dirty="0" smtClean="0"/>
              <a:t>tři druhy chmele – Žatecký poloraný </a:t>
            </a:r>
            <a:r>
              <a:rPr lang="cs-CZ" dirty="0" err="1" smtClean="0"/>
              <a:t>červeňák</a:t>
            </a:r>
            <a:r>
              <a:rPr lang="cs-CZ" dirty="0" smtClean="0"/>
              <a:t>, Premiant a </a:t>
            </a:r>
            <a:r>
              <a:rPr lang="cs-CZ" dirty="0" err="1" smtClean="0"/>
              <a:t>Cascade.Voda</a:t>
            </a:r>
            <a:endParaRPr lang="cs-CZ" dirty="0" smtClean="0"/>
          </a:p>
          <a:p>
            <a:r>
              <a:rPr lang="cs-CZ" b="1" dirty="0" smtClean="0"/>
              <a:t>K vaření </a:t>
            </a:r>
            <a:r>
              <a:rPr lang="cs-CZ" dirty="0" smtClean="0"/>
              <a:t>piva </a:t>
            </a:r>
            <a:r>
              <a:rPr lang="cs-CZ" dirty="0" err="1" smtClean="0"/>
              <a:t>Lobkowicz</a:t>
            </a:r>
            <a:r>
              <a:rPr lang="cs-CZ" dirty="0" smtClean="0"/>
              <a:t> Premium </a:t>
            </a:r>
            <a:r>
              <a:rPr lang="cs-CZ" dirty="0" smtClean="0"/>
              <a:t>Nealko je použita voda </a:t>
            </a:r>
            <a:r>
              <a:rPr lang="cs-CZ" dirty="0" smtClean="0"/>
              <a:t>z podzemního jihočeského </a:t>
            </a:r>
            <a:r>
              <a:rPr lang="cs-CZ" dirty="0" smtClean="0"/>
              <a:t>jezera. (stejně jako u ležáku)</a:t>
            </a:r>
          </a:p>
          <a:p>
            <a:r>
              <a:rPr lang="cs-CZ" b="1" dirty="0" smtClean="0"/>
              <a:t>Slad</a:t>
            </a:r>
            <a:endParaRPr lang="cs-CZ" b="1" dirty="0" smtClean="0"/>
          </a:p>
          <a:p>
            <a:pPr>
              <a:buNone/>
            </a:pPr>
            <a:r>
              <a:rPr lang="cs-CZ" dirty="0" smtClean="0"/>
              <a:t>	Pro výrobu </a:t>
            </a:r>
            <a:r>
              <a:rPr lang="cs-CZ" dirty="0" smtClean="0"/>
              <a:t>nealkoholického piva </a:t>
            </a:r>
            <a:r>
              <a:rPr lang="cs-CZ" dirty="0" smtClean="0"/>
              <a:t>jsou použity </a:t>
            </a:r>
            <a:r>
              <a:rPr lang="cs-CZ" dirty="0" smtClean="0"/>
              <a:t>tři druhy sladu (český, bavorský a karamelový), které jsou sladěny do jedinečné a nezaměnitelné chuti piva </a:t>
            </a:r>
            <a:r>
              <a:rPr lang="cs-CZ" dirty="0" err="1" smtClean="0"/>
              <a:t>Lobkowicz</a:t>
            </a:r>
            <a:r>
              <a:rPr lang="cs-CZ" dirty="0" smtClean="0"/>
              <a:t> Premium </a:t>
            </a:r>
            <a:r>
              <a:rPr lang="cs-CZ" dirty="0" smtClean="0"/>
              <a:t>Nealko. </a:t>
            </a:r>
          </a:p>
          <a:p>
            <a:r>
              <a:rPr lang="cs-CZ" b="1" dirty="0" smtClean="0"/>
              <a:t>Kvasnice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dirty="0" smtClean="0"/>
              <a:t>Nenapodobitelnou </a:t>
            </a:r>
            <a:r>
              <a:rPr lang="cs-CZ" dirty="0" smtClean="0"/>
              <a:t>chuť piva </a:t>
            </a:r>
            <a:r>
              <a:rPr lang="cs-CZ" dirty="0" err="1" smtClean="0"/>
              <a:t>Lobkowicz</a:t>
            </a:r>
            <a:r>
              <a:rPr lang="cs-CZ" dirty="0" smtClean="0"/>
              <a:t> Premium Nealko vytváří spolu s použitými surovinami </a:t>
            </a:r>
            <a:r>
              <a:rPr lang="cs-CZ" dirty="0" smtClean="0"/>
              <a:t>vlastní </a:t>
            </a:r>
            <a:r>
              <a:rPr lang="cs-CZ" dirty="0" smtClean="0"/>
              <a:t>kmen pivovarských kvasnic, který produkuje minimum alkoholu.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 - </a:t>
            </a:r>
            <a:r>
              <a:rPr lang="cs-CZ" dirty="0" err="1" smtClean="0"/>
              <a:t>Lobkowicz</a:t>
            </a:r>
            <a:r>
              <a:rPr lang="cs-CZ" dirty="0" smtClean="0"/>
              <a:t> Premium </a:t>
            </a:r>
            <a:r>
              <a:rPr lang="cs-CZ" dirty="0" smtClean="0"/>
              <a:t>nealko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Při vaření piva </a:t>
            </a:r>
            <a:r>
              <a:rPr lang="cs-CZ" dirty="0" err="1" smtClean="0"/>
              <a:t>Lobkowicz</a:t>
            </a:r>
            <a:r>
              <a:rPr lang="cs-CZ" dirty="0" smtClean="0"/>
              <a:t> Premium Nealko </a:t>
            </a:r>
            <a:r>
              <a:rPr lang="cs-CZ" dirty="0" smtClean="0"/>
              <a:t>je kladen </a:t>
            </a:r>
            <a:r>
              <a:rPr lang="cs-CZ" dirty="0" smtClean="0"/>
              <a:t>velký důraz na standardizovaný postup výroby, který zahrnuje:</a:t>
            </a:r>
          </a:p>
          <a:p>
            <a:r>
              <a:rPr lang="cs-CZ" dirty="0" err="1" smtClean="0"/>
              <a:t>dvourmutový</a:t>
            </a:r>
            <a:r>
              <a:rPr lang="cs-CZ" dirty="0" smtClean="0"/>
              <a:t> proces na varně</a:t>
            </a:r>
          </a:p>
          <a:p>
            <a:r>
              <a:rPr lang="cs-CZ" dirty="0" smtClean="0"/>
              <a:t>studené chmelení</a:t>
            </a:r>
          </a:p>
          <a:p>
            <a:r>
              <a:rPr lang="cs-CZ" dirty="0" smtClean="0"/>
              <a:t>dvoufázové kvašení</a:t>
            </a:r>
          </a:p>
          <a:p>
            <a:r>
              <a:rPr lang="cs-CZ" dirty="0" smtClean="0"/>
              <a:t>přesně dodržované výrobní postupy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Propagace – billboardy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1508" name="Picture 4" descr="http://www.astron.cz/prilohy/320/lobkowi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1607" y="692696"/>
            <a:ext cx="3802393" cy="5703590"/>
          </a:xfrm>
          <a:prstGeom prst="rect">
            <a:avLst/>
          </a:prstGeom>
          <a:noFill/>
        </p:spPr>
      </p:pic>
      <p:pic>
        <p:nvPicPr>
          <p:cNvPr id="21510" name="Picture 6" descr="http://whitelionbeers.com/wp-content/uploads/2010/05/lobkowicz-the-real-czech-be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81475"/>
            <a:ext cx="5667375" cy="2676525"/>
          </a:xfrm>
          <a:prstGeom prst="rect">
            <a:avLst/>
          </a:prstGeom>
          <a:noFill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574593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Propagace - soutěže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0106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Propagace – reklamní předměty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8674" name="Picture 2" descr="obrázek produkt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1656184" cy="1656184"/>
          </a:xfrm>
          <a:prstGeom prst="rect">
            <a:avLst/>
          </a:prstGeom>
          <a:noFill/>
        </p:spPr>
      </p:pic>
      <p:pic>
        <p:nvPicPr>
          <p:cNvPr id="28676" name="Picture 4" descr="Sklen Aspen 0,3 l Lobkowicz NEAL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16832"/>
            <a:ext cx="781050" cy="2381250"/>
          </a:xfrm>
          <a:prstGeom prst="rect">
            <a:avLst/>
          </a:prstGeom>
          <a:noFill/>
        </p:spPr>
      </p:pic>
      <p:pic>
        <p:nvPicPr>
          <p:cNvPr id="28678" name="Picture 6" descr="Triko Lobkowicz čern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340768"/>
            <a:ext cx="2257425" cy="2381250"/>
          </a:xfrm>
          <a:prstGeom prst="rect">
            <a:avLst/>
          </a:prstGeom>
          <a:noFill/>
        </p:spPr>
      </p:pic>
      <p:pic>
        <p:nvPicPr>
          <p:cNvPr id="28680" name="Picture 8" descr="Džbánek Diamant 0,5 l Lobkowi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365104"/>
            <a:ext cx="2381250" cy="1581151"/>
          </a:xfrm>
          <a:prstGeom prst="rect">
            <a:avLst/>
          </a:prstGeom>
          <a:noFill/>
        </p:spPr>
      </p:pic>
      <p:pic>
        <p:nvPicPr>
          <p:cNvPr id="28682" name="Picture 10" descr="Košile Lobkowicz M krátký rukáv béžová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789040"/>
            <a:ext cx="2105025" cy="2381250"/>
          </a:xfrm>
          <a:prstGeom prst="rect">
            <a:avLst/>
          </a:prstGeom>
          <a:noFill/>
        </p:spPr>
      </p:pic>
      <p:pic>
        <p:nvPicPr>
          <p:cNvPr id="28684" name="Picture 12" descr="Podnos Lobkowi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581128"/>
            <a:ext cx="2381250" cy="129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Propagace – reklamní spot (starší)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?v=5Qm1OD5vCq0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ochutnat pivo </a:t>
            </a:r>
            <a:r>
              <a:rPr lang="cs-CZ" dirty="0" err="1" smtClean="0"/>
              <a:t>Lobkowicz</a:t>
            </a:r>
            <a:r>
              <a:rPr lang="cs-CZ" dirty="0" smtClean="0"/>
              <a:t>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lobkowicz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premium.cz</a:t>
            </a:r>
            <a:r>
              <a:rPr lang="cs-CZ" dirty="0" smtClean="0">
                <a:hlinkClick r:id="rId2"/>
              </a:rPr>
              <a:t>/kde-ochutnat/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29600" cy="9144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Úvod</a:t>
            </a:r>
          </a:p>
          <a:p>
            <a:r>
              <a:rPr lang="cs-CZ" dirty="0" smtClean="0"/>
              <a:t>Historie</a:t>
            </a:r>
          </a:p>
          <a:p>
            <a:r>
              <a:rPr lang="cs-CZ" dirty="0" smtClean="0"/>
              <a:t>Produkt</a:t>
            </a:r>
          </a:p>
          <a:p>
            <a:pPr lvl="1"/>
            <a:r>
              <a:rPr lang="cs-CZ" dirty="0" err="1" smtClean="0"/>
              <a:t>Lobkowicz</a:t>
            </a:r>
            <a:r>
              <a:rPr lang="cs-CZ" dirty="0" smtClean="0"/>
              <a:t> Premium</a:t>
            </a:r>
          </a:p>
          <a:p>
            <a:pPr lvl="2"/>
            <a:r>
              <a:rPr lang="cs-CZ" dirty="0" smtClean="0"/>
              <a:t>O pivu</a:t>
            </a:r>
          </a:p>
          <a:p>
            <a:pPr lvl="2"/>
            <a:r>
              <a:rPr lang="cs-CZ" dirty="0" smtClean="0"/>
              <a:t>Balení</a:t>
            </a:r>
          </a:p>
          <a:p>
            <a:pPr lvl="2"/>
            <a:r>
              <a:rPr lang="cs-CZ" dirty="0" smtClean="0"/>
              <a:t>Výroba </a:t>
            </a:r>
          </a:p>
          <a:p>
            <a:pPr lvl="1"/>
            <a:r>
              <a:rPr lang="cs-CZ" dirty="0" err="1" smtClean="0"/>
              <a:t>Lobkowicz</a:t>
            </a:r>
            <a:r>
              <a:rPr lang="cs-CZ" dirty="0" smtClean="0"/>
              <a:t> Premium Nealko</a:t>
            </a:r>
          </a:p>
          <a:p>
            <a:pPr lvl="2"/>
            <a:r>
              <a:rPr lang="cs-CZ" dirty="0" smtClean="0"/>
              <a:t>O pivu</a:t>
            </a:r>
          </a:p>
          <a:p>
            <a:pPr lvl="2"/>
            <a:r>
              <a:rPr lang="cs-CZ" dirty="0" smtClean="0"/>
              <a:t>Balení</a:t>
            </a:r>
          </a:p>
          <a:p>
            <a:pPr lvl="2"/>
            <a:r>
              <a:rPr lang="cs-CZ" dirty="0" smtClean="0"/>
              <a:t>Výroba </a:t>
            </a:r>
          </a:p>
          <a:p>
            <a:r>
              <a:rPr lang="cs-CZ" dirty="0" smtClean="0"/>
              <a:t>Propagace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lobkowicz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premium.cz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lobkowicz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premium.cz</a:t>
            </a:r>
            <a:r>
              <a:rPr lang="cs-CZ" dirty="0" smtClean="0">
                <a:hlinkClick r:id="rId3"/>
              </a:rPr>
              <a:t>/nealko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www.i-</a:t>
            </a:r>
            <a:r>
              <a:rPr lang="cs-CZ" dirty="0" err="1" smtClean="0">
                <a:hlinkClick r:id="rId4"/>
              </a:rPr>
              <a:t>magazin.cz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view.php</a:t>
            </a:r>
            <a:r>
              <a:rPr lang="cs-CZ" dirty="0" smtClean="0">
                <a:hlinkClick r:id="rId4"/>
              </a:rPr>
              <a:t>?</a:t>
            </a:r>
            <a:r>
              <a:rPr lang="cs-CZ" dirty="0" err="1" smtClean="0">
                <a:hlinkClick r:id="rId4"/>
              </a:rPr>
              <a:t>nazevclanku</a:t>
            </a:r>
            <a:r>
              <a:rPr lang="cs-CZ" dirty="0" smtClean="0">
                <a:hlinkClick r:id="rId4"/>
              </a:rPr>
              <a:t>=historie-pivovaru-</a:t>
            </a:r>
            <a:r>
              <a:rPr lang="cs-CZ" dirty="0" err="1" smtClean="0">
                <a:hlinkClick r:id="rId4"/>
              </a:rPr>
              <a:t>lobkowicz</a:t>
            </a:r>
            <a:r>
              <a:rPr lang="cs-CZ" dirty="0" smtClean="0">
                <a:hlinkClick r:id="rId4"/>
              </a:rPr>
              <a:t>&amp;</a:t>
            </a:r>
            <a:r>
              <a:rPr lang="cs-CZ" dirty="0" err="1" smtClean="0">
                <a:hlinkClick r:id="rId4"/>
              </a:rPr>
              <a:t>cisloclanku</a:t>
            </a:r>
            <a:r>
              <a:rPr lang="cs-CZ" dirty="0" smtClean="0">
                <a:hlinkClick r:id="rId4"/>
              </a:rPr>
              <a:t>=2007020032</a:t>
            </a:r>
            <a:endParaRPr lang="cs-CZ" dirty="0" smtClean="0"/>
          </a:p>
          <a:p>
            <a:r>
              <a:rPr lang="cs-CZ" u="sng" dirty="0" smtClean="0">
                <a:hlinkClick r:id="rId5"/>
              </a:rPr>
              <a:t>http://pivnirecenze.cz/2152-recenze-lobkowicz-premium</a:t>
            </a:r>
            <a:endParaRPr lang="cs-CZ" dirty="0" smtClean="0"/>
          </a:p>
          <a:p>
            <a:r>
              <a:rPr lang="cs-CZ" u="sng" dirty="0" smtClean="0">
                <a:hlinkClick r:id="rId6"/>
              </a:rPr>
              <a:t>http://pivni-reklamy.blogspot.com/2009/11/lobkowicz-premiovy-lezak-za-rozumnou.html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3200" dirty="0" smtClean="0"/>
              <a:t>Pivo </a:t>
            </a:r>
            <a:r>
              <a:rPr lang="cs-CZ" sz="3200" dirty="0" err="1" smtClean="0"/>
              <a:t>Lobkowicz</a:t>
            </a:r>
            <a:r>
              <a:rPr lang="cs-CZ" sz="3200" dirty="0" smtClean="0"/>
              <a:t> se vaří v pivovaru ve Vysokém Chlumci a nově i v pivovaru v </a:t>
            </a:r>
            <a:r>
              <a:rPr lang="cs-CZ" sz="3200" dirty="0" err="1" smtClean="0"/>
              <a:t>Protivíně</a:t>
            </a:r>
            <a:endParaRPr lang="cs-CZ" sz="3200" dirty="0" smtClean="0"/>
          </a:p>
          <a:p>
            <a:r>
              <a:rPr lang="cs-CZ" sz="3200" dirty="0" smtClean="0"/>
              <a:t>Tyto pivovary společně s dalšími 7 pivovary patří pod křídla české společnosti </a:t>
            </a:r>
            <a:r>
              <a:rPr lang="cs-CZ" sz="3200" dirty="0" err="1" smtClean="0"/>
              <a:t>Brewery</a:t>
            </a:r>
            <a:r>
              <a:rPr lang="cs-CZ" sz="3200" dirty="0" smtClean="0"/>
              <a:t> </a:t>
            </a:r>
            <a:r>
              <a:rPr lang="cs-CZ" sz="3200" dirty="0" err="1" smtClean="0"/>
              <a:t>trade</a:t>
            </a:r>
            <a:r>
              <a:rPr lang="cs-CZ" sz="3200" dirty="0" smtClean="0"/>
              <a:t> a.s., která se snaží o zachovaní a rozvoj malých a středních pivovarů v ČR.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- </a:t>
            </a:r>
            <a:r>
              <a:rPr lang="cs-CZ" dirty="0" err="1" smtClean="0"/>
              <a:t>Lobkowicz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První </a:t>
            </a:r>
            <a:r>
              <a:rPr lang="cs-CZ" dirty="0" smtClean="0"/>
              <a:t>zmínky o pěstování chmele a výrobě piva ve Vysokém Chlumci (tam </a:t>
            </a:r>
            <a:r>
              <a:rPr lang="cs-CZ" dirty="0" smtClean="0"/>
              <a:t>se </a:t>
            </a:r>
            <a:r>
              <a:rPr lang="cs-CZ" dirty="0" smtClean="0"/>
              <a:t>pivovar nalézá) jsou totiž známy již z roku 1466. </a:t>
            </a:r>
            <a:endParaRPr lang="cs-CZ" dirty="0" smtClean="0"/>
          </a:p>
          <a:p>
            <a:r>
              <a:rPr lang="cs-CZ" dirty="0" smtClean="0"/>
              <a:t>První dochovaný </a:t>
            </a:r>
            <a:r>
              <a:rPr lang="cs-CZ" dirty="0" smtClean="0"/>
              <a:t>popis </a:t>
            </a:r>
            <a:r>
              <a:rPr lang="cs-CZ" dirty="0" err="1" smtClean="0"/>
              <a:t>Lobkowiczkého</a:t>
            </a:r>
            <a:r>
              <a:rPr lang="cs-CZ" dirty="0" smtClean="0"/>
              <a:t> pivovaru, který v té době již provozoval dvě varny, </a:t>
            </a:r>
            <a:r>
              <a:rPr lang="cs-CZ" dirty="0" err="1" smtClean="0"/>
              <a:t>pochazí</a:t>
            </a:r>
            <a:r>
              <a:rPr lang="cs-CZ" dirty="0" smtClean="0"/>
              <a:t> z roku 1611, a první detailní popis technologie vaření piva nese letopočet 1642</a:t>
            </a:r>
            <a:r>
              <a:rPr lang="cs-CZ" dirty="0" smtClean="0"/>
              <a:t>.</a:t>
            </a:r>
          </a:p>
          <a:p>
            <a:r>
              <a:rPr lang="cs-CZ" dirty="0" smtClean="0"/>
              <a:t>V </a:t>
            </a:r>
            <a:r>
              <a:rPr lang="cs-CZ" dirty="0" smtClean="0"/>
              <a:t>roce 1652 prošel pivovar kompletní rekonstrukcí, protože byl za třicetileté války výrazně zdevastován</a:t>
            </a:r>
            <a:r>
              <a:rPr lang="cs-CZ" dirty="0" smtClean="0"/>
              <a:t>.</a:t>
            </a:r>
          </a:p>
          <a:p>
            <a:r>
              <a:rPr lang="cs-CZ" dirty="0" smtClean="0"/>
              <a:t>Roku </a:t>
            </a:r>
            <a:r>
              <a:rPr lang="cs-CZ" dirty="0" smtClean="0"/>
              <a:t>1992 </a:t>
            </a:r>
            <a:r>
              <a:rPr lang="cs-CZ" dirty="0" smtClean="0"/>
              <a:t>navrácen v restituci </a:t>
            </a:r>
            <a:r>
              <a:rPr lang="cs-CZ" dirty="0" smtClean="0"/>
              <a:t>staletým vlastníkům pivovaru jejich </a:t>
            </a:r>
            <a:r>
              <a:rPr lang="cs-CZ" dirty="0" smtClean="0"/>
              <a:t>majetek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Lobkowicz</a:t>
            </a:r>
            <a:r>
              <a:rPr lang="cs-CZ" dirty="0" smtClean="0"/>
              <a:t> Premium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err="1" smtClean="0"/>
              <a:t>Lobkowicz</a:t>
            </a:r>
            <a:r>
              <a:rPr lang="cs-CZ" dirty="0" smtClean="0"/>
              <a:t> Premium nealko</a:t>
            </a:r>
            <a:endParaRPr lang="cs-CZ" dirty="0"/>
          </a:p>
        </p:txBody>
      </p:sp>
      <p:pic>
        <p:nvPicPr>
          <p:cNvPr id="4098" name="Picture 2" descr="http://www.studenta.cz/images/cms/article/302/thumb1/lobkowi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4572000" cy="4572000"/>
          </a:xfrm>
          <a:prstGeom prst="rect">
            <a:avLst/>
          </a:prstGeom>
          <a:noFill/>
        </p:spPr>
      </p:pic>
      <p:pic>
        <p:nvPicPr>
          <p:cNvPr id="4100" name="Picture 4" descr="http://www.soutez.cz/data/pr/3008-00000000000000000000000000000000000000000000000000000000000000000000000000000000000000000000000000000000%C3%A9Lobkowicz%20Premium%20Nealko%20rosa%20RGB%20nah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821940"/>
            <a:ext cx="1512168" cy="5036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Produkt - </a:t>
            </a:r>
            <a:r>
              <a:rPr lang="cs-CZ" dirty="0" err="1" smtClean="0"/>
              <a:t>Lobkowicz</a:t>
            </a:r>
            <a:r>
              <a:rPr lang="cs-CZ" dirty="0" smtClean="0"/>
              <a:t> </a:t>
            </a:r>
            <a:r>
              <a:rPr lang="cs-CZ" dirty="0" smtClean="0"/>
              <a:t>Premium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Typ: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Světlý ležák, obsah alkoholu 4,7 % </a:t>
            </a:r>
            <a:r>
              <a:rPr lang="cs-CZ" dirty="0" err="1" smtClean="0"/>
              <a:t>obj</a:t>
            </a:r>
            <a:r>
              <a:rPr lang="cs-CZ" dirty="0" smtClean="0"/>
              <a:t>.</a:t>
            </a:r>
          </a:p>
          <a:p>
            <a:endParaRPr lang="cs-CZ" b="1" dirty="0" smtClean="0"/>
          </a:p>
          <a:p>
            <a:r>
              <a:rPr lang="cs-CZ" b="1" dirty="0" smtClean="0"/>
              <a:t>Charakteristika</a:t>
            </a:r>
            <a:r>
              <a:rPr lang="cs-CZ" b="1" dirty="0" smtClean="0"/>
              <a:t>: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Pivo </a:t>
            </a:r>
            <a:r>
              <a:rPr lang="cs-CZ" dirty="0" smtClean="0"/>
              <a:t>vařené dle tradiční receptury, výhradně z českých surovin. Opravdová dvanáctka (12,2 %), která vyniká harmonií delikátní hořkosti, plné chuti a bohaté pěny.</a:t>
            </a:r>
          </a:p>
          <a:p>
            <a:endParaRPr lang="cs-CZ" dirty="0"/>
          </a:p>
        </p:txBody>
      </p:sp>
      <p:pic>
        <p:nvPicPr>
          <p:cNvPr id="4" name="Picture 2" descr="http://www.studenta.cz/images/cms/article/302/thumb1/lobkowi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293096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 - balení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Balení: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sud KEG 15 l</a:t>
            </a:r>
            <a:br>
              <a:rPr lang="cs-CZ" dirty="0" smtClean="0"/>
            </a:br>
            <a:r>
              <a:rPr lang="cs-CZ" dirty="0" smtClean="0"/>
              <a:t>sud KEG 30 l</a:t>
            </a:r>
            <a:br>
              <a:rPr lang="cs-CZ" dirty="0" smtClean="0"/>
            </a:br>
            <a:r>
              <a:rPr lang="cs-CZ" dirty="0" smtClean="0"/>
              <a:t>sud KEG 50 l</a:t>
            </a:r>
            <a:br>
              <a:rPr lang="cs-CZ" dirty="0" smtClean="0"/>
            </a:br>
            <a:r>
              <a:rPr lang="cs-CZ" dirty="0" smtClean="0"/>
              <a:t>tankové pivo</a:t>
            </a:r>
          </a:p>
          <a:p>
            <a:r>
              <a:rPr lang="cs-CZ" dirty="0" smtClean="0"/>
              <a:t>přepravka 20 x 0,5 l lahev</a:t>
            </a:r>
            <a:br>
              <a:rPr lang="cs-CZ" dirty="0" smtClean="0"/>
            </a:br>
            <a:r>
              <a:rPr lang="cs-CZ" dirty="0" smtClean="0"/>
              <a:t>přepravka 24 x 0,33 l lahev</a:t>
            </a:r>
            <a:br>
              <a:rPr lang="cs-CZ" dirty="0" smtClean="0"/>
            </a:br>
            <a:r>
              <a:rPr lang="cs-CZ" dirty="0" err="1" smtClean="0"/>
              <a:t>multipack</a:t>
            </a:r>
            <a:r>
              <a:rPr lang="cs-CZ" dirty="0" smtClean="0"/>
              <a:t> 8 x 0,5 l lahev</a:t>
            </a:r>
            <a:br>
              <a:rPr lang="cs-CZ" dirty="0" smtClean="0"/>
            </a:br>
            <a:r>
              <a:rPr lang="cs-CZ" dirty="0" smtClean="0"/>
              <a:t>dárkový </a:t>
            </a:r>
            <a:r>
              <a:rPr lang="cs-CZ" dirty="0" err="1" smtClean="0"/>
              <a:t>multipack</a:t>
            </a:r>
            <a:r>
              <a:rPr lang="cs-CZ" dirty="0" smtClean="0"/>
              <a:t> 7 x 0,5 l lahev se sklenicí 0,3 l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 – </a:t>
            </a:r>
            <a:r>
              <a:rPr lang="cs-CZ" dirty="0" err="1" smtClean="0"/>
              <a:t>Lobkowicz</a:t>
            </a:r>
            <a:r>
              <a:rPr lang="cs-CZ" dirty="0" smtClean="0"/>
              <a:t> </a:t>
            </a:r>
            <a:r>
              <a:rPr lang="cs-CZ" dirty="0" err="1" smtClean="0"/>
              <a:t>Premiun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cs-CZ" sz="1600" b="1" dirty="0" smtClean="0"/>
              <a:t>Voda</a:t>
            </a:r>
          </a:p>
          <a:p>
            <a:pPr>
              <a:buNone/>
            </a:pPr>
            <a:r>
              <a:rPr lang="cs-CZ" sz="1600" dirty="0" smtClean="0"/>
              <a:t>	Voda </a:t>
            </a:r>
            <a:r>
              <a:rPr lang="cs-CZ" sz="1600" dirty="0" smtClean="0"/>
              <a:t>pro pivo </a:t>
            </a:r>
            <a:r>
              <a:rPr lang="cs-CZ" sz="1600" dirty="0" err="1" smtClean="0"/>
              <a:t>Lobkowicz</a:t>
            </a:r>
            <a:r>
              <a:rPr lang="cs-CZ" sz="1600" dirty="0" smtClean="0"/>
              <a:t> </a:t>
            </a:r>
            <a:r>
              <a:rPr lang="cs-CZ" sz="1600" dirty="0" smtClean="0"/>
              <a:t>se používá z </a:t>
            </a:r>
            <a:r>
              <a:rPr lang="cs-CZ" sz="1600" dirty="0" smtClean="0"/>
              <a:t>jihočeského hlubinného jezera. Voda je tak čistá, že ji není potřeba upravovat – i v surovém stavu odpovídá požadavkům na vodu </a:t>
            </a:r>
            <a:r>
              <a:rPr lang="cs-CZ" sz="1600" dirty="0" smtClean="0"/>
              <a:t>kojeneckou</a:t>
            </a:r>
            <a:r>
              <a:rPr lang="cs-CZ" sz="1600" dirty="0" smtClean="0"/>
              <a:t>.</a:t>
            </a:r>
          </a:p>
          <a:p>
            <a:r>
              <a:rPr lang="cs-CZ" sz="1600" b="1" dirty="0" smtClean="0"/>
              <a:t>Chmel</a:t>
            </a:r>
          </a:p>
          <a:p>
            <a:pPr>
              <a:buNone/>
            </a:pPr>
            <a:r>
              <a:rPr lang="cs-CZ" sz="1600" dirty="0" smtClean="0"/>
              <a:t>	Charakteristická </a:t>
            </a:r>
            <a:r>
              <a:rPr lang="cs-CZ" sz="1600" dirty="0" smtClean="0"/>
              <a:t>hořkost pochází z věhlasného českého </a:t>
            </a:r>
            <a:r>
              <a:rPr lang="cs-CZ" sz="1600" dirty="0" smtClean="0"/>
              <a:t>chmele. Při </a:t>
            </a:r>
            <a:r>
              <a:rPr lang="cs-CZ" sz="1600" dirty="0" smtClean="0"/>
              <a:t>výrobě piva </a:t>
            </a:r>
            <a:r>
              <a:rPr lang="cs-CZ" sz="1600" dirty="0" smtClean="0"/>
              <a:t>se používá </a:t>
            </a:r>
            <a:r>
              <a:rPr lang="cs-CZ" sz="1600" dirty="0" smtClean="0"/>
              <a:t>výhradně české odrůdy chmele: Žatecký poloraný </a:t>
            </a:r>
            <a:r>
              <a:rPr lang="cs-CZ" sz="1600" dirty="0" err="1" smtClean="0"/>
              <a:t>červeňák</a:t>
            </a:r>
            <a:r>
              <a:rPr lang="cs-CZ" sz="1600" dirty="0" smtClean="0"/>
              <a:t> a Premiant. V </a:t>
            </a:r>
            <a:r>
              <a:rPr lang="cs-CZ" sz="1600" dirty="0" smtClean="0"/>
              <a:t>pivu </a:t>
            </a:r>
            <a:r>
              <a:rPr lang="cs-CZ" sz="1600" dirty="0" smtClean="0"/>
              <a:t>není žádný chemicky upravený chmel a už vůbec ne chmelový extrakt.</a:t>
            </a:r>
          </a:p>
          <a:p>
            <a:r>
              <a:rPr lang="cs-CZ" sz="1600" b="1" dirty="0" smtClean="0"/>
              <a:t>Slad</a:t>
            </a:r>
          </a:p>
          <a:p>
            <a:pPr>
              <a:buNone/>
            </a:pPr>
            <a:r>
              <a:rPr lang="cs-CZ" sz="1600" dirty="0" smtClean="0"/>
              <a:t>	Vybírá se </a:t>
            </a:r>
            <a:r>
              <a:rPr lang="cs-CZ" sz="1600" dirty="0" smtClean="0"/>
              <a:t>pouze tradiční český slad, vždy však z </a:t>
            </a:r>
            <a:r>
              <a:rPr lang="cs-CZ" sz="1600" dirty="0" err="1" smtClean="0"/>
              <a:t>jednodruhového</a:t>
            </a:r>
            <a:r>
              <a:rPr lang="cs-CZ" sz="1600" dirty="0" smtClean="0"/>
              <a:t> ječmene. Při jeho výrobě není prioritou výtěžnost - ekonomická, ale kvalita, což se příznivě projevuje na chuti piva </a:t>
            </a:r>
            <a:r>
              <a:rPr lang="cs-CZ" sz="1600" dirty="0" err="1" smtClean="0"/>
              <a:t>Lobkowicz</a:t>
            </a:r>
            <a:r>
              <a:rPr lang="cs-CZ" sz="1600" dirty="0" smtClean="0"/>
              <a:t>.</a:t>
            </a:r>
          </a:p>
          <a:p>
            <a:r>
              <a:rPr lang="cs-CZ" sz="1600" b="1" dirty="0" smtClean="0"/>
              <a:t>Ječmen</a:t>
            </a:r>
          </a:p>
          <a:p>
            <a:pPr>
              <a:buNone/>
            </a:pPr>
            <a:r>
              <a:rPr lang="cs-CZ" sz="1600" dirty="0" smtClean="0"/>
              <a:t>	Pro </a:t>
            </a:r>
            <a:r>
              <a:rPr lang="cs-CZ" sz="1600" dirty="0" smtClean="0"/>
              <a:t>výrobu sladu, který dává pivu jeho charakteristickou zlatou barvu a </a:t>
            </a:r>
            <a:r>
              <a:rPr lang="cs-CZ" sz="1600" dirty="0" smtClean="0"/>
              <a:t>plnost</a:t>
            </a:r>
            <a:r>
              <a:rPr lang="cs-CZ" sz="1600" dirty="0" smtClean="0"/>
              <a:t> </a:t>
            </a:r>
            <a:r>
              <a:rPr lang="cs-CZ" sz="1600" dirty="0" smtClean="0"/>
              <a:t>se  používá výhradně česká odrůda </a:t>
            </a:r>
            <a:r>
              <a:rPr lang="cs-CZ" sz="1600" dirty="0" err="1" smtClean="0"/>
              <a:t>Bojos</a:t>
            </a:r>
            <a:r>
              <a:rPr lang="cs-CZ" sz="1600" dirty="0" smtClean="0"/>
              <a:t>.</a:t>
            </a:r>
          </a:p>
          <a:p>
            <a:r>
              <a:rPr lang="cs-CZ" sz="1600" b="1" dirty="0" smtClean="0"/>
              <a:t>Kvasnice</a:t>
            </a:r>
          </a:p>
          <a:p>
            <a:pPr>
              <a:buNone/>
            </a:pPr>
            <a:r>
              <a:rPr lang="cs-CZ" sz="1600" dirty="0" smtClean="0"/>
              <a:t>	</a:t>
            </a:r>
            <a:r>
              <a:rPr lang="cs-CZ" sz="1600" dirty="0" smtClean="0"/>
              <a:t>Pro výrobu ležáku </a:t>
            </a:r>
            <a:r>
              <a:rPr lang="cs-CZ" sz="1600" dirty="0" err="1" smtClean="0"/>
              <a:t>Lobkowicz</a:t>
            </a:r>
            <a:r>
              <a:rPr lang="cs-CZ" sz="1600" dirty="0" smtClean="0"/>
              <a:t> se využívá historický </a:t>
            </a:r>
            <a:r>
              <a:rPr lang="cs-CZ" sz="1600" dirty="0" smtClean="0"/>
              <a:t>kmen pivovarských kvasnic spodního kvašení</a:t>
            </a:r>
            <a:r>
              <a:rPr lang="cs-CZ" sz="1600" dirty="0" smtClean="0"/>
              <a:t>.</a:t>
            </a: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 - </a:t>
            </a:r>
            <a:r>
              <a:rPr lang="cs-CZ" dirty="0" err="1" smtClean="0"/>
              <a:t>Lobkowicz</a:t>
            </a:r>
            <a:r>
              <a:rPr lang="cs-CZ" dirty="0" smtClean="0"/>
              <a:t> </a:t>
            </a:r>
            <a:r>
              <a:rPr lang="cs-CZ" dirty="0" err="1" smtClean="0"/>
              <a:t>Premiun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Zrání piva </a:t>
            </a:r>
            <a:r>
              <a:rPr lang="cs-CZ" dirty="0" err="1" smtClean="0"/>
              <a:t>Lobkowicz</a:t>
            </a:r>
            <a:r>
              <a:rPr lang="cs-CZ" dirty="0" smtClean="0"/>
              <a:t> není urychlováno, trvá 35 dní – tedy právě tak dlouho, jak má, aby bylo dosaženo nejlepší harmonie chuti.</a:t>
            </a:r>
          </a:p>
          <a:p>
            <a:r>
              <a:rPr lang="cs-CZ" dirty="0" smtClean="0"/>
              <a:t>Prémiový ležák </a:t>
            </a:r>
            <a:r>
              <a:rPr lang="cs-CZ" dirty="0" err="1" smtClean="0"/>
              <a:t>Lobkowicz</a:t>
            </a:r>
            <a:r>
              <a:rPr lang="cs-CZ" dirty="0" smtClean="0"/>
              <a:t> se na konci výrobního postupu neředí </a:t>
            </a:r>
            <a:r>
              <a:rPr lang="cs-CZ" dirty="0" smtClean="0"/>
              <a:t>vodou, jak je to v dnešní době běžné u jiných ležáků</a:t>
            </a:r>
            <a:endParaRPr lang="cs-CZ" dirty="0" smtClean="0"/>
          </a:p>
          <a:p>
            <a:r>
              <a:rPr lang="cs-CZ" dirty="0" smtClean="0"/>
              <a:t>Používají se </a:t>
            </a:r>
            <a:r>
              <a:rPr lang="cs-CZ" dirty="0" smtClean="0"/>
              <a:t>pouze české suroviny. Při výrobě piva </a:t>
            </a:r>
            <a:r>
              <a:rPr lang="cs-CZ" dirty="0" err="1" smtClean="0"/>
              <a:t>Lobkowicz</a:t>
            </a:r>
            <a:r>
              <a:rPr lang="cs-CZ" dirty="0" smtClean="0"/>
              <a:t> </a:t>
            </a:r>
            <a:r>
              <a:rPr lang="cs-CZ" dirty="0" smtClean="0"/>
              <a:t>nejsou používány </a:t>
            </a:r>
            <a:r>
              <a:rPr lang="cs-CZ" dirty="0" smtClean="0"/>
              <a:t>syntetické přísady ani náhražky, které do pravého českého ležáku nepatří.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361</Words>
  <Application>Microsoft Office PowerPoint</Application>
  <PresentationFormat>Předvádění na obrazovce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Původ</vt:lpstr>
      <vt:lpstr>Snímek 1</vt:lpstr>
      <vt:lpstr>Obsah</vt:lpstr>
      <vt:lpstr>Úvod</vt:lpstr>
      <vt:lpstr>Historie - Lobkowicz</vt:lpstr>
      <vt:lpstr>Produkt</vt:lpstr>
      <vt:lpstr>Produkt - Lobkowicz Premium</vt:lpstr>
      <vt:lpstr>Produkt - balení</vt:lpstr>
      <vt:lpstr>Výroba – Lobkowicz Premiun</vt:lpstr>
      <vt:lpstr>Výroba - Lobkowicz Premiun </vt:lpstr>
      <vt:lpstr>Produkt - Lobkowicz Premium nealko</vt:lpstr>
      <vt:lpstr>Produkt – balení </vt:lpstr>
      <vt:lpstr>Výroba - Lobkowicz Premium nealko </vt:lpstr>
      <vt:lpstr>Výroba - Lobkowicz Premium nealko</vt:lpstr>
      <vt:lpstr>Propagace – billboardy </vt:lpstr>
      <vt:lpstr>Propagace - soutěže</vt:lpstr>
      <vt:lpstr>Propagace – reklamní předměty</vt:lpstr>
      <vt:lpstr>Propagace – reklamní spot (starší)</vt:lpstr>
      <vt:lpstr>Kde ochutnat pivo Lobkowicz ?</vt:lpstr>
      <vt:lpstr>Děkuji za pozornost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</dc:creator>
  <cp:lastModifiedBy>Martin</cp:lastModifiedBy>
  <cp:revision>7</cp:revision>
  <dcterms:created xsi:type="dcterms:W3CDTF">2011-06-14T07:22:22Z</dcterms:created>
  <dcterms:modified xsi:type="dcterms:W3CDTF">2011-06-14T08:24:24Z</dcterms:modified>
</cp:coreProperties>
</file>