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89" r:id="rId16"/>
    <p:sldId id="278" r:id="rId17"/>
    <p:sldId id="280" r:id="rId18"/>
    <p:sldId id="285" r:id="rId19"/>
    <p:sldId id="275" r:id="rId20"/>
    <p:sldId id="276" r:id="rId21"/>
    <p:sldId id="277" r:id="rId22"/>
    <p:sldId id="283" r:id="rId23"/>
    <p:sldId id="279" r:id="rId24"/>
    <p:sldId id="290" r:id="rId25"/>
    <p:sldId id="291" r:id="rId26"/>
    <p:sldId id="292" r:id="rId27"/>
    <p:sldId id="286" r:id="rId28"/>
    <p:sldId id="287" r:id="rId29"/>
    <p:sldId id="288" r:id="rId30"/>
    <p:sldId id="295" r:id="rId31"/>
    <p:sldId id="293" r:id="rId32"/>
    <p:sldId id="29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79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03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8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95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9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10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2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7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92C7-D2E5-43EA-9185-078AD121000F}" type="datetimeFigureOut">
              <a:rPr lang="cs-CZ" smtClean="0"/>
              <a:t>4.5.2011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27AB-F01C-4A29-B98A-DA5FB2EE1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9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Csmn69hLfw&amp;feature=related" TargetMode="External"/><Relationship Id="rId2" Type="http://schemas.openxmlformats.org/officeDocument/2006/relationships/hyperlink" Target="http://magazin.mattoni.cz/reklam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QcVllWpwG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mineralwaters.org/index.php?func=disp&amp;parval=259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3" Type="http://schemas.openxmlformats.org/officeDocument/2006/relationships/hyperlink" Target="http://www.justice.cz/" TargetMode="External"/><Relationship Id="rId7" Type="http://schemas.openxmlformats.org/officeDocument/2006/relationships/hyperlink" Target="http://mineralwaters.org/" TargetMode="External"/><Relationship Id="rId2" Type="http://schemas.openxmlformats.org/officeDocument/2006/relationships/hyperlink" Target="http://www.googl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hned.cz/" TargetMode="External"/><Relationship Id="rId11" Type="http://schemas.openxmlformats.org/officeDocument/2006/relationships/hyperlink" Target="http://www.vittel.com/" TargetMode="External"/><Relationship Id="rId5" Type="http://schemas.openxmlformats.org/officeDocument/2006/relationships/hyperlink" Target="http://www.water.com/" TargetMode="External"/><Relationship Id="rId10" Type="http://schemas.openxmlformats.org/officeDocument/2006/relationships/hyperlink" Target="http://www.evian.com/" TargetMode="External"/><Relationship Id="rId4" Type="http://schemas.openxmlformats.org/officeDocument/2006/relationships/hyperlink" Target="http://www.mattoni.cz/" TargetMode="External"/><Relationship Id="rId9" Type="http://schemas.openxmlformats.org/officeDocument/2006/relationships/hyperlink" Target="http://cs.wikipedia.org/wiki/Miner&#225;ln&#237;_vod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352928" cy="1470025"/>
          </a:xfrm>
        </p:spPr>
        <p:txBody>
          <a:bodyPr/>
          <a:lstStyle/>
          <a:p>
            <a:r>
              <a:rPr lang="cs-CZ" b="1" dirty="0" smtClean="0"/>
              <a:t>KARLOVARSKÉ MINERÁLNÍ VODY, a.s.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5325" y="5373216"/>
            <a:ext cx="4832395" cy="84164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Robert </a:t>
            </a:r>
            <a:r>
              <a:rPr lang="cs-CZ" b="1" dirty="0" err="1" smtClean="0"/>
              <a:t>Frantel</a:t>
            </a:r>
            <a:endParaRPr lang="cs-CZ" b="1" dirty="0" smtClean="0"/>
          </a:p>
          <a:p>
            <a:r>
              <a:rPr lang="cs-CZ" b="1" dirty="0" smtClean="0"/>
              <a:t>UČO 251680</a:t>
            </a:r>
            <a:endParaRPr lang="cs-CZ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1917389" cy="94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plnění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vhodná pro přípravu kojenecké stravy</a:t>
            </a:r>
          </a:p>
          <a:p>
            <a:endParaRPr lang="cs-CZ" dirty="0" smtClean="0"/>
          </a:p>
          <a:p>
            <a:r>
              <a:rPr lang="cs-CZ" dirty="0" smtClean="0"/>
              <a:t>PET 0,5l, 1,5l</a:t>
            </a:r>
          </a:p>
          <a:p>
            <a:r>
              <a:rPr lang="cs-CZ" dirty="0" smtClean="0"/>
              <a:t>PET 0,75l</a:t>
            </a:r>
          </a:p>
          <a:p>
            <a:r>
              <a:rPr lang="cs-CZ" dirty="0" smtClean="0"/>
              <a:t>Sklo 0,33l</a:t>
            </a:r>
          </a:p>
          <a:p>
            <a:r>
              <a:rPr lang="cs-CZ" dirty="0" smtClean="0"/>
              <a:t>Sklo 0,75 l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Perlivost: perlivá, neperlivá, jemně perlivá</a:t>
            </a:r>
          </a:p>
          <a:p>
            <a:endParaRPr lang="cs-CZ" dirty="0"/>
          </a:p>
          <a:p>
            <a:r>
              <a:rPr lang="cs-CZ" dirty="0" smtClean="0"/>
              <a:t>Příchutě: Jahoda, jablko, meruňka, ananas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97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" y="116632"/>
            <a:ext cx="3024336" cy="64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5583"/>
            <a:ext cx="1584176" cy="618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– MAGNESIA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82627"/>
            <a:ext cx="1165200" cy="24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05" y="3645024"/>
            <a:ext cx="1165200" cy="24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5" y="1088121"/>
            <a:ext cx="561620" cy="21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54087"/>
            <a:ext cx="561620" cy="21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plnění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bohatá na přírodní hořčík, s nízkým obsahem sodíku</a:t>
            </a:r>
            <a:endParaRPr lang="cs-CZ" dirty="0"/>
          </a:p>
          <a:p>
            <a:r>
              <a:rPr lang="cs-CZ" dirty="0" smtClean="0"/>
              <a:t>Perlivost: perlivá, jemně perlivá, neperlivá</a:t>
            </a:r>
          </a:p>
          <a:p>
            <a:endParaRPr lang="cs-CZ" dirty="0" smtClean="0"/>
          </a:p>
          <a:p>
            <a:r>
              <a:rPr lang="cs-CZ" dirty="0" smtClean="0"/>
              <a:t>Formáty:  PET 1,5l</a:t>
            </a:r>
          </a:p>
          <a:p>
            <a:endParaRPr lang="cs-CZ" dirty="0"/>
          </a:p>
          <a:p>
            <a:r>
              <a:rPr lang="cs-CZ" dirty="0" smtClean="0"/>
              <a:t>Příchutě: citron </a:t>
            </a:r>
            <a:r>
              <a:rPr lang="cs-CZ" dirty="0"/>
              <a:t>a </a:t>
            </a:r>
            <a:r>
              <a:rPr lang="cs-CZ" dirty="0" smtClean="0"/>
              <a:t>eukalyptus, pomeranč </a:t>
            </a:r>
            <a:r>
              <a:rPr lang="cs-CZ" dirty="0"/>
              <a:t>a </a:t>
            </a:r>
            <a:r>
              <a:rPr lang="cs-CZ" dirty="0" smtClean="0"/>
              <a:t>šípek, mango </a:t>
            </a:r>
            <a:r>
              <a:rPr lang="cs-CZ" dirty="0"/>
              <a:t>a zázvor</a:t>
            </a:r>
          </a:p>
        </p:txBody>
      </p:sp>
    </p:spTree>
    <p:extLst>
      <p:ext uri="{BB962C8B-B14F-4D97-AF65-F5344CB8AC3E}">
        <p14:creationId xmlns:p14="http://schemas.microsoft.com/office/powerpoint/2010/main" val="14500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produkty KMV, a.s.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0286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79" y="1412776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6980"/>
            <a:ext cx="12763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4401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KMV v kompetenci importéra značek </a:t>
            </a:r>
            <a:r>
              <a:rPr lang="cs-CZ" dirty="0" err="1" smtClean="0"/>
              <a:t>Granini</a:t>
            </a:r>
            <a:r>
              <a:rPr lang="cs-CZ" dirty="0" smtClean="0"/>
              <a:t> a </a:t>
            </a:r>
            <a:r>
              <a:rPr lang="cs-CZ" dirty="0" err="1" smtClean="0"/>
              <a:t>Yo</a:t>
            </a:r>
            <a:r>
              <a:rPr lang="cs-CZ" dirty="0" smtClean="0"/>
              <a:t> </a:t>
            </a:r>
            <a:r>
              <a:rPr lang="cs-CZ" dirty="0" err="1" smtClean="0"/>
              <a:t>syrup</a:t>
            </a:r>
            <a:r>
              <a:rPr lang="cs-CZ" dirty="0" smtClean="0"/>
              <a:t> pro ČR (2010)</a:t>
            </a:r>
          </a:p>
          <a:p>
            <a:r>
              <a:rPr lang="cs-CZ" dirty="0"/>
              <a:t>Rakouské vody </a:t>
            </a:r>
            <a:r>
              <a:rPr lang="cs-CZ" dirty="0" err="1"/>
              <a:t>Waldquelle</a:t>
            </a:r>
            <a:r>
              <a:rPr lang="cs-CZ" dirty="0"/>
              <a:t> součást KMV od 11/08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7995"/>
            <a:ext cx="142747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Reklamní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Prestižní cena za spot s modelkou Hanou Soukupovou</a:t>
            </a:r>
          </a:p>
          <a:p>
            <a:r>
              <a:rPr lang="cs-CZ" dirty="0" smtClean="0"/>
              <a:t>První česká 0,75 l voda </a:t>
            </a:r>
            <a:r>
              <a:rPr lang="cs-CZ" dirty="0" smtClean="0">
                <a:sym typeface="Wingdings" pitchFamily="2" charset="2"/>
              </a:rPr>
              <a:t> iniciativa ze zahraničí</a:t>
            </a:r>
          </a:p>
          <a:p>
            <a:r>
              <a:rPr lang="cs-CZ" dirty="0" err="1" smtClean="0"/>
              <a:t>Mattoni</a:t>
            </a:r>
            <a:r>
              <a:rPr lang="cs-CZ" dirty="0" smtClean="0"/>
              <a:t> zná 95 % lidí … STEM/MARK: Z minerálek je podle téměř 60 % lidí nejlepší </a:t>
            </a:r>
            <a:r>
              <a:rPr lang="cs-CZ" dirty="0" err="1" smtClean="0"/>
              <a:t>Mattoni</a:t>
            </a:r>
            <a:endParaRPr lang="cs-CZ" dirty="0" smtClean="0"/>
          </a:p>
          <a:p>
            <a:r>
              <a:rPr lang="pl-PL" dirty="0"/>
              <a:t>"Kde to žije, tam je Mattoni"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551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http://magazin.mattoni.cz/reklama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www.youtube.com/watch?v=OCsmn69hLfw&amp;feature=related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www.youtube.com/watch?v=XQcVllWpwGs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20688"/>
            <a:ext cx="716439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1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329904" cy="56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se sportem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Ondrášovka</a:t>
            </a:r>
            <a:r>
              <a:rPr lang="cs-CZ" dirty="0" smtClean="0"/>
              <a:t> (spot s tenistou Štěpánkem)</a:t>
            </a:r>
          </a:p>
          <a:p>
            <a:r>
              <a:rPr lang="cs-CZ" b="1" dirty="0" err="1" smtClean="0"/>
              <a:t>Perrier</a:t>
            </a:r>
            <a:r>
              <a:rPr lang="cs-CZ" dirty="0" smtClean="0"/>
              <a:t> =oficiální sponzor Roland </a:t>
            </a:r>
            <a:r>
              <a:rPr lang="cs-CZ" dirty="0" err="1" smtClean="0"/>
              <a:t>Garros</a:t>
            </a:r>
            <a:endParaRPr lang="cs-CZ" dirty="0" smtClean="0"/>
          </a:p>
          <a:p>
            <a:r>
              <a:rPr lang="cs-CZ" b="1" dirty="0" err="1" smtClean="0"/>
              <a:t>Vittel</a:t>
            </a:r>
            <a:r>
              <a:rPr lang="cs-CZ" b="1" dirty="0" smtClean="0"/>
              <a:t> </a:t>
            </a:r>
            <a:r>
              <a:rPr lang="cs-CZ" b="1" dirty="0" err="1" smtClean="0"/>
              <a:t>Energy</a:t>
            </a:r>
            <a:r>
              <a:rPr lang="cs-CZ" b="1" dirty="0" smtClean="0"/>
              <a:t> Plus </a:t>
            </a:r>
            <a:r>
              <a:rPr lang="cs-CZ" dirty="0" smtClean="0"/>
              <a:t>se speciálním uzávěrem i další produkty jsou součástí nabídek sítí velkých fitness center</a:t>
            </a:r>
          </a:p>
          <a:p>
            <a:r>
              <a:rPr lang="cs-CZ" b="1" dirty="0" err="1" smtClean="0"/>
              <a:t>Mattoni</a:t>
            </a:r>
            <a:r>
              <a:rPr lang="cs-CZ" dirty="0" smtClean="0"/>
              <a:t> = IHWC, Pražský maraton,…</a:t>
            </a:r>
          </a:p>
          <a:p>
            <a:r>
              <a:rPr lang="cs-CZ" b="1" dirty="0" err="1" smtClean="0"/>
              <a:t>Bonaqua</a:t>
            </a:r>
            <a:r>
              <a:rPr lang="cs-CZ" dirty="0" smtClean="0"/>
              <a:t> = koncerty, open-air festivaly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Trh s vodou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Pokles prodejů přírodních minerálek na úkor růstu balených pramenitých vod</a:t>
            </a:r>
          </a:p>
          <a:p>
            <a:r>
              <a:rPr lang="cs-CZ" dirty="0" smtClean="0"/>
              <a:t>vysoká sezonnost</a:t>
            </a:r>
          </a:p>
          <a:p>
            <a:r>
              <a:rPr lang="cs-CZ" dirty="0" smtClean="0"/>
              <a:t>výrazný podíl ochucených variant (restaurace opačně!!!)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gastru</a:t>
            </a:r>
            <a:r>
              <a:rPr lang="cs-CZ" dirty="0" smtClean="0"/>
              <a:t> sklo, v </a:t>
            </a:r>
            <a:r>
              <a:rPr lang="cs-CZ" dirty="0" err="1" smtClean="0"/>
              <a:t>off-trade</a:t>
            </a:r>
            <a:r>
              <a:rPr lang="cs-CZ" dirty="0" smtClean="0"/>
              <a:t> PET</a:t>
            </a:r>
          </a:p>
          <a:p>
            <a:r>
              <a:rPr lang="cs-CZ" dirty="0" smtClean="0"/>
              <a:t>boom reakcí na sílící trend zdravého životního stylu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tři základní vývojové linie, které mění celý segment: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přesun k jemně perlivým a neperlivým minerálkám,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preference produktů s nižší mineralizací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nárůst obliby ochucených minerálek podporujících štíhlou linii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82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844"/>
            <a:ext cx="1584176" cy="213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024" y="1556792"/>
            <a:ext cx="8712968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1873           Heinrich </a:t>
            </a:r>
            <a:r>
              <a:rPr lang="cs-CZ" dirty="0" err="1" smtClean="0"/>
              <a:t>Mattoni</a:t>
            </a:r>
            <a:endParaRPr lang="cs-CZ" dirty="0" smtClean="0"/>
          </a:p>
          <a:p>
            <a:r>
              <a:rPr lang="cs-CZ" dirty="0" smtClean="0"/>
              <a:t>budování moderní stáčírny a expedici minerálních vod v </a:t>
            </a:r>
            <a:r>
              <a:rPr lang="cs-CZ" dirty="0"/>
              <a:t>Kyselce </a:t>
            </a:r>
            <a:endParaRPr lang="cs-CZ" dirty="0" smtClean="0"/>
          </a:p>
          <a:p>
            <a:r>
              <a:rPr lang="cs-CZ" dirty="0" smtClean="0"/>
              <a:t>1868             plnění do skleněných láhví</a:t>
            </a:r>
          </a:p>
          <a:p>
            <a:r>
              <a:rPr lang="cs-CZ" dirty="0" smtClean="0"/>
              <a:t>Export již od začátku 18. století, hlavně však po roce 1867 (331 449 lahví /rok)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763688" y="1762877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1881098" y="335699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Trh s vodou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Obrat </a:t>
            </a:r>
            <a:r>
              <a:rPr lang="cs-CZ" b="1" dirty="0" err="1" smtClean="0"/>
              <a:t>off-trade</a:t>
            </a:r>
            <a:r>
              <a:rPr lang="cs-CZ" b="1" dirty="0" smtClean="0"/>
              <a:t> 5,74 </a:t>
            </a:r>
            <a:r>
              <a:rPr lang="cs-CZ" b="1" dirty="0" smtClean="0"/>
              <a:t>mld. Kč </a:t>
            </a:r>
            <a:r>
              <a:rPr lang="cs-CZ" dirty="0" smtClean="0"/>
              <a:t>ALE pravidelné ztráty </a:t>
            </a:r>
            <a:r>
              <a:rPr lang="cs-CZ" sz="2000" dirty="0" smtClean="0"/>
              <a:t>(v 2009 více než 8 %)</a:t>
            </a:r>
          </a:p>
          <a:p>
            <a:endParaRPr lang="cs-CZ" dirty="0"/>
          </a:p>
          <a:p>
            <a:r>
              <a:rPr lang="cs-CZ" dirty="0" smtClean="0"/>
              <a:t>Důvod = ???</a:t>
            </a:r>
          </a:p>
        </p:txBody>
      </p:sp>
    </p:spTree>
    <p:extLst>
      <p:ext uri="{BB962C8B-B14F-4D97-AF65-F5344CB8AC3E}">
        <p14:creationId xmlns:p14="http://schemas.microsoft.com/office/powerpoint/2010/main" val="34208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Trh s vodou v </a:t>
            </a:r>
            <a:r>
              <a:rPr lang="cs-CZ" dirty="0" smtClean="0"/>
              <a:t>ČR – </a:t>
            </a:r>
            <a:r>
              <a:rPr lang="cs-CZ" dirty="0" err="1" smtClean="0"/>
              <a:t>off-trade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KMV, a.s.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Poděbradka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HBSW (Dobrá voda)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4784583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Zajímavým faktem je pozice </a:t>
            </a:r>
            <a:r>
              <a:rPr lang="cs-CZ" sz="2400" b="1" dirty="0" err="1" smtClean="0"/>
              <a:t>Ondrášovky</a:t>
            </a:r>
            <a:r>
              <a:rPr lang="cs-CZ" sz="2400" dirty="0" smtClean="0"/>
              <a:t>, jejíž pokrytí je spíše průměrné a jež je vnímána jako zastaralá a nudná…   </a:t>
            </a:r>
          </a:p>
          <a:p>
            <a:r>
              <a:rPr lang="cs-CZ" sz="2400" b="1" dirty="0" smtClean="0"/>
              <a:t>DŮVOD ???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710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1" y="476672"/>
            <a:ext cx="7549684" cy="582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Trh s vodou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Nízká </a:t>
            </a:r>
            <a:r>
              <a:rPr lang="cs-CZ" dirty="0" err="1" smtClean="0"/>
              <a:t>regionalita</a:t>
            </a:r>
            <a:r>
              <a:rPr lang="cs-CZ" dirty="0" smtClean="0"/>
              <a:t> (výjimkami jsou Hanácká Kyselka či </a:t>
            </a:r>
            <a:r>
              <a:rPr lang="cs-CZ" dirty="0" err="1" smtClean="0"/>
              <a:t>Ondrášovka</a:t>
            </a:r>
            <a:r>
              <a:rPr lang="cs-CZ" dirty="0" smtClean="0"/>
              <a:t> pro dané části Moravy)</a:t>
            </a:r>
          </a:p>
          <a:p>
            <a:r>
              <a:rPr lang="cs-CZ" dirty="0" smtClean="0"/>
              <a:t>V „lepších“ hotelích, restauracích, ale i na sportovištích drží pozici zahraniční prémiové vody</a:t>
            </a:r>
          </a:p>
          <a:p>
            <a:r>
              <a:rPr lang="cs-CZ" dirty="0" err="1" smtClean="0"/>
              <a:t>Veolia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          kampaň za kohoutkovou vodu do restaurací</a:t>
            </a:r>
          </a:p>
          <a:p>
            <a:r>
              <a:rPr lang="cs-CZ" dirty="0" smtClean="0"/>
              <a:t>Voda v restauracích z kohoutku?! Ano x ne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203848" y="443711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konkurence - Německo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82670"/>
            <a:ext cx="2041004" cy="14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00043"/>
            <a:ext cx="1834042" cy="44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0" y="2780667"/>
            <a:ext cx="3237656" cy="13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05" y="4333454"/>
            <a:ext cx="3121124" cy="221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1132"/>
            <a:ext cx="2235324" cy="35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9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Zahraniční konkurence - Francie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440160" cy="476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5"/>
            <a:ext cx="1872208" cy="397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1800200" cy="34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51872"/>
            <a:ext cx="1881392" cy="43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521" y="0"/>
            <a:ext cx="9036496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Konkurence – Maďarsko  +BENELUX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64921"/>
            <a:ext cx="247131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76" y="1052736"/>
            <a:ext cx="3305675" cy="220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3" y="3450971"/>
            <a:ext cx="4574097" cy="319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083433" cy="546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027" cy="58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minerálních 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mineralwaters.org/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4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Historie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Mattoniho</a:t>
            </a:r>
            <a:r>
              <a:rPr lang="cs-CZ" dirty="0" smtClean="0"/>
              <a:t> kyselka jednou z nejznámějších minerálních vod světa</a:t>
            </a:r>
          </a:p>
          <a:p>
            <a:endParaRPr lang="cs-CZ" dirty="0" smtClean="0"/>
          </a:p>
          <a:p>
            <a:r>
              <a:rPr lang="cs-CZ" dirty="0" smtClean="0"/>
              <a:t>do roku 1945 </a:t>
            </a:r>
            <a:r>
              <a:rPr lang="cs-CZ" dirty="0" err="1" smtClean="0"/>
              <a:t>rozesilatelství</a:t>
            </a:r>
            <a:r>
              <a:rPr lang="cs-CZ" dirty="0" smtClean="0"/>
              <a:t> </a:t>
            </a:r>
            <a:r>
              <a:rPr lang="cs-CZ" dirty="0" err="1" smtClean="0"/>
              <a:t>kysibelské</a:t>
            </a:r>
            <a:r>
              <a:rPr lang="cs-CZ" dirty="0" smtClean="0"/>
              <a:t> vody v majetku </a:t>
            </a:r>
            <a:r>
              <a:rPr lang="cs-CZ" b="1" dirty="0" smtClean="0"/>
              <a:t>Heinrich </a:t>
            </a:r>
            <a:r>
              <a:rPr lang="cs-CZ" b="1" dirty="0" err="1" smtClean="0"/>
              <a:t>Mattoni</a:t>
            </a:r>
            <a:r>
              <a:rPr lang="cs-CZ" b="1" dirty="0" smtClean="0"/>
              <a:t> AG a.s.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pl-PL" dirty="0" smtClean="0"/>
              <a:t>Po druhé světové válce byl podnik zestátněn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r>
              <a:rPr lang="cs-CZ" dirty="0" smtClean="0"/>
              <a:t>po roce 1989 přeměna na </a:t>
            </a:r>
            <a:r>
              <a:rPr lang="cs-CZ" b="1" dirty="0" smtClean="0"/>
              <a:t>KMV a.s., </a:t>
            </a:r>
            <a:r>
              <a:rPr lang="cs-CZ" dirty="0" smtClean="0"/>
              <a:t>s renomovaným závodem v Kyselce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err="1" smtClean="0"/>
              <a:t>Mattoniho</a:t>
            </a:r>
            <a:r>
              <a:rPr lang="cs-CZ" b="1" dirty="0" smtClean="0"/>
              <a:t> kyselka </a:t>
            </a:r>
            <a:r>
              <a:rPr lang="cs-CZ" dirty="0" smtClean="0"/>
              <a:t>doplnila Karlovarské minerální vody o pramenitou vodu </a:t>
            </a:r>
            <a:r>
              <a:rPr lang="cs-CZ" b="1" dirty="0" err="1" smtClean="0"/>
              <a:t>Aquilu</a:t>
            </a:r>
            <a:r>
              <a:rPr lang="cs-CZ" dirty="0" smtClean="0"/>
              <a:t> (Kyselka) a </a:t>
            </a:r>
            <a:r>
              <a:rPr lang="cs-CZ" b="1" dirty="0" smtClean="0"/>
              <a:t>Magnesii</a:t>
            </a:r>
            <a:r>
              <a:rPr lang="cs-CZ" dirty="0" smtClean="0"/>
              <a:t> – přírodní minerální vodu bohatou na hořčík (Mnichov u KV)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8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zjištění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Cílové skupiny ???</a:t>
            </a:r>
          </a:p>
          <a:p>
            <a:r>
              <a:rPr lang="cs-CZ" dirty="0" smtClean="0"/>
              <a:t>Druh reklamy ???</a:t>
            </a:r>
          </a:p>
          <a:p>
            <a:r>
              <a:rPr lang="cs-CZ" dirty="0" smtClean="0"/>
              <a:t>Distribuční strategie ???</a:t>
            </a:r>
          </a:p>
          <a:p>
            <a:r>
              <a:rPr lang="cs-CZ" dirty="0" smtClean="0"/>
              <a:t>Konkurence ???</a:t>
            </a:r>
          </a:p>
          <a:p>
            <a:r>
              <a:rPr lang="cs-CZ" dirty="0" smtClean="0"/>
              <a:t>Bariéry na trhu 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1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smtClean="0"/>
              <a:t>Děkuji za pozornost! ;-)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928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www.google.cz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www.justice.cz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www.mattoni.cz</a:t>
            </a:r>
            <a:endParaRPr lang="cs-CZ" dirty="0" smtClean="0"/>
          </a:p>
          <a:p>
            <a:r>
              <a:rPr lang="cs-CZ" dirty="0">
                <a:hlinkClick r:id="rId5"/>
              </a:rPr>
              <a:t>http://www.water.com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www.ihned.cz</a:t>
            </a:r>
            <a:endParaRPr lang="cs-CZ" dirty="0" smtClean="0"/>
          </a:p>
          <a:p>
            <a:r>
              <a:rPr lang="cs-CZ" dirty="0">
                <a:hlinkClick r:id="rId7"/>
              </a:rPr>
              <a:t>http://mineralwaters.org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www.youtube.com</a:t>
            </a:r>
            <a:endParaRPr lang="cs-CZ" dirty="0" smtClean="0"/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cs.wikipedia.org/wiki/</a:t>
            </a:r>
            <a:r>
              <a:rPr lang="cs-CZ" dirty="0" err="1" smtClean="0">
                <a:hlinkClick r:id="rId9"/>
              </a:rPr>
              <a:t>Minerální_voda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www.evian.com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www.vittel.com</a:t>
            </a:r>
            <a:endParaRPr lang="cs-CZ" dirty="0" smtClean="0"/>
          </a:p>
          <a:p>
            <a:r>
              <a:rPr lang="cs-CZ" dirty="0" smtClean="0"/>
              <a:t>...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911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7330430" cy="191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/>
              <a:t>Profil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03244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největší výrobce minerálních a pramenitých vod v České republice</a:t>
            </a:r>
          </a:p>
          <a:p>
            <a:r>
              <a:rPr lang="cs-CZ" dirty="0" smtClean="0"/>
              <a:t>Výroba a distribuce přírodních a ochucených vod </a:t>
            </a:r>
            <a:r>
              <a:rPr lang="cs-CZ" dirty="0" err="1" smtClean="0"/>
              <a:t>Mattoni</a:t>
            </a:r>
            <a:r>
              <a:rPr lang="cs-CZ" dirty="0"/>
              <a:t>,</a:t>
            </a:r>
            <a:r>
              <a:rPr lang="cs-CZ" dirty="0" smtClean="0"/>
              <a:t> Magnesia, </a:t>
            </a:r>
            <a:r>
              <a:rPr lang="cs-CZ" dirty="0" err="1" smtClean="0"/>
              <a:t>Aquila</a:t>
            </a:r>
            <a:r>
              <a:rPr lang="cs-CZ" dirty="0" smtClean="0"/>
              <a:t>, ledových čajů,…</a:t>
            </a:r>
          </a:p>
          <a:p>
            <a:r>
              <a:rPr lang="cs-CZ" dirty="0" smtClean="0"/>
              <a:t>Úspěšné působení v 20 zemích světa (EU Německo, Maďarsko, Polsko, Benelux)</a:t>
            </a:r>
          </a:p>
          <a:p>
            <a:r>
              <a:rPr lang="cs-CZ" dirty="0" smtClean="0"/>
              <a:t>cca 350 zaměstnanců</a:t>
            </a:r>
          </a:p>
          <a:p>
            <a:r>
              <a:rPr lang="cs-CZ" dirty="0" smtClean="0"/>
              <a:t>ZK = 262 </a:t>
            </a:r>
            <a:r>
              <a:rPr lang="cs-CZ" dirty="0"/>
              <a:t>842 000,- </a:t>
            </a:r>
            <a:r>
              <a:rPr lang="cs-CZ" dirty="0" smtClean="0"/>
              <a:t>Kč</a:t>
            </a:r>
          </a:p>
          <a:p>
            <a:r>
              <a:rPr lang="cs-CZ" dirty="0" err="1"/>
              <a:t>Dott</a:t>
            </a:r>
            <a:r>
              <a:rPr lang="cs-CZ" dirty="0"/>
              <a:t>. Antonio </a:t>
            </a:r>
            <a:r>
              <a:rPr lang="cs-CZ" dirty="0" err="1" smtClean="0"/>
              <a:t>Pasquale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5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Sponzoring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Kanoe</a:t>
            </a:r>
            <a:r>
              <a:rPr lang="cs-CZ" dirty="0" smtClean="0"/>
              <a:t> </a:t>
            </a:r>
            <a:r>
              <a:rPr lang="cs-CZ" dirty="0" err="1" smtClean="0"/>
              <a:t>Mattoni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Prague International </a:t>
            </a:r>
            <a:r>
              <a:rPr lang="cs-CZ" dirty="0" err="1" smtClean="0"/>
              <a:t>Marathon</a:t>
            </a:r>
            <a:endParaRPr lang="cs-CZ" dirty="0" smtClean="0"/>
          </a:p>
          <a:p>
            <a:r>
              <a:rPr lang="cs-CZ" dirty="0" smtClean="0"/>
              <a:t>Český svaz aerobiku </a:t>
            </a:r>
          </a:p>
          <a:p>
            <a:r>
              <a:rPr lang="cs-CZ" dirty="0" err="1" smtClean="0"/>
              <a:t>Mattoni</a:t>
            </a:r>
            <a:r>
              <a:rPr lang="cs-CZ" dirty="0" smtClean="0"/>
              <a:t> NBL</a:t>
            </a:r>
          </a:p>
          <a:p>
            <a:r>
              <a:rPr lang="cs-CZ" dirty="0" smtClean="0"/>
              <a:t>Magnesia Litera</a:t>
            </a:r>
          </a:p>
          <a:p>
            <a:r>
              <a:rPr lang="cs-CZ" dirty="0" smtClean="0"/>
              <a:t>Český lev </a:t>
            </a:r>
            <a:r>
              <a:rPr lang="cs-CZ" sz="2100" dirty="0" smtClean="0"/>
              <a:t>(odmítnutí TV NOVA vysílat reklamu)</a:t>
            </a:r>
          </a:p>
          <a:p>
            <a:r>
              <a:rPr lang="cs-CZ" dirty="0" smtClean="0"/>
              <a:t>Czech Grand Design,</a:t>
            </a:r>
          </a:p>
          <a:p>
            <a:r>
              <a:rPr lang="cs-CZ" dirty="0" err="1" smtClean="0"/>
              <a:t>Mattoni</a:t>
            </a:r>
            <a:r>
              <a:rPr lang="cs-CZ" dirty="0" smtClean="0"/>
              <a:t> Grand Drink  + Prague food festival</a:t>
            </a:r>
          </a:p>
          <a:p>
            <a:r>
              <a:rPr lang="cs-CZ" dirty="0" smtClean="0"/>
              <a:t>Miss ČR</a:t>
            </a:r>
          </a:p>
          <a:p>
            <a:r>
              <a:rPr lang="cs-CZ" dirty="0" smtClean="0"/>
              <a:t>zakládající člen organizace EKOKOM </a:t>
            </a:r>
            <a:r>
              <a:rPr lang="cs-CZ" sz="1900" dirty="0" smtClean="0"/>
              <a:t>(třídění odpadu)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8264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Oficiální voda předsednictví ČR v Radě EU</a:t>
            </a:r>
          </a:p>
          <a:p>
            <a:r>
              <a:rPr lang="cs-CZ" dirty="0" smtClean="0"/>
              <a:t>ISO - CERTIFIKÁTEM KVALITY č. 01 100 025001 potvrzujícím dle postupu TÜV CERT</a:t>
            </a:r>
          </a:p>
          <a:p>
            <a:r>
              <a:rPr lang="cs-CZ" dirty="0" smtClean="0"/>
              <a:t>KLASA</a:t>
            </a:r>
          </a:p>
          <a:p>
            <a:r>
              <a:rPr lang="cs-CZ" dirty="0" smtClean="0"/>
              <a:t>KOSHER</a:t>
            </a:r>
          </a:p>
          <a:p>
            <a:r>
              <a:rPr lang="cs-CZ" dirty="0" smtClean="0"/>
              <a:t>NSF INTERNATIONAL CERTIFICATE </a:t>
            </a:r>
            <a:r>
              <a:rPr lang="cs-CZ" sz="1800" dirty="0"/>
              <a:t>(</a:t>
            </a:r>
            <a:r>
              <a:rPr lang="cs-CZ" sz="1800" dirty="0" smtClean="0"/>
              <a:t>„</a:t>
            </a:r>
            <a:r>
              <a:rPr lang="cs-CZ" sz="1800" dirty="0" err="1" smtClean="0"/>
              <a:t>certified</a:t>
            </a:r>
            <a:r>
              <a:rPr lang="cs-CZ" sz="1800" dirty="0" smtClean="0"/>
              <a:t> </a:t>
            </a:r>
            <a:r>
              <a:rPr lang="cs-CZ" sz="1800" dirty="0" err="1" smtClean="0"/>
              <a:t>bottled</a:t>
            </a:r>
            <a:r>
              <a:rPr lang="cs-CZ" sz="1800" dirty="0" smtClean="0"/>
              <a:t> </a:t>
            </a:r>
            <a:r>
              <a:rPr lang="cs-CZ" sz="1800" dirty="0" err="1" smtClean="0"/>
              <a:t>waters</a:t>
            </a:r>
            <a:r>
              <a:rPr lang="cs-CZ" sz="1800" dirty="0" smtClean="0"/>
              <a:t>“ v USA)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8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- MATTONI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81164"/>
            <a:ext cx="1405073" cy="298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3089"/>
            <a:ext cx="1497873" cy="31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1165"/>
            <a:ext cx="1405073" cy="298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238545"/>
            <a:ext cx="1440160" cy="30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3894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0375"/>
            <a:ext cx="945380" cy="29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plnění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PET 0,5l: </a:t>
            </a:r>
          </a:p>
          <a:p>
            <a:r>
              <a:rPr lang="cs-CZ" dirty="0" smtClean="0"/>
              <a:t>PET 0,75l: </a:t>
            </a:r>
          </a:p>
          <a:p>
            <a:r>
              <a:rPr lang="cs-CZ" dirty="0" smtClean="0"/>
              <a:t>PET 1,5l: </a:t>
            </a:r>
          </a:p>
          <a:p>
            <a:r>
              <a:rPr lang="cs-CZ" dirty="0" smtClean="0"/>
              <a:t>Sklo 0,33 GRAND </a:t>
            </a:r>
          </a:p>
          <a:p>
            <a:r>
              <a:rPr lang="cs-CZ" dirty="0" smtClean="0"/>
              <a:t>Sklo 0,7</a:t>
            </a:r>
          </a:p>
          <a:p>
            <a:endParaRPr lang="cs-CZ" dirty="0"/>
          </a:p>
          <a:p>
            <a:r>
              <a:rPr lang="cs-CZ" dirty="0" smtClean="0"/>
              <a:t>Příchutě: citron, pomeranč, grapefruit, broskev, jablko, granátové jablko, bílé hrozny, černý rybíz, malina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Perlivost: neperlivá, jemně perlivá, perlivá</a:t>
            </a:r>
          </a:p>
          <a:p>
            <a:endParaRPr lang="cs-CZ" dirty="0"/>
          </a:p>
          <a:p>
            <a:r>
              <a:rPr lang="cs-CZ" dirty="0" smtClean="0"/>
              <a:t>Oficiální voda Mezinárodní barmanské asociace.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9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3192015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Produkty - AQUILA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76" y="3212976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69233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" y="1162248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92016"/>
            <a:ext cx="15906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766</Words>
  <Application>Microsoft Office PowerPoint</Application>
  <PresentationFormat>Předvádění na obrazovce (4:3)</PresentationFormat>
  <Paragraphs>147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KARLOVARSKÉ MINERÁLNÍ VODY, a.s.</vt:lpstr>
      <vt:lpstr>Historie společnosti</vt:lpstr>
      <vt:lpstr>Historie společnosti</vt:lpstr>
      <vt:lpstr>Profil společnosti</vt:lpstr>
      <vt:lpstr>Sponzoring</vt:lpstr>
      <vt:lpstr>Ocenění</vt:lpstr>
      <vt:lpstr>Produkty - MATTONI</vt:lpstr>
      <vt:lpstr>Formáty plnění</vt:lpstr>
      <vt:lpstr>Produkty - AQUILA</vt:lpstr>
      <vt:lpstr>Formáty plnění</vt:lpstr>
      <vt:lpstr>Produkty – MAGNESIA</vt:lpstr>
      <vt:lpstr>Formáty plnění</vt:lpstr>
      <vt:lpstr>Ostatní produkty KMV, a.s.</vt:lpstr>
      <vt:lpstr>Reklamní strategie</vt:lpstr>
      <vt:lpstr>Prezentace aplikace PowerPoint</vt:lpstr>
      <vt:lpstr>Prezentace aplikace PowerPoint</vt:lpstr>
      <vt:lpstr>Prezentace aplikace PowerPoint</vt:lpstr>
      <vt:lpstr>Spojení se sportem</vt:lpstr>
      <vt:lpstr>Trh s vodou v ČR</vt:lpstr>
      <vt:lpstr>Trh s vodou v ČR</vt:lpstr>
      <vt:lpstr>Trh s vodou v ČR – off-trade</vt:lpstr>
      <vt:lpstr>Prezentace aplikace PowerPoint</vt:lpstr>
      <vt:lpstr>Trh s vodou v ČR</vt:lpstr>
      <vt:lpstr>Zahraniční konkurence - Německo</vt:lpstr>
      <vt:lpstr>Zahraniční konkurence - Francie</vt:lpstr>
      <vt:lpstr>Konkurence – Maďarsko  +BENELUX</vt:lpstr>
      <vt:lpstr>Prezentace aplikace PowerPoint</vt:lpstr>
      <vt:lpstr>Prezentace aplikace PowerPoint</vt:lpstr>
      <vt:lpstr>Hodnocení minerálních vod</vt:lpstr>
      <vt:lpstr>Výsledky zjištění</vt:lpstr>
      <vt:lpstr>Děkuji za pozornost! ;-)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KARLOVARSKÉ MINERÁLNÍ VODY, a.s.</dc:title>
  <dc:creator>Robert</dc:creator>
  <cp:lastModifiedBy>Robert</cp:lastModifiedBy>
  <cp:revision>90</cp:revision>
  <dcterms:created xsi:type="dcterms:W3CDTF">2011-05-02T17:53:23Z</dcterms:created>
  <dcterms:modified xsi:type="dcterms:W3CDTF">2011-05-04T10:52:39Z</dcterms:modified>
</cp:coreProperties>
</file>