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4" r:id="rId3"/>
    <p:sldId id="257" r:id="rId4"/>
    <p:sldId id="258" r:id="rId5"/>
    <p:sldId id="260" r:id="rId6"/>
    <p:sldId id="261" r:id="rId7"/>
    <p:sldId id="262" r:id="rId8"/>
    <p:sldId id="268" r:id="rId9"/>
    <p:sldId id="269" r:id="rId10"/>
    <p:sldId id="266" r:id="rId11"/>
    <p:sldId id="271" r:id="rId12"/>
    <p:sldId id="276" r:id="rId13"/>
    <p:sldId id="275" r:id="rId14"/>
    <p:sldId id="263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6BDDA-1DF0-4ADF-A4E2-BDAC90E581E6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6E183-9CB7-46DD-BB40-B3AF4C7BD6C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Ť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6E183-9CB7-46DD-BB40-B3AF4C7BD6C4}" type="slidenum">
              <a:rPr lang="cs-CZ" smtClean="0"/>
              <a:pPr/>
              <a:t>3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dirty="0" smtClean="0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74A8D00-C48C-46F8-B821-0FAECE7121C4}" type="datetimeFigureOut">
              <a:rPr lang="cs-CZ" smtClean="0"/>
              <a:pPr/>
              <a:t>18.5.2011</a:t>
            </a:fld>
            <a:endParaRPr lang="cs-CZ" dirty="0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A07222-89C3-470B-B7B3-92706CD3FB28}" type="slidenum">
              <a:rPr lang="cs-CZ" smtClean="0"/>
              <a:pPr/>
              <a:t>‹#›</a:t>
            </a:fld>
            <a:endParaRPr lang="cs-CZ" dirty="0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LENKA\Desktop\kinder-maxi.av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ueno.cz/" TargetMode="External"/><Relationship Id="rId3" Type="http://schemas.openxmlformats.org/officeDocument/2006/relationships/hyperlink" Target="http://www.ferrero.cz/" TargetMode="External"/><Relationship Id="rId7" Type="http://schemas.openxmlformats.org/officeDocument/2006/relationships/hyperlink" Target="http://www.kindersport.cz/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kindersurprise.cz/" TargetMode="External"/><Relationship Id="rId5" Type="http://schemas.openxmlformats.org/officeDocument/2006/relationships/hyperlink" Target="http://www.kinder.cz/" TargetMode="External"/><Relationship Id="rId4" Type="http://schemas.openxmlformats.org/officeDocument/2006/relationships/hyperlink" Target="http://www.ferrero.com/" TargetMode="External"/><Relationship Id="rId9" Type="http://schemas.openxmlformats.org/officeDocument/2006/relationships/hyperlink" Target="http://www.facebook.com/kinder.bueno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1214415" y="1285860"/>
            <a:ext cx="67151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8800" b="1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FERRERO</a:t>
            </a:r>
            <a:endParaRPr lang="cs-CZ" sz="8800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928934"/>
            <a:ext cx="6353175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76" y="714356"/>
            <a:ext cx="7772400" cy="857256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Propagace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14818"/>
            <a:ext cx="421484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14818"/>
            <a:ext cx="421484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643050"/>
            <a:ext cx="419310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643050"/>
            <a:ext cx="4214841" cy="2428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209156"/>
            <a:ext cx="7772400" cy="1362456"/>
          </a:xfrm>
        </p:spPr>
        <p:txBody>
          <a:bodyPr/>
          <a:lstStyle/>
          <a:p>
            <a:r>
              <a:rPr lang="cs-CZ" sz="5400" dirty="0" smtClean="0">
                <a:solidFill>
                  <a:schemeClr val="accent2"/>
                </a:solidFill>
              </a:rPr>
              <a:t>Propagační – www stránky </a:t>
            </a:r>
            <a:endParaRPr lang="cs-CZ" sz="5400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1714488"/>
            <a:ext cx="7772400" cy="5143512"/>
          </a:xfrm>
        </p:spPr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     </a:t>
            </a:r>
            <a:r>
              <a:rPr lang="cs-CZ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www.bueno.cz</a:t>
            </a:r>
            <a:r>
              <a:rPr lang="cs-CZ" dirty="0" smtClean="0"/>
              <a:t>                               </a:t>
            </a:r>
            <a:r>
              <a:rPr lang="cs-CZ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www.kinder.cz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     </a:t>
            </a:r>
            <a:r>
              <a:rPr lang="cs-CZ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www.tictac.cz                                www.kindersport.cz</a:t>
            </a:r>
            <a:endParaRPr lang="cs-CZ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80" y="1643050"/>
            <a:ext cx="3452806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643050"/>
            <a:ext cx="3429024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143380"/>
            <a:ext cx="3429024" cy="208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143380"/>
            <a:ext cx="3429024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85728"/>
            <a:ext cx="6215106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7318" y="285728"/>
            <a:ext cx="7772400" cy="1362456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Reklama – Kinder Maxi 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4" name="kinder-maxi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2262202"/>
            <a:ext cx="6096000" cy="323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928670"/>
            <a:ext cx="7772400" cy="714380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</a:t>
            </a:r>
            <a:endParaRPr lang="cs-CZ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1857364"/>
            <a:ext cx="7772400" cy="464347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cs-CZ" dirty="0" smtClean="0"/>
              <a:t>  </a:t>
            </a: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Značka KINDER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−» přes 30 let na trhu </a:t>
            </a:r>
          </a:p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          −» mléčné pochoutky pro děti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1974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Kinder Surprise překvapení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Kinder Bueno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 / 2000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chlazené produkty </a:t>
            </a:r>
          </a:p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  (Kinder Pinquí,Paradiso,Mléčný řez,Maxi King) </a:t>
            </a:r>
          </a:p>
          <a:p>
            <a:endParaRPr lang="cs-CZ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643446"/>
            <a:ext cx="309721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643446"/>
            <a:ext cx="4572032" cy="200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285728"/>
            <a:ext cx="1761165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214290"/>
            <a:ext cx="7772400" cy="1362456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Projekt Kinder + Sport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1714488"/>
            <a:ext cx="7772400" cy="3143272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cs-CZ" dirty="0" smtClean="0"/>
              <a:t> 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evropský projekt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podpora sportování dětí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Kinderiáda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−» atletické závody pro žáky 1. stupně 			      základních škol </a:t>
            </a:r>
          </a:p>
          <a:p>
            <a:pPr>
              <a:buBlip>
                <a:blip r:embed="rId2"/>
              </a:buBlip>
            </a:pPr>
            <a:endParaRPr lang="cs-CZ" dirty="0" smtClean="0"/>
          </a:p>
          <a:p>
            <a:pPr>
              <a:buBlip>
                <a:blip r:embed="rId2"/>
              </a:buBlip>
            </a:pPr>
            <a:r>
              <a:rPr lang="cs-CZ" dirty="0" smtClean="0"/>
              <a:t>  </a:t>
            </a: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CÍL 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−» rozšířit výuku 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provozování atletiky na  	  	    základních školách v České republice a na  	  	    Slovensku </a:t>
            </a:r>
            <a:endParaRPr lang="cs-CZ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857760"/>
            <a:ext cx="2690660" cy="178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41487">
            <a:off x="7186048" y="341474"/>
            <a:ext cx="1571635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572008"/>
            <a:ext cx="3976686" cy="2083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950362">
            <a:off x="3300599" y="5574049"/>
            <a:ext cx="1704975" cy="866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68" y="2571744"/>
            <a:ext cx="1785950" cy="1143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2571744"/>
            <a:ext cx="7772400" cy="1362456"/>
          </a:xfrm>
        </p:spPr>
        <p:txBody>
          <a:bodyPr/>
          <a:lstStyle/>
          <a:p>
            <a:pPr algn="ctr"/>
            <a:r>
              <a:rPr lang="cs-CZ" sz="6000" dirty="0" smtClean="0"/>
              <a:t/>
            </a:r>
            <a:br>
              <a:rPr lang="cs-CZ" sz="6000" dirty="0" smtClean="0"/>
            </a:br>
            <a:r>
              <a:rPr lang="cs-CZ" sz="6000" dirty="0" smtClean="0"/>
              <a:t/>
            </a:r>
            <a:br>
              <a:rPr lang="cs-CZ" sz="6000" dirty="0" smtClean="0"/>
            </a:br>
            <a:r>
              <a:rPr lang="cs-CZ" sz="6000" dirty="0" smtClean="0">
                <a:solidFill>
                  <a:schemeClr val="accent2"/>
                </a:solidFill>
              </a:rPr>
              <a:t>Děkuji za pozornost </a:t>
            </a:r>
            <a:endParaRPr lang="cs-CZ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285728"/>
            <a:ext cx="7772400" cy="1362456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Použité zdroje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1714488"/>
            <a:ext cx="7772400" cy="4500594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cs-CZ" dirty="0" smtClean="0"/>
              <a:t>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www.ferrero.cz</a:t>
            </a:r>
            <a:endParaRPr lang="cs-CZ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4"/>
              </a:rPr>
              <a:t>www.ferrero.com</a:t>
            </a:r>
            <a:endParaRPr lang="cs-CZ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5"/>
              </a:rPr>
              <a:t>www.kinder.cz</a:t>
            </a:r>
            <a:endParaRPr lang="cs-CZ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6"/>
              </a:rPr>
              <a:t>www.kindersurprise.cz</a:t>
            </a:r>
            <a:endParaRPr lang="cs-CZ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7"/>
              </a:rPr>
              <a:t>www.kindersport.cz</a:t>
            </a:r>
            <a:endParaRPr lang="cs-CZ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8"/>
              </a:rPr>
              <a:t>www.bueno.cz</a:t>
            </a:r>
            <a:endParaRPr lang="cs-CZ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9"/>
              </a:rPr>
              <a:t>www.facebook.com/kinder.bueno.cz</a:t>
            </a:r>
            <a:endParaRPr lang="cs-CZ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857232"/>
            <a:ext cx="7772400" cy="785818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Historie 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1714488"/>
            <a:ext cx="7772400" cy="464347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cs-CZ" dirty="0" smtClean="0"/>
              <a:t> 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zakladatel Pietro Ferrero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1942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– Alba −» elegantní bar s cukrárnou </a:t>
            </a:r>
          </a:p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            −» Piera Cillario – obchodní aktivity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Pasta Gianduja – oříškový krém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1946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– oficiálně zapsána u italské obchodní komory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účinná prodejní síť −» Giovanni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hnací síla −» </a:t>
            </a: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Michele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−» z Alby do celé Itálie </a:t>
            </a:r>
          </a:p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	    −» expanze na zahraniční trhy</a:t>
            </a:r>
          </a:p>
          <a:p>
            <a:endParaRPr lang="cs-CZ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357166"/>
            <a:ext cx="185738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286248" y="5214950"/>
            <a:ext cx="4533909" cy="145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115802">
            <a:off x="734854" y="4948246"/>
            <a:ext cx="1071570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714356"/>
            <a:ext cx="7772400" cy="928694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Současnost 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000240"/>
            <a:ext cx="7772400" cy="4857760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cs-CZ" sz="2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 generace </a:t>
            </a:r>
            <a:r>
              <a:rPr lang="cs-CZ" sz="2200" dirty="0" smtClean="0">
                <a:solidFill>
                  <a:schemeClr val="accent2"/>
                </a:solidFill>
              </a:rPr>
              <a:t>Pietro a Giovanni </a:t>
            </a:r>
          </a:p>
          <a:p>
            <a:r>
              <a:rPr lang="cs-CZ" dirty="0" smtClean="0">
                <a:solidFill>
                  <a:schemeClr val="accent2"/>
                </a:solidFill>
              </a:rPr>
              <a:t>	          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−» nejvyšší ředitelé skupiny Ferrero</a:t>
            </a:r>
          </a:p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           −» společnost stále roste </a:t>
            </a:r>
          </a:p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           −» silné rodinné základy</a:t>
            </a:r>
          </a:p>
          <a:p>
            <a:endParaRPr lang="cs-CZ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cs-CZ" b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b="1" dirty="0" smtClean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cs-CZ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 </a:t>
            </a:r>
            <a:r>
              <a:rPr lang="cs-CZ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</a:t>
            </a:r>
            <a:r>
              <a:rPr lang="cs-CZ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značkou, rozvahou a růstem mnohonárodní    </a:t>
            </a:r>
          </a:p>
          <a:p>
            <a:pPr algn="ctr"/>
            <a:r>
              <a:rPr lang="cs-CZ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společnosti stojí minulost, přítomnost a budoucnost    </a:t>
            </a:r>
          </a:p>
          <a:p>
            <a:pPr algn="ctr"/>
            <a:r>
              <a:rPr lang="cs-CZ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geniální rodiny</a:t>
            </a:r>
            <a:r>
              <a:rPr lang="cs-CZ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“ </a:t>
            </a:r>
            <a:endParaRPr lang="cs-CZ" sz="2200" dirty="0" smtClean="0">
              <a:solidFill>
                <a:schemeClr val="accent2"/>
              </a:solidFill>
            </a:endParaRPr>
          </a:p>
          <a:p>
            <a:pPr lvl="8">
              <a:buNone/>
            </a:pP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05853">
            <a:off x="6162385" y="463853"/>
            <a:ext cx="2639446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08350">
            <a:off x="6761444" y="2666223"/>
            <a:ext cx="2071692" cy="1553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332967">
            <a:off x="407345" y="3579633"/>
            <a:ext cx="1860549" cy="124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714356"/>
            <a:ext cx="7772400" cy="928694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Filozofie 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71472" y="1714488"/>
            <a:ext cx="7772400" cy="4500594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cs-CZ" dirty="0" smtClean="0"/>
              <a:t> 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vysoká jakost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přesnost řemeslné práce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inovace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čerstvost výrobku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výběr nejjemnějších surovin 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úcta k zákazníkům </a:t>
            </a:r>
          </a:p>
          <a:p>
            <a:endParaRPr lang="cs-CZ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8">
              <a:buBlip>
                <a:blip r:embed="rId2"/>
              </a:buBlip>
            </a:pPr>
            <a:r>
              <a:rPr lang="cs-CZ" sz="2200" dirty="0" smtClean="0"/>
              <a:t>  </a:t>
            </a:r>
            <a:r>
              <a:rPr lang="cs-CZ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 největší výrobce cukrovinek na světě</a:t>
            </a:r>
          </a:p>
          <a:p>
            <a:pPr lvl="8">
              <a:buBlip>
                <a:blip r:embed="rId2"/>
              </a:buBlip>
            </a:pPr>
            <a:r>
              <a:rPr lang="cs-CZ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cs-CZ" sz="2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 Myslet globálně, jednat lokálně.“</a:t>
            </a:r>
          </a:p>
          <a:p>
            <a:pPr lvl="8">
              <a:buBlip>
                <a:blip r:embed="rId2"/>
              </a:buBlip>
            </a:pPr>
            <a:r>
              <a:rPr lang="cs-CZ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v centru strategie  stojí SPOTŘEBITEL</a:t>
            </a:r>
          </a:p>
          <a:p>
            <a:pPr lvl="8">
              <a:buNone/>
            </a:pPr>
            <a:r>
              <a:rPr lang="cs-CZ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	   </a:t>
            </a:r>
            <a:r>
              <a:rPr lang="cs-CZ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−»  faktor </a:t>
            </a:r>
            <a:r>
              <a:rPr lang="cs-CZ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úspěchu</a:t>
            </a:r>
            <a:r>
              <a:rPr lang="cs-CZ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cs-CZ" sz="2200" dirty="0" smtClean="0"/>
              <a:t>	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500570"/>
            <a:ext cx="1571636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214290"/>
            <a:ext cx="4467852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1571612"/>
            <a:ext cx="4214842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000372"/>
            <a:ext cx="4071966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785794"/>
            <a:ext cx="7772400" cy="857256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Skupina FERRERO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1785926"/>
            <a:ext cx="7772400" cy="242845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Pietro a Giovanni Ferrero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36 obchodních společností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15 výrobních závodů</a:t>
            </a:r>
          </a:p>
          <a:p>
            <a:pPr>
              <a:buBlip>
                <a:blip r:embed="rId2"/>
              </a:buBlip>
            </a:pPr>
            <a:r>
              <a:rPr lang="cs-CZ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19 600 zaměstnanců </a:t>
            </a:r>
          </a:p>
          <a:p>
            <a:endParaRPr lang="cs-CZ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00438"/>
            <a:ext cx="650085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00511">
            <a:off x="6642418" y="419199"/>
            <a:ext cx="1905000" cy="244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8977" y="1987600"/>
            <a:ext cx="2095504" cy="1281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857232"/>
            <a:ext cx="7772400" cy="785818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Ferrero v ČR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1785926"/>
            <a:ext cx="7772400" cy="4786346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cs-CZ" dirty="0" smtClean="0"/>
              <a:t>  </a:t>
            </a: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března 1994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−» Ferrero Česká, s. r. o.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český trh −» 2 distributoři </a:t>
            </a: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Kinder a pralinky −» kategorie premium </a:t>
            </a:r>
          </a:p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         −» znamenité výrobky na významné  				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příležitosti (Vánoce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Velikonoce)</a:t>
            </a:r>
          </a:p>
          <a:p>
            <a:endParaRPr lang="cs-CZ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cs-CZ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cs-CZ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cs-CZ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cs-CZ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cs-CZ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−» výrobky jsou uznávané pro vysokou kvalitu a 		      inovativní  nabídku </a:t>
            </a:r>
          </a:p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 −» prvních 15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investorů do </a:t>
            </a:r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televizní reklamy  v ČR</a:t>
            </a:r>
          </a:p>
          <a:p>
            <a:r>
              <a:rPr lang="cs-CZ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−» </a:t>
            </a:r>
            <a:r>
              <a:rPr lang="cs-CZ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Kinder + Sport </a:t>
            </a:r>
            <a:endParaRPr lang="cs-CZ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35455">
            <a:off x="494865" y="3309278"/>
            <a:ext cx="2152161" cy="1375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85728"/>
            <a:ext cx="402336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857232"/>
            <a:ext cx="7772400" cy="785818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/>
            </a:r>
            <a:br>
              <a:rPr lang="cs-CZ" dirty="0" smtClean="0">
                <a:solidFill>
                  <a:schemeClr val="accent2"/>
                </a:solidFill>
              </a:rPr>
            </a:br>
            <a:r>
              <a:rPr lang="cs-CZ" dirty="0" smtClean="0">
                <a:solidFill>
                  <a:schemeClr val="accent2"/>
                </a:solidFill>
              </a:rPr>
              <a:t/>
            </a:r>
            <a:br>
              <a:rPr lang="cs-CZ" dirty="0" smtClean="0">
                <a:solidFill>
                  <a:schemeClr val="accent2"/>
                </a:solidFill>
              </a:rPr>
            </a:br>
            <a:r>
              <a:rPr lang="cs-CZ" dirty="0" smtClean="0">
                <a:solidFill>
                  <a:schemeClr val="accent2"/>
                </a:solidFill>
              </a:rPr>
              <a:t>Produkty 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4" name="Obrázek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900834"/>
            <a:ext cx="7358114" cy="438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280594"/>
            <a:ext cx="7772400" cy="1291018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Propagace 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1"/>
            <a:ext cx="421484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9" y="1643050"/>
            <a:ext cx="421484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14818"/>
            <a:ext cx="421484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214819"/>
            <a:ext cx="421484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857232"/>
            <a:ext cx="7772400" cy="714380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Propagace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1"/>
            <a:ext cx="4214841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43051"/>
            <a:ext cx="421484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14818"/>
            <a:ext cx="421484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214819"/>
            <a:ext cx="421484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766</TotalTime>
  <Words>186</Words>
  <Application>Microsoft Office PowerPoint</Application>
  <PresentationFormat>Předvádění na obrazovce (4:3)</PresentationFormat>
  <Paragraphs>93</Paragraphs>
  <Slides>17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Tok</vt:lpstr>
      <vt:lpstr>Snímek 1</vt:lpstr>
      <vt:lpstr>Historie </vt:lpstr>
      <vt:lpstr>Současnost </vt:lpstr>
      <vt:lpstr>Filozofie </vt:lpstr>
      <vt:lpstr>Skupina FERRERO</vt:lpstr>
      <vt:lpstr>Ferrero v ČR</vt:lpstr>
      <vt:lpstr>  Produkty </vt:lpstr>
      <vt:lpstr>Propagace </vt:lpstr>
      <vt:lpstr>Propagace</vt:lpstr>
      <vt:lpstr>Propagace</vt:lpstr>
      <vt:lpstr>Propagační – www stránky </vt:lpstr>
      <vt:lpstr>Snímek 12</vt:lpstr>
      <vt:lpstr>Reklama – Kinder Maxi </vt:lpstr>
      <vt:lpstr>KINDER</vt:lpstr>
      <vt:lpstr>Projekt Kinder + Sport</vt:lpstr>
      <vt:lpstr>  Děkuji za pozornost </vt:lpstr>
      <vt:lpstr>Použité zdroje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</dc:creator>
  <cp:lastModifiedBy>LENKA</cp:lastModifiedBy>
  <cp:revision>71</cp:revision>
  <dcterms:created xsi:type="dcterms:W3CDTF">2011-05-15T19:04:04Z</dcterms:created>
  <dcterms:modified xsi:type="dcterms:W3CDTF">2011-05-18T11:04:27Z</dcterms:modified>
</cp:coreProperties>
</file>