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RAPA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45383" cy="2736304"/>
          </a:xfrm>
          <a:prstGeom prst="rect">
            <a:avLst/>
          </a:prstGeom>
        </p:spPr>
      </p:pic>
      <p:pic>
        <p:nvPicPr>
          <p:cNvPr id="5" name="Obrázek 4" descr="Pike_by_stefan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284984"/>
            <a:ext cx="6552728" cy="3033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Rapala</a:t>
            </a:r>
            <a:r>
              <a:rPr lang="cs-CZ" b="1" dirty="0" smtClean="0">
                <a:solidFill>
                  <a:srgbClr val="002060"/>
                </a:solidFill>
              </a:rPr>
              <a:t> v ČR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preference výrazně nižší oproti USA (30% trhu)</a:t>
            </a:r>
          </a:p>
          <a:p>
            <a:endParaRPr lang="cs-CZ" dirty="0" smtClean="0"/>
          </a:p>
          <a:p>
            <a:r>
              <a:rPr lang="cs-CZ" dirty="0" smtClean="0"/>
              <a:t>typický Čech – rád ušetří</a:t>
            </a:r>
          </a:p>
          <a:p>
            <a:endParaRPr lang="cs-CZ" dirty="0" smtClean="0"/>
          </a:p>
          <a:p>
            <a:r>
              <a:rPr lang="cs-CZ" dirty="0" smtClean="0"/>
              <a:t>přechod ke konkurenčním (levnějším) značkám</a:t>
            </a:r>
          </a:p>
          <a:p>
            <a:endParaRPr lang="cs-CZ" dirty="0" smtClean="0"/>
          </a:p>
          <a:p>
            <a:r>
              <a:rPr lang="cs-CZ" dirty="0" smtClean="0"/>
              <a:t>horší rybářské podmínky oproti USA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Reklama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</a:p>
          <a:p>
            <a:endParaRPr lang="cs-CZ" dirty="0" smtClean="0"/>
          </a:p>
          <a:p>
            <a:r>
              <a:rPr lang="cs-CZ" dirty="0" smtClean="0"/>
              <a:t>brožury</a:t>
            </a:r>
          </a:p>
          <a:p>
            <a:endParaRPr lang="cs-CZ" dirty="0" smtClean="0"/>
          </a:p>
          <a:p>
            <a:r>
              <a:rPr lang="cs-CZ" dirty="0" smtClean="0"/>
              <a:t>rybářské akce</a:t>
            </a:r>
          </a:p>
          <a:p>
            <a:endParaRPr lang="cs-CZ" dirty="0" smtClean="0"/>
          </a:p>
          <a:p>
            <a:r>
              <a:rPr lang="cs-CZ" dirty="0" smtClean="0"/>
              <a:t>veletrhy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Fly FIsherman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572000" cy="6193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Zástupný symbol pro obsah 6" descr="64 0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355976" cy="627260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77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Zajímavosti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20 milionů kusů návnad ročně</a:t>
            </a:r>
          </a:p>
          <a:p>
            <a:r>
              <a:rPr lang="cs-CZ" dirty="0" smtClean="0"/>
              <a:t>originální testování každé návnady</a:t>
            </a:r>
          </a:p>
          <a:p>
            <a:r>
              <a:rPr lang="cs-CZ" dirty="0" smtClean="0"/>
              <a:t>rekordy v rybolovu na všech kontinentech</a:t>
            </a:r>
          </a:p>
          <a:p>
            <a:endParaRPr lang="cs-CZ" dirty="0"/>
          </a:p>
        </p:txBody>
      </p:sp>
      <p:pic>
        <p:nvPicPr>
          <p:cNvPr id="4" name="Obrázek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3672408" cy="2750762"/>
          </a:xfrm>
          <a:prstGeom prst="rect">
            <a:avLst/>
          </a:prstGeom>
        </p:spPr>
      </p:pic>
      <p:pic>
        <p:nvPicPr>
          <p:cNvPr id="5" name="Obrázek 4" descr="st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119709" cy="279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Rapala</a:t>
            </a:r>
            <a:r>
              <a:rPr lang="cs-CZ" b="1" dirty="0" smtClean="0">
                <a:solidFill>
                  <a:srgbClr val="002060"/>
                </a:solidFill>
              </a:rPr>
              <a:t> pro </a:t>
            </a:r>
            <a:r>
              <a:rPr lang="cs-CZ" b="1" dirty="0" err="1" smtClean="0">
                <a:solidFill>
                  <a:srgbClr val="002060"/>
                </a:solidFill>
              </a:rPr>
              <a:t>bass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fishing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4" name="Zástupný symbol pro obsah 3" descr="Rapala-Pro-Bass-3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112568" cy="482318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Děkuji za pozornost!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Martin Kuběna (370687)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Obsah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představení značky</a:t>
            </a:r>
          </a:p>
          <a:p>
            <a:r>
              <a:rPr lang="cs-CZ" sz="3000" b="1" dirty="0" smtClean="0"/>
              <a:t>trocha historie</a:t>
            </a:r>
          </a:p>
          <a:p>
            <a:r>
              <a:rPr lang="cs-CZ" sz="3000" b="1" dirty="0" smtClean="0"/>
              <a:t>produkty</a:t>
            </a:r>
          </a:p>
          <a:p>
            <a:r>
              <a:rPr lang="cs-CZ" sz="3000" b="1" dirty="0" smtClean="0"/>
              <a:t>USA x ČR</a:t>
            </a:r>
          </a:p>
          <a:p>
            <a:r>
              <a:rPr lang="cs-CZ" sz="3000" b="1" dirty="0" smtClean="0"/>
              <a:t>formy reklamy</a:t>
            </a:r>
            <a:endParaRPr lang="cs-CZ" sz="3000" b="1" dirty="0"/>
          </a:p>
          <a:p>
            <a:r>
              <a:rPr lang="cs-CZ" sz="3000" b="1" dirty="0" smtClean="0"/>
              <a:t>rekordy a zajímavosti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Představení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Rapala</a:t>
            </a:r>
            <a:r>
              <a:rPr lang="cs-CZ" dirty="0" smtClean="0"/>
              <a:t>-</a:t>
            </a:r>
            <a:r>
              <a:rPr lang="cs-CZ" dirty="0" err="1" smtClean="0"/>
              <a:t>Normark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, </a:t>
            </a:r>
            <a:r>
              <a:rPr lang="cs-CZ" dirty="0" err="1" smtClean="0"/>
              <a:t>Ltd</a:t>
            </a:r>
            <a:endParaRPr lang="cs-CZ" dirty="0" smtClean="0"/>
          </a:p>
          <a:p>
            <a:r>
              <a:rPr lang="cs-CZ" dirty="0" smtClean="0"/>
              <a:t>výroba všech druhů rybářských potřeb</a:t>
            </a:r>
          </a:p>
          <a:p>
            <a:r>
              <a:rPr lang="cs-CZ" dirty="0" smtClean="0"/>
              <a:t>více než 140 zemí Světa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6" name="Obrázek 5" descr="fisher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212976"/>
            <a:ext cx="640871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Historie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1930 – </a:t>
            </a:r>
            <a:r>
              <a:rPr lang="cs-CZ" dirty="0" err="1" smtClean="0"/>
              <a:t>Lauri</a:t>
            </a:r>
            <a:r>
              <a:rPr lang="cs-CZ" dirty="0" smtClean="0"/>
              <a:t> </a:t>
            </a:r>
            <a:r>
              <a:rPr lang="cs-CZ" dirty="0" err="1" smtClean="0"/>
              <a:t>Rapala</a:t>
            </a:r>
            <a:r>
              <a:rPr lang="cs-CZ" dirty="0" smtClean="0"/>
              <a:t> – Finsko</a:t>
            </a:r>
          </a:p>
          <a:p>
            <a:r>
              <a:rPr lang="cs-CZ" dirty="0" smtClean="0"/>
              <a:t>1959 – spol. </a:t>
            </a:r>
            <a:r>
              <a:rPr lang="cs-CZ" dirty="0" err="1" smtClean="0"/>
              <a:t>Normark</a:t>
            </a:r>
            <a:r>
              <a:rPr lang="cs-CZ" dirty="0" smtClean="0"/>
              <a:t> vstupuje na trh v USA</a:t>
            </a:r>
          </a:p>
          <a:p>
            <a:r>
              <a:rPr lang="cs-CZ" dirty="0" smtClean="0"/>
              <a:t>1962 – časopis LIFE vydává článek o </a:t>
            </a:r>
            <a:r>
              <a:rPr lang="cs-CZ" dirty="0" err="1" smtClean="0"/>
              <a:t>Rapala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auri-rap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068960"/>
            <a:ext cx="3810000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Produkty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rybářské návnady</a:t>
            </a:r>
          </a:p>
          <a:p>
            <a:endParaRPr lang="cs-CZ" dirty="0" smtClean="0"/>
          </a:p>
          <a:p>
            <a:r>
              <a:rPr lang="cs-CZ" dirty="0" smtClean="0"/>
              <a:t>komplexní rybářská výbava</a:t>
            </a:r>
          </a:p>
          <a:p>
            <a:endParaRPr lang="cs-CZ" dirty="0" smtClean="0"/>
          </a:p>
          <a:p>
            <a:r>
              <a:rPr lang="cs-CZ" dirty="0" smtClean="0"/>
              <a:t>doplňky – nože, brýle </a:t>
            </a:r>
          </a:p>
          <a:p>
            <a:endParaRPr lang="cs-CZ" dirty="0" smtClean="0"/>
          </a:p>
          <a:p>
            <a:r>
              <a:rPr lang="cs-CZ" dirty="0" smtClean="0"/>
              <a:t>oblečení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ap_products_land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"/>
            <a:ext cx="9144000" cy="6858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apala_lures_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-161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184745" cy="2448272"/>
          </a:xfrm>
          <a:ln>
            <a:solidFill>
              <a:schemeClr val="tx1"/>
            </a:solidFill>
          </a:ln>
        </p:spPr>
      </p:pic>
      <p:pic>
        <p:nvPicPr>
          <p:cNvPr id="5" name="Obrázek 4" descr="46055-1_hip_p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0648"/>
            <a:ext cx="3568969" cy="2132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d-16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80928"/>
            <a:ext cx="3534965" cy="3789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d-16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35351">
            <a:off x="1588596" y="3013533"/>
            <a:ext cx="2205630" cy="3337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Rapala</a:t>
            </a:r>
            <a:r>
              <a:rPr lang="cs-CZ" b="1" dirty="0" smtClean="0">
                <a:solidFill>
                  <a:srgbClr val="002060"/>
                </a:solidFill>
              </a:rPr>
              <a:t> v USA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síť prodejen po celém USA, e-</a:t>
            </a:r>
            <a:r>
              <a:rPr lang="cs-CZ" dirty="0" err="1" smtClean="0"/>
              <a:t>shop</a:t>
            </a:r>
            <a:r>
              <a:rPr lang="cs-CZ" dirty="0" smtClean="0"/>
              <a:t> (50% trhu)</a:t>
            </a:r>
          </a:p>
          <a:p>
            <a:endParaRPr lang="cs-CZ" dirty="0" smtClean="0"/>
          </a:p>
          <a:p>
            <a:r>
              <a:rPr lang="cs-CZ" dirty="0" smtClean="0"/>
              <a:t>záruka kvality =</a:t>
            </a:r>
            <a:r>
              <a:rPr lang="en-US" dirty="0" smtClean="0"/>
              <a:t>&gt;</a:t>
            </a:r>
            <a:r>
              <a:rPr lang="cs-CZ" dirty="0" smtClean="0"/>
              <a:t> nejprodávanější produkty</a:t>
            </a:r>
          </a:p>
          <a:p>
            <a:endParaRPr lang="cs-CZ" dirty="0" smtClean="0"/>
          </a:p>
          <a:p>
            <a:r>
              <a:rPr lang="cs-CZ" dirty="0" smtClean="0"/>
              <a:t>poměrně drahá záležitost</a:t>
            </a:r>
          </a:p>
          <a:p>
            <a:endParaRPr lang="cs-CZ" dirty="0" smtClean="0"/>
          </a:p>
          <a:p>
            <a:r>
              <a:rPr lang="cs-CZ" dirty="0" smtClean="0"/>
              <a:t>typický Američan – rád připlatí za luxus</a:t>
            </a:r>
          </a:p>
          <a:p>
            <a:endParaRPr lang="cs-CZ" dirty="0" smtClean="0"/>
          </a:p>
          <a:p>
            <a:r>
              <a:rPr lang="cs-CZ" dirty="0" smtClean="0"/>
              <a:t>obecně rybaření v USA velmi populární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</TotalTime>
  <Words>168</Words>
  <Application>Microsoft Office PowerPoint</Application>
  <PresentationFormat>Předvádění na obrazovce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Administrativní</vt:lpstr>
      <vt:lpstr>Snímek 1</vt:lpstr>
      <vt:lpstr>Obsah</vt:lpstr>
      <vt:lpstr>Představení</vt:lpstr>
      <vt:lpstr>Historie</vt:lpstr>
      <vt:lpstr>Produkty</vt:lpstr>
      <vt:lpstr>Snímek 6</vt:lpstr>
      <vt:lpstr>Snímek 7</vt:lpstr>
      <vt:lpstr>Snímek 8</vt:lpstr>
      <vt:lpstr>Rapala v USA</vt:lpstr>
      <vt:lpstr>Rapala v ČR</vt:lpstr>
      <vt:lpstr>Reklama</vt:lpstr>
      <vt:lpstr>Snímek 12</vt:lpstr>
      <vt:lpstr>Snímek 13</vt:lpstr>
      <vt:lpstr>Zajímavosti</vt:lpstr>
      <vt:lpstr>Rapala pro bass fishing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Kuběna Martin</dc:creator>
  <cp:lastModifiedBy>Kuběna Martin</cp:lastModifiedBy>
  <cp:revision>52</cp:revision>
  <dcterms:created xsi:type="dcterms:W3CDTF">2011-04-30T22:20:03Z</dcterms:created>
  <dcterms:modified xsi:type="dcterms:W3CDTF">2011-05-10T17:07:46Z</dcterms:modified>
</cp:coreProperties>
</file>