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1" r:id="rId4"/>
    <p:sldId id="28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0080625" cy="7559675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11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7497322-4461-4E2B-B000-7756C2DF1927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65474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0066AA1-0D6B-40F1-908F-E7D3901893B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S Gothic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757" y="5569496"/>
            <a:ext cx="6214412" cy="972373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6EDEB2-744A-474E-B35B-96B2DB1D258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327" y="3452770"/>
            <a:ext cx="7910326" cy="1976635"/>
          </a:xfrm>
          <a:effectLst/>
        </p:spPr>
        <p:txBody>
          <a:bodyPr>
            <a:noAutofit/>
          </a:bodyPr>
          <a:lstStyle>
            <a:lvl1pPr marL="705560" indent="-503972"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0130" y="806364"/>
            <a:ext cx="7056438" cy="383023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BC012F-1186-47CB-BF62-2272138BFC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1938" y="415041"/>
            <a:ext cx="2268141" cy="577429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4604" y="806365"/>
            <a:ext cx="5323954" cy="539553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E38A36-7ED0-4990-AEFD-1D85254F082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B69224-7AB4-4A35-AFBF-D957C2E521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260078" y="806366"/>
            <a:ext cx="7056438" cy="38302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456" y="2394942"/>
            <a:ext cx="6577835" cy="2671290"/>
          </a:xfrm>
          <a:effectLst/>
        </p:spPr>
        <p:txBody>
          <a:bodyPr anchor="b"/>
          <a:lstStyle>
            <a:lvl1pPr algn="r">
              <a:defRPr sz="51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9597" y="5078928"/>
            <a:ext cx="6582055" cy="920940"/>
          </a:xfrm>
        </p:spPr>
        <p:txBody>
          <a:bodyPr anchor="t"/>
          <a:lstStyle>
            <a:lvl1pPr marL="0" indent="0" algn="r">
              <a:buNone/>
              <a:defRPr sz="2200">
                <a:solidFill>
                  <a:schemeClr val="tx2"/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CC105B-2CE6-45E7-900F-61F5A9D3F4F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60A06C-15B4-4FDD-93AE-C9D003BE4EC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60077" y="806364"/>
            <a:ext cx="3689509" cy="38302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20957" y="806366"/>
            <a:ext cx="3689509" cy="38302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4902" y="1543601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3328" y="806365"/>
            <a:ext cx="3689509" cy="705219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6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marL="0" lvl="0" indent="0" algn="ctr" defTabSz="1007943" rtl="0" eaLnBrk="1" latinLnBrk="0" hangingPunct="1">
              <a:spcBef>
                <a:spcPct val="20000"/>
              </a:spcBef>
              <a:spcAft>
                <a:spcPts val="331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7" y="1542174"/>
            <a:ext cx="3689509" cy="302387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23047C-79C5-4A01-88B9-3FB6EF88772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0456CE-C876-4F80-81B2-C9B755517B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A5E04C-C8BF-43B0-8160-1C52263AE7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45" y="2435896"/>
            <a:ext cx="4008531" cy="1387255"/>
          </a:xfrm>
          <a:effectLst/>
        </p:spPr>
        <p:txBody>
          <a:bodyPr anchor="b">
            <a:noAutofit/>
          </a:bodyPr>
          <a:lstStyle>
            <a:lvl1pPr marL="251986" indent="-251986" algn="l">
              <a:defRPr sz="31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032" y="806366"/>
            <a:ext cx="4428557" cy="5395533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5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5956" y="3855679"/>
            <a:ext cx="3735762" cy="2358422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235DA3-ABF0-471C-B095-5843AAB364D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2563"/>
            <a:ext cx="10080625" cy="3297112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080625" cy="426256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923682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3570" y="1259946"/>
            <a:ext cx="4536281" cy="3447827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2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10" y="1113874"/>
            <a:ext cx="4072504" cy="2384329"/>
          </a:xfrm>
        </p:spPr>
        <p:txBody>
          <a:bodyPr anchor="b"/>
          <a:lstStyle>
            <a:lvl1pPr marL="201589" indent="-201589">
              <a:buFont typeface="Georgia" pitchFamily="18" charset="0"/>
              <a:buChar char="*"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90D993-0E91-4FAC-BF84-294D1B9616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763" y="4921197"/>
            <a:ext cx="7037407" cy="1259946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7758"/>
            <a:ext cx="10080625" cy="193191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080625" cy="562775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3857"/>
            <a:ext cx="10080625" cy="2519892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3924"/>
            <a:ext cx="10080625" cy="562775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6977" y="4819505"/>
            <a:ext cx="7179591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8" y="807181"/>
            <a:ext cx="7056438" cy="3830235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04422" y="6803708"/>
            <a:ext cx="2772172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31" y="6803708"/>
            <a:ext cx="3696230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00260" y="6803708"/>
            <a:ext cx="2016125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fld id="{771A9754-DA27-43E8-B66F-CAA0D46C427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52780" indent="-352780" algn="r" defTabSz="1007943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1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198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0476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714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9532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32074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34456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16707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19858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52479" indent="-201589" algn="l" defTabSz="1007943" rtl="0" eaLnBrk="1" latinLnBrk="0" hangingPunct="1">
        <a:spcBef>
          <a:spcPct val="20000"/>
        </a:spcBef>
        <a:spcAft>
          <a:spcPts val="331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Graf_aplikace_Microsoft_Excel2.xls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Excel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Graf_aplikace_Microsoft_Excel4.xls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Excel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Graf_aplikace_Microsoft_Excel6.xls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136922@mail.muni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>
          <a:xfrm>
            <a:off x="0" y="1814513"/>
            <a:ext cx="9072563" cy="4899025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cs-CZ" sz="5400"/>
              <a:t>MPH_MEMA/03</a:t>
            </a:r>
          </a:p>
          <a:p>
            <a:pPr marL="0" lvl="0" indent="0" algn="ctr">
              <a:buNone/>
            </a:pPr>
            <a:endParaRPr lang="cs-CZ"/>
          </a:p>
          <a:p>
            <a:pPr marL="0" lvl="0" indent="0" algn="ctr">
              <a:buNone/>
            </a:pPr>
            <a:r>
              <a:rPr lang="cs-CZ"/>
              <a:t>Úterý 16:20, S3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err="1" smtClean="0"/>
              <a:t>Mannesmann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1976 – </a:t>
            </a:r>
            <a:r>
              <a:rPr lang="cs-CZ" dirty="0" err="1" smtClean="0"/>
              <a:t>Mannesmann</a:t>
            </a:r>
            <a:r>
              <a:rPr lang="cs-CZ" dirty="0" smtClean="0"/>
              <a:t> </a:t>
            </a:r>
            <a:r>
              <a:rPr lang="cs-CZ" dirty="0" err="1" smtClean="0"/>
              <a:t>Rexroth</a:t>
            </a:r>
            <a:r>
              <a:rPr lang="cs-CZ" dirty="0" smtClean="0"/>
              <a:t> a současně diverzifikace portfolia (strojírenství, elektronika, automobilový průmysl, aj.)</a:t>
            </a:r>
          </a:p>
          <a:p>
            <a:pPr lvl="1"/>
            <a:r>
              <a:rPr lang="cs-CZ" dirty="0" smtClean="0"/>
              <a:t>1990 – vstup na trh komunikačních technologií</a:t>
            </a:r>
          </a:p>
          <a:p>
            <a:pPr lvl="1"/>
            <a:r>
              <a:rPr lang="cs-CZ" dirty="0" smtClean="0"/>
              <a:t>1990–2000 – ocelárna </a:t>
            </a:r>
            <a:r>
              <a:rPr lang="cs-CZ" dirty="0" err="1"/>
              <a:t>Huttenwerk</a:t>
            </a:r>
            <a:r>
              <a:rPr lang="cs-CZ" dirty="0"/>
              <a:t> Krupp-</a:t>
            </a:r>
            <a:r>
              <a:rPr lang="cs-CZ" dirty="0" err="1"/>
              <a:t>Mannesmann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 </a:t>
            </a:r>
            <a:r>
              <a:rPr lang="cs-CZ" dirty="0" smtClean="0"/>
              <a:t>(na základě dohody </a:t>
            </a:r>
            <a:r>
              <a:rPr lang="cs-CZ" dirty="0"/>
              <a:t>se </a:t>
            </a:r>
            <a:r>
              <a:rPr lang="cs-CZ" dirty="0" smtClean="0"/>
              <a:t>společností Krupp), </a:t>
            </a:r>
            <a:r>
              <a:rPr lang="cs-CZ" dirty="0"/>
              <a:t>joint venture </a:t>
            </a:r>
            <a:r>
              <a:rPr lang="cs-CZ" dirty="0" err="1"/>
              <a:t>Europipe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 na produkci trubek o </a:t>
            </a:r>
            <a:r>
              <a:rPr lang="cs-CZ" dirty="0" smtClean="0"/>
              <a:t>velkých průměrech s </a:t>
            </a:r>
            <a:r>
              <a:rPr lang="cs-CZ" dirty="0"/>
              <a:t>francouzskou skupinou </a:t>
            </a:r>
            <a:r>
              <a:rPr lang="cs-CZ" dirty="0" err="1"/>
              <a:t>Usinor</a:t>
            </a:r>
            <a:r>
              <a:rPr lang="cs-CZ" dirty="0"/>
              <a:t> </a:t>
            </a:r>
            <a:r>
              <a:rPr lang="cs-CZ" dirty="0" err="1"/>
              <a:t>Sacilor</a:t>
            </a:r>
            <a:r>
              <a:rPr lang="cs-CZ" dirty="0"/>
              <a:t>, </a:t>
            </a:r>
            <a:r>
              <a:rPr lang="cs-CZ" dirty="0" smtClean="0"/>
              <a:t>holdingová </a:t>
            </a:r>
            <a:r>
              <a:rPr lang="cs-CZ" dirty="0"/>
              <a:t>společnost DMV </a:t>
            </a:r>
            <a:r>
              <a:rPr lang="cs-CZ" dirty="0" err="1"/>
              <a:t>Stainless</a:t>
            </a:r>
            <a:r>
              <a:rPr lang="cs-CZ" dirty="0"/>
              <a:t> BV </a:t>
            </a:r>
            <a:r>
              <a:rPr lang="cs-CZ" dirty="0" smtClean="0"/>
              <a:t>na výrobu nerezové </a:t>
            </a:r>
            <a:r>
              <a:rPr lang="cs-CZ" dirty="0"/>
              <a:t>oceli</a:t>
            </a:r>
            <a:endParaRPr lang="cs-CZ" dirty="0" smtClean="0"/>
          </a:p>
          <a:p>
            <a:pPr lvl="1"/>
            <a:r>
              <a:rPr lang="cs-CZ" dirty="0" smtClean="0"/>
              <a:t>2000 – převzetí skupinou Vodafone</a:t>
            </a:r>
          </a:p>
          <a:p>
            <a:pPr lvl="1"/>
            <a:r>
              <a:rPr lang="cs-CZ" dirty="0" smtClean="0"/>
              <a:t>2001 – </a:t>
            </a:r>
            <a:r>
              <a:rPr lang="cs-CZ" dirty="0" err="1" smtClean="0"/>
              <a:t>Mannesmann</a:t>
            </a:r>
            <a:r>
              <a:rPr lang="cs-CZ" dirty="0" smtClean="0"/>
              <a:t> </a:t>
            </a:r>
            <a:r>
              <a:rPr lang="cs-CZ" dirty="0" err="1" smtClean="0"/>
              <a:t>Rexroth</a:t>
            </a:r>
            <a:r>
              <a:rPr lang="cs-CZ" dirty="0" smtClean="0"/>
              <a:t> se stává součástí skupiny Bosch</a:t>
            </a:r>
          </a:p>
        </p:txBody>
      </p:sp>
    </p:spTree>
    <p:extLst>
      <p:ext uri="{BB962C8B-B14F-4D97-AF65-F5344CB8AC3E}">
        <p14:creationId xmlns:p14="http://schemas.microsoft.com/office/powerpoint/2010/main" val="4061341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1886 – dílna pro jemnou mechaniku a elektrotechniku ve Stuttgartu</a:t>
            </a:r>
          </a:p>
          <a:p>
            <a:pPr lvl="1"/>
            <a:r>
              <a:rPr lang="cs-CZ" dirty="0" smtClean="0"/>
              <a:t>1887 – magnetoelektrický zapalovač</a:t>
            </a:r>
          </a:p>
          <a:p>
            <a:pPr lvl="1"/>
            <a:r>
              <a:rPr lang="cs-CZ" dirty="0" smtClean="0"/>
              <a:t>1900 – 40 zaměstnanců</a:t>
            </a:r>
          </a:p>
          <a:p>
            <a:pPr lvl="1"/>
            <a:r>
              <a:rPr lang="cs-CZ" dirty="0" smtClean="0"/>
              <a:t>1907 – 1000 zaměstnanců</a:t>
            </a:r>
          </a:p>
          <a:p>
            <a:pPr lvl="1"/>
            <a:r>
              <a:rPr lang="cs-CZ" dirty="0" smtClean="0"/>
              <a:t>1898–1925 – zahraniční pobočky (Anglie, Francie, USA, JAR, Austrálie, Argentina, Čína,…), tržní podíl přes 90 %, více než 88 % tržeb ze zahraničí</a:t>
            </a:r>
          </a:p>
          <a:p>
            <a:pPr lvl="1"/>
            <a:r>
              <a:rPr lang="cs-CZ" dirty="0" smtClean="0"/>
              <a:t>20. léta – restrukturalizace</a:t>
            </a:r>
          </a:p>
          <a:p>
            <a:pPr lvl="1"/>
            <a:r>
              <a:rPr lang="cs-CZ" dirty="0" smtClean="0"/>
              <a:t>30. léta – diverzifikace produkce (elektrické nářadí, topné systémy, rádia Blaupunkt, domácí spotřebiče apod.)</a:t>
            </a:r>
          </a:p>
        </p:txBody>
      </p:sp>
    </p:spTree>
    <p:extLst>
      <p:ext uri="{BB962C8B-B14F-4D97-AF65-F5344CB8AC3E}">
        <p14:creationId xmlns:p14="http://schemas.microsoft.com/office/powerpoint/2010/main" val="3014226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1937 – dodnes platné stanovy společnosti sepsané zakladatelem</a:t>
            </a:r>
          </a:p>
          <a:p>
            <a:pPr lvl="1"/>
            <a:r>
              <a:rPr lang="cs-CZ" dirty="0" smtClean="0"/>
              <a:t>1948 – 10 000 zaměstnanců</a:t>
            </a:r>
          </a:p>
          <a:p>
            <a:pPr lvl="1"/>
            <a:r>
              <a:rPr lang="cs-CZ" dirty="0" smtClean="0"/>
              <a:t>1958 – 40 000 zaměstnanců</a:t>
            </a:r>
          </a:p>
          <a:p>
            <a:pPr lvl="1"/>
            <a:r>
              <a:rPr lang="cs-CZ" dirty="0" smtClean="0"/>
              <a:t>1955–1965 – zakládání továren po celém Německu kvůli nedostatku pracovních sil</a:t>
            </a:r>
          </a:p>
          <a:p>
            <a:pPr lvl="1"/>
            <a:r>
              <a:rPr lang="cs-CZ" dirty="0" smtClean="0"/>
              <a:t>1964 – nadace Robert Bosch </a:t>
            </a:r>
            <a:r>
              <a:rPr lang="cs-CZ" dirty="0" err="1" smtClean="0"/>
              <a:t>Stiftung</a:t>
            </a:r>
            <a:r>
              <a:rPr lang="cs-CZ" dirty="0" smtClean="0"/>
              <a:t> </a:t>
            </a:r>
            <a:r>
              <a:rPr lang="cs-CZ" dirty="0" err="1" smtClean="0"/>
              <a:t>GmbH</a:t>
            </a:r>
            <a:r>
              <a:rPr lang="cs-CZ" dirty="0" smtClean="0"/>
              <a:t> (92 % akcií), rodina Bosch (7 % akcií), Robert Bosch </a:t>
            </a:r>
            <a:r>
              <a:rPr lang="cs-CZ" dirty="0" err="1" smtClean="0"/>
              <a:t>GmbH</a:t>
            </a:r>
            <a:r>
              <a:rPr lang="cs-CZ" dirty="0" smtClean="0"/>
              <a:t> + průmyslový fond </a:t>
            </a:r>
            <a:r>
              <a:rPr lang="cs-CZ" dirty="0" err="1" smtClean="0"/>
              <a:t>Rober</a:t>
            </a:r>
            <a:r>
              <a:rPr lang="cs-CZ" dirty="0" smtClean="0"/>
              <a:t> Bosch (1 % akcií, ale 93 % hlasů)</a:t>
            </a:r>
          </a:p>
          <a:p>
            <a:pPr lvl="1"/>
            <a:r>
              <a:rPr lang="cs-CZ" dirty="0" smtClean="0"/>
              <a:t>1963 – 73 000 zaměstnanců</a:t>
            </a:r>
          </a:p>
          <a:p>
            <a:pPr lvl="1"/>
            <a:r>
              <a:rPr lang="cs-CZ" dirty="0" smtClean="0"/>
              <a:t>1990 – 180 000 zaměstnanců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2178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1990 – počátek fáze globalizace</a:t>
            </a:r>
          </a:p>
          <a:p>
            <a:pPr lvl="2"/>
            <a:r>
              <a:rPr lang="cs-CZ" dirty="0" smtClean="0"/>
              <a:t>východoevropské trhy</a:t>
            </a:r>
          </a:p>
          <a:p>
            <a:pPr lvl="2"/>
            <a:r>
              <a:rPr lang="cs-CZ" dirty="0" smtClean="0"/>
              <a:t>asijské trhy</a:t>
            </a:r>
          </a:p>
          <a:p>
            <a:pPr lvl="1"/>
            <a:r>
              <a:rPr lang="cs-CZ" dirty="0" smtClean="0"/>
              <a:t>2000 – 72 % obratu generováno mimo Německo</a:t>
            </a:r>
          </a:p>
          <a:p>
            <a:pPr lvl="1"/>
            <a:r>
              <a:rPr lang="cs-CZ" dirty="0" smtClean="0"/>
              <a:t>2001 – Bosch </a:t>
            </a:r>
            <a:r>
              <a:rPr lang="cs-CZ" dirty="0" err="1" smtClean="0"/>
              <a:t>Rexroth</a:t>
            </a:r>
            <a:r>
              <a:rPr lang="cs-CZ" dirty="0" smtClean="0"/>
              <a:t> AG</a:t>
            </a:r>
          </a:p>
          <a:p>
            <a:pPr lvl="1"/>
            <a:r>
              <a:rPr lang="cs-CZ" dirty="0" smtClean="0"/>
              <a:t>2006 – automobilový průmysl tvoří 62 % obratu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8615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Bosch </a:t>
            </a:r>
            <a:r>
              <a:rPr lang="cs-CZ" dirty="0" err="1" smtClean="0"/>
              <a:t>Rexroth</a:t>
            </a:r>
            <a:r>
              <a:rPr lang="cs-CZ" dirty="0" smtClean="0"/>
              <a:t> spol. s r.o.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35698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1960 – přímé dodávky z </a:t>
            </a:r>
            <a:r>
              <a:rPr lang="cs-CZ" dirty="0" err="1" smtClean="0"/>
              <a:t>Rexroth</a:t>
            </a:r>
            <a:r>
              <a:rPr lang="cs-CZ" dirty="0" smtClean="0"/>
              <a:t> Lohr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a </a:t>
            </a:r>
            <a:r>
              <a:rPr lang="cs-CZ" dirty="0" err="1" smtClean="0"/>
              <a:t>Rexroth</a:t>
            </a:r>
            <a:r>
              <a:rPr lang="cs-CZ" dirty="0" smtClean="0"/>
              <a:t> </a:t>
            </a:r>
            <a:r>
              <a:rPr lang="cs-CZ" dirty="0" err="1" smtClean="0"/>
              <a:t>Wien</a:t>
            </a:r>
            <a:endParaRPr lang="cs-CZ" dirty="0" smtClean="0"/>
          </a:p>
          <a:p>
            <a:pPr lvl="1"/>
            <a:r>
              <a:rPr lang="cs-CZ" dirty="0" smtClean="0"/>
              <a:t>1990 – založení přímého obchodního zastoupení </a:t>
            </a:r>
          </a:p>
          <a:p>
            <a:pPr lvl="1"/>
            <a:r>
              <a:rPr lang="cs-CZ" dirty="0" smtClean="0"/>
              <a:t>1991 – zahájena výroba hydraulických agregátů</a:t>
            </a:r>
          </a:p>
          <a:p>
            <a:pPr lvl="1"/>
            <a:r>
              <a:rPr lang="cs-CZ" dirty="0" smtClean="0"/>
              <a:t>1992 – obchodní činnost v oblasti lineární techniky</a:t>
            </a:r>
          </a:p>
          <a:p>
            <a:pPr lvl="1"/>
            <a:r>
              <a:rPr lang="cs-CZ" dirty="0" smtClean="0"/>
              <a:t>1997 – elektrotechnické systémy</a:t>
            </a:r>
          </a:p>
          <a:p>
            <a:pPr lvl="1"/>
            <a:r>
              <a:rPr lang="cs-CZ" dirty="0" smtClean="0"/>
              <a:t>2000 – vlastní pavilon na strojírenském veletrhu</a:t>
            </a:r>
          </a:p>
          <a:p>
            <a:pPr lvl="1"/>
            <a:r>
              <a:rPr lang="cs-CZ" dirty="0" smtClean="0"/>
              <a:t>2001 – Bosch </a:t>
            </a:r>
            <a:r>
              <a:rPr lang="cs-CZ" dirty="0" err="1" smtClean="0"/>
              <a:t>Rexroth</a:t>
            </a:r>
            <a:r>
              <a:rPr lang="cs-CZ" dirty="0" smtClean="0"/>
              <a:t> spol. s r.o.</a:t>
            </a:r>
          </a:p>
          <a:p>
            <a:pPr lvl="1"/>
            <a:r>
              <a:rPr lang="cs-CZ" dirty="0" smtClean="0"/>
              <a:t>2008 – otevřeno nové sídlo společnosti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6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977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Struktura skupiny</a:t>
            </a:r>
            <a:endParaRPr lang="cs-CZ" dirty="0"/>
          </a:p>
        </p:txBody>
      </p:sp>
      <p:pic>
        <p:nvPicPr>
          <p:cNvPr id="1026" name="Picture 2" descr="Organizační schéma 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49" y="2123653"/>
            <a:ext cx="8330737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900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817253"/>
              </p:ext>
            </p:extLst>
          </p:nvPr>
        </p:nvGraphicFramePr>
        <p:xfrm>
          <a:off x="287784" y="323454"/>
          <a:ext cx="4608512" cy="3641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Graf" r:id="rId3" imgW="3381419" imgH="3000259" progId="Excel.Chart.8">
                  <p:embed/>
                </p:oleObj>
              </mc:Choice>
              <mc:Fallback>
                <p:oleObj name="Graf" r:id="rId3" imgW="3381419" imgH="3000259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784" y="323454"/>
                        <a:ext cx="4608512" cy="36419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76016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Obrat</a:t>
            </a:r>
            <a:br>
              <a:rPr lang="cs-CZ" dirty="0" smtClean="0"/>
            </a:br>
            <a:r>
              <a:rPr lang="cs-CZ" dirty="0" smtClean="0"/>
              <a:t>(mil. €)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7785" y="4211885"/>
            <a:ext cx="4320480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Zaměstnanci</a:t>
            </a:r>
          </a:p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(tis.)</a:t>
            </a:r>
            <a:endParaRPr lang="cs-CZ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383767"/>
              </p:ext>
            </p:extLst>
          </p:nvPr>
        </p:nvGraphicFramePr>
        <p:xfrm>
          <a:off x="5256336" y="3635627"/>
          <a:ext cx="4536504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Graf" r:id="rId5" imgW="3257446" imgH="2962271" progId="Excel.Chart.8">
                  <p:embed/>
                </p:oleObj>
              </mc:Choice>
              <mc:Fallback>
                <p:oleObj name="Graf" r:id="rId5" imgW="3257446" imgH="2962271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336" y="3635627"/>
                        <a:ext cx="4536504" cy="3672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474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76977" y="539477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Inovace Bosch</a:t>
            </a:r>
            <a:endParaRPr lang="cs-CZ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0" y="1768475"/>
            <a:ext cx="9072563" cy="5035698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defTabSz="1007943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defTabSz="1007943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defTabSz="1007943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defTabSz="1007943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33 000 zaměstnanců ve výzkumu a vývoji</a:t>
            </a:r>
          </a:p>
          <a:p>
            <a:pPr lvl="1"/>
            <a:r>
              <a:rPr lang="cs-CZ" dirty="0" smtClean="0"/>
              <a:t>1 300 v samostatné výzkumné divizi</a:t>
            </a:r>
          </a:p>
          <a:p>
            <a:pPr lvl="1"/>
            <a:r>
              <a:rPr lang="cs-CZ" dirty="0" smtClean="0"/>
              <a:t>podíl nákladů na R</a:t>
            </a:r>
            <a:r>
              <a:rPr lang="en-US" dirty="0" smtClean="0"/>
              <a:t>&amp;D </a:t>
            </a:r>
            <a:r>
              <a:rPr lang="cs-CZ" dirty="0" smtClean="0"/>
              <a:t>na obratu rostl bez ohledu na krizi a pohybuje se mezi 7 a 9,5 %</a:t>
            </a:r>
          </a:p>
          <a:p>
            <a:pPr lvl="1"/>
            <a:r>
              <a:rPr lang="cs-CZ" dirty="0" smtClean="0"/>
              <a:t>2009 – 3 870 patentových přihlášek (&gt;15 denně)</a:t>
            </a:r>
          </a:p>
          <a:p>
            <a:pPr lvl="1"/>
            <a:r>
              <a:rPr lang="cs-CZ" dirty="0" smtClean="0"/>
              <a:t>z toho 45 % v oblasti obnovitelných zdrojů a životního prostředí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2942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76016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R</a:t>
            </a:r>
            <a:r>
              <a:rPr lang="en-US" dirty="0" smtClean="0"/>
              <a:t>&amp;D</a:t>
            </a:r>
            <a:r>
              <a:rPr lang="cs-CZ" dirty="0" smtClean="0"/>
              <a:t> Bosch</a:t>
            </a:r>
            <a:r>
              <a:rPr lang="en-US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(mil. €)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7785" y="4211885"/>
            <a:ext cx="4320480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R</a:t>
            </a:r>
            <a:r>
              <a:rPr lang="en-US" dirty="0" smtClean="0"/>
              <a:t>&amp;D Rexroth</a:t>
            </a:r>
            <a:endParaRPr lang="cs-CZ" dirty="0" smtClean="0"/>
          </a:p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(mil. €)</a:t>
            </a:r>
            <a:endParaRPr lang="cs-CZ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700194"/>
              </p:ext>
            </p:extLst>
          </p:nvPr>
        </p:nvGraphicFramePr>
        <p:xfrm>
          <a:off x="4896296" y="3419797"/>
          <a:ext cx="4770530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Graf" r:id="rId3" imgW="3857549" imgH="3085988" progId="Excel.Chart.8">
                  <p:embed/>
                </p:oleObj>
              </mc:Choice>
              <mc:Fallback>
                <p:oleObj name="Graf" r:id="rId3" imgW="3857549" imgH="3085988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296" y="3419797"/>
                        <a:ext cx="4770530" cy="381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527165"/>
              </p:ext>
            </p:extLst>
          </p:nvPr>
        </p:nvGraphicFramePr>
        <p:xfrm>
          <a:off x="0" y="-1"/>
          <a:ext cx="4562369" cy="3635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Graf" r:id="rId5" imgW="3705341" imgH="2952774" progId="Excel.Chart.8">
                  <p:embed/>
                </p:oleObj>
              </mc:Choice>
              <mc:Fallback>
                <p:oleObj name="Graf" r:id="rId5" imgW="3705341" imgH="2952774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"/>
                        <a:ext cx="4562369" cy="36358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353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376016" y="755501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Obrat </a:t>
            </a:r>
            <a:r>
              <a:rPr lang="cs-CZ" dirty="0" err="1" smtClean="0"/>
              <a:t>Rexroth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ČR (tis. Kč)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7785" y="4211885"/>
            <a:ext cx="4320480" cy="1259946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35278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cs-CZ" dirty="0" smtClean="0"/>
              <a:t>Zaměstnanci </a:t>
            </a:r>
            <a:r>
              <a:rPr lang="cs-CZ" dirty="0" err="1" smtClean="0"/>
              <a:t>Rexroth</a:t>
            </a:r>
            <a:r>
              <a:rPr lang="cs-CZ" dirty="0" smtClean="0"/>
              <a:t> ČR</a:t>
            </a:r>
            <a:endParaRPr lang="cs-CZ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464608"/>
              </p:ext>
            </p:extLst>
          </p:nvPr>
        </p:nvGraphicFramePr>
        <p:xfrm>
          <a:off x="0" y="0"/>
          <a:ext cx="4871728" cy="349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Graf" r:id="rId3" imgW="3867046" imgH="2771819" progId="Excel.Chart.8">
                  <p:embed/>
                </p:oleObj>
              </mc:Choice>
              <mc:Fallback>
                <p:oleObj name="Graf" r:id="rId3" imgW="3867046" imgH="2771819" progId="Excel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4871728" cy="34918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683942"/>
              </p:ext>
            </p:extLst>
          </p:nvPr>
        </p:nvGraphicFramePr>
        <p:xfrm>
          <a:off x="5112320" y="3275781"/>
          <a:ext cx="4392488" cy="3747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Graf" r:id="rId5" imgW="3114735" imgH="2657599" progId="Excel.Chart.8">
                  <p:embed/>
                </p:oleObj>
              </mc:Choice>
              <mc:Fallback>
                <p:oleObj name="Graf" r:id="rId5" imgW="3114735" imgH="2657599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2320" y="3275781"/>
                        <a:ext cx="4392488" cy="3747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025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Důležité informace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59350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/>
              <a:t>Ing. Alena Šafrová Drášilová</a:t>
            </a:r>
          </a:p>
          <a:p>
            <a:pPr lvl="1" rtl="0" hangingPunct="0"/>
            <a:r>
              <a:rPr lang="cs-CZ"/>
              <a:t>KPH, 6. patro, 631</a:t>
            </a:r>
          </a:p>
          <a:p>
            <a:pPr lvl="1" rtl="0" hangingPunct="0"/>
            <a:r>
              <a:rPr lang="cs-CZ"/>
              <a:t>konzultace – út 15:00–16:00, pá 10:00–11:00</a:t>
            </a:r>
          </a:p>
          <a:p>
            <a:pPr lvl="1" rtl="0" hangingPunct="0"/>
            <a:r>
              <a:rPr lang="cs-CZ"/>
              <a:t>jindy po předchozí domluvě</a:t>
            </a:r>
          </a:p>
          <a:p>
            <a:pPr lvl="1" rtl="0" hangingPunct="0"/>
            <a:r>
              <a:rPr lang="cs-CZ">
                <a:solidFill>
                  <a:srgbClr val="000000"/>
                </a:solidFill>
                <a:hlinkClick r:id="rId3"/>
              </a:rPr>
              <a:t>136922@mail.muni.cz</a:t>
            </a:r>
          </a:p>
          <a:p>
            <a:pPr lvl="0"/>
            <a:r>
              <a:rPr lang="cs-CZ"/>
              <a:t>cvičení – 1.3., 15.3., 29.3., 12.4., 26.4., 10.5.</a:t>
            </a:r>
          </a:p>
          <a:p>
            <a:pPr lvl="0"/>
            <a:r>
              <a:rPr lang="cs-CZ"/>
              <a:t>bodové hodnocení prezentací – 0–3 body</a:t>
            </a:r>
          </a:p>
          <a:p>
            <a:pPr lvl="0"/>
            <a:r>
              <a:rPr lang="cs-CZ"/>
              <a:t>prezentace je třeba odevzdat 24 hodin před cvičením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76977" y="539477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Organizace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09201"/>
              </p:ext>
            </p:extLst>
          </p:nvPr>
        </p:nvGraphicFramePr>
        <p:xfrm>
          <a:off x="503808" y="1898809"/>
          <a:ext cx="8928993" cy="52975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981490"/>
                <a:gridCol w="3266870"/>
                <a:gridCol w="2680633"/>
              </a:tblGrid>
              <a:tr h="505036"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BRNP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DCCZ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</a:rPr>
                        <a:t>Field</a:t>
                      </a:r>
                      <a:r>
                        <a:rPr lang="cs-CZ" sz="2000" b="1" dirty="0">
                          <a:effectLst/>
                        </a:rPr>
                        <a:t> Support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Project management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Projekce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Kvalita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Servis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Marketing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Zakázkové centrum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Obchod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Personální oddělení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Logistika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Nákup (zboží)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Finanční oddělení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>
                          <a:effectLst/>
                        </a:rPr>
                        <a:t>Konstrukce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Controlling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6996"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>
                          <a:effectLst/>
                        </a:rPr>
                        <a:t>Strategický nákup (materiál)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>
                  <a:txBody>
                    <a:bodyPr/>
                    <a:lstStyle/>
                    <a:p>
                      <a:pPr marL="285750" marR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34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cs-CZ" sz="2000" dirty="0" smtClean="0">
                          <a:effectLst/>
                        </a:rPr>
                        <a:t>Výroba</a:t>
                      </a:r>
                      <a:endParaRPr lang="cs-CZ" sz="2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05036"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 err="1">
                          <a:effectLst/>
                        </a:rPr>
                        <a:t>Corporate</a:t>
                      </a:r>
                      <a:r>
                        <a:rPr lang="cs-CZ" sz="2000" b="1" dirty="0">
                          <a:effectLst/>
                        </a:rPr>
                        <a:t> Outsourcing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5036">
                <a:tc gridSpan="2">
                  <a:txBody>
                    <a:bodyPr/>
                    <a:lstStyle/>
                    <a:p>
                      <a:pPr marL="285750" indent="-285750" algn="l">
                        <a:spcBef>
                          <a:spcPts val="34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cs-CZ" sz="2000" dirty="0" smtClean="0">
                          <a:effectLst/>
                        </a:rPr>
                        <a:t>Mzdová účtárna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934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76977" y="539477"/>
            <a:ext cx="7179591" cy="125994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Organizace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2" y="1187549"/>
            <a:ext cx="8512299" cy="615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864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Identita skupiny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9218" name="Picture 2" descr="logo Bos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44" y="2483693"/>
            <a:ext cx="300376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Picture 1" descr="logo Rexrot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313" y="2483693"/>
            <a:ext cx="203638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23925"/>
            <a:ext cx="1008062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0" y="1768475"/>
            <a:ext cx="9072563" cy="2011362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defTabSz="1007943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defTabSz="1007943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defTabSz="1007943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defTabSz="1007943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loga</a:t>
            </a:r>
          </a:p>
          <a:p>
            <a:pPr lvl="1"/>
            <a:endParaRPr lang="cs-CZ" dirty="0" smtClean="0"/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934" y="3966649"/>
            <a:ext cx="9072563" cy="2011362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defTabSz="1007943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defTabSz="1007943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defTabSz="1007943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defTabSz="1007943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defTabSz="1007943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kultura, směrnice, etický kodex, hodnoty, centralizace informačních systémů, systémy řízení kvality a výroby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0169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40" y="1551441"/>
            <a:ext cx="8263812" cy="536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0" y="346075"/>
            <a:ext cx="9216776" cy="1173163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defPPr lvl="0">
              <a:buSzPct val="45000"/>
              <a:buFont typeface="StarSymbol"/>
              <a:buNone/>
              <a:defRPr/>
            </a:defPPr>
            <a:lvl1pPr marL="352780" lvl="0" indent="-352780" algn="r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45000"/>
              <a:buFont typeface="StarSymbol"/>
              <a:buChar char="●"/>
              <a:defRPr sz="51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lvl="1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2pPr>
            <a:lvl3pPr lvl="2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3pPr>
            <a:lvl4pPr lvl="3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4pPr>
            <a:lvl5pPr lvl="4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5pPr>
            <a:lvl6pPr lvl="5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6pPr>
            <a:lvl7pPr lvl="6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7pPr>
            <a:lvl8pPr lvl="7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8pPr>
            <a:lvl9pPr lvl="8" eaLnBrk="1" hangingPunct="1">
              <a:buSzPct val="45000"/>
              <a:buFont typeface="StarSymbol"/>
              <a:buChar char="●"/>
              <a:defRPr>
                <a:solidFill>
                  <a:schemeClr val="tx2"/>
                </a:solidFill>
              </a:defRPr>
            </a:lvl9pPr>
          </a:lstStyle>
          <a:p>
            <a:pPr>
              <a:buFont typeface="StarSymbol"/>
              <a:buNone/>
            </a:pPr>
            <a:r>
              <a:rPr lang="cs-CZ" dirty="0" smtClean="0"/>
              <a:t>Bosch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ystem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395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43968" y="1691606"/>
            <a:ext cx="6147605" cy="1440160"/>
          </a:xfrm>
        </p:spPr>
        <p:txBody>
          <a:bodyPr/>
          <a:lstStyle/>
          <a:p>
            <a:pPr marL="201588" indent="0" algn="ctr">
              <a:buNone/>
            </a:pPr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03808" y="4499917"/>
            <a:ext cx="9145016" cy="1440160"/>
          </a:xfrm>
          <a:prstGeom prst="rect">
            <a:avLst/>
          </a:prstGeom>
          <a:effectLst/>
        </p:spPr>
        <p:txBody>
          <a:bodyPr vert="horz" lIns="100794" tIns="50397" rIns="100794" bIns="50397" rtlCol="0" anchor="t" anchorCtr="0">
            <a:noAutofit/>
          </a:bodyPr>
          <a:lstStyle>
            <a:lvl1pPr marL="705560" indent="-503972" algn="l" defTabSz="1007943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60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201588" indent="0" algn="ctr">
              <a:buFont typeface="Georgia" pitchFamily="18" charset="0"/>
              <a:buNone/>
            </a:pPr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6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88660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5935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 smtClean="0"/>
              <a:t>ve dvojicích</a:t>
            </a:r>
          </a:p>
          <a:p>
            <a:pPr lvl="0"/>
            <a:r>
              <a:rPr lang="cs-CZ" dirty="0" smtClean="0"/>
              <a:t>podle tématu z přednášky</a:t>
            </a:r>
          </a:p>
          <a:p>
            <a:pPr lvl="0"/>
            <a:r>
              <a:rPr lang="cs-CZ" dirty="0" smtClean="0"/>
              <a:t>bílé/světlé pozadí, kontrastní písmo</a:t>
            </a:r>
          </a:p>
          <a:p>
            <a:pPr lvl="0"/>
            <a:r>
              <a:rPr lang="cs-CZ" dirty="0" smtClean="0"/>
              <a:t>max. 10 minut</a:t>
            </a:r>
          </a:p>
          <a:p>
            <a:pPr lvl="0"/>
            <a:r>
              <a:rPr lang="cs-CZ" dirty="0" smtClean="0"/>
              <a:t>pozor na čitelnost tabulek, obrázky</a:t>
            </a:r>
          </a:p>
          <a:p>
            <a:pPr lvl="0"/>
            <a:r>
              <a:rPr lang="cs-CZ" dirty="0" smtClean="0"/>
              <a:t>pozor na pravopisné chyby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52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88660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 smtClean="0"/>
              <a:t>Prezentace - témata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5935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 smtClean="0"/>
              <a:t>15.3. – Internacionalizace podniku</a:t>
            </a:r>
          </a:p>
          <a:p>
            <a:pPr lvl="0"/>
            <a:r>
              <a:rPr lang="cs-CZ" dirty="0" smtClean="0"/>
              <a:t>29.3. – Strategické aliance</a:t>
            </a:r>
          </a:p>
          <a:p>
            <a:pPr lvl="0"/>
            <a:r>
              <a:rPr lang="cs-CZ" dirty="0" smtClean="0"/>
              <a:t>12.4. – Nadnárodní společnosti</a:t>
            </a:r>
          </a:p>
          <a:p>
            <a:pPr lvl="0"/>
            <a:r>
              <a:rPr lang="cs-CZ" dirty="0" smtClean="0"/>
              <a:t>26.4. – </a:t>
            </a:r>
            <a:r>
              <a:rPr lang="cs-CZ" i="1" dirty="0" smtClean="0"/>
              <a:t>Náhradní termín!!!</a:t>
            </a:r>
          </a:p>
          <a:p>
            <a:pPr lvl="0"/>
            <a:r>
              <a:rPr lang="cs-CZ" dirty="0" smtClean="0"/>
              <a:t>10.5. – Akvizice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905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072563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Bosch Rexroth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/>
              <a:t>Případová studie o tom,</a:t>
            </a:r>
          </a:p>
          <a:p>
            <a:pPr lvl="1" rtl="0" hangingPunct="0"/>
            <a:r>
              <a:rPr lang="cs-CZ"/>
              <a:t>jak vznikají nadnárodní společnosti,</a:t>
            </a:r>
          </a:p>
          <a:p>
            <a:pPr lvl="1" rtl="0" hangingPunct="0"/>
            <a:r>
              <a:rPr lang="cs-CZ"/>
              <a:t>jak probíhá internacionalizace podniku,</a:t>
            </a:r>
          </a:p>
          <a:p>
            <a:pPr lvl="1" rtl="0" hangingPunct="0"/>
            <a:r>
              <a:rPr lang="cs-CZ"/>
              <a:t>jak dlouho trvá vybudování skupiny,</a:t>
            </a:r>
          </a:p>
          <a:p>
            <a:pPr lvl="1" rtl="0" hangingPunct="0"/>
            <a:r>
              <a:rPr lang="cs-CZ"/>
              <a:t>jak může fungovat pobočka a mateřská společnost</a:t>
            </a:r>
          </a:p>
          <a:p>
            <a:pPr lvl="1" rtl="0" hangingPunct="0"/>
            <a:r>
              <a:rPr lang="cs-CZ"/>
              <a:t>a možná ještě o něčem dalším...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072563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 smtClean="0"/>
              <a:t>Skupina Bosch</a:t>
            </a: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dirty="0" smtClean="0"/>
              <a:t>zakládající společnost Robert Bosch </a:t>
            </a:r>
            <a:r>
              <a:rPr lang="cs-CZ" dirty="0" err="1" smtClean="0"/>
              <a:t>GmbH</a:t>
            </a:r>
            <a:r>
              <a:rPr lang="cs-CZ" dirty="0" smtClean="0"/>
              <a:t> a dalších cca 300 dceřiných společností</a:t>
            </a:r>
          </a:p>
          <a:p>
            <a:pPr lvl="0"/>
            <a:r>
              <a:rPr lang="cs-CZ" dirty="0" smtClean="0"/>
              <a:t>275 000 zaměstnanců</a:t>
            </a:r>
          </a:p>
          <a:p>
            <a:pPr lvl="0"/>
            <a:r>
              <a:rPr lang="cs-CZ" dirty="0" smtClean="0"/>
              <a:t>více než 60 zemí přímo + 90 s obchodním zastoupením</a:t>
            </a:r>
          </a:p>
          <a:p>
            <a:pPr lvl="0"/>
            <a:r>
              <a:rPr lang="cs-CZ" dirty="0" smtClean="0"/>
              <a:t>obory – výroba domácích spotřebičů, automobilová technika, tepelná technika, elektrické nářadí, komunikační  zabezpečovací systémy, pohony všeho druhu…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03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G.L</a:t>
            </a:r>
            <a:r>
              <a:rPr lang="cs-CZ" dirty="0"/>
              <a:t>. </a:t>
            </a:r>
            <a:r>
              <a:rPr lang="cs-CZ" dirty="0" err="1"/>
              <a:t>Rexroth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fontScale="92500"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1795 – kovárna (</a:t>
            </a:r>
            <a:r>
              <a:rPr lang="cs-CZ" dirty="0" err="1" smtClean="0"/>
              <a:t>Elsavatal</a:t>
            </a:r>
            <a:r>
              <a:rPr lang="cs-CZ" dirty="0" smtClean="0"/>
              <a:t>, </a:t>
            </a:r>
            <a:r>
              <a:rPr lang="cs-CZ" dirty="0" err="1" smtClean="0"/>
              <a:t>spessartský</a:t>
            </a:r>
            <a:r>
              <a:rPr lang="cs-CZ" dirty="0" smtClean="0"/>
              <a:t> kraj)</a:t>
            </a:r>
          </a:p>
          <a:p>
            <a:pPr lvl="1"/>
            <a:r>
              <a:rPr lang="cs-CZ" dirty="0" smtClean="0"/>
              <a:t>převzetí slévárny v Lohru nad Mohanem</a:t>
            </a:r>
          </a:p>
          <a:p>
            <a:pPr lvl="1"/>
            <a:r>
              <a:rPr lang="cs-CZ" dirty="0" smtClean="0"/>
              <a:t>1930 – vybudování vlastní kuplovny</a:t>
            </a:r>
          </a:p>
          <a:p>
            <a:pPr lvl="1"/>
            <a:r>
              <a:rPr lang="cs-CZ" dirty="0" smtClean="0"/>
              <a:t>1953 – první hydraulické komponenty</a:t>
            </a:r>
          </a:p>
          <a:p>
            <a:pPr lvl="1"/>
            <a:r>
              <a:rPr lang="cs-CZ" dirty="0" smtClean="0"/>
              <a:t>1964 – akvizice </a:t>
            </a:r>
            <a:r>
              <a:rPr lang="cs-CZ" dirty="0"/>
              <a:t>RB </a:t>
            </a:r>
            <a:r>
              <a:rPr lang="cs-CZ" dirty="0" err="1"/>
              <a:t>Machinenbau</a:t>
            </a:r>
            <a:r>
              <a:rPr lang="cs-CZ" dirty="0"/>
              <a:t> </a:t>
            </a:r>
            <a:r>
              <a:rPr lang="cs-CZ" dirty="0" err="1"/>
              <a:t>Murrhardt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, </a:t>
            </a:r>
            <a:r>
              <a:rPr lang="cs-CZ" dirty="0" smtClean="0"/>
              <a:t>která </a:t>
            </a:r>
            <a:r>
              <a:rPr lang="cs-CZ" dirty="0"/>
              <a:t>se specializovala </a:t>
            </a:r>
            <a:r>
              <a:rPr lang="cs-CZ" dirty="0" smtClean="0"/>
              <a:t>na komponenty </a:t>
            </a:r>
            <a:r>
              <a:rPr lang="cs-CZ" dirty="0"/>
              <a:t>pro </a:t>
            </a:r>
            <a:r>
              <a:rPr lang="cs-CZ" dirty="0" smtClean="0"/>
              <a:t>průmyslové hydraulické </a:t>
            </a:r>
            <a:r>
              <a:rPr lang="cs-CZ" dirty="0"/>
              <a:t>a </a:t>
            </a:r>
            <a:r>
              <a:rPr lang="cs-CZ" dirty="0" smtClean="0"/>
              <a:t>pneumatické systémy</a:t>
            </a:r>
          </a:p>
          <a:p>
            <a:pPr lvl="1"/>
            <a:r>
              <a:rPr lang="cs-CZ" dirty="0" smtClean="0"/>
              <a:t>1968 – akcionářem se stal </a:t>
            </a:r>
            <a:r>
              <a:rPr lang="cs-CZ" dirty="0" err="1" smtClean="0"/>
              <a:t>Mannesmann</a:t>
            </a:r>
            <a:endParaRPr lang="cs-CZ" dirty="0" smtClean="0"/>
          </a:p>
          <a:p>
            <a:pPr lvl="1"/>
            <a:r>
              <a:rPr lang="cs-CZ" dirty="0" smtClean="0"/>
              <a:t>1969 – technologické centrum hydrauliky ve </a:t>
            </a:r>
            <a:r>
              <a:rPr lang="cs-CZ" dirty="0" err="1" smtClean="0"/>
              <a:t>Schwieberdingenu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3034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smtClean="0"/>
              <a:t>G.L</a:t>
            </a:r>
            <a:r>
              <a:rPr lang="cs-CZ" dirty="0"/>
              <a:t>. </a:t>
            </a:r>
            <a:r>
              <a:rPr lang="cs-CZ" dirty="0" err="1"/>
              <a:t>Rexroth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fontScale="92500"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1972 – výroba radiálních pístových čerpadel</a:t>
            </a:r>
          </a:p>
          <a:p>
            <a:pPr lvl="1"/>
            <a:r>
              <a:rPr lang="cs-CZ" dirty="0" smtClean="0"/>
              <a:t>1976 – 100</a:t>
            </a:r>
            <a:r>
              <a:rPr lang="cs-CZ" dirty="0"/>
              <a:t>% </a:t>
            </a:r>
            <a:r>
              <a:rPr lang="cs-CZ" dirty="0" smtClean="0"/>
              <a:t>dceřinou společností </a:t>
            </a:r>
            <a:r>
              <a:rPr lang="cs-CZ" dirty="0" err="1"/>
              <a:t>Mannesmann</a:t>
            </a:r>
            <a:r>
              <a:rPr lang="cs-CZ" dirty="0"/>
              <a:t> </a:t>
            </a:r>
            <a:r>
              <a:rPr lang="cs-CZ" dirty="0" err="1"/>
              <a:t>Rexroth</a:t>
            </a:r>
            <a:r>
              <a:rPr lang="cs-CZ" dirty="0"/>
              <a:t> AG stala společnost </a:t>
            </a:r>
            <a:r>
              <a:rPr lang="cs-CZ" dirty="0" err="1"/>
              <a:t>Brueninghaus</a:t>
            </a:r>
            <a:r>
              <a:rPr lang="cs-CZ" dirty="0"/>
              <a:t> </a:t>
            </a:r>
            <a:r>
              <a:rPr lang="cs-CZ" dirty="0" err="1"/>
              <a:t>GmbH</a:t>
            </a:r>
            <a:r>
              <a:rPr lang="cs-CZ" dirty="0"/>
              <a:t>, </a:t>
            </a:r>
            <a:r>
              <a:rPr lang="cs-CZ" dirty="0" err="1"/>
              <a:t>ktera</a:t>
            </a:r>
            <a:r>
              <a:rPr lang="cs-CZ" dirty="0"/>
              <a:t> </a:t>
            </a:r>
            <a:r>
              <a:rPr lang="cs-CZ" dirty="0" smtClean="0"/>
              <a:t>vyráběla axiální pístová </a:t>
            </a:r>
            <a:r>
              <a:rPr lang="cs-CZ" dirty="0"/>
              <a:t>čerpadla a </a:t>
            </a:r>
            <a:r>
              <a:rPr lang="cs-CZ" dirty="0" smtClean="0"/>
              <a:t>motory</a:t>
            </a:r>
          </a:p>
          <a:p>
            <a:pPr lvl="1"/>
            <a:r>
              <a:rPr lang="cs-CZ" dirty="0" smtClean="0"/>
              <a:t>1977 – akvizice </a:t>
            </a:r>
            <a:r>
              <a:rPr lang="cs-CZ" dirty="0"/>
              <a:t>společnosti </a:t>
            </a:r>
            <a:r>
              <a:rPr lang="cs-CZ" dirty="0" err="1"/>
              <a:t>Lohmann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 smtClean="0"/>
              <a:t>Stolterfoht</a:t>
            </a:r>
            <a:r>
              <a:rPr lang="cs-CZ" dirty="0" smtClean="0"/>
              <a:t> </a:t>
            </a:r>
            <a:r>
              <a:rPr lang="cs-CZ" dirty="0" err="1" smtClean="0"/>
              <a:t>GmbH</a:t>
            </a:r>
            <a:r>
              <a:rPr lang="cs-CZ" dirty="0"/>
              <a:t>, </a:t>
            </a:r>
            <a:r>
              <a:rPr lang="cs-CZ" dirty="0" smtClean="0"/>
              <a:t>která </a:t>
            </a:r>
            <a:r>
              <a:rPr lang="cs-CZ" dirty="0"/>
              <a:t>se </a:t>
            </a:r>
            <a:r>
              <a:rPr lang="cs-CZ" dirty="0" smtClean="0"/>
              <a:t>zabývala výrobou přenosových vedení</a:t>
            </a:r>
          </a:p>
          <a:p>
            <a:pPr lvl="1"/>
            <a:r>
              <a:rPr lang="cs-CZ" dirty="0" smtClean="0"/>
              <a:t>1980 – úplné začlenění do skupiny </a:t>
            </a:r>
            <a:r>
              <a:rPr lang="cs-CZ" dirty="0" err="1" smtClean="0"/>
              <a:t>Mannesmann</a:t>
            </a:r>
            <a:endParaRPr lang="cs-CZ" dirty="0"/>
          </a:p>
          <a:p>
            <a:pPr lvl="1"/>
            <a:r>
              <a:rPr lang="cs-CZ" dirty="0" smtClean="0"/>
              <a:t>1987 – akvizice </a:t>
            </a:r>
            <a:r>
              <a:rPr lang="cs-CZ" dirty="0"/>
              <a:t>společnosti </a:t>
            </a:r>
            <a:r>
              <a:rPr lang="cs-CZ" dirty="0" err="1"/>
              <a:t>Deutche</a:t>
            </a:r>
            <a:r>
              <a:rPr lang="cs-CZ" dirty="0"/>
              <a:t> Star </a:t>
            </a:r>
            <a:r>
              <a:rPr lang="cs-CZ" dirty="0" err="1"/>
              <a:t>GmbH</a:t>
            </a:r>
            <a:r>
              <a:rPr lang="cs-CZ" dirty="0"/>
              <a:t> </a:t>
            </a:r>
            <a:r>
              <a:rPr lang="cs-CZ" dirty="0" smtClean="0"/>
              <a:t>zaměřené </a:t>
            </a:r>
            <a:r>
              <a:rPr lang="cs-CZ" dirty="0"/>
              <a:t>na </a:t>
            </a:r>
            <a:r>
              <a:rPr lang="cs-CZ" dirty="0" smtClean="0"/>
              <a:t>lineární technologie</a:t>
            </a:r>
          </a:p>
          <a:p>
            <a:pPr lvl="1"/>
            <a:r>
              <a:rPr lang="cs-CZ" dirty="0" smtClean="0"/>
              <a:t>1989 – pneumatické systémy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346075"/>
            <a:ext cx="9216776" cy="11731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cs-CZ" dirty="0" err="1" smtClean="0"/>
              <a:t>Mannesmann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899025"/>
          </a:xfrm>
        </p:spPr>
        <p:txBody>
          <a:bodyPr>
            <a:normAutofit fontScale="92500" lnSpcReduction="2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1"/>
            <a:r>
              <a:rPr lang="cs-CZ" dirty="0" smtClean="0"/>
              <a:t>1885 – objevena technologie výroby bezešvých ocelových trubek</a:t>
            </a:r>
          </a:p>
          <a:p>
            <a:pPr lvl="1"/>
            <a:r>
              <a:rPr lang="cs-CZ" dirty="0" smtClean="0"/>
              <a:t>1890 - </a:t>
            </a:r>
            <a:r>
              <a:rPr lang="cs-CZ" dirty="0"/>
              <a:t>založena </a:t>
            </a:r>
            <a:r>
              <a:rPr lang="cs-CZ" dirty="0" err="1" smtClean="0"/>
              <a:t>Deutch-Osterreichische</a:t>
            </a:r>
            <a:r>
              <a:rPr lang="cs-CZ" dirty="0" smtClean="0"/>
              <a:t> </a:t>
            </a:r>
            <a:r>
              <a:rPr lang="cs-CZ" dirty="0" err="1" smtClean="0"/>
              <a:t>Mannesmannrohren-Werke</a:t>
            </a:r>
            <a:r>
              <a:rPr lang="cs-CZ" dirty="0" smtClean="0"/>
              <a:t> AG (trubky, roury, stožáry, sloupy atd.)</a:t>
            </a:r>
          </a:p>
          <a:p>
            <a:pPr lvl="1"/>
            <a:r>
              <a:rPr lang="cs-CZ" dirty="0" smtClean="0"/>
              <a:t>1907 – volně obchodovatelné akcie</a:t>
            </a:r>
          </a:p>
          <a:p>
            <a:pPr lvl="1"/>
            <a:r>
              <a:rPr lang="cs-CZ" dirty="0" smtClean="0"/>
              <a:t>20. léta – vertikální integrace</a:t>
            </a:r>
          </a:p>
          <a:p>
            <a:pPr lvl="1"/>
            <a:r>
              <a:rPr lang="cs-CZ" dirty="0" smtClean="0"/>
              <a:t>1929 – první vlastní ocelárna</a:t>
            </a:r>
          </a:p>
          <a:p>
            <a:pPr lvl="1"/>
            <a:r>
              <a:rPr lang="cs-CZ" dirty="0" smtClean="0"/>
              <a:t>1952 – rozdělení na tři autonomní společnosti</a:t>
            </a:r>
          </a:p>
          <a:p>
            <a:pPr lvl="1"/>
            <a:r>
              <a:rPr lang="cs-CZ" dirty="0"/>
              <a:t>1952 – expanze do Kanady, jižní Ameriky a Turecka</a:t>
            </a:r>
          </a:p>
          <a:p>
            <a:pPr lvl="1"/>
            <a:r>
              <a:rPr lang="cs-CZ" dirty="0"/>
              <a:t>1968 – investice v </a:t>
            </a:r>
            <a:r>
              <a:rPr lang="cs-CZ" dirty="0" err="1" smtClean="0"/>
              <a:t>Rexrothu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775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868</Words>
  <Application>Microsoft Office PowerPoint</Application>
  <PresentationFormat>Předvádění na obrazovce (4:3)</PresentationFormat>
  <Paragraphs>149</Paragraphs>
  <Slides>24</Slides>
  <Notes>15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Aerodynamika</vt:lpstr>
      <vt:lpstr>Graf aplikace Microsoft Excel</vt:lpstr>
      <vt:lpstr>Prezentace aplikace PowerPoint</vt:lpstr>
      <vt:lpstr>Důležité informace</vt:lpstr>
      <vt:lpstr>Prezentace</vt:lpstr>
      <vt:lpstr>Prezentace - témata</vt:lpstr>
      <vt:lpstr>Bosch Rexroth</vt:lpstr>
      <vt:lpstr>Skupina Bosch</vt:lpstr>
      <vt:lpstr>G.L. Rexroth GmbH </vt:lpstr>
      <vt:lpstr>G.L. Rexroth GmbH </vt:lpstr>
      <vt:lpstr>Mannesmann </vt:lpstr>
      <vt:lpstr>Mannesmann </vt:lpstr>
      <vt:lpstr>Bosch </vt:lpstr>
      <vt:lpstr>Bosch </vt:lpstr>
      <vt:lpstr>Bosch </vt:lpstr>
      <vt:lpstr>Bosch Rexroth spol. s r.o. </vt:lpstr>
      <vt:lpstr>Struktura skupiny</vt:lpstr>
      <vt:lpstr>Obrat (mil. €)</vt:lpstr>
      <vt:lpstr>Inovace Bosch</vt:lpstr>
      <vt:lpstr>R&amp;D Bosch  (mil. €)</vt:lpstr>
      <vt:lpstr>Obrat Rexroth  ČR (tis. Kč)</vt:lpstr>
      <vt:lpstr>Organizace</vt:lpstr>
      <vt:lpstr>Organizace</vt:lpstr>
      <vt:lpstr>Identita skupiny </vt:lpstr>
      <vt:lpstr>Prezentace aplikace PowerPoint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Šafrová Drášilová</dc:creator>
  <cp:lastModifiedBy>Drášilová Alena</cp:lastModifiedBy>
  <cp:revision>10</cp:revision>
  <dcterms:created xsi:type="dcterms:W3CDTF">2011-03-01T10:26:21Z</dcterms:created>
  <dcterms:modified xsi:type="dcterms:W3CDTF">2011-03-01T14:56:39Z</dcterms:modified>
</cp:coreProperties>
</file>