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5" r:id="rId18"/>
    <p:sldId id="276" r:id="rId19"/>
    <p:sldId id="277" r:id="rId20"/>
    <p:sldId id="273" r:id="rId21"/>
    <p:sldId id="278" r:id="rId22"/>
    <p:sldId id="274" r:id="rId23"/>
    <p:sldId id="25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407339" y="3961546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373646" y="4060129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6476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583680" y="4206240"/>
            <a:ext cx="960120" cy="457200"/>
          </a:xfrm>
        </p:spPr>
        <p:txBody>
          <a:bodyPr/>
          <a:lstStyle/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257800" y="4205288"/>
            <a:ext cx="1321592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95648"/>
            <a:ext cx="7772400" cy="1509712"/>
          </a:xfrm>
        </p:spPr>
        <p:txBody>
          <a:bodyPr anchor="t"/>
          <a:lstStyle>
            <a:lvl1pPr marL="32004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0980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1225" y="220980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267334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67334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06680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496" y="1938337"/>
            <a:ext cx="3383280" cy="4690872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776287"/>
            <a:ext cx="5111750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2" y="769088"/>
            <a:ext cx="594360" cy="4628704"/>
          </a:xfrm>
        </p:spPr>
        <p:txBody>
          <a:bodyPr vert="vert270" anchor="b"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4160" y="769088"/>
            <a:ext cx="4572000" cy="4572000"/>
          </a:xfrm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7120" y="1254640"/>
            <a:ext cx="3200400" cy="40873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fld id="{CBF9C26C-B23A-4F98-BB93-F8AFA99DD454}" type="datetimeFigureOut">
              <a:rPr lang="cs-CZ" smtClean="0"/>
              <a:pPr/>
              <a:t>16.3.2011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rgbClr val="FFFFFF"/>
                </a:solidFill>
              </a:defRPr>
            </a:lvl1pPr>
          </a:lstStyle>
          <a:p>
            <a:fld id="{F1D7E68C-012A-4FE3-844A-99FD1F031A2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hyperlink" Target="http://www.physics.csbsju.edu/stats/box2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soft.com/textbook/elementary-concepts-in-statistics/" TargetMode="Externa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akin.edu.au/~rodneyc/XLStatistic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rimarcik.com/navigator/" TargetMode="External"/><Relationship Id="rId7" Type="http://schemas.openxmlformats.org/officeDocument/2006/relationships/hyperlink" Target="https://is.muni.cz/auth/el/1423/podzim2005/SOC708/um/?info=1" TargetMode="External"/><Relationship Id="rId2" Type="http://schemas.openxmlformats.org/officeDocument/2006/relationships/hyperlink" Target="http://iastat.vs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ocioweb.cz/index.php?disp=teorie&amp;shw=153&amp;lst=106" TargetMode="External"/><Relationship Id="rId5" Type="http://schemas.openxmlformats.org/officeDocument/2006/relationships/hyperlink" Target="http://www.jakubholy.net/humanities/disman-soc_znalost.html" TargetMode="External"/><Relationship Id="rId4" Type="http://schemas.openxmlformats.org/officeDocument/2006/relationships/hyperlink" Target="http://www.statsoft.com/textboo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a.fi/~tero.mamia/opetus/luennot/lecture1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oweb.cz/index.php?disp=teorie&amp;shw=368&amp;lst=10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Zpracování dat v kvantitativním šetření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Radoslav </a:t>
            </a:r>
            <a:r>
              <a:rPr lang="cs-CZ" dirty="0" err="1" smtClean="0"/>
              <a:t>Škapa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výzkumu?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Jedna z cest jak eliminovat rizika je triangulace</a:t>
            </a:r>
          </a:p>
          <a:p>
            <a:pPr lvl="1"/>
            <a:r>
              <a:rPr lang="cs-CZ" sz="2400" dirty="0" smtClean="0"/>
              <a:t>triangulace dat – použití více zdrojů dat</a:t>
            </a:r>
          </a:p>
          <a:p>
            <a:pPr lvl="1"/>
            <a:r>
              <a:rPr lang="cs-CZ" sz="2400" dirty="0" smtClean="0"/>
              <a:t>triangulace výzkumníků – zkušenosti, intersubjektivita</a:t>
            </a:r>
          </a:p>
          <a:p>
            <a:pPr lvl="1"/>
            <a:r>
              <a:rPr lang="cs-CZ" sz="2400" dirty="0" smtClean="0"/>
              <a:t>triangulace teorií – více způsobů jak data a jevy interpretovat</a:t>
            </a:r>
          </a:p>
          <a:p>
            <a:pPr lvl="1"/>
            <a:r>
              <a:rPr lang="cs-CZ" sz="2400" dirty="0" smtClean="0"/>
              <a:t>triangulace metod – více metod na zkoumání jednoho jevu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chyb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Výzkumník:</a:t>
            </a:r>
          </a:p>
          <a:p>
            <a:pPr lvl="1"/>
            <a:r>
              <a:rPr lang="cs-CZ" dirty="0" smtClean="0"/>
              <a:t>Chybný či nedostatečný popis základního soboru</a:t>
            </a:r>
          </a:p>
          <a:p>
            <a:pPr lvl="1"/>
            <a:r>
              <a:rPr lang="cs-CZ" dirty="0" smtClean="0"/>
              <a:t>Chybný výběrový soubor (např. nereprezentativní vzorek, chybná metoda tvorby výběrového souboru).</a:t>
            </a:r>
          </a:p>
          <a:p>
            <a:pPr lvl="1"/>
            <a:r>
              <a:rPr lang="cs-CZ" dirty="0" smtClean="0"/>
              <a:t>Chybně formulované otázky</a:t>
            </a:r>
          </a:p>
          <a:p>
            <a:r>
              <a:rPr lang="cs-CZ" dirty="0" smtClean="0"/>
              <a:t>Tazatel:</a:t>
            </a:r>
          </a:p>
          <a:p>
            <a:pPr lvl="1"/>
            <a:r>
              <a:rPr lang="cs-CZ" dirty="0" smtClean="0"/>
              <a:t>Chování vůči respondentům</a:t>
            </a:r>
          </a:p>
          <a:p>
            <a:pPr lvl="1"/>
            <a:r>
              <a:rPr lang="cs-CZ" dirty="0" smtClean="0"/>
              <a:t>Nedodržení postupu dotazování/podvody </a:t>
            </a:r>
          </a:p>
          <a:p>
            <a:pPr lvl="1"/>
            <a:r>
              <a:rPr lang="cs-CZ" dirty="0" smtClean="0"/>
              <a:t> Omyly</a:t>
            </a:r>
          </a:p>
          <a:p>
            <a:r>
              <a:rPr lang="cs-CZ" dirty="0" smtClean="0"/>
              <a:t>Respondenti:</a:t>
            </a:r>
          </a:p>
          <a:p>
            <a:pPr lvl="1"/>
            <a:r>
              <a:rPr lang="cs-CZ" dirty="0" smtClean="0"/>
              <a:t>Neschopnost odpovědět (neznalost, složitá formulace otázek</a:t>
            </a:r>
          </a:p>
          <a:p>
            <a:pPr lvl="1"/>
            <a:r>
              <a:rPr lang="cs-CZ" dirty="0" smtClean="0"/>
              <a:t>Neochota odpovědět</a:t>
            </a:r>
          </a:p>
          <a:p>
            <a:pPr lvl="1"/>
            <a:r>
              <a:rPr lang="cs-CZ" dirty="0" smtClean="0"/>
              <a:t>Neochota odpovědět správně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3" descr="C:\Users\user_skapa\Pictures\Galerie médií\j04316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857364"/>
            <a:ext cx="928694" cy="9286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Editace a kódování</a:t>
            </a:r>
          </a:p>
          <a:p>
            <a:r>
              <a:rPr lang="cs-CZ" dirty="0" smtClean="0"/>
              <a:t>struktura datového souboru – značení proměnných, jejich charakter </a:t>
            </a:r>
          </a:p>
          <a:p>
            <a:r>
              <a:rPr lang="cs-CZ" dirty="0" smtClean="0"/>
              <a:t>i samotné dotazníky je třeba označit, aby byly </a:t>
            </a:r>
            <a:r>
              <a:rPr lang="cs-CZ" dirty="0" err="1" smtClean="0"/>
              <a:t>dohledatelné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Přepisování dat</a:t>
            </a:r>
          </a:p>
          <a:p>
            <a:r>
              <a:rPr lang="cs-CZ" dirty="0" smtClean="0"/>
              <a:t>patrně tabulkový procesor (většinou data ve sloupcích)</a:t>
            </a:r>
          </a:p>
          <a:p>
            <a:r>
              <a:rPr lang="cs-CZ" dirty="0" smtClean="0"/>
              <a:t>kontrola přepisovaných dat – podezřelé hodnoty, či celý dotazník</a:t>
            </a:r>
          </a:p>
          <a:p>
            <a:pPr>
              <a:buNone/>
            </a:pPr>
            <a:r>
              <a:rPr lang="cs-CZ" dirty="0" smtClean="0"/>
              <a:t>Kontrola dat</a:t>
            </a:r>
          </a:p>
          <a:p>
            <a:r>
              <a:rPr lang="cs-CZ" dirty="0" smtClean="0"/>
              <a:t>Jsou hodnoty jednotlivých proměnných smysluplné? Např. extrémní hodnoty, chybějící hodnoty, podezřelé hodnoty  (věk 15 let + stav: ženatý)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C:\Users\user_skapa\Pictures\Galerie médií\j04415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28604"/>
            <a:ext cx="1725757" cy="1701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000" dirty="0" err="1" smtClean="0"/>
              <a:t>Neparametrické</a:t>
            </a:r>
            <a:endParaRPr lang="cs-CZ" sz="3000" dirty="0" smtClean="0"/>
          </a:p>
          <a:p>
            <a:pPr lvl="1"/>
            <a:r>
              <a:rPr lang="cs-CZ" sz="2600" dirty="0" smtClean="0"/>
              <a:t>Nominální (</a:t>
            </a:r>
            <a:r>
              <a:rPr lang="cs-CZ" sz="2600" dirty="0" err="1" smtClean="0"/>
              <a:t>nominal</a:t>
            </a:r>
            <a:r>
              <a:rPr lang="cs-CZ" sz="2600" dirty="0" smtClean="0"/>
              <a:t>) – např. pohlaví</a:t>
            </a:r>
          </a:p>
          <a:p>
            <a:pPr lvl="1"/>
            <a:r>
              <a:rPr lang="cs-CZ" sz="2600" dirty="0" smtClean="0"/>
              <a:t>Ordinální (</a:t>
            </a:r>
            <a:r>
              <a:rPr lang="cs-CZ" sz="2600" dirty="0" err="1" smtClean="0"/>
              <a:t>ordinal</a:t>
            </a:r>
            <a:r>
              <a:rPr lang="cs-CZ" sz="2600" dirty="0" smtClean="0"/>
              <a:t>) – např. preference vyjádřené na škálách, sociální třídy, stupeň vzdělání, toto třídění proměnných z hlediska množství obsažené informace.</a:t>
            </a:r>
          </a:p>
          <a:p>
            <a:r>
              <a:rPr lang="cs-CZ" sz="3000" dirty="0" smtClean="0"/>
              <a:t>Metrické (parametrické)</a:t>
            </a:r>
          </a:p>
          <a:p>
            <a:pPr lvl="1"/>
            <a:r>
              <a:rPr lang="cs-CZ" sz="2600" dirty="0" smtClean="0"/>
              <a:t>Intervalové (interval) – např. teplota, </a:t>
            </a:r>
            <a:r>
              <a:rPr lang="cs-CZ" sz="2600" dirty="0" err="1" smtClean="0"/>
              <a:t>Likertovy</a:t>
            </a:r>
            <a:r>
              <a:rPr lang="cs-CZ" sz="2600" dirty="0" smtClean="0"/>
              <a:t> škály – intervaly jsou mezi stupni stejně velké. Nemá ale smysl mluvit o tom, že je např. 2x větší teplota (10 vs. 20 stupňů C). V sociálních výzkumech spíš zřídka.</a:t>
            </a:r>
          </a:p>
          <a:p>
            <a:pPr lvl="2"/>
            <a:r>
              <a:rPr lang="cs-CZ" sz="2400" dirty="0" smtClean="0"/>
              <a:t>Poměrové (ratio) – např. věk, obrat. Existuje nula. Mnoho statistických testů nerozlišuje mezi intervalovými a poměrovými proměnnými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14348" y="5429264"/>
            <a:ext cx="750099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Popisná statistika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		Jedno- a dvourozměrná analýza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	Vícerozměrné analýzy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				</a:t>
            </a:r>
            <a:r>
              <a:rPr lang="cs-CZ" dirty="0" smtClean="0">
                <a:solidFill>
                  <a:schemeClr val="bg1"/>
                </a:solidFill>
              </a:rPr>
              <a:t>Interpretace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 rot="5400000">
            <a:off x="-215140" y="3929066"/>
            <a:ext cx="228681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rot="5400000">
            <a:off x="2535223" y="4393413"/>
            <a:ext cx="135811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5400000">
            <a:off x="5214148" y="4929198"/>
            <a:ext cx="42942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214678" y="6215082"/>
            <a:ext cx="2487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Třídění 1., 2. a 3. stupně</a:t>
            </a:r>
            <a:endParaRPr lang="cs-CZ" dirty="0"/>
          </a:p>
        </p:txBody>
      </p:sp>
      <p:pic>
        <p:nvPicPr>
          <p:cNvPr id="2050" name="Picture 2" descr="C:\Users\user_skapa\Pictures\Galerie médií\j04369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5128" y="5500702"/>
            <a:ext cx="1158872" cy="1158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Ukazatelé polohy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Typ proměnné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Přípustné operace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Nominální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Modus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Ordinální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Modus, medián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Intervalové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Modus, medián,</a:t>
                      </a:r>
                      <a:r>
                        <a:rPr lang="cs-CZ" baseline="0" dirty="0" smtClean="0"/>
                        <a:t> průměr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Poměrové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Modus, medián,</a:t>
                      </a:r>
                      <a:r>
                        <a:rPr lang="cs-CZ" baseline="0" dirty="0" smtClean="0"/>
                        <a:t> průměr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00034" y="4286256"/>
            <a:ext cx="8143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U ordinálních by se neměl počítat průměr. U </a:t>
            </a:r>
            <a:r>
              <a:rPr lang="cs-CZ" dirty="0" err="1" smtClean="0"/>
              <a:t>Likertových</a:t>
            </a:r>
            <a:r>
              <a:rPr lang="cs-CZ" dirty="0" smtClean="0"/>
              <a:t> škál lze.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 vhodné sledovat všechny ukazatele polohy.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Krabicový diagram</a:t>
            </a:r>
            <a:endParaRPr lang="cs-CZ" dirty="0"/>
          </a:p>
        </p:txBody>
      </p:sp>
      <p:pic>
        <p:nvPicPr>
          <p:cNvPr id="4" name="Picture 4" descr="http://www.physics.csbsju.edu/stats/simple.box.def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496"/>
            <a:ext cx="2857520" cy="2904623"/>
          </a:xfrm>
          <a:prstGeom prst="rect">
            <a:avLst/>
          </a:prstGeom>
          <a:noFill/>
        </p:spPr>
      </p:pic>
      <p:pic>
        <p:nvPicPr>
          <p:cNvPr id="29698" name="Picture 2" descr="http://www.physics.csbsju.edu/stats/complex.box.def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857496"/>
            <a:ext cx="2928958" cy="301603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4071934" y="6286520"/>
            <a:ext cx="4638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physics.csbsju.edu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stats</a:t>
            </a:r>
            <a:r>
              <a:rPr lang="cs-CZ" dirty="0" smtClean="0">
                <a:hlinkClick r:id="rId4"/>
              </a:rPr>
              <a:t>/box2.html</a:t>
            </a:r>
            <a:endParaRPr lang="cs-CZ" dirty="0"/>
          </a:p>
        </p:txBody>
      </p:sp>
      <p:pic>
        <p:nvPicPr>
          <p:cNvPr id="7" name="Picture 6" descr="http://www.physics.csbsju.edu/stats/bimodal.bee.swarm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3214686"/>
            <a:ext cx="1292292" cy="2966042"/>
          </a:xfrm>
          <a:prstGeom prst="rect">
            <a:avLst/>
          </a:prstGeom>
          <a:noFill/>
        </p:spPr>
      </p:pic>
      <p:pic>
        <p:nvPicPr>
          <p:cNvPr id="8" name="Picture 8" descr="http://www.physics.csbsju.edu/stats/bimodal.w.box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7526" y="3262896"/>
            <a:ext cx="1263958" cy="2901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proměnnými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Nalezení vztahů je obecným finálním cílem každého výzkumu</a:t>
            </a:r>
          </a:p>
          <a:p>
            <a:r>
              <a:rPr lang="cs-CZ" dirty="0" smtClean="0"/>
              <a:t>Dvě dimenze vztahu:</a:t>
            </a:r>
          </a:p>
          <a:p>
            <a:pPr lvl="1"/>
            <a:r>
              <a:rPr lang="cs-CZ" dirty="0" smtClean="0"/>
              <a:t>Velikost (síla) – hodnocení na výzkumníkovi. Obecně ve společenských vědách se za silné vazby považují už nižší koeficienty asociace (např. 0,7) něž přírodní vědy. Příklady </a:t>
            </a:r>
            <a:r>
              <a:rPr lang="cs-CZ" dirty="0" err="1" smtClean="0"/>
              <a:t>Pearsonův</a:t>
            </a:r>
            <a:r>
              <a:rPr lang="cs-CZ" dirty="0" smtClean="0"/>
              <a:t> produktový koeficient korelace.</a:t>
            </a:r>
          </a:p>
          <a:p>
            <a:pPr lvl="1"/>
            <a:r>
              <a:rPr lang="cs-CZ" dirty="0" smtClean="0"/>
              <a:t>Spolehlivost (</a:t>
            </a:r>
            <a:r>
              <a:rPr lang="cs-CZ" dirty="0" err="1" smtClean="0"/>
              <a:t>reliabilita</a:t>
            </a:r>
            <a:r>
              <a:rPr lang="cs-CZ" dirty="0" smtClean="0"/>
              <a:t>, pravdivost) – pravděpodobnost, že výsledek není náhodný. Spolehlivost s jakou lze výsledek zobecnit na základní soubor. Měří se pomocí „p-</a:t>
            </a:r>
            <a:r>
              <a:rPr lang="cs-CZ" dirty="0" err="1" smtClean="0"/>
              <a:t>value</a:t>
            </a:r>
            <a:r>
              <a:rPr lang="cs-CZ" dirty="0" smtClean="0"/>
              <a:t>“ (</a:t>
            </a:r>
            <a:r>
              <a:rPr lang="cs-CZ" dirty="0" err="1" smtClean="0"/>
              <a:t>statistical</a:t>
            </a:r>
            <a:r>
              <a:rPr lang="cs-CZ" dirty="0" smtClean="0"/>
              <a:t> </a:t>
            </a:r>
            <a:r>
              <a:rPr lang="cs-CZ" dirty="0" err="1" smtClean="0"/>
              <a:t>significance</a:t>
            </a:r>
            <a:r>
              <a:rPr lang="cs-CZ" dirty="0" smtClean="0"/>
              <a:t>) – pravděpodobnosti chyby. Např. p-</a:t>
            </a:r>
            <a:r>
              <a:rPr lang="cs-CZ" dirty="0" err="1" smtClean="0"/>
              <a:t>value</a:t>
            </a:r>
            <a:r>
              <a:rPr lang="cs-CZ" dirty="0" smtClean="0"/>
              <a:t>=0,05 znamená 95% spolehlivost.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mezi proměnnými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 jiného pohledu: p-</a:t>
            </a:r>
            <a:r>
              <a:rPr lang="cs-CZ" dirty="0" err="1" smtClean="0"/>
              <a:t>value</a:t>
            </a:r>
            <a:r>
              <a:rPr lang="cs-CZ" dirty="0" smtClean="0"/>
              <a:t>=0,05 znamená např. že cca při 20 měřeních korelací nesouvisejících proměnných nám jedna vyjde spolehlivá. (tzv. chyba 1. typu).</a:t>
            </a:r>
          </a:p>
          <a:p>
            <a:r>
              <a:rPr lang="cs-CZ" dirty="0" smtClean="0"/>
              <a:t>Existuje vztah mezi sílou a spolehlivostí vypočteného vztahu (příklad. porodnice)</a:t>
            </a:r>
          </a:p>
          <a:p>
            <a:r>
              <a:rPr lang="cs-CZ" dirty="0" smtClean="0"/>
              <a:t>Ve stejně velkém vzorku, silnější vztahy víc spolehlivé.</a:t>
            </a:r>
          </a:p>
          <a:p>
            <a:r>
              <a:rPr lang="cs-CZ" dirty="0" smtClean="0"/>
              <a:t>K prokázání slabých vztahů je třeba velké vzorky. (K prokázání neexistence žádného vztahu – prozkoumat téměř celou populaci). (příklad – slabě vychýlená mince).</a:t>
            </a:r>
          </a:p>
          <a:p>
            <a:pPr lvl="1"/>
            <a:r>
              <a:rPr lang="cs-CZ" dirty="0" smtClean="0">
                <a:sym typeface="Symbol"/>
              </a:rPr>
              <a:t> ve velkých vzorcích i slabé vztahy budou statisticky významné – proto při interpretaci se vždy zamyslet, zda je takový vztah dostatečně silný, aby mělo smysl o něm mluvit.</a:t>
            </a:r>
          </a:p>
          <a:p>
            <a:pPr lvl="1"/>
            <a:endParaRPr lang="cs-CZ" dirty="0" smtClean="0">
              <a:sym typeface="Symbol"/>
            </a:endParaRPr>
          </a:p>
          <a:p>
            <a:pPr lvl="1">
              <a:buNone/>
            </a:pPr>
            <a:r>
              <a:rPr lang="cs-CZ" dirty="0" smtClean="0">
                <a:sym typeface="Symbol"/>
              </a:rPr>
              <a:t> </a:t>
            </a:r>
            <a:endParaRPr lang="cs-CZ" dirty="0"/>
          </a:p>
        </p:txBody>
      </p:sp>
      <p:pic>
        <p:nvPicPr>
          <p:cNvPr id="1026" name="Picture 2" descr="C:\Users\user_skapa\Pictures\Galerie médií\bd19605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5500702"/>
            <a:ext cx="1890389" cy="107157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28596" y="6357958"/>
            <a:ext cx="5929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www.</a:t>
            </a:r>
            <a:r>
              <a:rPr lang="cs-CZ" sz="1400" dirty="0" err="1" smtClean="0">
                <a:hlinkClick r:id="rId3"/>
              </a:rPr>
              <a:t>statsoft.com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textbook</a:t>
            </a:r>
            <a:r>
              <a:rPr lang="cs-CZ" sz="1400" dirty="0" smtClean="0">
                <a:hlinkClick r:id="rId3"/>
              </a:rPr>
              <a:t>/</a:t>
            </a:r>
            <a:r>
              <a:rPr lang="cs-CZ" sz="1400" dirty="0" err="1" smtClean="0">
                <a:hlinkClick r:id="rId3"/>
              </a:rPr>
              <a:t>elementary</a:t>
            </a:r>
            <a:r>
              <a:rPr lang="cs-CZ" sz="1400" dirty="0" smtClean="0">
                <a:hlinkClick r:id="rId3"/>
              </a:rPr>
              <a:t>-</a:t>
            </a:r>
            <a:r>
              <a:rPr lang="cs-CZ" sz="1400" dirty="0" err="1" smtClean="0">
                <a:hlinkClick r:id="rId3"/>
              </a:rPr>
              <a:t>concepts</a:t>
            </a:r>
            <a:r>
              <a:rPr lang="cs-CZ" sz="1400" dirty="0" smtClean="0">
                <a:hlinkClick r:id="rId3"/>
              </a:rPr>
              <a:t>-in-</a:t>
            </a:r>
            <a:r>
              <a:rPr lang="cs-CZ" sz="1400" dirty="0" err="1" smtClean="0">
                <a:hlinkClick r:id="rId3"/>
              </a:rPr>
              <a:t>statistics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počítá spolehlivost?</a:t>
            </a:r>
            <a:endParaRPr lang="cs-CZ" dirty="0"/>
          </a:p>
        </p:txBody>
      </p:sp>
      <p:pic>
        <p:nvPicPr>
          <p:cNvPr id="4" name="Obrázek 3" descr="IMGP44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214554"/>
            <a:ext cx="3833818" cy="2054687"/>
          </a:xfrm>
          <a:prstGeom prst="rect">
            <a:avLst/>
          </a:prstGeom>
        </p:spPr>
      </p:pic>
      <p:pic>
        <p:nvPicPr>
          <p:cNvPr id="5" name="Obrázek 4" descr="IMGP442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5" y="2071678"/>
            <a:ext cx="3071834" cy="2222280"/>
          </a:xfrm>
          <a:prstGeom prst="rect">
            <a:avLst/>
          </a:prstGeom>
        </p:spPr>
      </p:pic>
      <p:pic>
        <p:nvPicPr>
          <p:cNvPr id="6" name="Obrázek 5" descr="IMGP44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4357694"/>
            <a:ext cx="3921381" cy="2181268"/>
          </a:xfrm>
          <a:prstGeom prst="rect">
            <a:avLst/>
          </a:prstGeom>
        </p:spPr>
      </p:pic>
      <p:pic>
        <p:nvPicPr>
          <p:cNvPr id="7" name="Obrázek 6" descr="IMGP4429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6248" y="4286256"/>
            <a:ext cx="2294615" cy="2240835"/>
          </a:xfrm>
          <a:prstGeom prst="rect">
            <a:avLst/>
          </a:prstGeom>
        </p:spPr>
      </p:pic>
      <p:pic>
        <p:nvPicPr>
          <p:cNvPr id="8" name="Obrázek 7" descr="IMGP443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15140" y="4286256"/>
            <a:ext cx="2286048" cy="2355991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57158" y="6550223"/>
            <a:ext cx="8287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Magnusson, W. E., and G. </a:t>
            </a:r>
            <a:r>
              <a:rPr lang="en-US" sz="1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Mourão</a:t>
            </a:r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2004. Statistics without math. </a:t>
            </a:r>
            <a:r>
              <a:rPr lang="en-US" sz="1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Sinauer</a:t>
            </a:r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Associates, Londrina, </a:t>
            </a:r>
            <a:r>
              <a:rPr lang="en-US" sz="1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Brasil</a:t>
            </a:r>
            <a:endParaRPr lang="cs-CZ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výzkumu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Kvalita výzkumu je vedle použitých metod vyhodnocení, jasné definice cíle, fundované interpretace odvislá zejména kvalitě dat, která má dvě klíčové složky:</a:t>
            </a:r>
          </a:p>
          <a:p>
            <a:pPr lvl="1"/>
            <a:r>
              <a:rPr lang="cs-CZ" dirty="0" err="1" smtClean="0"/>
              <a:t>reprezentativitu</a:t>
            </a:r>
            <a:r>
              <a:rPr lang="cs-CZ" dirty="0" smtClean="0"/>
              <a:t> (externí validita)</a:t>
            </a:r>
          </a:p>
          <a:p>
            <a:pPr lvl="1"/>
            <a:r>
              <a:rPr lang="cs-CZ" dirty="0" smtClean="0"/>
              <a:t>a kvalitu měření (interní validita)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Postup statistického vyhodnocování</a:t>
            </a:r>
            <a:endParaRPr lang="cs-CZ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143116"/>
            <a:ext cx="6848576" cy="397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000100" y="6429396"/>
            <a:ext cx="7368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 Smith</a:t>
            </a:r>
            <a:r>
              <a:rPr lang="cs-CZ" dirty="0" smtClean="0"/>
              <a:t>, </a:t>
            </a:r>
            <a:r>
              <a:rPr lang="en-US" dirty="0" smtClean="0"/>
              <a:t>Fletcher</a:t>
            </a:r>
            <a:r>
              <a:rPr lang="cs-CZ" dirty="0" smtClean="0"/>
              <a:t>: </a:t>
            </a:r>
            <a:r>
              <a:rPr lang="en-US" dirty="0" smtClean="0"/>
              <a:t>The Art &amp; Science of Interpreting Market Research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analýzy v práci použít?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Třídění 1. a 2. stupně + alespoň několik analýz 3. stupně:</a:t>
            </a:r>
          </a:p>
          <a:p>
            <a:pPr lvl="1"/>
            <a:r>
              <a:rPr lang="cs-CZ" dirty="0" smtClean="0"/>
              <a:t>Popisná statistika: (analýza četností, polohy, </a:t>
            </a:r>
            <a:r>
              <a:rPr lang="cs-CZ" dirty="0" err="1" smtClean="0"/>
              <a:t>variablity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Kontingenční tabulky</a:t>
            </a:r>
          </a:p>
          <a:p>
            <a:pPr lvl="1"/>
            <a:r>
              <a:rPr lang="cs-CZ" dirty="0" smtClean="0"/>
              <a:t>Rozdíly ve středních hodnotách (t-test, </a:t>
            </a:r>
            <a:r>
              <a:rPr lang="cs-CZ" dirty="0" err="1" smtClean="0"/>
              <a:t>Mann</a:t>
            </a:r>
            <a:r>
              <a:rPr lang="cs-CZ" dirty="0" smtClean="0"/>
              <a:t>-</a:t>
            </a:r>
            <a:r>
              <a:rPr lang="cs-CZ" dirty="0" err="1" smtClean="0"/>
              <a:t>Whitney</a:t>
            </a:r>
            <a:r>
              <a:rPr lang="cs-CZ" dirty="0" smtClean="0"/>
              <a:t> test – ordinální data)</a:t>
            </a:r>
          </a:p>
          <a:p>
            <a:pPr lvl="1"/>
            <a:r>
              <a:rPr lang="cs-CZ" dirty="0" smtClean="0"/>
              <a:t>Korelace (</a:t>
            </a:r>
            <a:r>
              <a:rPr lang="cs-CZ" dirty="0" err="1" smtClean="0"/>
              <a:t>Pearson</a:t>
            </a:r>
            <a:r>
              <a:rPr lang="cs-CZ" dirty="0" smtClean="0"/>
              <a:t>, </a:t>
            </a:r>
            <a:r>
              <a:rPr lang="cs-CZ" dirty="0" err="1" smtClean="0"/>
              <a:t>Spearman</a:t>
            </a:r>
            <a:r>
              <a:rPr lang="cs-CZ" dirty="0" smtClean="0"/>
              <a:t> (</a:t>
            </a:r>
            <a:r>
              <a:rPr lang="cs-CZ" dirty="0" err="1" smtClean="0"/>
              <a:t>Kendall</a:t>
            </a:r>
            <a:r>
              <a:rPr lang="cs-CZ" dirty="0" smtClean="0"/>
              <a:t>) – ordinální data)</a:t>
            </a:r>
          </a:p>
          <a:p>
            <a:endParaRPr lang="cs-CZ" dirty="0" smtClean="0"/>
          </a:p>
          <a:p>
            <a:r>
              <a:rPr lang="cs-CZ" dirty="0" smtClean="0"/>
              <a:t>Nezapomenout na interpretaci výsledků</a:t>
            </a:r>
          </a:p>
          <a:p>
            <a:r>
              <a:rPr lang="cs-CZ" dirty="0" smtClean="0"/>
              <a:t>Ideálně další a náročnější metody – vícerozměrná regrese, shluková analýza, diskriminační analýza, </a:t>
            </a:r>
            <a:r>
              <a:rPr lang="cs-CZ" dirty="0" err="1" smtClean="0"/>
              <a:t>conjoint</a:t>
            </a:r>
            <a:r>
              <a:rPr lang="cs-CZ" dirty="0" smtClean="0"/>
              <a:t> </a:t>
            </a:r>
            <a:r>
              <a:rPr lang="cs-CZ" dirty="0" err="1" smtClean="0"/>
              <a:t>analyza</a:t>
            </a:r>
            <a:r>
              <a:rPr lang="cs-CZ" dirty="0" smtClean="0"/>
              <a:t>, faktorová analýza. (tyto je třeba samostatně nastudovat, použít vhodně vzhledem k cíli a sestavit dotazník způsobem, abyste metodu mohli využít)</a:t>
            </a:r>
            <a:endParaRPr lang="cs-CZ" dirty="0"/>
          </a:p>
        </p:txBody>
      </p:sp>
      <p:pic>
        <p:nvPicPr>
          <p:cNvPr id="2050" name="Picture 2" descr="C:\Users\user_skapa\Pictures\Galerie médií\j041029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4214818"/>
            <a:ext cx="1176954" cy="1154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MS Excel – doplněk Analýza dat</a:t>
            </a:r>
          </a:p>
          <a:p>
            <a:pPr lvl="1"/>
            <a:r>
              <a:rPr lang="cs-CZ" b="1" dirty="0" err="1" smtClean="0"/>
              <a:t>XLStatistics</a:t>
            </a:r>
            <a:r>
              <a:rPr lang="cs-CZ" b="1" dirty="0" smtClean="0"/>
              <a:t> 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deakin.edu.au</a:t>
            </a:r>
            <a:r>
              <a:rPr lang="cs-CZ" dirty="0" smtClean="0">
                <a:hlinkClick r:id="rId2"/>
              </a:rPr>
              <a:t>/~</a:t>
            </a:r>
            <a:r>
              <a:rPr lang="cs-CZ" dirty="0" err="1" smtClean="0">
                <a:hlinkClick r:id="rId2"/>
              </a:rPr>
              <a:t>rodneyc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XLStatistics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sz="3600" dirty="0" err="1"/>
              <a:t>Statistica</a:t>
            </a:r>
            <a:r>
              <a:rPr lang="cs-CZ" sz="3600" dirty="0"/>
              <a:t> – licence MU</a:t>
            </a:r>
          </a:p>
          <a:p>
            <a:r>
              <a:rPr lang="cs-CZ" sz="3600" dirty="0" err="1" smtClean="0"/>
              <a:t>SPSS</a:t>
            </a:r>
            <a:r>
              <a:rPr lang="cs-CZ" sz="3600" dirty="0" smtClean="0"/>
              <a:t> </a:t>
            </a:r>
            <a:r>
              <a:rPr lang="cs-CZ" sz="3600" dirty="0"/>
              <a:t>– Multilicence MU</a:t>
            </a:r>
          </a:p>
          <a:p>
            <a:r>
              <a:rPr lang="cs-CZ" sz="3600" dirty="0" err="1"/>
              <a:t>Statgraphics</a:t>
            </a:r>
            <a:r>
              <a:rPr lang="cs-CZ" sz="3600" dirty="0"/>
              <a:t> – zaměřený spíš na průmysl. Výhodou jsou automatické komentáře k výsledkům.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i="1" dirty="0"/>
              <a:t>IASTAT -</a:t>
            </a:r>
            <a:r>
              <a:rPr lang="cs-CZ" b="1" dirty="0"/>
              <a:t> INTERAKTIVNÍ UČEBNICE </a:t>
            </a:r>
            <a:r>
              <a:rPr lang="cs-CZ" b="1" dirty="0" smtClean="0"/>
              <a:t>STATISTIKY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http://iastat.vse.cz/</a:t>
            </a:r>
            <a:endParaRPr lang="cs-CZ" dirty="0" smtClean="0"/>
          </a:p>
          <a:p>
            <a:pPr>
              <a:buNone/>
            </a:pPr>
            <a:r>
              <a:rPr lang="cs-CZ" b="1" dirty="0" err="1"/>
              <a:t>Štatistický</a:t>
            </a:r>
            <a:r>
              <a:rPr lang="cs-CZ" b="1" dirty="0"/>
              <a:t> </a:t>
            </a:r>
            <a:r>
              <a:rPr lang="cs-CZ" b="1" dirty="0" smtClean="0"/>
              <a:t>navigátor</a:t>
            </a:r>
            <a:endParaRPr lang="cs-CZ" b="1" dirty="0">
              <a:hlinkClick r:id="rId3"/>
            </a:endParaRPr>
          </a:p>
          <a:p>
            <a:pPr>
              <a:buNone/>
            </a:pPr>
            <a:r>
              <a:rPr lang="cs-CZ" dirty="0" smtClean="0">
                <a:hlinkClick r:id="rId3"/>
              </a:rPr>
              <a:t>http://rimarcik.com/navigator/</a:t>
            </a:r>
            <a:endParaRPr lang="cs-CZ" dirty="0" smtClean="0"/>
          </a:p>
          <a:p>
            <a:pPr>
              <a:buNone/>
            </a:pPr>
            <a:r>
              <a:rPr lang="cs-CZ" b="1" dirty="0" err="1"/>
              <a:t>StatSoft</a:t>
            </a:r>
            <a:r>
              <a:rPr lang="cs-CZ" b="1" dirty="0"/>
              <a:t>, </a:t>
            </a:r>
            <a:r>
              <a:rPr lang="cs-CZ" b="1" dirty="0" err="1"/>
              <a:t>Inc</a:t>
            </a:r>
            <a:r>
              <a:rPr lang="cs-CZ" b="1" dirty="0"/>
              <a:t>. (2010). </a:t>
            </a:r>
            <a:r>
              <a:rPr lang="cs-CZ" b="1" dirty="0" err="1"/>
              <a:t>Electronic</a:t>
            </a:r>
            <a:r>
              <a:rPr lang="cs-CZ" b="1" dirty="0"/>
              <a:t> </a:t>
            </a:r>
            <a:r>
              <a:rPr lang="cs-CZ" b="1" dirty="0" err="1"/>
              <a:t>Statistics</a:t>
            </a:r>
            <a:r>
              <a:rPr lang="cs-CZ" b="1" dirty="0"/>
              <a:t> </a:t>
            </a:r>
            <a:r>
              <a:rPr lang="cs-CZ" b="1" dirty="0" err="1"/>
              <a:t>Textbook</a:t>
            </a:r>
            <a:r>
              <a:rPr lang="cs-CZ" b="1" dirty="0" smtClean="0"/>
              <a:t>.</a:t>
            </a:r>
          </a:p>
          <a:p>
            <a:pPr>
              <a:buNone/>
            </a:pPr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://www.</a:t>
            </a:r>
            <a:r>
              <a:rPr lang="cs-CZ" dirty="0" err="1">
                <a:hlinkClick r:id="rId4"/>
              </a:rPr>
              <a:t>statsoft.com</a:t>
            </a:r>
            <a:r>
              <a:rPr lang="cs-CZ" dirty="0">
                <a:hlinkClick r:id="rId4"/>
              </a:rPr>
              <a:t>/</a:t>
            </a:r>
            <a:r>
              <a:rPr lang="cs-CZ" dirty="0" err="1">
                <a:hlinkClick r:id="rId4"/>
              </a:rPr>
              <a:t>textbook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Miroslav </a:t>
            </a:r>
            <a:r>
              <a:rPr lang="cs-CZ" b="1" dirty="0" err="1" smtClean="0"/>
              <a:t>Disman</a:t>
            </a:r>
            <a:r>
              <a:rPr lang="cs-CZ" b="1" dirty="0" smtClean="0"/>
              <a:t>: Jak se vyrábí sociologická znalost</a:t>
            </a:r>
          </a:p>
          <a:p>
            <a:pPr>
              <a:buNone/>
            </a:pPr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jakubholy.net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humanities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disman</a:t>
            </a:r>
            <a:r>
              <a:rPr lang="cs-CZ" dirty="0" smtClean="0">
                <a:hlinkClick r:id="rId5"/>
              </a:rPr>
              <a:t>-</a:t>
            </a:r>
            <a:r>
              <a:rPr lang="cs-CZ" dirty="0" err="1" smtClean="0">
                <a:hlinkClick r:id="rId5"/>
              </a:rPr>
              <a:t>soc</a:t>
            </a:r>
            <a:r>
              <a:rPr lang="cs-CZ" dirty="0" smtClean="0">
                <a:hlinkClick r:id="rId5"/>
              </a:rPr>
              <a:t>_znalost.</a:t>
            </a:r>
            <a:r>
              <a:rPr lang="cs-CZ" dirty="0" err="1" smtClean="0">
                <a:hlinkClick r:id="rId5"/>
              </a:rPr>
              <a:t>html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Martin </a:t>
            </a:r>
            <a:r>
              <a:rPr lang="cs-CZ" b="1" dirty="0" err="1" smtClean="0"/>
              <a:t>Kreidl</a:t>
            </a:r>
            <a:r>
              <a:rPr lang="cs-CZ" b="1" dirty="0" smtClean="0"/>
              <a:t>: Metody </a:t>
            </a:r>
            <a:r>
              <a:rPr lang="cs-CZ" b="1" dirty="0"/>
              <a:t>měření </a:t>
            </a:r>
            <a:r>
              <a:rPr lang="cs-CZ" b="1" dirty="0" err="1"/>
              <a:t>reliability</a:t>
            </a:r>
            <a:r>
              <a:rPr lang="cs-CZ" b="1" dirty="0"/>
              <a:t> a </a:t>
            </a:r>
            <a:r>
              <a:rPr lang="cs-CZ" b="1" dirty="0" smtClean="0"/>
              <a:t>validity. </a:t>
            </a:r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socioweb.cz</a:t>
            </a:r>
            <a:r>
              <a:rPr lang="cs-CZ" dirty="0" smtClean="0">
                <a:hlinkClick r:id="rId6"/>
              </a:rPr>
              <a:t>/index.</a:t>
            </a:r>
            <a:r>
              <a:rPr lang="cs-CZ" dirty="0" err="1" smtClean="0">
                <a:hlinkClick r:id="rId6"/>
              </a:rPr>
              <a:t>php</a:t>
            </a:r>
            <a:r>
              <a:rPr lang="cs-CZ" dirty="0" smtClean="0">
                <a:hlinkClick r:id="rId6"/>
              </a:rPr>
              <a:t>?</a:t>
            </a:r>
            <a:r>
              <a:rPr lang="cs-CZ" dirty="0" err="1" smtClean="0">
                <a:hlinkClick r:id="rId6"/>
              </a:rPr>
              <a:t>disp</a:t>
            </a:r>
            <a:r>
              <a:rPr lang="cs-CZ" dirty="0" smtClean="0">
                <a:hlinkClick r:id="rId6"/>
              </a:rPr>
              <a:t>=teorie&amp;</a:t>
            </a:r>
            <a:r>
              <a:rPr lang="cs-CZ" dirty="0" err="1" smtClean="0">
                <a:hlinkClick r:id="rId6"/>
              </a:rPr>
              <a:t>shw</a:t>
            </a:r>
            <a:r>
              <a:rPr lang="cs-CZ" dirty="0" smtClean="0">
                <a:hlinkClick r:id="rId6"/>
              </a:rPr>
              <a:t>=153&amp;</a:t>
            </a:r>
            <a:r>
              <a:rPr lang="cs-CZ" dirty="0" err="1" smtClean="0">
                <a:hlinkClick r:id="rId6"/>
              </a:rPr>
              <a:t>lst</a:t>
            </a:r>
            <a:r>
              <a:rPr lang="cs-CZ" dirty="0" smtClean="0">
                <a:hlinkClick r:id="rId6"/>
              </a:rPr>
              <a:t>=106</a:t>
            </a:r>
            <a:endParaRPr lang="cs-CZ" dirty="0" smtClean="0"/>
          </a:p>
          <a:p>
            <a:pPr>
              <a:buNone/>
            </a:pPr>
            <a:r>
              <a:rPr lang="cs-CZ" sz="2900" b="1" dirty="0" smtClean="0"/>
              <a:t>Petr Mareš, Ladislav </a:t>
            </a:r>
            <a:r>
              <a:rPr lang="cs-CZ" sz="2900" b="1" dirty="0" err="1" smtClean="0"/>
              <a:t>Rabušic</a:t>
            </a:r>
            <a:r>
              <a:rPr lang="cs-CZ" sz="2900" b="1" dirty="0" smtClean="0"/>
              <a:t>: Studijní materiály pro </a:t>
            </a:r>
            <a:r>
              <a:rPr lang="cs-CZ" sz="2900" b="1" dirty="0" err="1" smtClean="0"/>
              <a:t>předět</a:t>
            </a:r>
            <a:r>
              <a:rPr lang="cs-CZ" sz="2900" b="1" dirty="0" smtClean="0"/>
              <a:t> SOC708</a:t>
            </a:r>
          </a:p>
          <a:p>
            <a:pPr>
              <a:buNone/>
            </a:pPr>
            <a:r>
              <a:rPr lang="cs-CZ" dirty="0" smtClean="0">
                <a:hlinkClick r:id="rId7"/>
              </a:rPr>
              <a:t>https://is.muni.cz/auth/el/1423/podzim2005/SOC708/um/?info=1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výzkumu: kvalita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Validita (platnost) – zda test </a:t>
            </a:r>
            <a:r>
              <a:rPr lang="cs-CZ" dirty="0"/>
              <a:t>skutečně měří to, co </a:t>
            </a:r>
            <a:r>
              <a:rPr lang="cs-CZ" dirty="0" smtClean="0"/>
              <a:t>chceme měřit</a:t>
            </a:r>
          </a:p>
          <a:p>
            <a:r>
              <a:rPr lang="cs-CZ" dirty="0" err="1" smtClean="0"/>
              <a:t>Reliabilita</a:t>
            </a:r>
            <a:r>
              <a:rPr lang="cs-CZ" dirty="0" smtClean="0"/>
              <a:t> (spolehlivost)</a:t>
            </a:r>
          </a:p>
          <a:p>
            <a:pPr lvl="1"/>
            <a:r>
              <a:rPr lang="cs-CZ" dirty="0" err="1" smtClean="0"/>
              <a:t>Reliabilita</a:t>
            </a:r>
            <a:r>
              <a:rPr lang="cs-CZ" dirty="0" smtClean="0"/>
              <a:t> je předpokladem, aby byl test validní!</a:t>
            </a:r>
          </a:p>
          <a:p>
            <a:pPr lvl="1"/>
            <a:r>
              <a:rPr lang="cs-CZ" dirty="0" smtClean="0"/>
              <a:t>složky </a:t>
            </a:r>
            <a:r>
              <a:rPr lang="cs-CZ" dirty="0" err="1" smtClean="0"/>
              <a:t>reliablity</a:t>
            </a:r>
            <a:r>
              <a:rPr lang="cs-CZ" dirty="0" smtClean="0"/>
              <a:t>: stabilita </a:t>
            </a:r>
            <a:r>
              <a:rPr lang="cs-CZ" dirty="0"/>
              <a:t>v čase, </a:t>
            </a:r>
            <a:r>
              <a:rPr lang="cs-CZ" dirty="0" smtClean="0"/>
              <a:t>ekvivalenci (různý postup měření – stejný výsledek) </a:t>
            </a:r>
            <a:r>
              <a:rPr lang="cs-CZ" dirty="0"/>
              <a:t>a vnitřní </a:t>
            </a:r>
            <a:r>
              <a:rPr lang="cs-CZ" dirty="0" smtClean="0"/>
              <a:t>konzistenci (</a:t>
            </a:r>
            <a:r>
              <a:rPr lang="cs-CZ" dirty="0"/>
              <a:t>Split-Half </a:t>
            </a:r>
            <a:r>
              <a:rPr lang="cs-CZ" dirty="0" smtClean="0"/>
              <a:t>metoda)</a:t>
            </a:r>
          </a:p>
          <a:p>
            <a:pPr lvl="1"/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5362575"/>
            <a:ext cx="47529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výzkumu: kvalita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Měření </a:t>
            </a:r>
            <a:r>
              <a:rPr lang="cs-CZ" dirty="0" err="1" smtClean="0"/>
              <a:t>reliablity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Měří se snadněji než validita</a:t>
            </a:r>
          </a:p>
          <a:p>
            <a:pPr lvl="1"/>
            <a:r>
              <a:rPr lang="cs-CZ" dirty="0" smtClean="0"/>
              <a:t>Opakované měření v čase (v krátkém čase se jev nemění)</a:t>
            </a:r>
          </a:p>
          <a:p>
            <a:pPr lvl="1"/>
            <a:r>
              <a:rPr lang="cs-CZ" dirty="0" smtClean="0"/>
              <a:t>mezi-položková </a:t>
            </a:r>
            <a:r>
              <a:rPr lang="cs-CZ" dirty="0" err="1" smtClean="0"/>
              <a:t>reliabilita</a:t>
            </a:r>
            <a:r>
              <a:rPr lang="cs-CZ" dirty="0" smtClean="0"/>
              <a:t> (</a:t>
            </a:r>
            <a:r>
              <a:rPr lang="pl-PL" dirty="0" smtClean="0"/>
              <a:t>konzistence v odpovědích na baterii otázek)</a:t>
            </a:r>
          </a:p>
          <a:p>
            <a:pPr lvl="1"/>
            <a:r>
              <a:rPr lang="cs-CZ" dirty="0" smtClean="0"/>
              <a:t>alternativní forma jedné otázky (např. různé pořadí nabízených odpovědí</a:t>
            </a:r>
          </a:p>
          <a:p>
            <a:pPr lvl="1"/>
            <a:r>
              <a:rPr lang="cs-CZ" dirty="0" smtClean="0"/>
              <a:t>Více hodnotitelů hodnotí jednu věc – zkoumá se shoda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výzkumu: kvalita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Kriteriální validita – výsledek se porovnává s </a:t>
            </a:r>
            <a:r>
              <a:rPr lang="cs-CZ" dirty="0" err="1"/>
              <a:t>validizovaným</a:t>
            </a:r>
            <a:r>
              <a:rPr lang="cs-CZ" dirty="0"/>
              <a:t> </a:t>
            </a:r>
            <a:r>
              <a:rPr lang="cs-CZ" dirty="0" smtClean="0"/>
              <a:t>kritériem (současně, retrospektivně). Kde takové kritéria vzít?</a:t>
            </a:r>
          </a:p>
          <a:p>
            <a:pPr lvl="1"/>
            <a:r>
              <a:rPr lang="cs-CZ" dirty="0" smtClean="0"/>
              <a:t>Příklad: prediktivní modely se porovnaní se skutečností, která nastane (retrospektivní hodnocení).</a:t>
            </a:r>
          </a:p>
          <a:p>
            <a:r>
              <a:rPr lang="cs-CZ" dirty="0" err="1" smtClean="0"/>
              <a:t>Konstruktová</a:t>
            </a:r>
            <a:r>
              <a:rPr lang="cs-CZ" dirty="0" smtClean="0"/>
              <a:t> validita – zjišťuje zvolený nástroj (ukazatel) to, co mě zajímá?</a:t>
            </a:r>
          </a:p>
          <a:p>
            <a:r>
              <a:rPr lang="cs-CZ" dirty="0" smtClean="0"/>
              <a:t>Obsahová validita – soulad mezi tím co jsme testovali a tím co jsme testovat měli. Např. Obsahuje zkouškový test otázky na podstatné znalosti z celého učiva? (předpokladem je existence teorie, průzkumu, názory expertů).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výzkumu: </a:t>
            </a:r>
            <a:r>
              <a:rPr lang="cs-CZ" dirty="0" err="1" smtClean="0"/>
              <a:t>reprezentativita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shody mezi základním a výběrovým souborem z hlediska kvantity i kvality</a:t>
            </a:r>
          </a:p>
          <a:p>
            <a:r>
              <a:rPr lang="cs-CZ" dirty="0" smtClean="0"/>
              <a:t>Předpokladem </a:t>
            </a:r>
            <a:r>
              <a:rPr lang="cs-CZ" dirty="0" err="1" smtClean="0"/>
              <a:t>zobecnitelnosti</a:t>
            </a:r>
            <a:r>
              <a:rPr lang="cs-CZ" dirty="0" smtClean="0"/>
              <a:t> výsledků výzkumu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429388" y="4357694"/>
            <a:ext cx="863600" cy="857256"/>
            <a:chOff x="1248" y="240"/>
            <a:chExt cx="4176" cy="3600"/>
          </a:xfrm>
        </p:grpSpPr>
        <p:sp>
          <p:nvSpPr>
            <p:cNvPr id="5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  <a:gd name="T6" fmla="*/ 5400 w 21600"/>
                <a:gd name="T7" fmla="*/ 11800 h 21600"/>
                <a:gd name="T8" fmla="*/ 16200 w 21600"/>
                <a:gd name="T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787 w 21600"/>
                <a:gd name="T1" fmla="*/ 0 h 21600"/>
                <a:gd name="T2" fmla="*/ 15812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5787 w 21600"/>
                <a:gd name="T9" fmla="*/ 500 h 21600"/>
                <a:gd name="T10" fmla="*/ 158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FFD3D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3768 w 21600"/>
                <a:gd name="T1" fmla="*/ 0 h 21600"/>
                <a:gd name="T2" fmla="*/ 17831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5287 w 21600"/>
                <a:gd name="T9" fmla="*/ 500 h 21600"/>
                <a:gd name="T10" fmla="*/ 163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2793 w 21600"/>
                <a:gd name="T1" fmla="*/ 0 h 21600"/>
                <a:gd name="T2" fmla="*/ 18806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3287 w 21600"/>
                <a:gd name="T9" fmla="*/ 500 h 21600"/>
                <a:gd name="T10" fmla="*/ 173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4340238" y="4641861"/>
            <a:ext cx="1441450" cy="485775"/>
          </a:xfrm>
          <a:prstGeom prst="rightArrow">
            <a:avLst>
              <a:gd name="adj1" fmla="val 50000"/>
              <a:gd name="adj2" fmla="val 74183"/>
            </a:avLst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1389076" y="3560773"/>
            <a:ext cx="2593975" cy="2425700"/>
            <a:chOff x="1248" y="240"/>
            <a:chExt cx="4176" cy="3600"/>
          </a:xfrm>
        </p:grpSpPr>
        <p:sp>
          <p:nvSpPr>
            <p:cNvPr id="11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  <a:gd name="T6" fmla="*/ 5400 w 21600"/>
                <a:gd name="T7" fmla="*/ 11800 h 21600"/>
                <a:gd name="T8" fmla="*/ 16200 w 21600"/>
                <a:gd name="T9" fmla="*/ 20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787 w 21600"/>
                <a:gd name="T1" fmla="*/ 0 h 21600"/>
                <a:gd name="T2" fmla="*/ 15812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5787 w 21600"/>
                <a:gd name="T9" fmla="*/ 500 h 21600"/>
                <a:gd name="T10" fmla="*/ 158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FFD3D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3768 w 21600"/>
                <a:gd name="T1" fmla="*/ 0 h 21600"/>
                <a:gd name="T2" fmla="*/ 17831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5287 w 21600"/>
                <a:gd name="T9" fmla="*/ 500 h 21600"/>
                <a:gd name="T10" fmla="*/ 163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99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2793 w 21600"/>
                <a:gd name="T1" fmla="*/ 0 h 21600"/>
                <a:gd name="T2" fmla="*/ 18806 w 21600"/>
                <a:gd name="T3" fmla="*/ 0 h 21600"/>
                <a:gd name="T4" fmla="*/ 21600 w 21600"/>
                <a:gd name="T5" fmla="*/ 21600 h 21600"/>
                <a:gd name="T6" fmla="*/ 0 w 21600"/>
                <a:gd name="T7" fmla="*/ 21600 h 21600"/>
                <a:gd name="T8" fmla="*/ 3287 w 21600"/>
                <a:gd name="T9" fmla="*/ 500 h 21600"/>
                <a:gd name="T10" fmla="*/ 17312 w 21600"/>
                <a:gd name="T11" fmla="*/ 21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výzkumu: výběrový vzorek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143116"/>
            <a:ext cx="6215106" cy="378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928794" y="6429396"/>
            <a:ext cx="6521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3"/>
              </a:rPr>
              <a:t>Zdroj: http://www.</a:t>
            </a:r>
            <a:r>
              <a:rPr lang="cs-CZ" dirty="0" err="1" smtClean="0">
                <a:hlinkClick r:id="rId3"/>
              </a:rPr>
              <a:t>uta.fi</a:t>
            </a:r>
            <a:r>
              <a:rPr lang="cs-CZ" dirty="0" smtClean="0">
                <a:hlinkClick r:id="rId3"/>
              </a:rPr>
              <a:t>/~</a:t>
            </a:r>
            <a:r>
              <a:rPr lang="cs-CZ" dirty="0" err="1" smtClean="0">
                <a:hlinkClick r:id="rId3"/>
              </a:rPr>
              <a:t>tero.mamia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opetus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luennot</a:t>
            </a:r>
            <a:r>
              <a:rPr lang="cs-CZ" dirty="0" smtClean="0">
                <a:hlinkClick r:id="rId3"/>
              </a:rPr>
              <a:t>/lecture1.pdf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výzkumu: výběrový vzorek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spolehlivosti zobecňování dána kvalitou výběrového vzorku.</a:t>
            </a:r>
          </a:p>
          <a:p>
            <a:r>
              <a:rPr lang="cs-CZ" dirty="0" smtClean="0"/>
              <a:t>Vždy ale existuje jistá chybovost!</a:t>
            </a:r>
          </a:p>
          <a:p>
            <a:r>
              <a:rPr lang="cs-CZ" dirty="0" smtClean="0"/>
              <a:t>Větší vzorek vždy lepší než menší (Kdo to zaplatí? Čas?)</a:t>
            </a:r>
          </a:p>
          <a:p>
            <a:r>
              <a:rPr lang="cs-CZ" dirty="0" smtClean="0"/>
              <a:t>Ideálně zkoumat celý základní soubor – pak netřeba provádět statistické testování  </a:t>
            </a:r>
            <a:r>
              <a:rPr lang="cs-CZ" dirty="0" err="1" smtClean="0"/>
              <a:t>testování</a:t>
            </a:r>
            <a:r>
              <a:rPr lang="cs-CZ" dirty="0" smtClean="0"/>
              <a:t> výsledků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Kvalita výzkumu: výběrový vzorek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Míra návratnosti (</a:t>
            </a:r>
            <a:r>
              <a:rPr lang="cs-CZ" dirty="0" err="1" smtClean="0"/>
              <a:t>final</a:t>
            </a:r>
            <a:r>
              <a:rPr lang="cs-CZ" dirty="0" smtClean="0"/>
              <a:t> sample)?</a:t>
            </a:r>
          </a:p>
          <a:p>
            <a:pPr lvl="1"/>
            <a:r>
              <a:rPr lang="cs-CZ" dirty="0" smtClean="0"/>
              <a:t>Při písemném dotazování či kontaktování vybraných osob (podniků) běžně 10%</a:t>
            </a:r>
          </a:p>
          <a:p>
            <a:pPr lvl="1"/>
            <a:r>
              <a:rPr lang="cs-CZ" dirty="0" smtClean="0"/>
              <a:t>Ideálně víc než 50%</a:t>
            </a:r>
          </a:p>
          <a:p>
            <a:pPr lvl="1"/>
            <a:r>
              <a:rPr lang="cs-CZ" dirty="0" smtClean="0"/>
              <a:t>Nedošlo díky tomu k pokřivení výpovědí? (tzv. non-response </a:t>
            </a:r>
            <a:r>
              <a:rPr lang="cs-CZ" dirty="0" err="1" smtClean="0"/>
              <a:t>bias</a:t>
            </a:r>
            <a:r>
              <a:rPr lang="cs-CZ" dirty="0" smtClean="0"/>
              <a:t>) – porovnat se znaky základního souboru, které jsou známé + další postupy</a:t>
            </a:r>
          </a:p>
          <a:p>
            <a:endParaRPr lang="cs-CZ" dirty="0"/>
          </a:p>
          <a:p>
            <a:r>
              <a:rPr lang="cs-CZ" sz="2200" dirty="0"/>
              <a:t>Více: Jindřich Krejčí: Chyba plynoucí z výpadků návratnosti výběrových šetření a statistické dokazování </a:t>
            </a:r>
            <a:r>
              <a:rPr lang="cs-CZ" sz="2200" dirty="0">
                <a:hlinkClick r:id="rId2"/>
              </a:rPr>
              <a:t>http://www.</a:t>
            </a:r>
            <a:r>
              <a:rPr lang="cs-CZ" sz="2200" dirty="0" err="1">
                <a:hlinkClick r:id="rId2"/>
              </a:rPr>
              <a:t>socioweb.cz</a:t>
            </a:r>
            <a:r>
              <a:rPr lang="cs-CZ" sz="2200" dirty="0">
                <a:hlinkClick r:id="rId2"/>
              </a:rPr>
              <a:t>/index.</a:t>
            </a:r>
            <a:r>
              <a:rPr lang="cs-CZ" sz="2200" dirty="0" err="1">
                <a:hlinkClick r:id="rId2"/>
              </a:rPr>
              <a:t>php</a:t>
            </a:r>
            <a:r>
              <a:rPr lang="cs-CZ" sz="2200" dirty="0">
                <a:hlinkClick r:id="rId2"/>
              </a:rPr>
              <a:t>?</a:t>
            </a:r>
            <a:r>
              <a:rPr lang="cs-CZ" sz="2200" dirty="0" err="1">
                <a:hlinkClick r:id="rId2"/>
              </a:rPr>
              <a:t>disp</a:t>
            </a:r>
            <a:r>
              <a:rPr lang="cs-CZ" sz="2200" dirty="0">
                <a:hlinkClick r:id="rId2"/>
              </a:rPr>
              <a:t>=teorie&amp;</a:t>
            </a:r>
            <a:r>
              <a:rPr lang="cs-CZ" sz="2200" dirty="0" err="1">
                <a:hlinkClick r:id="rId2"/>
              </a:rPr>
              <a:t>shw</a:t>
            </a:r>
            <a:r>
              <a:rPr lang="cs-CZ" sz="2200" dirty="0">
                <a:hlinkClick r:id="rId2"/>
              </a:rPr>
              <a:t>=368&amp;</a:t>
            </a:r>
            <a:r>
              <a:rPr lang="cs-CZ" sz="2200" dirty="0" err="1">
                <a:hlinkClick r:id="rId2"/>
              </a:rPr>
              <a:t>lst</a:t>
            </a:r>
            <a:r>
              <a:rPr lang="cs-CZ" sz="2200" dirty="0">
                <a:hlinkClick r:id="rId2"/>
              </a:rPr>
              <a:t>=105</a:t>
            </a:r>
            <a:endParaRPr lang="cs-CZ" sz="22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B547B8"/>
      </a:hlink>
      <a:folHlink>
        <a:srgbClr val="438255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100000" r="280000" b="28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r="280000" b="280000"/>
          </a:path>
        </a:gradFill>
      </a:fillStyleLst>
      <a:lnStyleLst>
        <a:ln w="4444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  <a:satMod val="200000"/>
              </a:schemeClr>
            </a:gs>
            <a:gs pos="80000">
              <a:schemeClr val="phClr">
                <a:shade val="55000"/>
                <a:satMod val="175000"/>
              </a:schemeClr>
            </a:gs>
            <a:gs pos="100000">
              <a:schemeClr val="phClr">
                <a:shade val="37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</a:schemeClr>
              <a:schemeClr val="phClr">
                <a:tint val="80000"/>
                <a:satMod val="120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Company handbook</Template>
  <TotalTime>533</TotalTime>
  <Words>1108</Words>
  <Application>Microsoft Office PowerPoint</Application>
  <PresentationFormat>Předvádění na obrazovce (4:3)</PresentationFormat>
  <Paragraphs>145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Urbanistický</vt:lpstr>
      <vt:lpstr>Zpracování dat v kvantitativním šetření</vt:lpstr>
      <vt:lpstr>Kvalita výzkumu </vt:lpstr>
      <vt:lpstr>Kvalita výzkumu: kvalita měření</vt:lpstr>
      <vt:lpstr>Kvalita výzkumu: kvalita měření</vt:lpstr>
      <vt:lpstr>Kvalita výzkumu: kvalita měření</vt:lpstr>
      <vt:lpstr>Kvalita výzkumu: reprezentativita</vt:lpstr>
      <vt:lpstr>Kvalita výzkumu: výběrový vzorek</vt:lpstr>
      <vt:lpstr>Kvalita výzkumu: výběrový vzorek</vt:lpstr>
      <vt:lpstr>Kvalita výzkumu: výběrový vzorek</vt:lpstr>
      <vt:lpstr>Kvalita výzkumu?</vt:lpstr>
      <vt:lpstr>Zdroje chyb</vt:lpstr>
      <vt:lpstr>Příprava dat</vt:lpstr>
      <vt:lpstr>Typy dat</vt:lpstr>
      <vt:lpstr>Analýza dat</vt:lpstr>
      <vt:lpstr>Ukazatelé polohy</vt:lpstr>
      <vt:lpstr>Krabicový diagram</vt:lpstr>
      <vt:lpstr>Vztahy mezi proměnnými</vt:lpstr>
      <vt:lpstr>Vztahy mezi proměnnými</vt:lpstr>
      <vt:lpstr>Jak se počítá spolehlivost?</vt:lpstr>
      <vt:lpstr>Postup statistického vyhodnocování</vt:lpstr>
      <vt:lpstr>Které analýzy v práci použít?</vt:lpstr>
      <vt:lpstr>Software</vt:lpstr>
      <vt:lpstr>Literatura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user_skapa</dc:creator>
  <cp:lastModifiedBy>user_skapa</cp:lastModifiedBy>
  <cp:revision>76</cp:revision>
  <dcterms:created xsi:type="dcterms:W3CDTF">2010-03-06T15:19:54Z</dcterms:created>
  <dcterms:modified xsi:type="dcterms:W3CDTF">2011-03-16T17:10:42Z</dcterms:modified>
</cp:coreProperties>
</file>