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424E6-86C0-4CDD-8343-8E8808DF5B80}" type="datetimeFigureOut">
              <a:rPr lang="en-GB"/>
              <a:pPr>
                <a:defRPr/>
              </a:pPr>
              <a:t>09/05/2011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B4308-9402-449A-8C0F-20FF57EAE11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817C6-D8E2-49DC-9E0C-C65DB9A6A1E7}" type="datetimeFigureOut">
              <a:rPr lang="en-GB"/>
              <a:pPr>
                <a:defRPr/>
              </a:pPr>
              <a:t>09/05/2011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B4B25-63C8-416F-8004-F978A5E9BBF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B572E-D052-4DBF-ACC5-E8F03FB61DE1}" type="datetimeFigureOut">
              <a:rPr lang="en-GB"/>
              <a:pPr>
                <a:defRPr/>
              </a:pPr>
              <a:t>09/05/2011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6865E-5EE3-4243-8998-FF23D37BF7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0D4CD-5844-4DDF-BE9A-CCA6EC763C35}" type="datetimeFigureOut">
              <a:rPr lang="en-GB"/>
              <a:pPr>
                <a:defRPr/>
              </a:pPr>
              <a:t>09/05/2011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08FC6-BEA6-4106-B7BE-F529909B52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B3219-C1D8-43E9-A839-5AC71644D7D3}" type="datetimeFigureOut">
              <a:rPr lang="en-GB"/>
              <a:pPr>
                <a:defRPr/>
              </a:pPr>
              <a:t>09/05/2011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B8D7B-A26C-402C-9FF1-2C87C97BCE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0E7E5-6510-4FED-91A7-4CF85DCA2F39}" type="datetimeFigureOut">
              <a:rPr lang="en-GB"/>
              <a:pPr>
                <a:defRPr/>
              </a:pPr>
              <a:t>09/05/2011</a:t>
            </a:fld>
            <a:endParaRPr lang="en-GB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C41BE-9569-48ED-8A3C-A3AE053F6D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C8CB3-61CB-4A7F-8736-1FA9CA0479D8}" type="datetimeFigureOut">
              <a:rPr lang="en-GB"/>
              <a:pPr>
                <a:defRPr/>
              </a:pPr>
              <a:t>09/05/2011</a:t>
            </a:fld>
            <a:endParaRPr lang="en-GB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F63717-CB88-4D8A-990A-8251CEEAFB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BDF00-F18F-4115-A764-82CE1DB9D61A}" type="datetimeFigureOut">
              <a:rPr lang="en-GB"/>
              <a:pPr>
                <a:defRPr/>
              </a:pPr>
              <a:t>09/05/2011</a:t>
            </a:fld>
            <a:endParaRPr lang="en-GB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5CC09-E384-4E74-8604-E18DF51D29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0BACF-7F8D-4EE8-84AB-7C8CA3DE59F1}" type="datetimeFigureOut">
              <a:rPr lang="en-GB"/>
              <a:pPr>
                <a:defRPr/>
              </a:pPr>
              <a:t>09/05/2011</a:t>
            </a:fld>
            <a:endParaRPr lang="en-GB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C7AA4-0FFC-4882-9B73-127F2596BF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A029B-56DC-441C-9BC1-B8F1C6BE44F9}" type="datetimeFigureOut">
              <a:rPr lang="en-GB"/>
              <a:pPr>
                <a:defRPr/>
              </a:pPr>
              <a:t>09/05/2011</a:t>
            </a:fld>
            <a:endParaRPr lang="en-GB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FEA02-5470-45D3-8248-425985446F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CA756-FB46-4B52-B9B0-21521F9FBA4C}" type="datetimeFigureOut">
              <a:rPr lang="en-GB"/>
              <a:pPr>
                <a:defRPr/>
              </a:pPr>
              <a:t>09/05/2011</a:t>
            </a:fld>
            <a:endParaRPr lang="en-GB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3F8CB-A3A8-40A8-8145-D16E71783B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GB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838308-040B-43CB-A125-C282677DD5AF}" type="datetimeFigureOut">
              <a:rPr lang="en-GB"/>
              <a:pPr>
                <a:defRPr/>
              </a:pPr>
              <a:t>09/05/2011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A12CA1-913B-4CD2-8488-CB4C44F509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alexcochran.com.au/wp-content/uploads/2008/04/propect-theory-customer-choic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Prospect Theory - complement</a:t>
            </a:r>
            <a:endParaRPr lang="en-GB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err="1" smtClean="0"/>
              <a:t>J.Skorkovský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ESF-KPH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Prospect versus Utility Theory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Marketers are implicitly interested  in </a:t>
            </a:r>
            <a:r>
              <a:rPr lang="en-US" sz="2400" dirty="0" smtClean="0">
                <a:solidFill>
                  <a:srgbClr val="FF0000"/>
                </a:solidFill>
              </a:rPr>
              <a:t>how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why</a:t>
            </a:r>
            <a:r>
              <a:rPr lang="en-US" sz="2400" dirty="0" smtClean="0"/>
              <a:t> people make decision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Having in mind the fact, that we are rational beings 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/>
              <a:t>we have to weigh up the odds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/>
              <a:t>apply laws of probability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000" dirty="0" smtClean="0"/>
              <a:t>make decision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That is a easy world and marketing would be a simple science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200" dirty="0" smtClean="0"/>
              <a:t>				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200" dirty="0" smtClean="0"/>
              <a:t>					</a:t>
            </a:r>
            <a:r>
              <a:rPr lang="en-US" sz="4000" b="1" dirty="0" smtClean="0">
                <a:solidFill>
                  <a:schemeClr val="tx2">
                    <a:lumMod val="75000"/>
                  </a:schemeClr>
                </a:solidFill>
              </a:rPr>
              <a:t>BUT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/>
              <a:t>We have to know </a:t>
            </a:r>
            <a:r>
              <a:rPr lang="en-US" sz="2400" dirty="0" smtClean="0">
                <a:solidFill>
                  <a:srgbClr val="FF0000"/>
                </a:solidFill>
              </a:rPr>
              <a:t>how</a:t>
            </a:r>
            <a:r>
              <a:rPr lang="en-US" sz="2400" dirty="0" smtClean="0"/>
              <a:t> and </a:t>
            </a:r>
            <a:r>
              <a:rPr lang="en-US" sz="2400" dirty="0" smtClean="0">
                <a:solidFill>
                  <a:srgbClr val="FF0000"/>
                </a:solidFill>
              </a:rPr>
              <a:t>why</a:t>
            </a:r>
            <a:r>
              <a:rPr lang="en-US" sz="2400" dirty="0" smtClean="0"/>
              <a:t> our </a:t>
            </a:r>
            <a:r>
              <a:rPr lang="en-AU" sz="2400" dirty="0" smtClean="0"/>
              <a:t>behaviour</a:t>
            </a:r>
            <a:r>
              <a:rPr lang="en-US" sz="2400" dirty="0" smtClean="0"/>
              <a:t> deviates from rational decision models 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Prospect versus Utility Theory</a:t>
            </a:r>
            <a:endParaRPr lang="en-GB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Utility Theory </a:t>
            </a:r>
            <a:r>
              <a:rPr lang="en-US" dirty="0" smtClean="0"/>
              <a:t>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Two prospects with the same expected utility will be given the same preference by rational decision makers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Prospect Theory </a:t>
            </a:r>
            <a:r>
              <a:rPr lang="en-US" dirty="0" smtClean="0"/>
              <a:t>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Outcome of decision-making under condition of gains and loses is not symmetrical 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Decision appears to be irrational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When we are in positive domain – </a:t>
            </a:r>
            <a:r>
              <a:rPr lang="en-US" b="1" dirty="0" smtClean="0"/>
              <a:t>risk averse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When we are in </a:t>
            </a:r>
            <a:r>
              <a:rPr lang="en-US" dirty="0" err="1" smtClean="0"/>
              <a:t>negat</a:t>
            </a:r>
            <a:r>
              <a:rPr lang="cs-CZ" dirty="0" smtClean="0"/>
              <a:t>i</a:t>
            </a:r>
            <a:r>
              <a:rPr lang="en-US" dirty="0" err="1" smtClean="0"/>
              <a:t>ve</a:t>
            </a:r>
            <a:r>
              <a:rPr lang="en-US" dirty="0" smtClean="0"/>
              <a:t> domain – </a:t>
            </a:r>
            <a:r>
              <a:rPr lang="en-US" b="1" dirty="0" smtClean="0"/>
              <a:t>risk seekers 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smtClean="0"/>
              <a:t>Prospect theory and marketing implication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How and advertising message is framed</a:t>
            </a:r>
            <a:endParaRPr lang="cs-CZ" sz="2400" dirty="0" smtClean="0">
              <a:solidFill>
                <a:srgbClr val="FF000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How a new product is positioned</a:t>
            </a:r>
            <a:endParaRPr lang="cs-CZ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How a new product is priced relative to the competitors and consumers expectations </a:t>
            </a:r>
            <a:endParaRPr lang="cs-CZ" sz="24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How a product is priced and the premium  a consumer is willing to pay</a:t>
            </a:r>
            <a:endParaRPr lang="cs-CZ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What markets will respond to what types of offer </a:t>
            </a:r>
            <a:endParaRPr lang="en-US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smtClean="0"/>
              <a:t>Reference point  (</a:t>
            </a:r>
            <a:r>
              <a:rPr lang="en-US" sz="2800" b="1" smtClean="0"/>
              <a:t>area of acceptance</a:t>
            </a:r>
            <a:r>
              <a:rPr lang="cs-CZ" sz="2800" b="1" smtClean="0"/>
              <a:t>)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48038" y="2060575"/>
            <a:ext cx="3683000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323850" y="1412875"/>
            <a:ext cx="4319588" cy="2308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Gains and losses are valued from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  <a:latin typeface="+mn-lt"/>
              </a:rPr>
              <a:t>subjective reference point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Displeasure associated with loss is 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greater</a:t>
            </a:r>
            <a:r>
              <a:rPr lang="en-US" dirty="0">
                <a:latin typeface="+mn-lt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than the pleasure  associated with the same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amount of gains </a:t>
            </a: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Pleasure = value </a:t>
            </a:r>
            <a:r>
              <a:rPr lang="cs-CZ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(</a:t>
            </a:r>
            <a:r>
              <a:rPr lang="en-US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in our case </a:t>
            </a:r>
            <a:r>
              <a:rPr lang="cs-CZ" i="1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)</a:t>
            </a:r>
            <a:endParaRPr lang="en-US" i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 rot="5400000">
            <a:off x="4751387" y="4545013"/>
            <a:ext cx="730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4499768" y="5085557"/>
            <a:ext cx="5762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 rot="5400000">
            <a:off x="4537075" y="4689475"/>
            <a:ext cx="1511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>
            <a:off x="4787900" y="5229225"/>
            <a:ext cx="504825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6" name="TextovéPole 13"/>
          <p:cNvSpPr txBox="1">
            <a:spLocks noChangeArrowheads="1"/>
          </p:cNvSpPr>
          <p:nvPr/>
        </p:nvSpPr>
        <p:spPr bwMode="auto">
          <a:xfrm>
            <a:off x="4284663" y="6092825"/>
            <a:ext cx="157956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alibri" pitchFamily="34" charset="0"/>
              </a:rPr>
              <a:t>area of acceptance</a:t>
            </a:r>
            <a:endParaRPr lang="en-GB" sz="1400">
              <a:latin typeface="Calibri" pitchFamily="34" charset="0"/>
            </a:endParaRPr>
          </a:p>
        </p:txBody>
      </p:sp>
      <p:cxnSp>
        <p:nvCxnSpPr>
          <p:cNvPr id="16" name="Přímá spojovací šipka 15"/>
          <p:cNvCxnSpPr/>
          <p:nvPr/>
        </p:nvCxnSpPr>
        <p:spPr>
          <a:xfrm rot="5400000" flipH="1" flipV="1">
            <a:off x="4535487" y="5697538"/>
            <a:ext cx="7921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8" name="TextovéPole 16"/>
          <p:cNvSpPr txBox="1">
            <a:spLocks noChangeArrowheads="1"/>
          </p:cNvSpPr>
          <p:nvPr/>
        </p:nvSpPr>
        <p:spPr bwMode="auto">
          <a:xfrm>
            <a:off x="6084888" y="4724400"/>
            <a:ext cx="25273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600">
                <a:solidFill>
                  <a:srgbClr val="7030A0"/>
                </a:solidFill>
                <a:latin typeface="Calibri" pitchFamily="34" charset="0"/>
              </a:rPr>
              <a:t>Say story about </a:t>
            </a:r>
          </a:p>
          <a:p>
            <a:r>
              <a:rPr lang="en-AU" sz="1600">
                <a:solidFill>
                  <a:srgbClr val="7030A0"/>
                </a:solidFill>
                <a:latin typeface="Calibri" pitchFamily="34" charset="0"/>
              </a:rPr>
              <a:t>missing ticket 40 and buying</a:t>
            </a:r>
          </a:p>
          <a:p>
            <a:r>
              <a:rPr lang="en-AU" sz="1600">
                <a:solidFill>
                  <a:srgbClr val="7030A0"/>
                </a:solidFill>
                <a:latin typeface="Calibri" pitchFamily="34" charset="0"/>
              </a:rPr>
              <a:t> another one and lost</a:t>
            </a:r>
          </a:p>
          <a:p>
            <a:r>
              <a:rPr lang="en-AU" sz="1600">
                <a:solidFill>
                  <a:srgbClr val="7030A0"/>
                </a:solidFill>
                <a:latin typeface="Calibri" pitchFamily="34" charset="0"/>
              </a:rPr>
              <a:t> of two 20 USD bills</a:t>
            </a:r>
            <a:r>
              <a:rPr lang="cs-CZ" sz="1600">
                <a:solidFill>
                  <a:srgbClr val="7030A0"/>
                </a:solidFill>
                <a:latin typeface="Calibri" pitchFamily="34" charset="0"/>
              </a:rPr>
              <a:t>…</a:t>
            </a:r>
            <a:r>
              <a:rPr lang="en-US" sz="1600">
                <a:solidFill>
                  <a:srgbClr val="7030A0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Literatura</a:t>
            </a:r>
            <a:endParaRPr lang="en-GB" smtClean="0">
              <a:latin typeface="Arial" charset="0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charset="0"/>
              </a:rPr>
              <a:t>Alex Cochran; October 2001 : Prospect Theory </a:t>
            </a:r>
            <a:r>
              <a:rPr lang="en-US" smtClean="0">
                <a:latin typeface="Arial" charset="0"/>
              </a:rPr>
              <a:t>&amp; Customer Choice</a:t>
            </a:r>
            <a:endParaRPr lang="cs-CZ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cs-CZ" smtClean="0">
                <a:latin typeface="Arial" charset="0"/>
              </a:rPr>
              <a:t>   Internetový zdroj : </a:t>
            </a:r>
          </a:p>
          <a:p>
            <a:pPr>
              <a:buFont typeface="Arial" charset="0"/>
              <a:buNone/>
            </a:pPr>
            <a:r>
              <a:rPr lang="cs-CZ" smtClean="0">
                <a:latin typeface="Arial" charset="0"/>
              </a:rPr>
              <a:t>   </a:t>
            </a:r>
            <a:r>
              <a:rPr lang="cs-CZ" sz="1800" smtClean="0">
                <a:latin typeface="Arial" charset="0"/>
                <a:hlinkClick r:id="rId2"/>
              </a:rPr>
              <a:t>http://alexcochran.com.au/wp-content/uploads/2008/04/propect-theory-customer-choice.pdf</a:t>
            </a:r>
            <a:endParaRPr lang="cs-CZ" sz="1800" smtClean="0">
              <a:latin typeface="Arial" charset="0"/>
            </a:endParaRPr>
          </a:p>
          <a:p>
            <a:pPr>
              <a:buFont typeface="Arial" charset="0"/>
              <a:buNone/>
            </a:pPr>
            <a:endParaRPr lang="cs-CZ" sz="1800" smtClean="0">
              <a:latin typeface="Arial" charset="0"/>
            </a:endParaRPr>
          </a:p>
          <a:p>
            <a:endParaRPr lang="en-GB" smtClean="0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251</Words>
  <Application>Microsoft Office PowerPoint</Application>
  <PresentationFormat>On-screen Show (4:3)</PresentationFormat>
  <Paragraphs>49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Calibri</vt:lpstr>
      <vt:lpstr>Arial</vt:lpstr>
      <vt:lpstr>Motiv sady Office</vt:lpstr>
      <vt:lpstr>Prospect Theory - complement</vt:lpstr>
      <vt:lpstr>Prospect versus Utility Theory</vt:lpstr>
      <vt:lpstr>Prospect versus Utility Theory</vt:lpstr>
      <vt:lpstr>Prospect theory and marketing implication </vt:lpstr>
      <vt:lpstr>Reference point  (area of acceptance)</vt:lpstr>
      <vt:lpstr>Literatura</vt:lpstr>
    </vt:vector>
  </TitlesOfParts>
  <Company>FUTURE Engineering, a.s.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Prospect Theory - complement</dc:title>
  <dc:creator>jskorkovsky</dc:creator>
  <cp:lastModifiedBy>miki</cp:lastModifiedBy>
  <cp:revision>8</cp:revision>
  <dcterms:created xsi:type="dcterms:W3CDTF">2011-02-10T10:51:52Z</dcterms:created>
  <dcterms:modified xsi:type="dcterms:W3CDTF">2011-05-09T07:40:42Z</dcterms:modified>
</cp:coreProperties>
</file>