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27"/>
    <a:srgbClr val="FAFDD3"/>
    <a:srgbClr val="FA14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9547" autoAdjust="0"/>
    <p:restoredTop sz="93716" autoAdjust="0"/>
  </p:normalViewPr>
  <p:slideViewPr>
    <p:cSldViewPr>
      <p:cViewPr varScale="1">
        <p:scale>
          <a:sx n="74" d="100"/>
          <a:sy n="74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y%20documents\My%20Phd%20thesis\&#1052;&#1086;&#1080;%20&#1087;&#1091;&#1073;&#1083;&#1080;&#1082;&#1072;&#1094;&#1080;&#1080;\Published\Dinamic%20Minib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Лист4!$A$2</c:f>
              <c:strCache>
                <c:ptCount val="1"/>
                <c:pt idx="0">
                  <c:v>The need of budget funding</c:v>
                </c:pt>
              </c:strCache>
            </c:strRef>
          </c:tx>
          <c:dLbls>
            <c:txPr>
              <a:bodyPr/>
              <a:lstStyle/>
              <a:p>
                <a:pPr>
                  <a:defRPr lang="en-GB" sz="800"/>
                </a:pPr>
                <a:endParaRPr lang="cs-CZ"/>
              </a:p>
            </c:txPr>
            <c:showVal val="1"/>
          </c:dLbls>
          <c:cat>
            <c:numRef>
              <c:f>Лист4!$B$1:$D$1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Лист4!$B$2:$D$2</c:f>
              <c:numCache>
                <c:formatCode>General</c:formatCode>
                <c:ptCount val="3"/>
                <c:pt idx="0">
                  <c:v>114.8</c:v>
                </c:pt>
                <c:pt idx="1">
                  <c:v>241.9</c:v>
                </c:pt>
                <c:pt idx="2">
                  <c:v>346.6</c:v>
                </c:pt>
              </c:numCache>
            </c:numRef>
          </c:val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Compensated sum </c:v>
                </c:pt>
              </c:strCache>
            </c:strRef>
          </c:tx>
          <c:dLbls>
            <c:txPr>
              <a:bodyPr/>
              <a:lstStyle/>
              <a:p>
                <a:pPr>
                  <a:defRPr lang="en-GB" sz="800"/>
                </a:pPr>
                <a:endParaRPr lang="cs-CZ"/>
              </a:p>
            </c:txPr>
            <c:showVal val="1"/>
          </c:dLbls>
          <c:cat>
            <c:numRef>
              <c:f>Лист4!$B$1:$D$1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Лист4!$B$3:$D$3</c:f>
              <c:numCache>
                <c:formatCode>General</c:formatCode>
                <c:ptCount val="3"/>
                <c:pt idx="0">
                  <c:v>42.3</c:v>
                </c:pt>
                <c:pt idx="1">
                  <c:v>71.2</c:v>
                </c:pt>
                <c:pt idx="2">
                  <c:v>141</c:v>
                </c:pt>
              </c:numCache>
            </c:numRef>
          </c:val>
        </c:ser>
        <c:ser>
          <c:idx val="2"/>
          <c:order val="2"/>
          <c:tx>
            <c:strRef>
              <c:f>Лист4!$A$4</c:f>
              <c:strCache>
                <c:ptCount val="1"/>
                <c:pt idx="0">
                  <c:v>Deficit of budget funding</c:v>
                </c:pt>
              </c:strCache>
            </c:strRef>
          </c:tx>
          <c:dLbls>
            <c:txPr>
              <a:bodyPr/>
              <a:lstStyle/>
              <a:p>
                <a:pPr>
                  <a:defRPr lang="en-GB" sz="800">
                    <a:latin typeface="Times New Roman" pitchFamily="18" charset="0"/>
                    <a:cs typeface="Times New Roman" pitchFamily="18" charset="0"/>
                  </a:defRPr>
                </a:pPr>
                <a:endParaRPr lang="cs-CZ"/>
              </a:p>
            </c:txPr>
            <c:showVal val="1"/>
          </c:dLbls>
          <c:cat>
            <c:numRef>
              <c:f>Лист4!$B$1:$D$1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Лист4!$B$4:$D$4</c:f>
              <c:numCache>
                <c:formatCode>General</c:formatCode>
                <c:ptCount val="3"/>
                <c:pt idx="0">
                  <c:v>72.5</c:v>
                </c:pt>
                <c:pt idx="1">
                  <c:v>170.7</c:v>
                </c:pt>
                <c:pt idx="2">
                  <c:v>205.6</c:v>
                </c:pt>
              </c:numCache>
            </c:numRef>
          </c:val>
        </c:ser>
        <c:dLbls>
          <c:showVal val="1"/>
        </c:dLbls>
        <c:marker val="1"/>
        <c:axId val="88515712"/>
        <c:axId val="88745472"/>
      </c:lineChart>
      <c:catAx>
        <c:axId val="885157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GB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88745472"/>
        <c:crosses val="autoZero"/>
        <c:auto val="1"/>
        <c:lblAlgn val="ctr"/>
        <c:lblOffset val="100"/>
      </c:catAx>
      <c:valAx>
        <c:axId val="887454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GB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885157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 sz="900">
              <a:latin typeface="Times New Roman" pitchFamily="18" charset="0"/>
              <a:cs typeface="Times New Roman" pitchFamily="18" charset="0"/>
            </a:defRPr>
          </a:pPr>
          <a:endParaRPr lang="cs-CZ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DE71C1D-9B57-486F-9A70-A99F7458A21C}" type="datetimeFigureOut">
              <a:rPr lang="cs-CZ"/>
              <a:pPr/>
              <a:t>28.3.2011</a:t>
            </a:fld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cs-CZ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92325EB-A1E6-401F-AF92-72D21F2482B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467" tIns="43735" rIns="87467" bIns="43735" anchor="b"/>
          <a:lstStyle/>
          <a:p>
            <a:pPr algn="r" defTabSz="874713"/>
            <a:fld id="{263E65E9-B59D-45CF-A854-CC8C7F2E973A}" type="slidenum">
              <a:rPr lang="cs-CZ" sz="1100"/>
              <a:pPr algn="r" defTabSz="874713"/>
              <a:t>10</a:t>
            </a:fld>
            <a:endParaRPr lang="cs-CZ" sz="11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7467" tIns="43735" rIns="87467" bIns="43735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23CF-602B-4537-9931-AB654C3C868B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46A7C-8041-444A-87F2-D741B4CBB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B890-D8CE-405B-8C25-403BBBCC72C2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CF40-D2B4-4BD7-928D-5D2FE690C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7D47-88B5-4A64-AEC0-A0CB56BD5BED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34F9-3499-4BF8-922D-34BDAEB648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24AE6-0AC7-48F4-929E-99018F81F3A4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CAC7F-E652-4DFD-93EE-15085F9C83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D449-8159-450D-99F2-211E5DA0C6E5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D5A7-9904-412D-A9DC-594A08D70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6748-ECBA-4500-9669-34EA1AA764C4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9779-0A3F-4979-94AB-E516E83865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18D1-397F-49E0-A116-41FA5F08E8CC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DDFBF-4672-46C5-A9E7-D1C5D16AC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06DA6-D61E-4C9B-B852-AF2D5AB46ABD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2A15-FDDD-45CA-B8B7-666F08513D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3CE3-3A38-48EF-997A-F9ACFA60CB94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ECBC-6AFE-421F-B257-60D32265E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F8A8-648F-48DD-BE9B-C828066F2871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D478-1EB2-4BC6-B771-17068C288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E6DCB-41F4-4B06-9A8A-743D5A45F133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592B9-322A-4216-A561-FBF4EE58B7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1AAF-3ADB-4767-9DF5-3D49A5EC3216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8D8D-74DD-4D38-B323-2541322403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EF691E-9170-43F4-9C84-FF28ECD49FEC}" type="datetimeFigureOut">
              <a:rPr lang="en-US"/>
              <a:pPr>
                <a:defRPr/>
              </a:pPr>
              <a:t>3/28/2011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A46DD-E335-4E27-B979-02190CABB8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rd.com/downloads/research/economics/workingpapers/wp0093.pdf" TargetMode="External"/><Relationship Id="rId2" Type="http://schemas.openxmlformats.org/officeDocument/2006/relationships/hyperlink" Target="http://www.dpmb.cz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2010-08-31-3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2088" y="2714620"/>
            <a:ext cx="2566987" cy="1925637"/>
          </a:xfrm>
          <a:prstGeom prst="rect">
            <a:avLst/>
          </a:prstGeom>
          <a:noFill/>
        </p:spPr>
      </p:pic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503238" y="1071546"/>
            <a:ext cx="7853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1" dirty="0">
                <a:cs typeface="Arial" charset="0"/>
              </a:rPr>
              <a:t>Urban public transport </a:t>
            </a:r>
            <a:r>
              <a:rPr lang="en-US" sz="4400" b="1" dirty="0">
                <a:cs typeface="Arial" charset="0"/>
              </a:rPr>
              <a:t>(</a:t>
            </a:r>
            <a:r>
              <a:rPr lang="cs-CZ" sz="4400" b="1" dirty="0">
                <a:cs typeface="Arial" charset="0"/>
              </a:rPr>
              <a:t>UPT</a:t>
            </a:r>
            <a:r>
              <a:rPr lang="en-US" sz="4400" b="1" dirty="0">
                <a:cs typeface="Arial" charset="0"/>
              </a:rPr>
              <a:t>)</a:t>
            </a:r>
            <a:endParaRPr lang="en-GB" sz="4400" b="1" dirty="0">
              <a:cs typeface="Arial" charset="0"/>
            </a:endParaRPr>
          </a:p>
        </p:txBody>
      </p:sp>
      <p:pic>
        <p:nvPicPr>
          <p:cNvPr id="13315" name="Picture 4" descr="C:\Users\Almaz\Desktop\imagefq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3576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957888" y="6062663"/>
            <a:ext cx="3151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Almaz Kadyraliev</a:t>
            </a: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k.almazkeu@ymail.com</a:t>
            </a:r>
          </a:p>
        </p:txBody>
      </p:sp>
      <p:pic>
        <p:nvPicPr>
          <p:cNvPr id="13320" name="Picture 8" descr="087227-nemoj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928802"/>
            <a:ext cx="2808288" cy="1954213"/>
          </a:xfrm>
          <a:prstGeom prst="rect">
            <a:avLst/>
          </a:prstGeom>
          <a:noFill/>
        </p:spPr>
      </p:pic>
      <p:pic>
        <p:nvPicPr>
          <p:cNvPr id="7" name="Рисунок 6" descr="F:\My documents\My Phd thesis\Управление транспорта\Фотоснимки\ПассТрансп Бишкек\P92400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857628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431800" y="1398588"/>
            <a:ext cx="85328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Population in IDS JMK				1 212 530</a:t>
            </a:r>
          </a:p>
          <a:p>
            <a:endParaRPr lang="en-US" sz="2400" b="1">
              <a:latin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</a:rPr>
              <a:t>Municipalities in IDS JMK				725</a:t>
            </a:r>
          </a:p>
          <a:p>
            <a:endParaRPr lang="en-US" sz="2400" b="1">
              <a:latin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</a:rPr>
              <a:t>IDS JMK carriers 					23</a:t>
            </a:r>
          </a:p>
          <a:p>
            <a:endParaRPr lang="en-US" sz="2400" b="1">
              <a:latin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</a:rPr>
              <a:t>Performance per year (mln. km)			</a:t>
            </a:r>
            <a:r>
              <a:rPr lang="cs-CZ" sz="2400" b="1">
                <a:latin typeface="Times New Roman" pitchFamily="18" charset="0"/>
              </a:rPr>
              <a:t>&gt;90</a:t>
            </a:r>
            <a:r>
              <a:rPr lang="en-US" sz="2400" b="1">
                <a:latin typeface="Times New Roman" pitchFamily="18" charset="0"/>
              </a:rPr>
              <a:t> mil.</a:t>
            </a:r>
          </a:p>
          <a:p>
            <a:endParaRPr lang="en-US" sz="2400" b="1">
              <a:latin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</a:rPr>
              <a:t>Revenue share of season ticket			59%</a:t>
            </a:r>
          </a:p>
          <a:p>
            <a:endParaRPr lang="en-US" sz="2400" b="1">
              <a:latin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</a:rPr>
              <a:t>JMK subsidy to public transport (mln</a:t>
            </a:r>
            <a:r>
              <a:rPr lang="cs-CZ" sz="2400" b="1">
                <a:latin typeface="Times New Roman" pitchFamily="18" charset="0"/>
              </a:rPr>
              <a:t>€/year)	40</a:t>
            </a:r>
          </a:p>
          <a:p>
            <a:endParaRPr lang="cs-CZ" sz="2400" b="1">
              <a:latin typeface="Times New Roman" pitchFamily="18" charset="0"/>
            </a:endParaRPr>
          </a:p>
          <a:p>
            <a:r>
              <a:rPr lang="cs-CZ" sz="2400" b="1">
                <a:latin typeface="Times New Roman" pitchFamily="18" charset="0"/>
              </a:rPr>
              <a:t>Subsidy of Brno city to DPMB (mln. € / </a:t>
            </a:r>
            <a:r>
              <a:rPr lang="en-US" sz="2400" b="1">
                <a:latin typeface="Times New Roman" pitchFamily="18" charset="0"/>
              </a:rPr>
              <a:t>yer) 	40</a:t>
            </a:r>
            <a:endParaRPr lang="cs-CZ" sz="2400"/>
          </a:p>
        </p:txBody>
      </p:sp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438150" y="6446838"/>
            <a:ext cx="276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Source: Brno municipality</a:t>
            </a:r>
            <a:r>
              <a:rPr lang="en-US"/>
              <a:t>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754063"/>
            <a:ext cx="7962900" cy="5627687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38150" y="6375400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Source: Brno municipality</a:t>
            </a:r>
            <a:r>
              <a:rPr lang="en-US"/>
              <a:t>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8504238" y="5264150"/>
            <a:ext cx="130175" cy="44450"/>
          </a:xfrm>
          <a:noFill/>
          <a:ln/>
        </p:spPr>
      </p:pic>
      <p:graphicFrame>
        <p:nvGraphicFramePr>
          <p:cNvPr id="33896" name="Group 104"/>
          <p:cNvGraphicFramePr>
            <a:graphicFrameLocks noGrp="1"/>
          </p:cNvGraphicFramePr>
          <p:nvPr/>
        </p:nvGraphicFramePr>
        <p:xfrm>
          <a:off x="458788" y="1125538"/>
          <a:ext cx="8229600" cy="5310912"/>
        </p:xfrm>
        <a:graphic>
          <a:graphicData uri="http://schemas.openxmlformats.org/drawingml/2006/table">
            <a:tbl>
              <a:tblPr/>
              <a:tblGrid>
                <a:gridCol w="887412"/>
                <a:gridCol w="769938"/>
                <a:gridCol w="1098550"/>
                <a:gridCol w="914400"/>
                <a:gridCol w="822325"/>
                <a:gridCol w="900112"/>
                <a:gridCol w="1006475"/>
                <a:gridCol w="976313"/>
                <a:gridCol w="854075"/>
              </a:tblGrid>
              <a:tr h="4730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364" marR="92364" marT="46182" marB="4618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364" marR="92364" marT="46182" marB="4618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364" marR="92364" marT="46182" marB="4618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364" marR="92364" marT="46182" marB="4618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364" marR="92364" marT="46182" marB="4618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364" marR="92364" marT="46182" marB="4618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364" marR="92364" marT="46182" marB="4618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364" marR="92364" marT="46182" marB="4618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 rowSpan="2" gridSpan="3">
                  <a:txBody>
                    <a:bodyPr/>
                    <a:lstStyle/>
                    <a:p>
                      <a:pPr marL="0" marR="0" lvl="0" indent="0" algn="l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364" marR="92364" marT="46182" marB="46182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Tramvajová doprava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Trolejbusová doprava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Autobusová doprava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3538"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na území SMB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mimo území SMB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na území SMB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mimo území SMB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na území SMB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mimo území SMB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</a:tr>
              <a:tr h="369888">
                <a:tc gridSpan="3">
                  <a:txBody>
                    <a:bodyPr/>
                    <a:lstStyle/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Přepravní výkony </a:t>
                      </a:r>
                    </a:p>
                    <a:p>
                      <a:pPr marL="0" marR="0" lvl="0" indent="0" algn="ct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(v tis.míst.km)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2 316 519</a:t>
                      </a: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15 943</a:t>
                      </a: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533 059</a:t>
                      </a: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12 701</a:t>
                      </a: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1 253 042</a:t>
                      </a: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04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45 208</a:t>
                      </a: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</a:tr>
              <a:tr h="2778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Náklady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909" marR="90909" marT="47273" marB="47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variabilní</a:t>
                      </a: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Kč/100 místkm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909" marR="90909" marT="47273" marB="4727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7,06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7,06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8,34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8,33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19,20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19,20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fixní</a:t>
                      </a: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48,93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48,93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66,29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66,31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48,98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48,95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</a:tr>
              <a:tr h="2809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celkem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55,99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55,99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74,63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74,64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68,18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68,15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</a:tr>
              <a:tr h="504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Kompenzace  SMB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Kč/100 místkm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36,59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36,59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53,93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53,93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46,76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46,76</a:t>
                      </a:r>
                      <a:endParaRPr kumimoji="0" 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2364" marR="92364" marT="46182" marB="46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CC4"/>
                    </a:solidFill>
                  </a:tcPr>
                </a:tc>
              </a:tr>
            </a:tbl>
          </a:graphicData>
        </a:graphic>
      </p:graphicFrame>
      <p:sp>
        <p:nvSpPr>
          <p:cNvPr id="33893" name="Rectangle 101"/>
          <p:cNvSpPr>
            <a:spLocks noChangeArrowheads="1"/>
          </p:cNvSpPr>
          <p:nvPr/>
        </p:nvSpPr>
        <p:spPr bwMode="auto">
          <a:xfrm>
            <a:off x="1133475" y="188913"/>
            <a:ext cx="72405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364" tIns="46182" rIns="92364" bIns="46182">
            <a:spAutoFit/>
          </a:bodyPr>
          <a:lstStyle/>
          <a:p>
            <a:pPr algn="ctr"/>
            <a:r>
              <a:rPr lang="cs-CZ" b="1"/>
              <a:t>Odhad kompenzace poskytované DPMB, a.s. městem Brnem </a:t>
            </a:r>
          </a:p>
          <a:p>
            <a:pPr algn="ctr"/>
            <a:r>
              <a:rPr lang="cs-CZ" b="1"/>
              <a:t>na veřejnou hromadnou dopravu  pro rok 2011</a:t>
            </a:r>
          </a:p>
          <a:p>
            <a:pPr algn="ctr"/>
            <a:r>
              <a:rPr lang="cs-CZ" b="1" i="1"/>
              <a:t>vztažená k měrnému přepravnímu výkonu</a:t>
            </a:r>
          </a:p>
        </p:txBody>
      </p:sp>
      <p:sp>
        <p:nvSpPr>
          <p:cNvPr id="33895" name="Text Box 103"/>
          <p:cNvSpPr txBox="1">
            <a:spLocks noChangeArrowheads="1"/>
          </p:cNvSpPr>
          <p:nvPr/>
        </p:nvSpPr>
        <p:spPr bwMode="auto">
          <a:xfrm>
            <a:off x="438150" y="6518275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Source: Brno municipality</a:t>
            </a:r>
            <a:r>
              <a:rPr lang="en-US"/>
              <a:t>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571472" y="2143116"/>
          <a:ext cx="8215368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28"/>
                <a:gridCol w="1369228"/>
                <a:gridCol w="1369228"/>
                <a:gridCol w="1369228"/>
                <a:gridCol w="1369228"/>
                <a:gridCol w="13692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(thousand)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UPT performance/ year (</a:t>
                      </a:r>
                      <a:r>
                        <a:rPr lang="en-US" dirty="0" err="1" smtClean="0"/>
                        <a:t>thous</a:t>
                      </a:r>
                      <a:r>
                        <a:rPr lang="en-US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vehicles</a:t>
                      </a:r>
                      <a:r>
                        <a:rPr lang="en-US" baseline="0" dirty="0" smtClean="0"/>
                        <a:t> in total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seats</a:t>
                      </a:r>
                      <a:r>
                        <a:rPr lang="en-US" baseline="0" dirty="0" smtClean="0"/>
                        <a:t> in vehicles in total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Bishkek</a:t>
                      </a:r>
                      <a:r>
                        <a:rPr lang="en-US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 </a:t>
                      </a:r>
                      <a:r>
                        <a:rPr lang="en-US" dirty="0" smtClean="0"/>
                        <a:t>sq.km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200,0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40-44 000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Brno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 sq.km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350,0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35-40 000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/>
          </p:cNvGraphicFramePr>
          <p:nvPr/>
        </p:nvGraphicFramePr>
        <p:xfrm>
          <a:off x="571472" y="785794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Trolleybus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Minibus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Bishkek</a:t>
                      </a:r>
                      <a:r>
                        <a:rPr lang="en-US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(60%)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Brno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(a few)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8662" y="357166"/>
            <a:ext cx="494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COMPARATIVE STUDY BETWEEN CITIES</a:t>
            </a:r>
            <a:endParaRPr lang="cs-CZ" dirty="0"/>
          </a:p>
        </p:txBody>
      </p:sp>
      <p:graphicFrame>
        <p:nvGraphicFramePr>
          <p:cNvPr id="6" name="Таблица 5"/>
          <p:cNvGraphicFramePr>
            <a:graphicFrameLocks/>
          </p:cNvGraphicFramePr>
          <p:nvPr/>
        </p:nvGraphicFramePr>
        <p:xfrm>
          <a:off x="571472" y="4427558"/>
          <a:ext cx="8001056" cy="178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828044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GDP per capita</a:t>
                      </a:r>
                      <a:endParaRPr lang="cs-CZ" dirty="0"/>
                    </a:p>
                  </a:txBody>
                  <a:tcPr/>
                </a:tc>
              </a:tr>
              <a:tr h="479740">
                <a:tc>
                  <a:txBody>
                    <a:bodyPr/>
                    <a:lstStyle/>
                    <a:p>
                      <a:r>
                        <a:rPr lang="en-US" dirty="0" smtClean="0"/>
                        <a:t>Czech</a:t>
                      </a:r>
                      <a:r>
                        <a:rPr lang="en-US" baseline="0" dirty="0" smtClean="0"/>
                        <a:t> Republic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18 000</a:t>
                      </a:r>
                      <a:r>
                        <a:rPr lang="en-US" baseline="0" dirty="0" smtClean="0"/>
                        <a:t> US dollars </a:t>
                      </a:r>
                      <a:endParaRPr lang="cs-CZ" dirty="0"/>
                    </a:p>
                  </a:txBody>
                  <a:tcPr/>
                </a:tc>
              </a:tr>
              <a:tr h="479740">
                <a:tc>
                  <a:txBody>
                    <a:bodyPr/>
                    <a:lstStyle/>
                    <a:p>
                      <a:r>
                        <a:rPr lang="en-US" dirty="0" smtClean="0"/>
                        <a:t>Kyrgyz Republic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980</a:t>
                      </a:r>
                      <a:r>
                        <a:rPr lang="en-US" baseline="0" dirty="0" smtClean="0"/>
                        <a:t> US dollars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857232"/>
            <a:ext cx="3022602" cy="30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087227-nemo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29066"/>
            <a:ext cx="3956237" cy="2751761"/>
          </a:xfrm>
          <a:prstGeom prst="rect">
            <a:avLst/>
          </a:prstGeom>
          <a:noFill/>
        </p:spPr>
      </p:pic>
      <p:pic>
        <p:nvPicPr>
          <p:cNvPr id="4" name="Рисунок 3" descr="F:\My documents\My Phd thesis\Управление транспорта\Фотоснимки\ПассТрансп Бишкек\P92400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857232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6579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3.1. MODE OF VEHICLES IS AN IMPORTANT INDICATROR </a:t>
            </a:r>
          </a:p>
          <a:p>
            <a:r>
              <a:rPr lang="en-US" b="1" dirty="0" smtClean="0"/>
              <a:t>       IN THE </a:t>
            </a:r>
            <a:r>
              <a:rPr lang="en-US" b="1" dirty="0" smtClean="0"/>
              <a:t>EFFICIENCYOF </a:t>
            </a:r>
            <a:r>
              <a:rPr lang="en-US" b="1" dirty="0" smtClean="0"/>
              <a:t>UPT</a:t>
            </a:r>
            <a:endParaRPr lang="cs-CZ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3929066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Minibus share in Bishkek 60%</a:t>
            </a:r>
            <a:endParaRPr lang="cs-CZ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6286520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Tram share in Brno UPT 55%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229600" cy="1143000"/>
          </a:xfrm>
        </p:spPr>
        <p:txBody>
          <a:bodyPr/>
          <a:lstStyle/>
          <a:p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Figure 2: Financial statement of municipal public transport companies  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                     (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som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/KGS, thousand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42910" y="428604"/>
          <a:ext cx="8072493" cy="502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Cost and revenue in UPT </a:t>
            </a:r>
            <a:endParaRPr lang="cs-CZ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-994093" y="3708679"/>
            <a:ext cx="3274007" cy="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42910" y="5344096"/>
            <a:ext cx="3500462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2911" y="3857628"/>
            <a:ext cx="3357586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282" y="16430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</a:t>
            </a:r>
            <a:endParaRPr lang="cs-CZ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534568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assengers</a:t>
            </a:r>
            <a:endParaRPr lang="cs-CZ" dirty="0"/>
          </a:p>
        </p:txBody>
      </p:sp>
      <p:sp>
        <p:nvSpPr>
          <p:cNvPr id="22" name="TextBox 21"/>
          <p:cNvSpPr txBox="1"/>
          <p:nvPr/>
        </p:nvSpPr>
        <p:spPr>
          <a:xfrm>
            <a:off x="4597812" y="17144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Revenue</a:t>
            </a:r>
            <a:endParaRPr lang="cs-CZ" dirty="0"/>
          </a:p>
        </p:txBody>
      </p:sp>
      <p:sp>
        <p:nvSpPr>
          <p:cNvPr id="26" name="TextBox 25"/>
          <p:cNvSpPr txBox="1"/>
          <p:nvPr/>
        </p:nvSpPr>
        <p:spPr>
          <a:xfrm>
            <a:off x="6026573" y="234528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Farebox</a:t>
            </a:r>
            <a:endParaRPr lang="cs-CZ" dirty="0"/>
          </a:p>
        </p:txBody>
      </p:sp>
      <p:sp>
        <p:nvSpPr>
          <p:cNvPr id="39" name="TextBox 38"/>
          <p:cNvSpPr txBox="1"/>
          <p:nvPr/>
        </p:nvSpPr>
        <p:spPr>
          <a:xfrm>
            <a:off x="2214547" y="313110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Operational cost </a:t>
            </a:r>
            <a:endParaRPr lang="cs-CZ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3321836" y="3666891"/>
            <a:ext cx="3286148" cy="7143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000628" y="5344096"/>
            <a:ext cx="3500462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792387" y="2792132"/>
            <a:ext cx="2773935" cy="235745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72330" y="534568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assengers</a:t>
            </a:r>
            <a:endParaRPr lang="cs-CZ" dirty="0"/>
          </a:p>
        </p:txBody>
      </p:sp>
      <p:sp>
        <p:nvSpPr>
          <p:cNvPr id="51" name="TextBox 50"/>
          <p:cNvSpPr txBox="1"/>
          <p:nvPr/>
        </p:nvSpPr>
        <p:spPr>
          <a:xfrm>
            <a:off x="2214546" y="13572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cs-CZ" dirty="0"/>
          </a:p>
        </p:txBody>
      </p:sp>
      <p:sp>
        <p:nvSpPr>
          <p:cNvPr id="52" name="TextBox 51"/>
          <p:cNvSpPr txBox="1"/>
          <p:nvPr/>
        </p:nvSpPr>
        <p:spPr>
          <a:xfrm>
            <a:off x="6110976" y="12858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Literatures available at ESF library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Schiefelbusch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Dienel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H.L.,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Public Transport and its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users/The passengers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Perspective in Planning and Customer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Care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Ashgate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England, 2009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Pavel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Encyklopedie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stsk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dopravy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Čechách, Na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Moravé a ve Sle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sku, Praha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2003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Literatures available at web links: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Integrated transport system in South Moravian,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www.dpmb.cz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idsjmk.cz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Kominek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Z., Filling the gap in urban transport: Private sector participation in transition countries, EBRD/Working paper No. 93-2005. Online.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http://www.ebrd.com/downloads/research/economics/workingpapers/wp0093.pdf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14313" y="714375"/>
            <a:ext cx="57848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800" b="1">
                <a:cs typeface="Arial" charset="0"/>
              </a:rPr>
              <a:t>History and current state of </a:t>
            </a:r>
          </a:p>
          <a:p>
            <a:pPr marL="342900" indent="-342900"/>
            <a:r>
              <a:rPr lang="en-GB" sz="2800" b="1">
                <a:cs typeface="Arial" charset="0"/>
              </a:rPr>
              <a:t>   Brno public transport (DPMB)</a:t>
            </a:r>
            <a:r>
              <a:rPr lang="en-GB" sz="4000" b="1">
                <a:cs typeface="Arial" charset="0"/>
              </a:rPr>
              <a:t>  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857250" y="1849438"/>
            <a:ext cx="82867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cs typeface="Arial" charset="0"/>
              </a:rPr>
              <a:t>2.1. The period of horse-drawn  </a:t>
            </a:r>
          </a:p>
          <a:p>
            <a:r>
              <a:rPr lang="en-GB" sz="2800" dirty="0">
                <a:cs typeface="Arial" charset="0"/>
              </a:rPr>
              <a:t>       tramways (1869-1881)</a:t>
            </a:r>
          </a:p>
          <a:p>
            <a:r>
              <a:rPr lang="en-GB" sz="2800" dirty="0">
                <a:cs typeface="Arial" charset="0"/>
              </a:rPr>
              <a:t>2.2. Steam Operation (1884-1899)</a:t>
            </a:r>
          </a:p>
          <a:p>
            <a:r>
              <a:rPr lang="en-GB" sz="2800" dirty="0">
                <a:cs typeface="Arial" charset="0"/>
              </a:rPr>
              <a:t>2.3. Electrical Operation (from 1900)</a:t>
            </a:r>
          </a:p>
          <a:p>
            <a:r>
              <a:rPr lang="en-GB" sz="2800" dirty="0">
                <a:cs typeface="Arial" charset="0"/>
              </a:rPr>
              <a:t>2.4. From 1918 onwards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14313" y="0"/>
            <a:ext cx="181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cs typeface="Arial" charset="0"/>
              </a:rPr>
              <a:t>Content</a:t>
            </a:r>
            <a:r>
              <a:rPr lang="en-GB" sz="4000" b="1">
                <a:cs typeface="Arial" charset="0"/>
              </a:rPr>
              <a:t>  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214313" y="4000504"/>
            <a:ext cx="65357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cs typeface="Arial" charset="0"/>
              </a:rPr>
              <a:t>2. Integrated public transport system </a:t>
            </a:r>
          </a:p>
          <a:p>
            <a:r>
              <a:rPr lang="en-GB" sz="2800" b="1" dirty="0">
                <a:cs typeface="Arial" charset="0"/>
              </a:rPr>
              <a:t>    in South Moravia (IDS JMK)</a:t>
            </a:r>
          </a:p>
        </p:txBody>
      </p:sp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198438" y="5000636"/>
            <a:ext cx="70342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cs typeface="Arial" charset="0"/>
              </a:rPr>
              <a:t>3. Comparison UPT between Czech and </a:t>
            </a:r>
            <a:endParaRPr lang="cs-CZ" sz="2800" b="1" dirty="0" smtClean="0">
              <a:cs typeface="Arial" charset="0"/>
            </a:endParaRPr>
          </a:p>
          <a:p>
            <a:r>
              <a:rPr lang="cs-CZ" sz="2800" b="1" dirty="0" smtClean="0">
                <a:cs typeface="Arial" charset="0"/>
              </a:rPr>
              <a:t> </a:t>
            </a:r>
            <a:r>
              <a:rPr lang="cs-CZ" sz="2800" b="1" dirty="0" smtClean="0">
                <a:cs typeface="Arial" charset="0"/>
              </a:rPr>
              <a:t>   </a:t>
            </a:r>
            <a:r>
              <a:rPr lang="en-GB" sz="2800" b="1" dirty="0" smtClean="0">
                <a:cs typeface="Arial" charset="0"/>
              </a:rPr>
              <a:t>Kyrgyz </a:t>
            </a:r>
            <a:r>
              <a:rPr lang="cs-CZ" sz="2800" b="1" dirty="0" smtClean="0">
                <a:cs typeface="Arial" charset="0"/>
              </a:rPr>
              <a:t>republics</a:t>
            </a:r>
            <a:endParaRPr lang="en-US" sz="2800" b="1" dirty="0" smtClean="0">
              <a:cs typeface="Arial" charset="0"/>
            </a:endParaRPr>
          </a:p>
          <a:p>
            <a:endParaRPr lang="en-US" sz="2800" b="1" dirty="0" smtClean="0">
              <a:cs typeface="Arial" charset="0"/>
            </a:endParaRPr>
          </a:p>
          <a:p>
            <a:r>
              <a:rPr lang="en-US" sz="2800" b="1" dirty="0" smtClean="0">
                <a:cs typeface="Arial" charset="0"/>
              </a:rPr>
              <a:t>4. Conclusion </a:t>
            </a:r>
            <a:endParaRPr lang="en-GB" sz="28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0" y="0"/>
            <a:ext cx="8715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Times New Roman" pitchFamily="18" charset="0"/>
                <a:cs typeface="Times New Roman" pitchFamily="18" charset="0"/>
              </a:rPr>
              <a:t>1.1. The period of horse-drawn transport</a:t>
            </a:r>
          </a:p>
        </p:txBody>
      </p:sp>
      <p:pic>
        <p:nvPicPr>
          <p:cNvPr id="16387" name="Picture 2" descr="C:\Users\Almaz\Desktop\banner2.jpg"/>
          <p:cNvPicPr>
            <a:picLocks noChangeAspect="1" noChangeArrowheads="1"/>
          </p:cNvPicPr>
          <p:nvPr/>
        </p:nvPicPr>
        <p:blipFill>
          <a:blip r:embed="rId2"/>
          <a:srcRect l="55116"/>
          <a:stretch>
            <a:fillRect/>
          </a:stretch>
        </p:blipFill>
        <p:spPr bwMode="auto">
          <a:xfrm>
            <a:off x="5861050" y="2852738"/>
            <a:ext cx="317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512763" y="2338388"/>
            <a:ext cx="5572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17 August 1869 – </a:t>
            </a:r>
          </a:p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horse-drawn carriage track, Brno </a:t>
            </a:r>
          </a:p>
        </p:txBody>
      </p:sp>
      <p:sp>
        <p:nvSpPr>
          <p:cNvPr id="8" name="Овал 7"/>
          <p:cNvSpPr/>
          <p:nvPr/>
        </p:nvSpPr>
        <p:spPr>
          <a:xfrm>
            <a:off x="71438" y="2495550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500063" y="3346450"/>
            <a:ext cx="6572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The third in then the Austria-</a:t>
            </a:r>
          </a:p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Monarchy after Vienna and Budapest</a:t>
            </a:r>
          </a:p>
        </p:txBody>
      </p:sp>
      <p:sp>
        <p:nvSpPr>
          <p:cNvPr id="10" name="Овал 9"/>
          <p:cNvSpPr/>
          <p:nvPr/>
        </p:nvSpPr>
        <p:spPr>
          <a:xfrm>
            <a:off x="71438" y="3500438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500063" y="4576763"/>
            <a:ext cx="86439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line 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- from Kiosk </a:t>
            </a:r>
          </a:p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(Moravské náměstí) to Kartouz (Královo Pole, Semilasso) </a:t>
            </a:r>
          </a:p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6 carriages were operating in the interval of 15 minute</a:t>
            </a:r>
            <a:r>
              <a:rPr lang="en-GB" sz="2800">
                <a:latin typeface="Calibri" pitchFamily="34" charset="0"/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71438" y="4727575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500063" y="6157913"/>
            <a:ext cx="6572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1875-1881 - discontinued</a:t>
            </a:r>
          </a:p>
        </p:txBody>
      </p:sp>
      <p:sp>
        <p:nvSpPr>
          <p:cNvPr id="14" name="Овал 13"/>
          <p:cNvSpPr/>
          <p:nvPr/>
        </p:nvSpPr>
        <p:spPr>
          <a:xfrm>
            <a:off x="71438" y="6357938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397" name="TextBox 6"/>
          <p:cNvSpPr txBox="1">
            <a:spLocks noChangeArrowheads="1"/>
          </p:cNvSpPr>
          <p:nvPr/>
        </p:nvSpPr>
        <p:spPr bwMode="auto">
          <a:xfrm>
            <a:off x="468313" y="981075"/>
            <a:ext cx="55721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First mass public transport in the World – Nante 1826, France (Omnibus)</a:t>
            </a:r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76250"/>
            <a:ext cx="33845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вал 7"/>
          <p:cNvSpPr/>
          <p:nvPr/>
        </p:nvSpPr>
        <p:spPr>
          <a:xfrm>
            <a:off x="107950" y="1125538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672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latin typeface="Times New Roman" pitchFamily="18" charset="0"/>
                <a:cs typeface="Times New Roman" pitchFamily="18" charset="0"/>
              </a:rPr>
              <a:t>1.2. Steam Operation (1884-1899)</a:t>
            </a:r>
          </a:p>
        </p:txBody>
      </p:sp>
      <p:pic>
        <p:nvPicPr>
          <p:cNvPr id="17410" name="Picture 4" descr="C:\Users\Almaz\Desktop\imagefq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714750"/>
            <a:ext cx="43576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428625" y="6429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1884 - a joint stock company Brno Steam Tramway</a:t>
            </a:r>
          </a:p>
        </p:txBody>
      </p:sp>
      <p:sp>
        <p:nvSpPr>
          <p:cNvPr id="7" name="Овал 6"/>
          <p:cNvSpPr/>
          <p:nvPr/>
        </p:nvSpPr>
        <p:spPr>
          <a:xfrm>
            <a:off x="71438" y="785813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571500" y="1443038"/>
            <a:ext cx="77866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24 May 1884 - steam tramway on the line Pisárky - Královo Pole</a:t>
            </a:r>
          </a:p>
        </p:txBody>
      </p:sp>
      <p:sp>
        <p:nvSpPr>
          <p:cNvPr id="9" name="Овал 8"/>
          <p:cNvSpPr/>
          <p:nvPr/>
        </p:nvSpPr>
        <p:spPr>
          <a:xfrm>
            <a:off x="71438" y="1571625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500063" y="2643188"/>
            <a:ext cx="7572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1889 - new company: </a:t>
            </a:r>
          </a:p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           Brno Local Railway Company</a:t>
            </a:r>
          </a:p>
        </p:txBody>
      </p:sp>
      <p:sp>
        <p:nvSpPr>
          <p:cNvPr id="12" name="Овал 11"/>
          <p:cNvSpPr/>
          <p:nvPr/>
        </p:nvSpPr>
        <p:spPr>
          <a:xfrm>
            <a:off x="71438" y="2786063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lmaz\Desktop\imagefb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48050"/>
            <a:ext cx="47148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0" y="0"/>
            <a:ext cx="757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Times New Roman" pitchFamily="18" charset="0"/>
                <a:cs typeface="Times New Roman" pitchFamily="18" charset="0"/>
              </a:rPr>
              <a:t>1.3. Electrical Operation (from 1900)</a:t>
            </a:r>
            <a:endParaRPr lang="en-GB" b="1">
              <a:latin typeface="Calibri" pitchFamily="34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500063" y="642938"/>
            <a:ext cx="8643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1900 - Austrian “Electricity company union“  </a:t>
            </a:r>
          </a:p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           Street transport system with electrical drive</a:t>
            </a:r>
          </a:p>
        </p:txBody>
      </p:sp>
      <p:sp>
        <p:nvSpPr>
          <p:cNvPr id="7" name="Овал 6"/>
          <p:cNvSpPr/>
          <p:nvPr/>
        </p:nvSpPr>
        <p:spPr>
          <a:xfrm>
            <a:off x="142875" y="857250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500063" y="1785938"/>
            <a:ext cx="8643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1900 – </a:t>
            </a:r>
            <a:r>
              <a:rPr lang="en-GB" sz="3200">
                <a:latin typeface="Calibri" pitchFamily="34" charset="0"/>
              </a:rPr>
              <a:t>Brno Electrical Street Tramway Company</a:t>
            </a:r>
          </a:p>
          <a:p>
            <a:r>
              <a:rPr lang="en-GB" sz="3200">
                <a:latin typeface="Calibri" pitchFamily="34" charset="0"/>
              </a:rPr>
              <a:t>                    </a:t>
            </a:r>
            <a:r>
              <a:rPr lang="en-GB" sz="3200">
                <a:solidFill>
                  <a:srgbClr val="FF0000"/>
                </a:solidFill>
                <a:latin typeface="Calibri" pitchFamily="34" charset="0"/>
              </a:rPr>
              <a:t>(predecessor of today's DPMB) </a:t>
            </a:r>
            <a:r>
              <a:rPr lang="en-GB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642938" y="1428750"/>
            <a:ext cx="78581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Овал 11"/>
          <p:cNvSpPr/>
          <p:nvPr/>
        </p:nvSpPr>
        <p:spPr>
          <a:xfrm>
            <a:off x="142875" y="1928813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500063" y="2773363"/>
            <a:ext cx="8643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1903-1904 – first vehicles of local production</a:t>
            </a:r>
            <a:endParaRPr lang="en-GB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2875" y="2928938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://www.dpmb.cz/img/22/image4m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986213"/>
            <a:ext cx="3371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dpmb.cz/img/parnik_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928813"/>
            <a:ext cx="46243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0" y="0"/>
            <a:ext cx="6429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Times New Roman" pitchFamily="18" charset="0"/>
                <a:cs typeface="Times New Roman" pitchFamily="18" charset="0"/>
              </a:rPr>
              <a:t>1.4. From 1930 onwards</a:t>
            </a:r>
            <a:endParaRPr lang="en-GB" b="1">
              <a:latin typeface="Calibri" pitchFamily="34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42938" y="785813"/>
            <a:ext cx="8429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1930 - bus transport to supplement the operating  </a:t>
            </a:r>
          </a:p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           tramway system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42938" y="2214563"/>
            <a:ext cx="3929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latin typeface="Times New Roman" pitchFamily="18" charset="0"/>
                <a:cs typeface="Times New Roman" pitchFamily="18" charset="0"/>
              </a:rPr>
              <a:t>1946 – </a:t>
            </a:r>
          </a:p>
          <a:p>
            <a:r>
              <a:rPr lang="en-GB" sz="3600">
                <a:latin typeface="Times New Roman" pitchFamily="18" charset="0"/>
                <a:cs typeface="Times New Roman" pitchFamily="18" charset="0"/>
              </a:rPr>
              <a:t>boat transport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50" y="2428875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1000125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642938" y="4286250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latin typeface="Times New Roman" pitchFamily="18" charset="0"/>
                <a:cs typeface="Times New Roman" pitchFamily="18" charset="0"/>
              </a:rPr>
              <a:t>1949 - trolley-bus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5750" y="4500563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642938" y="5643563"/>
            <a:ext cx="85010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latin typeface="Times New Roman" pitchFamily="18" charset="0"/>
                <a:cs typeface="Times New Roman" pitchFamily="18" charset="0"/>
              </a:rPr>
              <a:t>1951 – DPMB</a:t>
            </a:r>
          </a:p>
          <a:p>
            <a:r>
              <a:rPr lang="en-GB" sz="3600">
                <a:latin typeface="Times New Roman" pitchFamily="18" charset="0"/>
                <a:cs typeface="Times New Roman" pitchFamily="18" charset="0"/>
              </a:rPr>
              <a:t>            (Brno City Transport Company</a:t>
            </a:r>
          </a:p>
        </p:txBody>
      </p:sp>
      <p:sp>
        <p:nvSpPr>
          <p:cNvPr id="17" name="Овал 16"/>
          <p:cNvSpPr/>
          <p:nvPr/>
        </p:nvSpPr>
        <p:spPr>
          <a:xfrm>
            <a:off x="285750" y="5857875"/>
            <a:ext cx="285750" cy="285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DSCN3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8012112" cy="5157787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</a:rPr>
              <a:t>2. SOUTH MORAVIAN INTEGRATED PUBLIC TRANSPORT SYSTEM (IDS JMK) </a:t>
            </a:r>
            <a:endParaRPr lang="cs-CZ" sz="2800" dirty="0" smtClean="0">
              <a:latin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54063" y="1268413"/>
            <a:ext cx="7921625" cy="722312"/>
          </a:xfrm>
          <a:prstGeom prst="rect">
            <a:avLst/>
          </a:prstGeom>
          <a:solidFill>
            <a:srgbClr val="FFCC99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5636" tIns="35636" rIns="35636" bIns="35636">
            <a:spAutoFit/>
          </a:bodyPr>
          <a:lstStyle/>
          <a:p>
            <a:pPr marL="92075" indent="-92075" algn="ctr" defTabSz="754063" eaLnBrk="0" hangingPunct="0">
              <a:spcBef>
                <a:spcPct val="10000"/>
              </a:spcBef>
            </a:pPr>
            <a:r>
              <a:rPr lang="en-US" sz="2000" b="1" i="1"/>
              <a:t>Passengers: </a:t>
            </a:r>
          </a:p>
          <a:p>
            <a:pPr marL="92075" indent="-92075" algn="ctr" defTabSz="754063" eaLnBrk="0" hangingPunct="0">
              <a:spcBef>
                <a:spcPct val="10000"/>
              </a:spcBef>
            </a:pPr>
            <a:r>
              <a:rPr lang="en-US" sz="2000" b="1" i="1"/>
              <a:t>Population of </a:t>
            </a:r>
            <a:r>
              <a:rPr lang="cs-CZ" sz="2000" b="1" i="1"/>
              <a:t> IDS JMK+</a:t>
            </a:r>
            <a:r>
              <a:rPr lang="en-US" sz="2000" b="1" i="1"/>
              <a:t>Visitors </a:t>
            </a:r>
            <a:endParaRPr lang="cs-CZ" sz="2000" b="1" i="1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957763" y="2060575"/>
            <a:ext cx="3646487" cy="1262063"/>
          </a:xfrm>
          <a:prstGeom prst="rect">
            <a:avLst/>
          </a:prstGeom>
          <a:solidFill>
            <a:srgbClr val="33CCCC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35636" tIns="35636" rIns="35636" bIns="35636">
            <a:spAutoFit/>
          </a:bodyPr>
          <a:lstStyle/>
          <a:p>
            <a:pPr marL="92075" indent="-92075" algn="r" defTabSz="754063" eaLnBrk="0" hangingPunct="0">
              <a:spcBef>
                <a:spcPct val="10000"/>
              </a:spcBef>
            </a:pPr>
            <a:r>
              <a:rPr lang="en-US" b="1" i="1">
                <a:solidFill>
                  <a:srgbClr val="FA1445"/>
                </a:solidFill>
              </a:rPr>
              <a:t>IDS JMK IS FOUNDED BY:</a:t>
            </a:r>
          </a:p>
          <a:p>
            <a:pPr marL="92075" indent="-92075" algn="r" defTabSz="754063" eaLnBrk="0" hangingPunct="0">
              <a:spcBef>
                <a:spcPct val="10000"/>
              </a:spcBef>
              <a:buFontTx/>
              <a:buChar char="•"/>
            </a:pPr>
            <a:r>
              <a:rPr lang="en-US" b="1" i="1"/>
              <a:t>Brno city</a:t>
            </a:r>
            <a:r>
              <a:rPr lang="cs-CZ" b="1" i="1"/>
              <a:t> </a:t>
            </a:r>
          </a:p>
          <a:p>
            <a:pPr marL="92075" indent="-92075" algn="r" defTabSz="754063" eaLnBrk="0" hangingPunct="0">
              <a:spcBef>
                <a:spcPct val="10000"/>
              </a:spcBef>
              <a:buFontTx/>
              <a:buChar char="•"/>
            </a:pPr>
            <a:r>
              <a:rPr lang="en-US" b="1" i="1"/>
              <a:t>South Moravian region</a:t>
            </a:r>
            <a:endParaRPr lang="cs-CZ" b="1" i="1"/>
          </a:p>
          <a:p>
            <a:pPr marL="92075" indent="-92075" algn="r" defTabSz="754063" eaLnBrk="0" hangingPunct="0">
              <a:spcBef>
                <a:spcPct val="10000"/>
              </a:spcBef>
              <a:buFontTx/>
              <a:buChar char="•"/>
            </a:pPr>
            <a:r>
              <a:rPr lang="en-US" b="1" i="1"/>
              <a:t>Municipalities (towns) of JMK</a:t>
            </a:r>
            <a:r>
              <a:rPr lang="cs-CZ" b="1" i="1"/>
              <a:t> </a:t>
            </a: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900113" y="2133600"/>
            <a:ext cx="3962400" cy="938213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009240"/>
            </a:solidFill>
            <a:round/>
            <a:headEnd/>
            <a:tailEnd/>
          </a:ln>
          <a:effectLst/>
        </p:spPr>
        <p:txBody>
          <a:bodyPr lIns="35636" tIns="35636" rIns="35636" bIns="35636" anchor="ctr">
            <a:spAutoFit/>
          </a:bodyPr>
          <a:lstStyle/>
          <a:p>
            <a:pPr marL="92075" indent="-92075" algn="ctr" defTabSz="754063" eaLnBrk="0" hangingPunct="0">
              <a:spcBef>
                <a:spcPct val="20000"/>
              </a:spcBef>
            </a:pPr>
            <a:r>
              <a:rPr lang="cs-CZ" b="1" dirty="0"/>
              <a:t>organizátor IDS</a:t>
            </a:r>
            <a:r>
              <a:rPr lang="en-US" b="1" dirty="0"/>
              <a:t>:</a:t>
            </a:r>
          </a:p>
          <a:p>
            <a:pPr marL="92075" indent="-92075" algn="ctr" defTabSz="754063" eaLnBrk="0" hangingPunct="0">
              <a:spcBef>
                <a:spcPct val="20000"/>
              </a:spcBef>
            </a:pPr>
            <a:r>
              <a:rPr lang="en-US" b="1" i="1" dirty="0"/>
              <a:t>KORDIS JMK</a:t>
            </a:r>
            <a:endParaRPr lang="cs-CZ" b="1" i="1" dirty="0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84213" y="4005263"/>
            <a:ext cx="3937000" cy="2392362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35636" tIns="35636" rIns="35636" bIns="35636">
            <a:spAutoFit/>
          </a:bodyPr>
          <a:lstStyle/>
          <a:p>
            <a:pPr marL="92075" indent="-92075" defTabSz="754063" eaLnBrk="0" hangingPunct="0">
              <a:spcBef>
                <a:spcPct val="10000"/>
              </a:spcBef>
            </a:pPr>
            <a:r>
              <a:rPr lang="en-US" b="1" i="1" dirty="0"/>
              <a:t>        </a:t>
            </a:r>
            <a:r>
              <a:rPr lang="en-US" b="1" i="1" dirty="0">
                <a:solidFill>
                  <a:srgbClr val="ECF127"/>
                </a:solidFill>
              </a:rPr>
              <a:t>CARRIERS IN IDS JMK:</a:t>
            </a:r>
            <a:endParaRPr lang="en-US" sz="1400" b="1" i="1" dirty="0">
              <a:solidFill>
                <a:srgbClr val="ECF127"/>
              </a:solidFill>
            </a:endParaRPr>
          </a:p>
          <a:p>
            <a:pPr marL="92075" indent="-92075" defTabSz="754063" eaLnBrk="0" hangingPunct="0">
              <a:spcBef>
                <a:spcPct val="10000"/>
              </a:spcBef>
              <a:buFontTx/>
              <a:buChar char="•"/>
            </a:pPr>
            <a:r>
              <a:rPr lang="en-US" sz="1400" b="1" i="1" dirty="0">
                <a:solidFill>
                  <a:srgbClr val="ECF127"/>
                </a:solidFill>
              </a:rPr>
              <a:t>Brno public transport company DPMB</a:t>
            </a:r>
            <a:endParaRPr lang="cs-CZ" sz="1000" b="1" i="1" dirty="0">
              <a:solidFill>
                <a:srgbClr val="ECF127"/>
              </a:solidFill>
            </a:endParaRPr>
          </a:p>
          <a:p>
            <a:pPr marL="452438" lvl="1" defTabSz="754063" eaLnBrk="0" hangingPunct="0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1400" b="1" i="1" dirty="0">
                <a:solidFill>
                  <a:srgbClr val="ECF127"/>
                </a:solidFill>
              </a:rPr>
              <a:t>tram</a:t>
            </a:r>
            <a:endParaRPr lang="cs-CZ" sz="1400" b="1" i="1" dirty="0">
              <a:solidFill>
                <a:srgbClr val="ECF127"/>
              </a:solidFill>
            </a:endParaRPr>
          </a:p>
          <a:p>
            <a:pPr marL="452438" lvl="1" defTabSz="754063" eaLnBrk="0" hangingPunct="0">
              <a:spcBef>
                <a:spcPct val="10000"/>
              </a:spcBef>
              <a:buFont typeface="Wingdings" pitchFamily="2" charset="2"/>
              <a:buChar char="Ø"/>
            </a:pPr>
            <a:r>
              <a:rPr lang="cs-CZ" sz="1400" b="1" i="1" dirty="0">
                <a:solidFill>
                  <a:srgbClr val="ECF127"/>
                </a:solidFill>
              </a:rPr>
              <a:t>trol</a:t>
            </a:r>
            <a:r>
              <a:rPr lang="en-US" sz="1400" b="1" i="1" dirty="0" err="1">
                <a:solidFill>
                  <a:srgbClr val="ECF127"/>
                </a:solidFill>
              </a:rPr>
              <a:t>leybus</a:t>
            </a:r>
            <a:endParaRPr lang="cs-CZ" sz="1400" b="1" i="1" dirty="0">
              <a:solidFill>
                <a:srgbClr val="ECF127"/>
              </a:solidFill>
            </a:endParaRPr>
          </a:p>
          <a:p>
            <a:pPr marL="452438" lvl="1" defTabSz="754063" eaLnBrk="0" hangingPunct="0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1400" b="1" i="1" dirty="0">
                <a:solidFill>
                  <a:srgbClr val="ECF127"/>
                </a:solidFill>
              </a:rPr>
              <a:t>buses </a:t>
            </a:r>
            <a:endParaRPr lang="cs-CZ" sz="1400" b="1" i="1" dirty="0">
              <a:solidFill>
                <a:srgbClr val="ECF127"/>
              </a:solidFill>
            </a:endParaRPr>
          </a:p>
          <a:p>
            <a:pPr marL="452438" lvl="1" defTabSz="754063" eaLnBrk="0" hangingPunct="0">
              <a:spcBef>
                <a:spcPct val="10000"/>
              </a:spcBef>
              <a:buFont typeface="Wingdings" pitchFamily="2" charset="2"/>
              <a:buChar char="Ø"/>
            </a:pPr>
            <a:r>
              <a:rPr lang="cs-CZ" sz="1400" b="1" i="1" dirty="0">
                <a:solidFill>
                  <a:srgbClr val="ECF127"/>
                </a:solidFill>
              </a:rPr>
              <a:t>boat </a:t>
            </a:r>
            <a:endParaRPr lang="en-US" sz="1400" b="1" i="1" dirty="0">
              <a:solidFill>
                <a:srgbClr val="ECF127"/>
              </a:solidFill>
            </a:endParaRPr>
          </a:p>
          <a:p>
            <a:pPr marL="452438" lvl="1" defTabSz="754063" eaLnBrk="0" hangingPunct="0">
              <a:spcBef>
                <a:spcPct val="10000"/>
              </a:spcBef>
              <a:buFont typeface="Wingdings" pitchFamily="2" charset="2"/>
              <a:buNone/>
            </a:pPr>
            <a:endParaRPr lang="cs-CZ" sz="1000" b="1" i="1" dirty="0">
              <a:solidFill>
                <a:srgbClr val="ECF127"/>
              </a:solidFill>
            </a:endParaRPr>
          </a:p>
          <a:p>
            <a:pPr marL="92075" indent="-92075" defTabSz="754063" eaLnBrk="0" hangingPunct="0">
              <a:spcBef>
                <a:spcPct val="10000"/>
              </a:spcBef>
              <a:buFontTx/>
              <a:buChar char="•"/>
            </a:pPr>
            <a:r>
              <a:rPr lang="cs-CZ" sz="1400" b="1" i="1" dirty="0">
                <a:solidFill>
                  <a:srgbClr val="ECF127"/>
                </a:solidFill>
              </a:rPr>
              <a:t>C</a:t>
            </a:r>
            <a:r>
              <a:rPr lang="en-US" sz="1400" b="1" i="1" dirty="0" err="1">
                <a:solidFill>
                  <a:srgbClr val="ECF127"/>
                </a:solidFill>
              </a:rPr>
              <a:t>zech</a:t>
            </a:r>
            <a:r>
              <a:rPr lang="en-US" sz="1400" b="1" i="1" dirty="0">
                <a:solidFill>
                  <a:srgbClr val="ECF127"/>
                </a:solidFill>
              </a:rPr>
              <a:t> Railways </a:t>
            </a:r>
            <a:endParaRPr lang="cs-CZ" sz="1400" b="1" i="1" dirty="0">
              <a:solidFill>
                <a:srgbClr val="ECF127"/>
              </a:solidFill>
            </a:endParaRPr>
          </a:p>
          <a:p>
            <a:pPr marL="452438" lvl="1" defTabSz="754063" eaLnBrk="0" hangingPunct="0">
              <a:spcBef>
                <a:spcPct val="10000"/>
              </a:spcBef>
              <a:buFont typeface="Wingdings" pitchFamily="2" charset="2"/>
              <a:buNone/>
            </a:pPr>
            <a:endParaRPr lang="cs-CZ" sz="1400" b="1" i="1" dirty="0">
              <a:solidFill>
                <a:srgbClr val="ECF127"/>
              </a:solidFill>
            </a:endParaRPr>
          </a:p>
          <a:p>
            <a:pPr marL="92075" indent="-92075" defTabSz="754063" eaLnBrk="0" hangingPunct="0">
              <a:spcBef>
                <a:spcPct val="10000"/>
              </a:spcBef>
              <a:buFontTx/>
              <a:buChar char="•"/>
            </a:pPr>
            <a:r>
              <a:rPr lang="en-US" sz="1400" b="1" i="1" dirty="0">
                <a:solidFill>
                  <a:srgbClr val="ECF127"/>
                </a:solidFill>
              </a:rPr>
              <a:t>Bus companies</a:t>
            </a:r>
            <a:r>
              <a:rPr lang="cs-CZ" sz="1400" b="1" i="1" dirty="0">
                <a:solidFill>
                  <a:srgbClr val="ECF127"/>
                </a:solidFill>
              </a:rPr>
              <a:t> </a:t>
            </a:r>
            <a:r>
              <a:rPr lang="cs-CZ" sz="1200" b="1" i="1" dirty="0">
                <a:solidFill>
                  <a:srgbClr val="ECF127"/>
                </a:solidFill>
              </a:rPr>
              <a:t>(</a:t>
            </a:r>
            <a:r>
              <a:rPr lang="en-US" sz="1200" b="1" i="1" dirty="0">
                <a:solidFill>
                  <a:srgbClr val="ECF127"/>
                </a:solidFill>
              </a:rPr>
              <a:t>outside</a:t>
            </a:r>
            <a:r>
              <a:rPr lang="cs-CZ" sz="1200" b="1" i="1" dirty="0">
                <a:solidFill>
                  <a:srgbClr val="ECF127"/>
                </a:solidFill>
              </a:rPr>
              <a:t> DPMB, a.s.) </a:t>
            </a:r>
          </a:p>
        </p:txBody>
      </p:sp>
      <p:pic>
        <p:nvPicPr>
          <p:cNvPr id="24589" name="Picture 13" descr="DSCN01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841875"/>
            <a:ext cx="2178050" cy="152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3" grpId="0" animBg="1"/>
      <p:bldP spid="24585" grpId="0" animBg="1"/>
      <p:bldP spid="245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3203575" y="476250"/>
            <a:ext cx="3671888" cy="733425"/>
          </a:xfrm>
          <a:prstGeom prst="rect">
            <a:avLst/>
          </a:prstGeom>
          <a:solidFill>
            <a:srgbClr val="009240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lnSpc>
                <a:spcPct val="0"/>
              </a:lnSpc>
            </a:pPr>
            <a:endParaRPr lang="cs-CZ" sz="2800" b="1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spcAft>
                <a:spcPct val="20000"/>
              </a:spcAft>
            </a:pPr>
            <a:r>
              <a:rPr lang="en-US" sz="2100" b="1">
                <a:solidFill>
                  <a:schemeClr val="bg1"/>
                </a:solidFill>
                <a:latin typeface="Arial Rounded MT Bold" pitchFamily="34" charset="0"/>
              </a:rPr>
              <a:t>Numbering zones of</a:t>
            </a:r>
            <a:r>
              <a:rPr lang="pl-PL" sz="2100" b="1">
                <a:solidFill>
                  <a:schemeClr val="bg1"/>
                </a:solidFill>
              </a:rPr>
              <a:t> IDS JMK</a:t>
            </a:r>
            <a:endParaRPr lang="cs-CZ" sz="2100" b="1">
              <a:solidFill>
                <a:schemeClr val="bg1"/>
              </a:solidFill>
            </a:endParaRPr>
          </a:p>
        </p:txBody>
      </p:sp>
      <p:pic>
        <p:nvPicPr>
          <p:cNvPr id="27652" name="Picture 3" descr="DSCN48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2613" y="949325"/>
            <a:ext cx="19351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P10407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2125663"/>
            <a:ext cx="236537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SCN01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0" y="2495550"/>
            <a:ext cx="1935163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 descr="DSCN38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50" y="4365625"/>
            <a:ext cx="2190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5" descr="DSCN47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1475" y="4491038"/>
            <a:ext cx="2219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8" name="Group 9"/>
          <p:cNvGrpSpPr>
            <a:grpSpLocks/>
          </p:cNvGrpSpPr>
          <p:nvPr/>
        </p:nvGrpSpPr>
        <p:grpSpPr bwMode="auto">
          <a:xfrm>
            <a:off x="1525588" y="1371600"/>
            <a:ext cx="5818187" cy="4581525"/>
            <a:chOff x="661" y="618"/>
            <a:chExt cx="4648" cy="3492"/>
          </a:xfrm>
        </p:grpSpPr>
        <p:sp>
          <p:nvSpPr>
            <p:cNvPr id="27659" name="Freeform 7"/>
            <p:cNvSpPr>
              <a:spLocks/>
            </p:cNvSpPr>
            <p:nvPr/>
          </p:nvSpPr>
          <p:spPr bwMode="auto">
            <a:xfrm>
              <a:off x="661" y="618"/>
              <a:ext cx="4648" cy="3492"/>
            </a:xfrm>
            <a:custGeom>
              <a:avLst/>
              <a:gdLst>
                <a:gd name="T0" fmla="*/ 1779 w 5035"/>
                <a:gd name="T1" fmla="*/ 91 h 3492"/>
                <a:gd name="T2" fmla="*/ 1647 w 5035"/>
                <a:gd name="T3" fmla="*/ 317 h 3492"/>
                <a:gd name="T4" fmla="*/ 1614 w 5035"/>
                <a:gd name="T5" fmla="*/ 499 h 3492"/>
                <a:gd name="T6" fmla="*/ 1515 w 5035"/>
                <a:gd name="T7" fmla="*/ 862 h 3492"/>
                <a:gd name="T8" fmla="*/ 1284 w 5035"/>
                <a:gd name="T9" fmla="*/ 1224 h 3492"/>
                <a:gd name="T10" fmla="*/ 1219 w 5035"/>
                <a:gd name="T11" fmla="*/ 1678 h 3492"/>
                <a:gd name="T12" fmla="*/ 890 w 5035"/>
                <a:gd name="T13" fmla="*/ 1723 h 3492"/>
                <a:gd name="T14" fmla="*/ 494 w 5035"/>
                <a:gd name="T15" fmla="*/ 1814 h 3492"/>
                <a:gd name="T16" fmla="*/ 66 w 5035"/>
                <a:gd name="T17" fmla="*/ 1950 h 3492"/>
                <a:gd name="T18" fmla="*/ 33 w 5035"/>
                <a:gd name="T19" fmla="*/ 2268 h 3492"/>
                <a:gd name="T20" fmla="*/ 394 w 5035"/>
                <a:gd name="T21" fmla="*/ 2495 h 3492"/>
                <a:gd name="T22" fmla="*/ 856 w 5035"/>
                <a:gd name="T23" fmla="*/ 2812 h 3492"/>
                <a:gd name="T24" fmla="*/ 1384 w 5035"/>
                <a:gd name="T25" fmla="*/ 2994 h 3492"/>
                <a:gd name="T26" fmla="*/ 1647 w 5035"/>
                <a:gd name="T27" fmla="*/ 2767 h 3492"/>
                <a:gd name="T28" fmla="*/ 1878 w 5035"/>
                <a:gd name="T29" fmla="*/ 3039 h 3492"/>
                <a:gd name="T30" fmla="*/ 2175 w 5035"/>
                <a:gd name="T31" fmla="*/ 3175 h 3492"/>
                <a:gd name="T32" fmla="*/ 2240 w 5035"/>
                <a:gd name="T33" fmla="*/ 3402 h 3492"/>
                <a:gd name="T34" fmla="*/ 2471 w 5035"/>
                <a:gd name="T35" fmla="*/ 3447 h 3492"/>
                <a:gd name="T36" fmla="*/ 2866 w 5035"/>
                <a:gd name="T37" fmla="*/ 2767 h 3492"/>
                <a:gd name="T38" fmla="*/ 3196 w 5035"/>
                <a:gd name="T39" fmla="*/ 2994 h 3492"/>
                <a:gd name="T40" fmla="*/ 3393 w 5035"/>
                <a:gd name="T41" fmla="*/ 2994 h 3492"/>
                <a:gd name="T42" fmla="*/ 3657 w 5035"/>
                <a:gd name="T43" fmla="*/ 2857 h 3492"/>
                <a:gd name="T44" fmla="*/ 3525 w 5035"/>
                <a:gd name="T45" fmla="*/ 2495 h 3492"/>
                <a:gd name="T46" fmla="*/ 3261 w 5035"/>
                <a:gd name="T47" fmla="*/ 2268 h 3492"/>
                <a:gd name="T48" fmla="*/ 3031 w 5035"/>
                <a:gd name="T49" fmla="*/ 1950 h 3492"/>
                <a:gd name="T50" fmla="*/ 2998 w 5035"/>
                <a:gd name="T51" fmla="*/ 1633 h 3492"/>
                <a:gd name="T52" fmla="*/ 2900 w 5035"/>
                <a:gd name="T53" fmla="*/ 1043 h 3492"/>
                <a:gd name="T54" fmla="*/ 2700 w 5035"/>
                <a:gd name="T55" fmla="*/ 544 h 3492"/>
                <a:gd name="T56" fmla="*/ 2471 w 5035"/>
                <a:gd name="T57" fmla="*/ 408 h 3492"/>
                <a:gd name="T58" fmla="*/ 2405 w 5035"/>
                <a:gd name="T59" fmla="*/ 91 h 3492"/>
                <a:gd name="T60" fmla="*/ 2042 w 5035"/>
                <a:gd name="T61" fmla="*/ 0 h 3492"/>
                <a:gd name="T62" fmla="*/ 1878 w 5035"/>
                <a:gd name="T63" fmla="*/ 91 h 34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35"/>
                <a:gd name="T97" fmla="*/ 0 h 3492"/>
                <a:gd name="T98" fmla="*/ 5035 w 5035"/>
                <a:gd name="T99" fmla="*/ 3492 h 34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35" h="3492">
                  <a:moveTo>
                    <a:pt x="2631" y="91"/>
                  </a:moveTo>
                  <a:lnTo>
                    <a:pt x="2449" y="91"/>
                  </a:lnTo>
                  <a:lnTo>
                    <a:pt x="2268" y="181"/>
                  </a:lnTo>
                  <a:lnTo>
                    <a:pt x="2268" y="317"/>
                  </a:lnTo>
                  <a:lnTo>
                    <a:pt x="2177" y="363"/>
                  </a:lnTo>
                  <a:lnTo>
                    <a:pt x="2223" y="499"/>
                  </a:lnTo>
                  <a:lnTo>
                    <a:pt x="2177" y="726"/>
                  </a:lnTo>
                  <a:lnTo>
                    <a:pt x="2086" y="862"/>
                  </a:lnTo>
                  <a:lnTo>
                    <a:pt x="1905" y="998"/>
                  </a:lnTo>
                  <a:lnTo>
                    <a:pt x="1769" y="1224"/>
                  </a:lnTo>
                  <a:lnTo>
                    <a:pt x="1769" y="1451"/>
                  </a:lnTo>
                  <a:lnTo>
                    <a:pt x="1678" y="1678"/>
                  </a:lnTo>
                  <a:lnTo>
                    <a:pt x="1497" y="1723"/>
                  </a:lnTo>
                  <a:lnTo>
                    <a:pt x="1225" y="1723"/>
                  </a:lnTo>
                  <a:lnTo>
                    <a:pt x="998" y="1723"/>
                  </a:lnTo>
                  <a:lnTo>
                    <a:pt x="680" y="1814"/>
                  </a:lnTo>
                  <a:lnTo>
                    <a:pt x="454" y="1860"/>
                  </a:lnTo>
                  <a:lnTo>
                    <a:pt x="91" y="1950"/>
                  </a:lnTo>
                  <a:lnTo>
                    <a:pt x="0" y="2132"/>
                  </a:lnTo>
                  <a:lnTo>
                    <a:pt x="45" y="2268"/>
                  </a:lnTo>
                  <a:lnTo>
                    <a:pt x="272" y="2404"/>
                  </a:lnTo>
                  <a:lnTo>
                    <a:pt x="544" y="2495"/>
                  </a:lnTo>
                  <a:lnTo>
                    <a:pt x="726" y="2449"/>
                  </a:lnTo>
                  <a:lnTo>
                    <a:pt x="1179" y="2812"/>
                  </a:lnTo>
                  <a:lnTo>
                    <a:pt x="1497" y="2994"/>
                  </a:lnTo>
                  <a:lnTo>
                    <a:pt x="1905" y="2994"/>
                  </a:lnTo>
                  <a:lnTo>
                    <a:pt x="2223" y="2994"/>
                  </a:lnTo>
                  <a:lnTo>
                    <a:pt x="2268" y="2767"/>
                  </a:lnTo>
                  <a:lnTo>
                    <a:pt x="2540" y="2903"/>
                  </a:lnTo>
                  <a:lnTo>
                    <a:pt x="2585" y="3039"/>
                  </a:lnTo>
                  <a:lnTo>
                    <a:pt x="2812" y="3175"/>
                  </a:lnTo>
                  <a:lnTo>
                    <a:pt x="2994" y="3175"/>
                  </a:lnTo>
                  <a:lnTo>
                    <a:pt x="3084" y="3220"/>
                  </a:lnTo>
                  <a:lnTo>
                    <a:pt x="3084" y="3402"/>
                  </a:lnTo>
                  <a:lnTo>
                    <a:pt x="3266" y="3492"/>
                  </a:lnTo>
                  <a:lnTo>
                    <a:pt x="3402" y="3447"/>
                  </a:lnTo>
                  <a:lnTo>
                    <a:pt x="3719" y="2948"/>
                  </a:lnTo>
                  <a:lnTo>
                    <a:pt x="3946" y="2767"/>
                  </a:lnTo>
                  <a:lnTo>
                    <a:pt x="4128" y="2857"/>
                  </a:lnTo>
                  <a:lnTo>
                    <a:pt x="4400" y="2994"/>
                  </a:lnTo>
                  <a:lnTo>
                    <a:pt x="4536" y="2903"/>
                  </a:lnTo>
                  <a:lnTo>
                    <a:pt x="4672" y="2994"/>
                  </a:lnTo>
                  <a:lnTo>
                    <a:pt x="4853" y="2948"/>
                  </a:lnTo>
                  <a:lnTo>
                    <a:pt x="5035" y="2857"/>
                  </a:lnTo>
                  <a:lnTo>
                    <a:pt x="5035" y="2631"/>
                  </a:lnTo>
                  <a:lnTo>
                    <a:pt x="4853" y="2495"/>
                  </a:lnTo>
                  <a:lnTo>
                    <a:pt x="4717" y="2268"/>
                  </a:lnTo>
                  <a:lnTo>
                    <a:pt x="4491" y="2268"/>
                  </a:lnTo>
                  <a:lnTo>
                    <a:pt x="4354" y="2086"/>
                  </a:lnTo>
                  <a:lnTo>
                    <a:pt x="4173" y="1950"/>
                  </a:lnTo>
                  <a:lnTo>
                    <a:pt x="4082" y="1814"/>
                  </a:lnTo>
                  <a:lnTo>
                    <a:pt x="4128" y="1633"/>
                  </a:lnTo>
                  <a:lnTo>
                    <a:pt x="4082" y="1361"/>
                  </a:lnTo>
                  <a:lnTo>
                    <a:pt x="3992" y="1043"/>
                  </a:lnTo>
                  <a:lnTo>
                    <a:pt x="3810" y="771"/>
                  </a:lnTo>
                  <a:lnTo>
                    <a:pt x="3719" y="544"/>
                  </a:lnTo>
                  <a:lnTo>
                    <a:pt x="3493" y="453"/>
                  </a:lnTo>
                  <a:lnTo>
                    <a:pt x="3402" y="408"/>
                  </a:lnTo>
                  <a:lnTo>
                    <a:pt x="3357" y="272"/>
                  </a:lnTo>
                  <a:lnTo>
                    <a:pt x="3311" y="91"/>
                  </a:lnTo>
                  <a:lnTo>
                    <a:pt x="3220" y="0"/>
                  </a:lnTo>
                  <a:lnTo>
                    <a:pt x="2812" y="0"/>
                  </a:lnTo>
                  <a:lnTo>
                    <a:pt x="2631" y="45"/>
                  </a:lnTo>
                  <a:lnTo>
                    <a:pt x="2585" y="91"/>
                  </a:lnTo>
                </a:path>
              </a:pathLst>
            </a:custGeom>
            <a:solidFill>
              <a:srgbClr val="FFFF99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pic>
          <p:nvPicPr>
            <p:cNvPr id="27660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1305" y="106"/>
              <a:ext cx="3378" cy="4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2" name="TextBox 10"/>
          <p:cNvSpPr txBox="1">
            <a:spLocks noChangeArrowheads="1"/>
          </p:cNvSpPr>
          <p:nvPr/>
        </p:nvSpPr>
        <p:spPr bwMode="auto">
          <a:xfrm>
            <a:off x="287338" y="6092825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Times New Roman" pitchFamily="18" charset="0"/>
                <a:cs typeface="Times New Roman" pitchFamily="18" charset="0"/>
              </a:rPr>
              <a:t>Source: Brno municipality</a:t>
            </a:r>
            <a:r>
              <a:rPr lang="en-GB" sz="3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Plan-site-celek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3419" r="3799"/>
          <a:stretch>
            <a:fillRect/>
          </a:stretch>
        </p:blipFill>
        <p:spPr>
          <a:xfrm>
            <a:off x="179388" y="0"/>
            <a:ext cx="8964612" cy="6254750"/>
          </a:xfrm>
          <a:noFill/>
          <a:ln/>
        </p:spPr>
      </p:pic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287338" y="6092825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Times New Roman" pitchFamily="18" charset="0"/>
                <a:cs typeface="Times New Roman" pitchFamily="18" charset="0"/>
              </a:rPr>
              <a:t>Source: www.idsjmk.cz</a:t>
            </a:r>
            <a:r>
              <a:rPr lang="en-GB" sz="3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606</Words>
  <Application>Microsoft Office PowerPoint</Application>
  <PresentationFormat>Экран (4:3)</PresentationFormat>
  <Paragraphs>192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2. SOUTH MORAVIAN INTEGRATED PUBLIC TRANSPORT SYSTEM (IDS JMK)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Figure 2: Financial statement of municipal public transport companies                          (som/KGS, thousand)</vt:lpstr>
      <vt:lpstr>Cost and revenue in UPT </vt:lpstr>
      <vt:lpstr>Literatures available at ESF library  1. Schiefelbusch M &amp; Dienel H.L., (eds). Public Transport and its        users/The passengers Perspective in Planning and Customer       Care, Ashgate: England, 2009  2. Pavel Dušek, Encyklopedie městské dopravy v Čechách, Na       Moravé a ve Slezsku, Praha 2003  Literatures available at web links: 1. Integrated transport system in South Moravian, www.dpmb.cz,        idsjmk.cz  2. Kominek Z., Filling the gap in urban transport: Private sector participation in transition countries, EBRD/Working paper No. 93-2005. Online. http://www.ebrd.com/downloads/research/economics/workingpapers/wp0093.pdf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Almaz</dc:creator>
  <cp:lastModifiedBy>HP</cp:lastModifiedBy>
  <cp:revision>108</cp:revision>
  <dcterms:created xsi:type="dcterms:W3CDTF">2009-10-12T07:10:10Z</dcterms:created>
  <dcterms:modified xsi:type="dcterms:W3CDTF">2011-03-28T22:14:20Z</dcterms:modified>
</cp:coreProperties>
</file>