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0" r:id="rId3"/>
    <p:sldId id="311" r:id="rId4"/>
    <p:sldId id="283" r:id="rId5"/>
    <p:sldId id="318" r:id="rId6"/>
    <p:sldId id="319" r:id="rId7"/>
    <p:sldId id="284" r:id="rId8"/>
    <p:sldId id="289" r:id="rId9"/>
    <p:sldId id="290" r:id="rId10"/>
    <p:sldId id="314" r:id="rId11"/>
    <p:sldId id="320" r:id="rId12"/>
    <p:sldId id="322" r:id="rId13"/>
    <p:sldId id="323" r:id="rId14"/>
    <p:sldId id="315" r:id="rId15"/>
    <p:sldId id="337" r:id="rId16"/>
    <p:sldId id="338" r:id="rId17"/>
    <p:sldId id="324" r:id="rId18"/>
    <p:sldId id="269" r:id="rId19"/>
    <p:sldId id="270" r:id="rId20"/>
    <p:sldId id="316" r:id="rId21"/>
    <p:sldId id="265" r:id="rId22"/>
    <p:sldId id="275" r:id="rId23"/>
    <p:sldId id="276" r:id="rId24"/>
    <p:sldId id="278" r:id="rId25"/>
    <p:sldId id="279" r:id="rId26"/>
    <p:sldId id="332" r:id="rId27"/>
    <p:sldId id="309" r:id="rId28"/>
    <p:sldId id="300" r:id="rId29"/>
    <p:sldId id="317" r:id="rId30"/>
    <p:sldId id="301" r:id="rId31"/>
    <p:sldId id="303" r:id="rId32"/>
    <p:sldId id="304" r:id="rId33"/>
    <p:sldId id="305" r:id="rId34"/>
    <p:sldId id="306" r:id="rId35"/>
    <p:sldId id="308" r:id="rId36"/>
    <p:sldId id="307" r:id="rId37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D46898-AC12-4CF8-990D-B6CF3EE83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59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DED8E2-7B56-4855-81CD-E2086A983D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9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26F8F-2C37-4265-8058-266D16F4313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0DAD4-A292-427E-93EC-68DC7C08895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5A9-82F3-4B8E-8562-23BE04BABE03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0F7D4-4CD2-42F2-A966-E6DE35D1C843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A79A6-698D-44A0-83A4-6B6FD7E20F59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03745-C283-45C0-92F5-390553A6C480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0EA1-3F4A-46B9-A1BB-A78F05C214F7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D349-9384-43F3-9435-126E67C28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B562-E60A-489C-86D3-DCCC76CDC7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7C36-C565-4DBD-B38B-B72ABB6BD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9281-9B31-4067-9118-8ACA6945B6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8EBE-5AA5-41E7-931F-2D712D8BA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F9776-6FAE-4605-B506-D0B3A18A1D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B1B1-293C-45D3-A902-FC1139090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178D-0786-4B43-872B-3934695EF2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A2BD-6479-4DAD-8BB4-57140EE51E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2897-436A-42C4-B521-0CF7A2FCA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578B-02DC-4856-8560-40D973F50C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795A-109B-4A1A-BFC0-6361992CEE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B809A2-B710-4BF8-BD13-112C9CA607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ni.cz/general/evaluation/graduates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lidského kapitálu</a:t>
            </a:r>
            <a:br>
              <a:rPr lang="cs-CZ" smtClean="0"/>
            </a:br>
            <a:r>
              <a:rPr lang="cs-CZ" smtClean="0"/>
              <a:t>význam vzdělání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Míra nezaměstnanosti ČR a EU</a:t>
            </a: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763713"/>
            <a:ext cx="6232525" cy="419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Mzdy podle vzdělání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611188" y="58054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Zdroj: ČSÚ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989138"/>
            <a:ext cx="8258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4819" name="Picture 4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200"/>
            <a:ext cx="8843963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68313" y="6308725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Zdroj: ISVP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8713788" cy="4138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Průměrná mzda vysokoškoláků</a:t>
            </a:r>
          </a:p>
        </p:txBody>
      </p:sp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6402387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vzdělání a pozice na PT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Česká republika patří mezi </a:t>
            </a:r>
            <a:r>
              <a:rPr lang="cs-CZ" sz="2400" smtClean="0">
                <a:solidFill>
                  <a:srgbClr val="FF0000"/>
                </a:solidFill>
              </a:rPr>
              <a:t>země s těsnějším vztahem mezi úrovní vzdělání a kvalifikačními požadavky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 zemích s vysokým podílem vysokoškoláků nastupují absolventi poměrně často na pracovní místa s nižšími kvalifikačními nároky. (Španělsko, Belgie, Finsko..)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Čím více je na trhu práce vysokoškoláků než odpovídajících pracovních míst, tím častěji mají absolventi vysokých škol problém vůbec nějakou práci sehnat anebo získávají „jen“ práci méně kvalifikovanou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0825" y="4868863"/>
            <a:ext cx="8424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V patnácti původních zemích EU tvoří vysokoškoláci například více jak 19 % pracovníků ve skupině povolání nižší administrativních pracovníků.  Belgie 41 % x ČR méně než 6 %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08962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Vliv vzdělání na pozici na pracovním trhu</a:t>
            </a:r>
            <a:br>
              <a:rPr lang="cs-CZ" sz="2800" smtClean="0"/>
            </a:br>
            <a:r>
              <a:rPr lang="cs-CZ" sz="2800" smtClean="0"/>
              <a:t>- shrnutí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V průměru zemí EU jsou vysokoškoláci oproti celé populaci o 45 % méně ohroženi nezaměstnaností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Vykonávají o 28 % kvalifikovanější práci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Mají o 42 % vyšší mzdy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i="1" smtClean="0">
                <a:solidFill>
                  <a:srgbClr val="FF0000"/>
                </a:solidFill>
              </a:rPr>
              <a:t>V ČR jsou vysokoškoláci ohroženi nezaměstnaností o 64 %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>
                <a:solidFill>
                  <a:srgbClr val="FF0000"/>
                </a:solidFill>
              </a:rPr>
              <a:t>Vykonávají o 35 % kvalifikovanější práci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>
                <a:solidFill>
                  <a:srgbClr val="FF0000"/>
                </a:solidFill>
              </a:rPr>
              <a:t>Mají o 66 % vyšší mzdy</a:t>
            </a:r>
          </a:p>
          <a:p>
            <a:pPr eaLnBrk="1" hangingPunct="1">
              <a:lnSpc>
                <a:spcPct val="90000"/>
              </a:lnSpc>
            </a:pPr>
            <a:endParaRPr lang="cs-CZ" sz="2800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Investice do vzdělání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Optimální investice –cost-benefit analýza</a:t>
            </a:r>
          </a:p>
          <a:p>
            <a:pPr eaLnBrk="1" hangingPunct="1"/>
            <a:r>
              <a:rPr lang="cs-CZ" smtClean="0"/>
              <a:t>Individuální/společenská návratnost investic do vzdělání</a:t>
            </a:r>
          </a:p>
          <a:p>
            <a:pPr eaLnBrk="1" hangingPunct="1"/>
            <a:r>
              <a:rPr lang="cs-CZ" smtClean="0"/>
              <a:t>Srovnání návratnosti investic do různých typů vzdělání, v různém čase, v různých zemích..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304800" y="1752600"/>
          <a:ext cx="8534400" cy="4343401"/>
        </p:xfrm>
        <a:graphic>
          <a:graphicData uri="http://schemas.openxmlformats.org/drawingml/2006/table">
            <a:tbl>
              <a:tblPr/>
              <a:tblGrid>
                <a:gridCol w="1676400"/>
                <a:gridCol w="1736725"/>
                <a:gridCol w="1708150"/>
                <a:gridCol w="1584325"/>
                <a:gridCol w="1828800"/>
              </a:tblGrid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Náklady 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Náklady nepřímé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Výnosy 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Výnosy nepřímé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veřejné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přímé výdaje veřejných rozpočtů na vzdělávání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nižší daňové příjmy,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daňové příjmy, snížení sociálních transferů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lepší zdravotní stav, nižší kriminalita, ekonomický růst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soukromé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poplatky za studium, ostatní služby a materiály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ušlá mzda, ztráta času, psychické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zvýšení příjmu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status, nižší nezaměst-nanost, osobní uspokojení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1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z="2800" smtClean="0"/>
              <a:t>Náklady a výnosy ze vzdělání</a:t>
            </a:r>
            <a:r>
              <a:rPr lang="cs-CZ" smtClean="0"/>
              <a:t>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Lidský kapitál v ekonomické teorii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Termín pro označení znalostí a schopností pracovníka.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Merkantelisté, William Pety – vzdělání za jeden z důležitých faktorů pro ekonomický rozvoj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Adam Smith – vzdělání – investice, která zvyšuje produktivní schopnost člověka a jeho celoživotní příjem.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John Stuart Mill – vzdělání jednotlivců zvyšuje produktivitu práce a přináší kompenzaci za investice do vzdělání.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Schultz a Becker – první pokus o změření míry návratnosti investic do vzdělání.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Gary Becker – nejen na trhu, ale ve všech oblastech člověk porovnává výnosy a náklady každého rozhodnutí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755650" y="0"/>
            <a:ext cx="733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solidFill>
                  <a:schemeClr val="tx2"/>
                </a:solidFill>
                <a:latin typeface="Verdana" pitchFamily="34" charset="0"/>
              </a:rPr>
              <a:t>Průběh výdělků v závislosti na věku a vzdělání</a:t>
            </a:r>
            <a:endParaRPr lang="en-US" sz="24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4716463" cy="3424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376613"/>
            <a:ext cx="54356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4763"/>
            <a:ext cx="33845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Private and public economic returns (2006)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66976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11188" y="6216650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On average across OECD countries, the total return exceeds USD 335 000.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Components of private net present value</a:t>
            </a:r>
          </a:p>
        </p:txBody>
      </p:sp>
      <p:pic>
        <p:nvPicPr>
          <p:cNvPr id="471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52500"/>
            <a:ext cx="7345362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0"/>
            <a:ext cx="7127875" cy="644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Souhrnné výsledky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>
                <a:solidFill>
                  <a:srgbClr val="FF0000"/>
                </a:solidFill>
              </a:rPr>
              <a:t>V průměru OECD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IRR je vyšší v případě ISCED 5/6, a to jak individuální tak společenská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Individuální míra je vyšší než společenská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IRR je u mužů vyšší než IRR u žen, vyjma společenské IRR v případě ISCED 3/4, IRR female 8,8 x IRR male 8,2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Předpoklady efektivního využití LK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Flexibilní trh práce</a:t>
            </a:r>
          </a:p>
          <a:p>
            <a:pPr eaLnBrk="1" hangingPunct="1"/>
            <a:r>
              <a:rPr lang="cs-CZ" smtClean="0"/>
              <a:t>Flexibilní školství</a:t>
            </a:r>
          </a:p>
          <a:p>
            <a:pPr eaLnBrk="1" hangingPunct="1"/>
            <a:r>
              <a:rPr lang="cs-CZ" smtClean="0"/>
              <a:t>Celoživotní vzdělávání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Graf 5"/>
          <p:cNvPicPr>
            <a:picLocks noChangeArrowheads="1"/>
          </p:cNvPicPr>
          <p:nvPr/>
        </p:nvPicPr>
        <p:blipFill>
          <a:blip r:embed="rId3"/>
          <a:srcRect b="-95"/>
          <a:stretch>
            <a:fillRect/>
          </a:stretch>
        </p:blipFill>
        <p:spPr bwMode="auto">
          <a:xfrm>
            <a:off x="684213" y="2176463"/>
            <a:ext cx="76327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Další vzdělávání v EU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Děkuji za pozornost </a:t>
            </a:r>
            <a:r>
              <a:rPr lang="cs-CZ" smtClean="0">
                <a:sym typeface="Wingdings" pitchFamily="2" charset="2"/>
              </a:rPr>
              <a:t></a:t>
            </a:r>
            <a:endParaRPr lang="cs-CZ" smtClean="0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042988" y="3933825"/>
            <a:ext cx="6337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Education at a Glance, OECD, 2010</a:t>
            </a:r>
          </a:p>
          <a:p>
            <a:pPr>
              <a:spcBef>
                <a:spcPct val="50000"/>
              </a:spcBef>
            </a:pPr>
            <a:r>
              <a:rPr lang="cs-CZ" sz="1200"/>
              <a:t>Středisko vzdělávací politiky UK: Postavení vysokoškoláků a uplatnění absolventů vysokých škol na pracovním trhu 2010</a:t>
            </a:r>
          </a:p>
          <a:p>
            <a:pPr>
              <a:spcBef>
                <a:spcPct val="50000"/>
              </a:spcBef>
            </a:pPr>
            <a:r>
              <a:rPr lang="cs-CZ" sz="1200"/>
              <a:t>Filipová, 2008. Lidský kapitál a jeho efektivní využití jako zdroj ekonomického růstu v ČR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Uplatnění absolventů MU 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2010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hlinkClick r:id="rId2"/>
              </a:rPr>
              <a:t>http://www.muni.cz/general/evaluation/graduates</a:t>
            </a:r>
            <a:r>
              <a:rPr lang="cs-CZ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Počet respondentů a míra návratnosti</a:t>
            </a:r>
          </a:p>
        </p:txBody>
      </p:sp>
      <p:pic>
        <p:nvPicPr>
          <p:cNvPr id="645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38325"/>
            <a:ext cx="8496300" cy="40513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Lidský kapitál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Různé formy investic do lidí: školní a další vzdělávání, výdaje na zdravotní péči a výživu (zejména v rozvojových zemích).</a:t>
            </a:r>
          </a:p>
          <a:p>
            <a:pPr eaLnBrk="1" hangingPunct="1">
              <a:buFontTx/>
              <a:buNone/>
            </a:pPr>
            <a:r>
              <a:rPr lang="cs-CZ" smtClean="0"/>
              <a:t> „souhrn znalostí a dovedností člověka, které jsou vytvářeny školním vzděláváním, dalším vzděláváním v průběhu života a praxí“.</a:t>
            </a:r>
          </a:p>
          <a:p>
            <a:pPr eaLnBrk="1" hangingPunct="1">
              <a:buFontTx/>
              <a:buNone/>
            </a:pPr>
            <a:r>
              <a:rPr lang="cs-CZ" smtClean="0"/>
              <a:t>- Sociální kapitál, kulturní kapitál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081963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Shoda kvalifikace se zaměstnáním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Platové ohodnocení</a:t>
            </a:r>
          </a:p>
        </p:txBody>
      </p:sp>
      <p:pic>
        <p:nvPicPr>
          <p:cNvPr id="665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58938"/>
            <a:ext cx="8640763" cy="3236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Průměrné platy - vývoj</a:t>
            </a:r>
          </a:p>
        </p:txBody>
      </p:sp>
      <p:pic>
        <p:nvPicPr>
          <p:cNvPr id="675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30375"/>
            <a:ext cx="8497887" cy="512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Nejlépe placené obory</a:t>
            </a:r>
          </a:p>
        </p:txBody>
      </p:sp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91440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Očekávání versus realita</a:t>
            </a:r>
          </a:p>
        </p:txBody>
      </p:sp>
      <p:pic>
        <p:nvPicPr>
          <p:cNvPr id="696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74850"/>
            <a:ext cx="8604250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Kvalifikovanost pracovního místa</a:t>
            </a: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7913" y="1773238"/>
            <a:ext cx="8066087" cy="468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Ohodnocení dle studijního průměru</a:t>
            </a:r>
          </a:p>
        </p:txBody>
      </p:sp>
      <p:pic>
        <p:nvPicPr>
          <p:cNvPr id="716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5813"/>
            <a:ext cx="8686800" cy="343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lidského kapitálu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1) Vzdělání – lepší schopnosti a dovednosti – vyšší příjmy.</a:t>
            </a:r>
          </a:p>
          <a:p>
            <a:pPr eaLnBrk="1" hangingPunct="1">
              <a:buFontTx/>
              <a:buNone/>
            </a:pPr>
            <a:r>
              <a:rPr lang="cs-CZ" sz="2800" smtClean="0"/>
              <a:t>2) Vzdělání + </a:t>
            </a:r>
            <a:r>
              <a:rPr lang="en-US" sz="2800" smtClean="0"/>
              <a:t>dal</a:t>
            </a:r>
            <a:r>
              <a:rPr lang="cs-CZ" sz="2800" smtClean="0"/>
              <a:t>ší faktory – lepší schopnosti a dovednosti – vyšší příjmy.</a:t>
            </a:r>
          </a:p>
          <a:p>
            <a:pPr eaLnBrk="1" hangingPunct="1">
              <a:buFontTx/>
              <a:buChar char="-"/>
            </a:pPr>
            <a:r>
              <a:rPr lang="cs-CZ" sz="2800" smtClean="0"/>
              <a:t>alfa koeficient (0,6 - 0,8)</a:t>
            </a:r>
          </a:p>
          <a:p>
            <a:pPr eaLnBrk="1" hangingPunct="1">
              <a:buFontTx/>
              <a:buNone/>
            </a:pPr>
            <a:r>
              <a:rPr lang="cs-CZ" sz="2800" smtClean="0"/>
              <a:t>3) Vzdělání nezvyšuje produktivitu jednotlivce</a:t>
            </a:r>
          </a:p>
          <a:p>
            <a:pPr eaLnBrk="1" hangingPunct="1"/>
            <a:r>
              <a:rPr lang="cs-CZ" sz="2800" smtClean="0"/>
              <a:t>Ale: formálně označuje již dané rozdíly mezi lidmi.</a:t>
            </a:r>
          </a:p>
          <a:p>
            <a:pPr eaLnBrk="1" hangingPunct="1"/>
            <a:r>
              <a:rPr lang="cs-CZ" sz="2800" smtClean="0"/>
              <a:t>Vzdělání – prostředek k třídění a filtrování lidí.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Lidský kapitál a produktivita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Mikroekonomický přístup (úroveň mzdy, míra ekonomické aktivity, pravděpodobnost nezaměstnanosti). </a:t>
            </a:r>
          </a:p>
          <a:p>
            <a:r>
              <a:rPr lang="cs-CZ" smtClean="0"/>
              <a:t>Makroekonomický přístup (ekonomický růst)</a:t>
            </a:r>
          </a:p>
          <a:p>
            <a:pPr>
              <a:buFontTx/>
              <a:buNone/>
            </a:pPr>
            <a:r>
              <a:rPr lang="cs-CZ" smtClean="0"/>
              <a:t>	</a:t>
            </a:r>
            <a:r>
              <a:rPr lang="cs-CZ" sz="2800" i="1" smtClean="0"/>
              <a:t>„Statistiky OECD – průměrné prodloužení doby studia o jeden rok přináší dlouhodobý růst HDP v rozsahu čtyři až šest procent“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Kvantifikovatelnost LK –přístupy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1) nejvyšší dokončené vzdělání (ISCED)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(osoby ve věku 25-64 let, kteří dosáhli vyšší střední nebo vysokoškolské vzdělání/celkový počet osob ekonomicky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aktivního věku)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Nevýhody: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Délka vzdělávání je v jednotlivých zemích různá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Neměří žádné specifické znalosti a dovednosti – nezaměřuje se na obsah vzdělání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Někdy: počet let studia (Průměrná délka studia)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Podíl obyvatel podle dosažené úrovně vzdělání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V průměru v zemích OECD dosahuje méně než jedna třetina (29 %) </a:t>
            </a:r>
            <a:r>
              <a:rPr lang="cs-CZ" sz="2400" smtClean="0"/>
              <a:t>dospělých </a:t>
            </a:r>
            <a:r>
              <a:rPr lang="cs-CZ" sz="2400" b="1" smtClean="0"/>
              <a:t>pouze primárního a nižšího sekundárního vzdělání (v České republice 9 % obyvatel</a:t>
            </a:r>
            <a:r>
              <a:rPr lang="cs-CZ" sz="2400" smtClean="0"/>
              <a:t>),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44 % </a:t>
            </a:r>
            <a:r>
              <a:rPr lang="cs-CZ" sz="2400" smtClean="0"/>
              <a:t>dospělých má ukončené </a:t>
            </a:r>
            <a:r>
              <a:rPr lang="cs-CZ" sz="2400" b="1" smtClean="0"/>
              <a:t>vyšší sekundární vzdělání </a:t>
            </a:r>
            <a:r>
              <a:rPr lang="cs-CZ" sz="2400" smtClean="0"/>
              <a:t>(v ČR 76 %) </a:t>
            </a:r>
            <a:r>
              <a:rPr lang="cs-CZ" sz="2400" b="1" smtClean="0"/>
              <a:t>a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více než jedna čtvrtina (28 %) </a:t>
            </a:r>
            <a:r>
              <a:rPr lang="cs-CZ" sz="2400" smtClean="0"/>
              <a:t>úspěšně ukončila </a:t>
            </a:r>
            <a:r>
              <a:rPr lang="cs-CZ" sz="2400" b="1" smtClean="0"/>
              <a:t>terciární úroveň vzdělání </a:t>
            </a:r>
            <a:r>
              <a:rPr lang="cs-CZ" sz="2400" smtClean="0"/>
              <a:t>(v ČR 14 %).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</a:rPr>
              <a:t>V posledních letech v ČR pozitivní vývoj – odhady v roce 2017 ½ vysokoškoláků v kohortě 25-34 let =</a:t>
            </a:r>
            <a:r>
              <a:rPr lang="en-US" sz="2400" smtClean="0">
                <a:solidFill>
                  <a:srgbClr val="FF0000"/>
                </a:solidFill>
              </a:rPr>
              <a:t>&gt; </a:t>
            </a:r>
            <a:r>
              <a:rPr lang="cs-CZ" sz="2400" smtClean="0">
                <a:solidFill>
                  <a:srgbClr val="FF0000"/>
                </a:solidFill>
              </a:rPr>
              <a:t>změny v zaměstnatelnosti, výše mezd, kvalifikační náročnosti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(Středisko vzdělávací politiky, UK)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87388"/>
            <a:ext cx="835342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95288" y="6165850"/>
            <a:ext cx="684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Vysokoškoláci 2009 – 1,9 %, 1.čtvrtletí 2010 3 %, 2.čtvrtletí 2,4 %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1695450" y="1958975"/>
            <a:ext cx="555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050925" algn="l"/>
              </a:tabLst>
            </a:pPr>
            <a:r>
              <a:rPr lang="cs-CZ" sz="1000" b="1">
                <a:cs typeface="Times New Roman" pitchFamily="18" charset="0"/>
              </a:rPr>
              <a:t>Míra nezaměstnanosti absolventů v ČR podle kategorií vzdělání (duben 2007, 2008 a 2009)</a:t>
            </a:r>
            <a:endParaRPr lang="cs-CZ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498600"/>
            <a:ext cx="78787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55650" y="5661025"/>
            <a:ext cx="7632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/>
              <a:t>http://www.infoabsolvent.cz/TematickyKatalog/FStranka.aspx?KodStranky=9.0.48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856</Words>
  <Application>Microsoft Office PowerPoint</Application>
  <PresentationFormat>Předvádění na obrazovce (4:3)</PresentationFormat>
  <Paragraphs>116</Paragraphs>
  <Slides>36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Výchozí návrh</vt:lpstr>
      <vt:lpstr>Teorie lidského kapitálu význam vzdělání</vt:lpstr>
      <vt:lpstr>Lidský kapitál v ekonomické teorii</vt:lpstr>
      <vt:lpstr>Lidský kapitál </vt:lpstr>
      <vt:lpstr>Teorie lidského kapitálu</vt:lpstr>
      <vt:lpstr>Lidský kapitál a produktivita</vt:lpstr>
      <vt:lpstr>Kvantifikovatelnost LK –přístupy</vt:lpstr>
      <vt:lpstr>Podíl obyvatel podle dosažené úrovně vzdělání</vt:lpstr>
      <vt:lpstr>Prezentace aplikace PowerPoint</vt:lpstr>
      <vt:lpstr>Prezentace aplikace PowerPoint</vt:lpstr>
      <vt:lpstr>Míra nezaměstnanosti ČR a EU</vt:lpstr>
      <vt:lpstr>Mzdy podle vzdělání</vt:lpstr>
      <vt:lpstr>Prezentace aplikace PowerPoint</vt:lpstr>
      <vt:lpstr>Prezentace aplikace PowerPoint</vt:lpstr>
      <vt:lpstr>Průměrná mzda vysokoškoláků</vt:lpstr>
      <vt:lpstr>Vztah vzdělání a pozice na PT</vt:lpstr>
      <vt:lpstr>Prezentace aplikace PowerPoint</vt:lpstr>
      <vt:lpstr>Vliv vzdělání na pozici na pracovním trhu - shrnutí</vt:lpstr>
      <vt:lpstr>Investice do vzdělání</vt:lpstr>
      <vt:lpstr>Náklady a výnosy ze vzdělání </vt:lpstr>
      <vt:lpstr>Prezentace aplikace PowerPoint</vt:lpstr>
      <vt:lpstr>Private and public economic returns (2006)</vt:lpstr>
      <vt:lpstr>Components of private net present value</vt:lpstr>
      <vt:lpstr>Prezentace aplikace PowerPoint</vt:lpstr>
      <vt:lpstr>Souhrnné výsledky</vt:lpstr>
      <vt:lpstr>Předpoklady efektivního využití LK</vt:lpstr>
      <vt:lpstr>Další vzdělávání v EU</vt:lpstr>
      <vt:lpstr>Děkuji za pozornost </vt:lpstr>
      <vt:lpstr>Uplatnění absolventů MU </vt:lpstr>
      <vt:lpstr>Počet respondentů a míra návratnosti</vt:lpstr>
      <vt:lpstr>Shoda kvalifikace se zaměstnáním</vt:lpstr>
      <vt:lpstr>Platové ohodnocení</vt:lpstr>
      <vt:lpstr>Průměrné platy - vývoj</vt:lpstr>
      <vt:lpstr>Nejlépe placené obory</vt:lpstr>
      <vt:lpstr>Očekávání versus realita</vt:lpstr>
      <vt:lpstr>Kvalifikovanost pracovního místa</vt:lpstr>
      <vt:lpstr>Ohodnocení dle studijního průměru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Vzdělání a trh práce</dc:title>
  <dc:creator>77468</dc:creator>
  <cp:lastModifiedBy>Palenikova Marketa</cp:lastModifiedBy>
  <cp:revision>48</cp:revision>
  <cp:lastPrinted>2011-11-29T14:14:51Z</cp:lastPrinted>
  <dcterms:created xsi:type="dcterms:W3CDTF">2011-03-13T20:11:42Z</dcterms:created>
  <dcterms:modified xsi:type="dcterms:W3CDTF">2011-11-29T14:21:08Z</dcterms:modified>
</cp:coreProperties>
</file>