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sldIdLst>
    <p:sldId id="312" r:id="rId2"/>
    <p:sldId id="256" r:id="rId3"/>
    <p:sldId id="327" r:id="rId4"/>
    <p:sldId id="257" r:id="rId5"/>
    <p:sldId id="258" r:id="rId6"/>
    <p:sldId id="261" r:id="rId7"/>
    <p:sldId id="313" r:id="rId8"/>
    <p:sldId id="326" r:id="rId9"/>
    <p:sldId id="325" r:id="rId10"/>
    <p:sldId id="265" r:id="rId11"/>
    <p:sldId id="266" r:id="rId12"/>
    <p:sldId id="267" r:id="rId13"/>
    <p:sldId id="316" r:id="rId14"/>
    <p:sldId id="271" r:id="rId15"/>
    <p:sldId id="317" r:id="rId16"/>
    <p:sldId id="274" r:id="rId17"/>
    <p:sldId id="275" r:id="rId18"/>
    <p:sldId id="276" r:id="rId19"/>
    <p:sldId id="277" r:id="rId20"/>
    <p:sldId id="279" r:id="rId21"/>
    <p:sldId id="281" r:id="rId22"/>
    <p:sldId id="318" r:id="rId23"/>
    <p:sldId id="284" r:id="rId24"/>
    <p:sldId id="328" r:id="rId25"/>
    <p:sldId id="319" r:id="rId26"/>
    <p:sldId id="288" r:id="rId27"/>
    <p:sldId id="320" r:id="rId28"/>
    <p:sldId id="291" r:id="rId29"/>
    <p:sldId id="292" r:id="rId30"/>
    <p:sldId id="294" r:id="rId31"/>
    <p:sldId id="295" r:id="rId32"/>
    <p:sldId id="321" r:id="rId33"/>
    <p:sldId id="322" r:id="rId34"/>
    <p:sldId id="299" r:id="rId35"/>
    <p:sldId id="323" r:id="rId36"/>
    <p:sldId id="302" r:id="rId37"/>
    <p:sldId id="324" r:id="rId38"/>
    <p:sldId id="306" r:id="rId39"/>
    <p:sldId id="308" r:id="rId40"/>
    <p:sldId id="309"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4" d="100"/>
          <a:sy n="54" d="100"/>
        </p:scale>
        <p:origin x="-52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118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40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AEDB3F57-C6AE-42E1-AC60-C63B95A941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6CBFC86-F74A-4868-B550-A380841460AF}" type="slidenum">
              <a:rPr lang="en-US" smtClean="0">
                <a:latin typeface="Times New Roman" pitchFamily="18" charset="0"/>
              </a:rPr>
              <a:pPr/>
              <a:t>20</a:t>
            </a:fld>
            <a:endParaRPr lang="en-US" smtClean="0">
              <a:latin typeface="Times New Roman" pitchFamily="18"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latin typeface="Times New Roman" pitchFamily="18" charset="0"/>
              </a:rPr>
              <a:t>Remove bullet in graph – graph needs no additional title???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6682ABE-DA5F-4424-9397-30EDC318A175}" type="slidenum">
              <a:rPr lang="en-US" smtClean="0">
                <a:latin typeface="Times New Roman" pitchFamily="18" charset="0"/>
              </a:rPr>
              <a:pPr/>
              <a:t>28</a:t>
            </a:fld>
            <a:endParaRPr lang="en-US" smtClean="0">
              <a:latin typeface="Times New Roman" pitchFamily="18"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latin typeface="Times New Roman" pitchFamily="18" charset="0"/>
              </a:rPr>
              <a:t>Move this slide so that it follows the next two slides.  That puts the discussion in the new order of the text.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162C7FE-5329-41EF-8AE4-5FC2672537CB}" type="slidenum">
              <a:rPr lang="en-US" smtClean="0">
                <a:latin typeface="Times New Roman" pitchFamily="18" charset="0"/>
              </a:rPr>
              <a:pPr/>
              <a:t>29</a:t>
            </a:fld>
            <a:endParaRPr lang="en-US" smtClean="0">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726B014-6CBC-46BF-9BFB-495D269B6B6D}" type="slidenum">
              <a:rPr lang="en-US" smtClean="0">
                <a:latin typeface="Times New Roman" pitchFamily="18" charset="0"/>
              </a:rPr>
              <a:pPr/>
              <a:t>30</a:t>
            </a:fld>
            <a:endParaRPr lang="en-US" smtClean="0">
              <a:latin typeface="Times New Roman" pitchFamily="18"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mtClean="0">
                <a:latin typeface="Times New Roman" pitchFamily="18" charset="0"/>
              </a:rPr>
              <a:t>For consistency, title this slide, “Why the Aggregate supply curves slopes upward in the short run”  like the previous two slides.  Then move “The sticky-price theory” in large print to the top bullet (like the previous two slides).</a:t>
            </a:r>
          </a:p>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FD729B3-7E0E-4B96-8A21-346D2BBFF21A}" type="slidenum">
              <a:rPr lang="en-US" smtClean="0">
                <a:latin typeface="Times New Roman" pitchFamily="18" charset="0"/>
              </a:rPr>
              <a:pPr/>
              <a:t>40</a:t>
            </a:fld>
            <a:endParaRPr lang="en-US" smtClean="0">
              <a:latin typeface="Times New Roman" pitchFamily="18"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mtClean="0">
                <a:latin typeface="Times New Roman" pitchFamily="18" charset="0"/>
              </a:rPr>
              <a:t>Bullet three, move the misperceptions theory to the end.</a:t>
            </a:r>
          </a:p>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GB"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8610600" y="0"/>
            <a:ext cx="533400" cy="6858000"/>
          </a:xfrm>
          <a:prstGeom prst="rect">
            <a:avLst/>
          </a:prstGeom>
          <a:solidFill>
            <a:srgbClr val="411D72"/>
          </a:solidFill>
          <a:ln w="9525">
            <a:noFill/>
            <a:miter lim="800000"/>
            <a:headEnd/>
            <a:tailEnd/>
          </a:ln>
          <a:effectLst/>
        </p:spPr>
        <p:txBody>
          <a:bodyPr wrap="none" anchor="ctr"/>
          <a:lstStyle/>
          <a:p>
            <a:pPr>
              <a:defRPr/>
            </a:pPr>
            <a:endParaRPr lang="en-GB">
              <a:latin typeface="Times New Roman" charset="0"/>
            </a:endParaRPr>
          </a:p>
        </p:txBody>
      </p:sp>
      <p:sp>
        <p:nvSpPr>
          <p:cNvPr id="5" name="Oval 3"/>
          <p:cNvSpPr>
            <a:spLocks noChangeArrowheads="1"/>
          </p:cNvSpPr>
          <p:nvPr/>
        </p:nvSpPr>
        <p:spPr bwMode="auto">
          <a:xfrm>
            <a:off x="7696200" y="2514600"/>
            <a:ext cx="1066800" cy="1828800"/>
          </a:xfrm>
          <a:prstGeom prst="ellipse">
            <a:avLst/>
          </a:prstGeom>
          <a:solidFill>
            <a:schemeClr val="bg1"/>
          </a:solidFill>
          <a:ln w="9525">
            <a:noFill/>
            <a:round/>
            <a:headEnd/>
            <a:tailEnd/>
          </a:ln>
          <a:effectLst/>
        </p:spPr>
        <p:txBody>
          <a:bodyPr wrap="none" anchor="ctr"/>
          <a:lstStyle/>
          <a:p>
            <a:pPr>
              <a:defRPr/>
            </a:pPr>
            <a:endParaRPr lang="en-GB">
              <a:latin typeface="Times New Roman" charset="0"/>
            </a:endParaRPr>
          </a:p>
        </p:txBody>
      </p:sp>
      <p:pic>
        <p:nvPicPr>
          <p:cNvPr id="6" name="Picture 9" descr="PO_13"/>
          <p:cNvPicPr>
            <a:picLocks noChangeAspect="1" noChangeArrowheads="1"/>
          </p:cNvPicPr>
          <p:nvPr userDrawn="1"/>
        </p:nvPicPr>
        <p:blipFill>
          <a:blip r:embed="rId2" cstate="print"/>
          <a:srcRect/>
          <a:stretch>
            <a:fillRect/>
          </a:stretch>
        </p:blipFill>
        <p:spPr bwMode="auto">
          <a:xfrm>
            <a:off x="381000" y="304800"/>
            <a:ext cx="5257800" cy="3124200"/>
          </a:xfrm>
          <a:prstGeom prst="rect">
            <a:avLst/>
          </a:prstGeom>
          <a:noFill/>
          <a:ln w="6350">
            <a:solidFill>
              <a:srgbClr val="000000"/>
            </a:solidFill>
            <a:miter lim="800000"/>
            <a:headEnd/>
            <a:tailEnd/>
          </a:ln>
        </p:spPr>
      </p:pic>
      <p:sp>
        <p:nvSpPr>
          <p:cNvPr id="7" name="Text Box 10"/>
          <p:cNvSpPr txBox="1">
            <a:spLocks noChangeArrowheads="1"/>
          </p:cNvSpPr>
          <p:nvPr userDrawn="1"/>
        </p:nvSpPr>
        <p:spPr bwMode="auto">
          <a:xfrm>
            <a:off x="381000" y="6553200"/>
            <a:ext cx="1941513" cy="214313"/>
          </a:xfrm>
          <a:prstGeom prst="rect">
            <a:avLst/>
          </a:prstGeom>
          <a:noFill/>
          <a:ln w="9525">
            <a:noFill/>
            <a:miter lim="800000"/>
            <a:headEnd/>
            <a:tailEnd/>
          </a:ln>
          <a:effectLst/>
        </p:spPr>
        <p:txBody>
          <a:bodyPr wrap="none">
            <a:spAutoFit/>
          </a:bodyPr>
          <a:lstStyle/>
          <a:p>
            <a:pPr>
              <a:defRPr/>
            </a:pPr>
            <a:r>
              <a:rPr lang="en-US" altLang="en-US" sz="800" b="1">
                <a:solidFill>
                  <a:srgbClr val="411D72"/>
                </a:solidFill>
                <a:latin typeface="Arial" charset="0"/>
              </a:rPr>
              <a:t>Copyright © 2010 Cengage Learning</a:t>
            </a:r>
          </a:p>
        </p:txBody>
      </p:sp>
      <p:sp>
        <p:nvSpPr>
          <p:cNvPr id="103428" name="Rectangle 4"/>
          <p:cNvSpPr>
            <a:spLocks noGrp="1" noChangeArrowheads="1"/>
          </p:cNvSpPr>
          <p:nvPr>
            <p:ph type="ctrTitle"/>
          </p:nvPr>
        </p:nvSpPr>
        <p:spPr>
          <a:xfrm>
            <a:off x="5715000" y="2895600"/>
            <a:ext cx="3124200" cy="1143000"/>
          </a:xfrm>
        </p:spPr>
        <p:txBody>
          <a:bodyPr anchorCtr="1"/>
          <a:lstStyle>
            <a:lvl1pPr>
              <a:defRPr sz="15000" b="1">
                <a:solidFill>
                  <a:schemeClr val="tx1"/>
                </a:solidFill>
                <a:effectLst>
                  <a:outerShdw blurRad="38100" dist="38100" dir="2700000" algn="tl">
                    <a:srgbClr val="C0C0C0"/>
                  </a:outerShdw>
                </a:effectLst>
              </a:defRPr>
            </a:lvl1pPr>
          </a:lstStyle>
          <a:p>
            <a:r>
              <a:rPr lang="en-US" altLang="en-US"/>
              <a:t>Click to editaster title style</a:t>
            </a:r>
          </a:p>
        </p:txBody>
      </p:sp>
      <p:sp>
        <p:nvSpPr>
          <p:cNvPr id="103429" name="Rectangle 5"/>
          <p:cNvSpPr>
            <a:spLocks noGrp="1" noChangeArrowheads="1"/>
          </p:cNvSpPr>
          <p:nvPr>
            <p:ph type="subTitle" idx="1"/>
          </p:nvPr>
        </p:nvSpPr>
        <p:spPr>
          <a:xfrm>
            <a:off x="381000" y="3810000"/>
            <a:ext cx="5334000" cy="2590800"/>
          </a:xfrm>
        </p:spPr>
        <p:txBody>
          <a:bodyPr/>
          <a:lstStyle>
            <a:lvl1pPr marL="0" indent="0" algn="ctr">
              <a:buFontTx/>
              <a:buNone/>
              <a:defRPr sz="4000" b="1">
                <a:solidFill>
                  <a:srgbClr val="0094B9"/>
                </a:solidFill>
                <a:latin typeface="Arial" charset="0"/>
              </a:defRPr>
            </a:lvl1pPr>
          </a:lstStyle>
          <a:p>
            <a:r>
              <a:rPr lang="en-US" alt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095500" cy="6489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2400"/>
            <a:ext cx="61341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4C7C"/>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455613" y="1455738"/>
            <a:ext cx="8389937" cy="5195887"/>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04" name="Rectangle 4"/>
          <p:cNvSpPr>
            <a:spLocks noGrp="1" noChangeArrowheads="1"/>
          </p:cNvSpPr>
          <p:nvPr>
            <p:ph type="body" idx="1"/>
          </p:nvPr>
        </p:nvSpPr>
        <p:spPr bwMode="auto">
          <a:xfrm>
            <a:off x="457200" y="1447800"/>
            <a:ext cx="8382000" cy="51943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05" name="Text Box 5"/>
          <p:cNvSpPr txBox="1">
            <a:spLocks noChangeArrowheads="1"/>
          </p:cNvSpPr>
          <p:nvPr/>
        </p:nvSpPr>
        <p:spPr bwMode="auto">
          <a:xfrm>
            <a:off x="7086600" y="6643688"/>
            <a:ext cx="1970088" cy="214312"/>
          </a:xfrm>
          <a:prstGeom prst="rect">
            <a:avLst/>
          </a:prstGeom>
          <a:noFill/>
          <a:ln w="9525">
            <a:noFill/>
            <a:miter lim="800000"/>
            <a:headEnd/>
            <a:tailEnd/>
          </a:ln>
          <a:effectLst/>
        </p:spPr>
        <p:txBody>
          <a:bodyPr wrap="none">
            <a:spAutoFit/>
          </a:bodyPr>
          <a:lstStyle/>
          <a:p>
            <a:pPr>
              <a:defRPr/>
            </a:pPr>
            <a:r>
              <a:rPr lang="en-US" altLang="en-US" sz="800" b="1">
                <a:solidFill>
                  <a:schemeClr val="bg1"/>
                </a:solidFill>
                <a:latin typeface="Arial" charset="0"/>
              </a:rPr>
              <a:t>Copyright © 2010 Cengage Learning </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animEffect transition="in" filter="wipe(up)">
                                      <p:cBhvr>
                                        <p:cTn id="7" dur="500"/>
                                        <p:tgtEl>
                                          <p:spTgt spid="1024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04">
                                            <p:txEl>
                                              <p:pRg st="1" end="1"/>
                                            </p:txEl>
                                          </p:spTgt>
                                        </p:tgtEl>
                                        <p:attrNameLst>
                                          <p:attrName>style.visibility</p:attrName>
                                        </p:attrNameLst>
                                      </p:cBhvr>
                                      <p:to>
                                        <p:strVal val="visible"/>
                                      </p:to>
                                    </p:set>
                                    <p:animEffect transition="in" filter="wipe(up)">
                                      <p:cBhvr>
                                        <p:cTn id="12" dur="500"/>
                                        <p:tgtEl>
                                          <p:spTgt spid="102404">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2404">
                                            <p:txEl>
                                              <p:pRg st="2" end="2"/>
                                            </p:txEl>
                                          </p:spTgt>
                                        </p:tgtEl>
                                        <p:attrNameLst>
                                          <p:attrName>style.visibility</p:attrName>
                                        </p:attrNameLst>
                                      </p:cBhvr>
                                      <p:to>
                                        <p:strVal val="visible"/>
                                      </p:to>
                                    </p:set>
                                    <p:animEffect transition="in" filter="wipe(up)">
                                      <p:cBhvr>
                                        <p:cTn id="15" dur="500"/>
                                        <p:tgtEl>
                                          <p:spTgt spid="10240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2404">
                                            <p:txEl>
                                              <p:pRg st="3" end="3"/>
                                            </p:txEl>
                                          </p:spTgt>
                                        </p:tgtEl>
                                        <p:attrNameLst>
                                          <p:attrName>style.visibility</p:attrName>
                                        </p:attrNameLst>
                                      </p:cBhvr>
                                      <p:to>
                                        <p:strVal val="visible"/>
                                      </p:to>
                                    </p:set>
                                    <p:animEffect transition="in" filter="wipe(up)">
                                      <p:cBhvr>
                                        <p:cTn id="18" dur="500"/>
                                        <p:tgtEl>
                                          <p:spTgt spid="102404">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2404">
                                            <p:txEl>
                                              <p:pRg st="4" end="4"/>
                                            </p:txEl>
                                          </p:spTgt>
                                        </p:tgtEl>
                                        <p:attrNameLst>
                                          <p:attrName>style.visibility</p:attrName>
                                        </p:attrNameLst>
                                      </p:cBhvr>
                                      <p:to>
                                        <p:strVal val="visible"/>
                                      </p:to>
                                    </p:set>
                                    <p:animEffect transition="in" filter="wipe(up)">
                                      <p:cBhvr>
                                        <p:cTn id="21" dur="500"/>
                                        <p:tgtEl>
                                          <p:spTgt spid="1024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102404"/>
                        </p:tgtEl>
                        <p:attrNameLst>
                          <p:attrName>style.visibility</p:attrName>
                        </p:attrNameLst>
                      </p:cBhvr>
                      <p:to>
                        <p:strVal val="visible"/>
                      </p:to>
                    </p:set>
                    <p:animEffect transition="in" filter="wipe(up)">
                      <p:cBhvr>
                        <p:cTn dur="500"/>
                        <p:tgtEl>
                          <p:spTgt spid="102404"/>
                        </p:tgtEl>
                      </p:cBhvr>
                    </p:animEffect>
                  </p:childTnLst>
                </p:cTn>
              </p:par>
            </p:tnLst>
          </p:tmpl>
        </p:tmplLst>
      </p:bldP>
    </p:bldLst>
  </p:timing>
  <p:txStyles>
    <p:titleStyle>
      <a:lvl1pPr algn="ctr" rtl="0" eaLnBrk="0" fontAlgn="base" hangingPunct="0">
        <a:lnSpc>
          <a:spcPct val="90000"/>
        </a:lnSpc>
        <a:spcBef>
          <a:spcPct val="0"/>
        </a:spcBef>
        <a:spcAft>
          <a:spcPct val="0"/>
        </a:spcAft>
        <a:defRPr sz="4000">
          <a:solidFill>
            <a:srgbClr val="FFFFCC"/>
          </a:solidFill>
          <a:latin typeface="+mj-lt"/>
          <a:ea typeface="+mj-ea"/>
          <a:cs typeface="+mj-cs"/>
        </a:defRPr>
      </a:lvl1pPr>
      <a:lvl2pPr algn="ctr" rtl="0" eaLnBrk="0" fontAlgn="base" hangingPunct="0">
        <a:lnSpc>
          <a:spcPct val="90000"/>
        </a:lnSpc>
        <a:spcBef>
          <a:spcPct val="0"/>
        </a:spcBef>
        <a:spcAft>
          <a:spcPct val="0"/>
        </a:spcAft>
        <a:defRPr sz="4000">
          <a:solidFill>
            <a:srgbClr val="FFFFCC"/>
          </a:solidFill>
          <a:latin typeface="Arial" charset="0"/>
        </a:defRPr>
      </a:lvl2pPr>
      <a:lvl3pPr algn="ctr" rtl="0" eaLnBrk="0" fontAlgn="base" hangingPunct="0">
        <a:lnSpc>
          <a:spcPct val="90000"/>
        </a:lnSpc>
        <a:spcBef>
          <a:spcPct val="0"/>
        </a:spcBef>
        <a:spcAft>
          <a:spcPct val="0"/>
        </a:spcAft>
        <a:defRPr sz="4000">
          <a:solidFill>
            <a:srgbClr val="FFFFCC"/>
          </a:solidFill>
          <a:latin typeface="Arial" charset="0"/>
        </a:defRPr>
      </a:lvl3pPr>
      <a:lvl4pPr algn="ctr" rtl="0" eaLnBrk="0" fontAlgn="base" hangingPunct="0">
        <a:lnSpc>
          <a:spcPct val="90000"/>
        </a:lnSpc>
        <a:spcBef>
          <a:spcPct val="0"/>
        </a:spcBef>
        <a:spcAft>
          <a:spcPct val="0"/>
        </a:spcAft>
        <a:defRPr sz="4000">
          <a:solidFill>
            <a:srgbClr val="FFFFCC"/>
          </a:solidFill>
          <a:latin typeface="Arial" charset="0"/>
        </a:defRPr>
      </a:lvl4pPr>
      <a:lvl5pPr algn="ctr" rtl="0" eaLnBrk="0" fontAlgn="base" hangingPunct="0">
        <a:lnSpc>
          <a:spcPct val="90000"/>
        </a:lnSpc>
        <a:spcBef>
          <a:spcPct val="0"/>
        </a:spcBef>
        <a:spcAft>
          <a:spcPct val="0"/>
        </a:spcAft>
        <a:defRPr sz="4000">
          <a:solidFill>
            <a:srgbClr val="FFFFCC"/>
          </a:solidFill>
          <a:latin typeface="Arial" charset="0"/>
        </a:defRPr>
      </a:lvl5pPr>
      <a:lvl6pPr marL="457200" algn="ctr" rtl="0" eaLnBrk="0" fontAlgn="base" hangingPunct="0">
        <a:lnSpc>
          <a:spcPct val="90000"/>
        </a:lnSpc>
        <a:spcBef>
          <a:spcPct val="0"/>
        </a:spcBef>
        <a:spcAft>
          <a:spcPct val="0"/>
        </a:spcAft>
        <a:defRPr sz="4000">
          <a:solidFill>
            <a:srgbClr val="FFFFCC"/>
          </a:solidFill>
          <a:latin typeface="Arial" charset="0"/>
        </a:defRPr>
      </a:lvl6pPr>
      <a:lvl7pPr marL="914400" algn="ctr" rtl="0" eaLnBrk="0" fontAlgn="base" hangingPunct="0">
        <a:lnSpc>
          <a:spcPct val="90000"/>
        </a:lnSpc>
        <a:spcBef>
          <a:spcPct val="0"/>
        </a:spcBef>
        <a:spcAft>
          <a:spcPct val="0"/>
        </a:spcAft>
        <a:defRPr sz="4000">
          <a:solidFill>
            <a:srgbClr val="FFFFCC"/>
          </a:solidFill>
          <a:latin typeface="Arial" charset="0"/>
        </a:defRPr>
      </a:lvl7pPr>
      <a:lvl8pPr marL="1371600" algn="ctr" rtl="0" eaLnBrk="0" fontAlgn="base" hangingPunct="0">
        <a:lnSpc>
          <a:spcPct val="90000"/>
        </a:lnSpc>
        <a:spcBef>
          <a:spcPct val="0"/>
        </a:spcBef>
        <a:spcAft>
          <a:spcPct val="0"/>
        </a:spcAft>
        <a:defRPr sz="4000">
          <a:solidFill>
            <a:srgbClr val="FFFFCC"/>
          </a:solidFill>
          <a:latin typeface="Arial" charset="0"/>
        </a:defRPr>
      </a:lvl8pPr>
      <a:lvl9pPr marL="1828800" algn="ctr" rtl="0" eaLnBrk="0" fontAlgn="base" hangingPunct="0">
        <a:lnSpc>
          <a:spcPct val="90000"/>
        </a:lnSpc>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2228850"/>
          </a:xfrm>
          <a:prstGeom prst="rect">
            <a:avLst/>
          </a:prstGeom>
          <a:solidFill>
            <a:srgbClr val="FFEFCE"/>
          </a:solidFill>
          <a:ln w="28575">
            <a:noFill/>
            <a:miter lim="800000"/>
            <a:headEnd/>
            <a:tailEnd/>
          </a:ln>
        </p:spPr>
        <p:txBody>
          <a:bodyPr wrap="none" anchor="ctr"/>
          <a:lstStyle/>
          <a:p>
            <a:endParaRPr lang="en-GB"/>
          </a:p>
        </p:txBody>
      </p:sp>
      <p:sp>
        <p:nvSpPr>
          <p:cNvPr id="3075" name="Rectangle 4"/>
          <p:cNvSpPr>
            <a:spLocks noChangeArrowheads="1"/>
          </p:cNvSpPr>
          <p:nvPr/>
        </p:nvSpPr>
        <p:spPr bwMode="auto">
          <a:xfrm rot="5400000">
            <a:off x="4305300" y="-2176462"/>
            <a:ext cx="533400" cy="9144000"/>
          </a:xfrm>
          <a:prstGeom prst="rect">
            <a:avLst/>
          </a:prstGeom>
          <a:solidFill>
            <a:srgbClr val="411D72"/>
          </a:solidFill>
          <a:ln w="9525">
            <a:noFill/>
            <a:miter lim="800000"/>
            <a:headEnd/>
            <a:tailEnd/>
          </a:ln>
        </p:spPr>
        <p:txBody>
          <a:bodyPr wrap="none" anchor="ctr"/>
          <a:lstStyle/>
          <a:p>
            <a:endParaRPr lang="en-GB"/>
          </a:p>
        </p:txBody>
      </p:sp>
      <p:sp>
        <p:nvSpPr>
          <p:cNvPr id="3076" name="Oval 5"/>
          <p:cNvSpPr>
            <a:spLocks noChangeArrowheads="1"/>
          </p:cNvSpPr>
          <p:nvPr/>
        </p:nvSpPr>
        <p:spPr bwMode="auto">
          <a:xfrm rot="5400000">
            <a:off x="4035425" y="1028700"/>
            <a:ext cx="1066800" cy="1828800"/>
          </a:xfrm>
          <a:prstGeom prst="ellipse">
            <a:avLst/>
          </a:prstGeom>
          <a:solidFill>
            <a:srgbClr val="FFEFCE"/>
          </a:solidFill>
          <a:ln w="28575">
            <a:noFill/>
            <a:round/>
            <a:headEnd/>
            <a:tailEnd/>
          </a:ln>
        </p:spPr>
        <p:txBody>
          <a:bodyPr wrap="none" anchor="ctr"/>
          <a:lstStyle/>
          <a:p>
            <a:endParaRPr lang="en-GB"/>
          </a:p>
        </p:txBody>
      </p:sp>
      <p:sp>
        <p:nvSpPr>
          <p:cNvPr id="3077" name="Text Box 6"/>
          <p:cNvSpPr txBox="1">
            <a:spLocks noChangeArrowheads="1"/>
          </p:cNvSpPr>
          <p:nvPr/>
        </p:nvSpPr>
        <p:spPr bwMode="auto">
          <a:xfrm>
            <a:off x="65088" y="712788"/>
            <a:ext cx="9010650" cy="1189037"/>
          </a:xfrm>
          <a:prstGeom prst="rect">
            <a:avLst/>
          </a:prstGeom>
          <a:noFill/>
          <a:ln w="9525">
            <a:noFill/>
            <a:miter lim="800000"/>
            <a:headEnd/>
            <a:tailEnd/>
          </a:ln>
        </p:spPr>
        <p:txBody>
          <a:bodyPr>
            <a:spAutoFit/>
          </a:bodyPr>
          <a:lstStyle/>
          <a:p>
            <a:pPr algn="ctr"/>
            <a:r>
              <a:rPr lang="en-US" altLang="en-US" sz="4800" b="1">
                <a:latin typeface="Arial" charset="0"/>
              </a:rPr>
              <a:t>12</a:t>
            </a:r>
            <a:r>
              <a:rPr lang="en-US" altLang="en-US" sz="2000" b="1">
                <a:latin typeface="Arial" charset="0"/>
              </a:rPr>
              <a:t> </a:t>
            </a:r>
          </a:p>
          <a:p>
            <a:pPr algn="ctr"/>
            <a:r>
              <a:rPr lang="en-US" altLang="en-US" b="1">
                <a:solidFill>
                  <a:srgbClr val="0094B9"/>
                </a:solidFill>
                <a:latin typeface="Arial" charset="0"/>
              </a:rPr>
              <a:t>SHORT-RUN ECONOMIC FLUCTUATIONS</a:t>
            </a:r>
          </a:p>
        </p:txBody>
      </p:sp>
      <p:pic>
        <p:nvPicPr>
          <p:cNvPr id="3078" name="Picture 8" descr="A6XEFY"/>
          <p:cNvPicPr>
            <a:picLocks noChangeAspect="1" noChangeArrowheads="1"/>
          </p:cNvPicPr>
          <p:nvPr/>
        </p:nvPicPr>
        <p:blipFill>
          <a:blip r:embed="rId3" cstate="print"/>
          <a:srcRect/>
          <a:stretch>
            <a:fillRect/>
          </a:stretch>
        </p:blipFill>
        <p:spPr bwMode="auto">
          <a:xfrm>
            <a:off x="457200" y="2743200"/>
            <a:ext cx="8289925" cy="39798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EXPLAINING SHORT-RUN ECONOMIC FLUCTUATIONS</a:t>
            </a:r>
          </a:p>
        </p:txBody>
      </p:sp>
      <p:sp>
        <p:nvSpPr>
          <p:cNvPr id="12291" name="Rectangle 3"/>
          <p:cNvSpPr>
            <a:spLocks noGrp="1" noChangeArrowheads="1"/>
          </p:cNvSpPr>
          <p:nvPr>
            <p:ph type="body" idx="1"/>
          </p:nvPr>
        </p:nvSpPr>
        <p:spPr/>
        <p:txBody>
          <a:bodyPr/>
          <a:lstStyle/>
          <a:p>
            <a:endParaRPr lang="en-US" smtClean="0"/>
          </a:p>
          <a:p>
            <a:r>
              <a:rPr lang="en-US" smtClean="0"/>
              <a:t>How the Short Run Differs from the Long Run?</a:t>
            </a:r>
            <a:endParaRPr lang="en-US" smtClean="0">
              <a:latin typeface="Tahoma" pitchFamily="34" charset="0"/>
            </a:endParaRPr>
          </a:p>
          <a:p>
            <a:pPr lvl="1"/>
            <a:r>
              <a:rPr lang="en-US" smtClean="0"/>
              <a:t>Most economists believe that classical theory describes the world in the long run but not in the short run.</a:t>
            </a:r>
          </a:p>
          <a:p>
            <a:pPr lvl="1"/>
            <a:r>
              <a:rPr lang="en-US" smtClean="0"/>
              <a:t>The assumption of monetary neutrality is not appropriate when studying year-to-year changes in the economy.</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200" smtClean="0">
                <a:solidFill>
                  <a:srgbClr val="FFFFFF"/>
                </a:solidFill>
              </a:rPr>
              <a:t>The Basic Model of Economic Fluctuations</a:t>
            </a:r>
            <a:endParaRPr lang="en-US" sz="3200" smtClean="0">
              <a:solidFill>
                <a:srgbClr val="FFFFFF"/>
              </a:solidFill>
              <a:latin typeface="Tahoma" pitchFamily="34" charset="0"/>
            </a:endParaRPr>
          </a:p>
        </p:txBody>
      </p:sp>
      <p:sp>
        <p:nvSpPr>
          <p:cNvPr id="13315" name="Rectangle 3"/>
          <p:cNvSpPr>
            <a:spLocks noGrp="1" noChangeArrowheads="1"/>
          </p:cNvSpPr>
          <p:nvPr>
            <p:ph type="body" idx="1"/>
          </p:nvPr>
        </p:nvSpPr>
        <p:spPr/>
        <p:txBody>
          <a:bodyPr/>
          <a:lstStyle/>
          <a:p>
            <a:endParaRPr lang="en-US" smtClean="0"/>
          </a:p>
          <a:p>
            <a:r>
              <a:rPr lang="en-US" smtClean="0"/>
              <a:t>Two variables are used to develop a model to analyze the short-run fluctuations.</a:t>
            </a:r>
          </a:p>
          <a:p>
            <a:pPr lvl="1"/>
            <a:r>
              <a:rPr lang="en-US" smtClean="0"/>
              <a:t>The economy’s output of goods and services measured by real GDP.</a:t>
            </a:r>
          </a:p>
          <a:p>
            <a:pPr lvl="1"/>
            <a:r>
              <a:rPr lang="en-US" smtClean="0"/>
              <a:t>The overall price level measured by the CPI or the GDP deflator.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sz="3200" smtClean="0">
                <a:solidFill>
                  <a:srgbClr val="FFFFFF"/>
                </a:solidFill>
              </a:rPr>
              <a:t>The Basic Model of Economic Fluctuations </a:t>
            </a:r>
          </a:p>
        </p:txBody>
      </p:sp>
      <p:sp>
        <p:nvSpPr>
          <p:cNvPr id="14339" name="Rectangle 3"/>
          <p:cNvSpPr>
            <a:spLocks noGrp="1" noChangeArrowheads="1"/>
          </p:cNvSpPr>
          <p:nvPr>
            <p:ph type="body" idx="1"/>
          </p:nvPr>
        </p:nvSpPr>
        <p:spPr/>
        <p:txBody>
          <a:bodyPr/>
          <a:lstStyle/>
          <a:p>
            <a:r>
              <a:rPr lang="en-US" smtClean="0"/>
              <a:t>The Basic Model of Aggregate Demand and Aggregate Supply</a:t>
            </a:r>
            <a:endParaRPr lang="en-US" smtClean="0">
              <a:latin typeface="Tahoma" pitchFamily="34" charset="0"/>
            </a:endParaRPr>
          </a:p>
          <a:p>
            <a:pPr lvl="1">
              <a:buClr>
                <a:srgbClr val="000000"/>
              </a:buClr>
            </a:pPr>
            <a:r>
              <a:rPr lang="en-US" smtClean="0"/>
              <a:t>Economist use the </a:t>
            </a:r>
            <a:r>
              <a:rPr lang="en-US" i="1" smtClean="0">
                <a:solidFill>
                  <a:srgbClr val="25A9A6"/>
                </a:solidFill>
              </a:rPr>
              <a:t>model of aggregate demand and aggregate supply </a:t>
            </a:r>
            <a:r>
              <a:rPr lang="en-US" smtClean="0"/>
              <a:t>to explain short-run fluctuations in economic activity around its long-run trend.</a:t>
            </a:r>
          </a:p>
          <a:p>
            <a:pPr lvl="1">
              <a:buClr>
                <a:srgbClr val="000000"/>
              </a:buClr>
            </a:pPr>
            <a:r>
              <a:rPr lang="en-US" smtClean="0"/>
              <a:t>The </a:t>
            </a:r>
            <a:r>
              <a:rPr lang="en-US" i="1" smtClean="0">
                <a:solidFill>
                  <a:srgbClr val="25A9A6"/>
                </a:solidFill>
              </a:rPr>
              <a:t>aggregate-demand curve </a:t>
            </a:r>
            <a:r>
              <a:rPr lang="en-US" smtClean="0"/>
              <a:t>shows the quantity of goods and services that households, firms, and the government want to buy at each price level.</a:t>
            </a:r>
          </a:p>
          <a:p>
            <a:pPr lvl="1">
              <a:buClr>
                <a:srgbClr val="000000"/>
              </a:buClr>
            </a:pPr>
            <a:r>
              <a:rPr lang="en-US" smtClean="0"/>
              <a:t>The </a:t>
            </a:r>
            <a:r>
              <a:rPr lang="en-US" i="1" smtClean="0">
                <a:solidFill>
                  <a:srgbClr val="25A9A6"/>
                </a:solidFill>
              </a:rPr>
              <a:t>aggregate-supply curve </a:t>
            </a:r>
            <a:r>
              <a:rPr lang="en-US" smtClean="0"/>
              <a:t>shows the quantity of goods and services that firms choose to produce and sell at each price level.</a:t>
            </a:r>
          </a:p>
          <a:p>
            <a:pPr lvl="1">
              <a:buClr>
                <a:srgbClr val="000000"/>
              </a:buClr>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2 Aggregate Demand and Aggregate Supply</a:t>
            </a:r>
          </a:p>
        </p:txBody>
      </p:sp>
      <p:sp>
        <p:nvSpPr>
          <p:cNvPr id="15364" name="Rectangle 5"/>
          <p:cNvSpPr>
            <a:spLocks noChangeArrowheads="1"/>
          </p:cNvSpPr>
          <p:nvPr/>
        </p:nvSpPr>
        <p:spPr bwMode="auto">
          <a:xfrm>
            <a:off x="1662113" y="1471613"/>
            <a:ext cx="6635750" cy="4449762"/>
          </a:xfrm>
          <a:prstGeom prst="rect">
            <a:avLst/>
          </a:prstGeom>
          <a:solidFill>
            <a:srgbClr val="F3F6F9"/>
          </a:solidFill>
          <a:ln w="215900">
            <a:solidFill>
              <a:srgbClr val="F3F6F9"/>
            </a:solidFill>
            <a:miter lim="800000"/>
            <a:headEnd/>
            <a:tailEnd/>
          </a:ln>
        </p:spPr>
        <p:txBody>
          <a:bodyPr/>
          <a:lstStyle/>
          <a:p>
            <a:endParaRPr lang="en-GB"/>
          </a:p>
        </p:txBody>
      </p:sp>
      <p:sp>
        <p:nvSpPr>
          <p:cNvPr id="15365" name="Rectangle 6"/>
          <p:cNvSpPr>
            <a:spLocks noChangeArrowheads="1"/>
          </p:cNvSpPr>
          <p:nvPr/>
        </p:nvSpPr>
        <p:spPr bwMode="auto">
          <a:xfrm>
            <a:off x="1662113" y="1471613"/>
            <a:ext cx="6635750" cy="4449762"/>
          </a:xfrm>
          <a:prstGeom prst="rect">
            <a:avLst/>
          </a:prstGeom>
          <a:solidFill>
            <a:srgbClr val="F2F4F8"/>
          </a:solidFill>
          <a:ln w="195263">
            <a:solidFill>
              <a:srgbClr val="F2F4F8"/>
            </a:solidFill>
            <a:miter lim="800000"/>
            <a:headEnd/>
            <a:tailEnd/>
          </a:ln>
        </p:spPr>
        <p:txBody>
          <a:bodyPr/>
          <a:lstStyle/>
          <a:p>
            <a:endParaRPr lang="en-GB"/>
          </a:p>
        </p:txBody>
      </p:sp>
      <p:sp>
        <p:nvSpPr>
          <p:cNvPr id="15366" name="Rectangle 7"/>
          <p:cNvSpPr>
            <a:spLocks noChangeArrowheads="1"/>
          </p:cNvSpPr>
          <p:nvPr/>
        </p:nvSpPr>
        <p:spPr bwMode="auto">
          <a:xfrm>
            <a:off x="1662113" y="1471613"/>
            <a:ext cx="6635750" cy="4449762"/>
          </a:xfrm>
          <a:prstGeom prst="rect">
            <a:avLst/>
          </a:prstGeom>
          <a:solidFill>
            <a:srgbClr val="F1F4F7"/>
          </a:solidFill>
          <a:ln w="176213">
            <a:solidFill>
              <a:srgbClr val="F1F4F7"/>
            </a:solidFill>
            <a:miter lim="800000"/>
            <a:headEnd/>
            <a:tailEnd/>
          </a:ln>
        </p:spPr>
        <p:txBody>
          <a:bodyPr/>
          <a:lstStyle/>
          <a:p>
            <a:endParaRPr lang="en-GB"/>
          </a:p>
        </p:txBody>
      </p:sp>
      <p:sp>
        <p:nvSpPr>
          <p:cNvPr id="15367" name="Rectangle 8"/>
          <p:cNvSpPr>
            <a:spLocks noChangeArrowheads="1"/>
          </p:cNvSpPr>
          <p:nvPr/>
        </p:nvSpPr>
        <p:spPr bwMode="auto">
          <a:xfrm>
            <a:off x="1662113" y="1471613"/>
            <a:ext cx="6635750" cy="4449762"/>
          </a:xfrm>
          <a:prstGeom prst="rect">
            <a:avLst/>
          </a:prstGeom>
          <a:solidFill>
            <a:srgbClr val="F0F2F5"/>
          </a:solidFill>
          <a:ln w="157163">
            <a:solidFill>
              <a:srgbClr val="F0F2F5"/>
            </a:solidFill>
            <a:miter lim="800000"/>
            <a:headEnd/>
            <a:tailEnd/>
          </a:ln>
        </p:spPr>
        <p:txBody>
          <a:bodyPr/>
          <a:lstStyle/>
          <a:p>
            <a:endParaRPr lang="en-GB"/>
          </a:p>
        </p:txBody>
      </p:sp>
      <p:sp>
        <p:nvSpPr>
          <p:cNvPr id="15368" name="Rectangle 9"/>
          <p:cNvSpPr>
            <a:spLocks noChangeArrowheads="1"/>
          </p:cNvSpPr>
          <p:nvPr/>
        </p:nvSpPr>
        <p:spPr bwMode="auto">
          <a:xfrm>
            <a:off x="1662113" y="1471613"/>
            <a:ext cx="6635750" cy="4449762"/>
          </a:xfrm>
          <a:prstGeom prst="rect">
            <a:avLst/>
          </a:prstGeom>
          <a:solidFill>
            <a:srgbClr val="EEF1F4"/>
          </a:solidFill>
          <a:ln w="136525">
            <a:solidFill>
              <a:srgbClr val="EEF1F4"/>
            </a:solidFill>
            <a:miter lim="800000"/>
            <a:headEnd/>
            <a:tailEnd/>
          </a:ln>
        </p:spPr>
        <p:txBody>
          <a:bodyPr/>
          <a:lstStyle/>
          <a:p>
            <a:endParaRPr lang="en-GB"/>
          </a:p>
        </p:txBody>
      </p:sp>
      <p:sp>
        <p:nvSpPr>
          <p:cNvPr id="15369" name="Rectangle 10"/>
          <p:cNvSpPr>
            <a:spLocks noChangeArrowheads="1"/>
          </p:cNvSpPr>
          <p:nvPr/>
        </p:nvSpPr>
        <p:spPr bwMode="auto">
          <a:xfrm>
            <a:off x="1662113" y="1471613"/>
            <a:ext cx="6635750" cy="4449762"/>
          </a:xfrm>
          <a:prstGeom prst="rect">
            <a:avLst/>
          </a:prstGeom>
          <a:solidFill>
            <a:srgbClr val="EDEFF3"/>
          </a:solidFill>
          <a:ln w="117475">
            <a:solidFill>
              <a:srgbClr val="EDEFF3"/>
            </a:solidFill>
            <a:miter lim="800000"/>
            <a:headEnd/>
            <a:tailEnd/>
          </a:ln>
        </p:spPr>
        <p:txBody>
          <a:bodyPr/>
          <a:lstStyle/>
          <a:p>
            <a:endParaRPr lang="en-GB"/>
          </a:p>
        </p:txBody>
      </p:sp>
      <p:sp>
        <p:nvSpPr>
          <p:cNvPr id="15370" name="Rectangle 11"/>
          <p:cNvSpPr>
            <a:spLocks noChangeArrowheads="1"/>
          </p:cNvSpPr>
          <p:nvPr/>
        </p:nvSpPr>
        <p:spPr bwMode="auto">
          <a:xfrm>
            <a:off x="1662113" y="1471613"/>
            <a:ext cx="6635750" cy="4449762"/>
          </a:xfrm>
          <a:prstGeom prst="rect">
            <a:avLst/>
          </a:prstGeom>
          <a:solidFill>
            <a:srgbClr val="EBEEF2"/>
          </a:solidFill>
          <a:ln w="98425">
            <a:solidFill>
              <a:srgbClr val="EBEEF2"/>
            </a:solidFill>
            <a:miter lim="800000"/>
            <a:headEnd/>
            <a:tailEnd/>
          </a:ln>
        </p:spPr>
        <p:txBody>
          <a:bodyPr/>
          <a:lstStyle/>
          <a:p>
            <a:endParaRPr lang="en-GB"/>
          </a:p>
        </p:txBody>
      </p:sp>
      <p:sp>
        <p:nvSpPr>
          <p:cNvPr id="15371" name="Rectangle 12"/>
          <p:cNvSpPr>
            <a:spLocks noChangeArrowheads="1"/>
          </p:cNvSpPr>
          <p:nvPr/>
        </p:nvSpPr>
        <p:spPr bwMode="auto">
          <a:xfrm>
            <a:off x="1662113" y="1471613"/>
            <a:ext cx="6635750" cy="4449762"/>
          </a:xfrm>
          <a:prstGeom prst="rect">
            <a:avLst/>
          </a:prstGeom>
          <a:solidFill>
            <a:srgbClr val="EAECF1"/>
          </a:solidFill>
          <a:ln w="77788">
            <a:solidFill>
              <a:srgbClr val="EAECF1"/>
            </a:solidFill>
            <a:miter lim="800000"/>
            <a:headEnd/>
            <a:tailEnd/>
          </a:ln>
        </p:spPr>
        <p:txBody>
          <a:bodyPr/>
          <a:lstStyle/>
          <a:p>
            <a:endParaRPr lang="en-GB"/>
          </a:p>
        </p:txBody>
      </p:sp>
      <p:sp>
        <p:nvSpPr>
          <p:cNvPr id="15372" name="Rectangle 13"/>
          <p:cNvSpPr>
            <a:spLocks noChangeArrowheads="1"/>
          </p:cNvSpPr>
          <p:nvPr/>
        </p:nvSpPr>
        <p:spPr bwMode="auto">
          <a:xfrm>
            <a:off x="1662113" y="1471613"/>
            <a:ext cx="6635750" cy="4449762"/>
          </a:xfrm>
          <a:prstGeom prst="rect">
            <a:avLst/>
          </a:prstGeom>
          <a:solidFill>
            <a:srgbClr val="E9EBF0"/>
          </a:solidFill>
          <a:ln w="58738">
            <a:solidFill>
              <a:srgbClr val="E9EBF0"/>
            </a:solidFill>
            <a:miter lim="800000"/>
            <a:headEnd/>
            <a:tailEnd/>
          </a:ln>
        </p:spPr>
        <p:txBody>
          <a:bodyPr/>
          <a:lstStyle/>
          <a:p>
            <a:endParaRPr lang="en-GB"/>
          </a:p>
        </p:txBody>
      </p:sp>
      <p:sp>
        <p:nvSpPr>
          <p:cNvPr id="15373" name="Rectangle 14"/>
          <p:cNvSpPr>
            <a:spLocks noChangeArrowheads="1"/>
          </p:cNvSpPr>
          <p:nvPr/>
        </p:nvSpPr>
        <p:spPr bwMode="auto">
          <a:xfrm>
            <a:off x="1662113" y="1471613"/>
            <a:ext cx="6635750" cy="4449762"/>
          </a:xfrm>
          <a:prstGeom prst="rect">
            <a:avLst/>
          </a:prstGeom>
          <a:solidFill>
            <a:srgbClr val="E7EAEF"/>
          </a:solidFill>
          <a:ln w="39688">
            <a:solidFill>
              <a:srgbClr val="E7EAEF"/>
            </a:solidFill>
            <a:miter lim="800000"/>
            <a:headEnd/>
            <a:tailEnd/>
          </a:ln>
        </p:spPr>
        <p:txBody>
          <a:bodyPr/>
          <a:lstStyle/>
          <a:p>
            <a:endParaRPr lang="en-GB"/>
          </a:p>
        </p:txBody>
      </p:sp>
      <p:sp>
        <p:nvSpPr>
          <p:cNvPr id="15374" name="Rectangle 15"/>
          <p:cNvSpPr>
            <a:spLocks noChangeArrowheads="1"/>
          </p:cNvSpPr>
          <p:nvPr/>
        </p:nvSpPr>
        <p:spPr bwMode="auto">
          <a:xfrm>
            <a:off x="1662113" y="1471613"/>
            <a:ext cx="6635750" cy="4508500"/>
          </a:xfrm>
          <a:prstGeom prst="rect">
            <a:avLst/>
          </a:prstGeom>
          <a:solidFill>
            <a:srgbClr val="E6E9EF"/>
          </a:solidFill>
          <a:ln w="19050">
            <a:solidFill>
              <a:srgbClr val="E6E9EF"/>
            </a:solidFill>
            <a:miter lim="800000"/>
            <a:headEnd/>
            <a:tailEnd/>
          </a:ln>
        </p:spPr>
        <p:txBody>
          <a:bodyPr/>
          <a:lstStyle/>
          <a:p>
            <a:endParaRPr lang="en-GB"/>
          </a:p>
        </p:txBody>
      </p:sp>
      <p:sp>
        <p:nvSpPr>
          <p:cNvPr id="15375" name="Rectangle 16"/>
          <p:cNvSpPr>
            <a:spLocks noChangeArrowheads="1"/>
          </p:cNvSpPr>
          <p:nvPr/>
        </p:nvSpPr>
        <p:spPr bwMode="auto">
          <a:xfrm>
            <a:off x="1525588" y="1335088"/>
            <a:ext cx="6732587" cy="4546600"/>
          </a:xfrm>
          <a:prstGeom prst="rect">
            <a:avLst/>
          </a:prstGeom>
          <a:solidFill>
            <a:srgbClr val="FFFFFF"/>
          </a:solidFill>
          <a:ln w="9525">
            <a:noFill/>
            <a:miter lim="800000"/>
            <a:headEnd/>
            <a:tailEnd/>
          </a:ln>
        </p:spPr>
        <p:txBody>
          <a:bodyPr/>
          <a:lstStyle/>
          <a:p>
            <a:endParaRPr lang="en-GB"/>
          </a:p>
        </p:txBody>
      </p:sp>
      <p:sp>
        <p:nvSpPr>
          <p:cNvPr id="15376" name="Freeform 17"/>
          <p:cNvSpPr>
            <a:spLocks/>
          </p:cNvSpPr>
          <p:nvPr/>
        </p:nvSpPr>
        <p:spPr bwMode="auto">
          <a:xfrm>
            <a:off x="1525588" y="1335088"/>
            <a:ext cx="6732587" cy="4546600"/>
          </a:xfrm>
          <a:custGeom>
            <a:avLst/>
            <a:gdLst>
              <a:gd name="T0" fmla="*/ 0 w 4241"/>
              <a:gd name="T1" fmla="*/ 0 h 2864"/>
              <a:gd name="T2" fmla="*/ 0 w 4241"/>
              <a:gd name="T3" fmla="*/ 2147483647 h 2864"/>
              <a:gd name="T4" fmla="*/ 2147483647 w 4241"/>
              <a:gd name="T5" fmla="*/ 2147483647 h 2864"/>
              <a:gd name="T6" fmla="*/ 0 60000 65536"/>
              <a:gd name="T7" fmla="*/ 0 60000 65536"/>
              <a:gd name="T8" fmla="*/ 0 60000 65536"/>
              <a:gd name="T9" fmla="*/ 0 w 4241"/>
              <a:gd name="T10" fmla="*/ 0 h 2864"/>
              <a:gd name="T11" fmla="*/ 4241 w 4241"/>
              <a:gd name="T12" fmla="*/ 2864 h 2864"/>
            </a:gdLst>
            <a:ahLst/>
            <a:cxnLst>
              <a:cxn ang="T6">
                <a:pos x="T0" y="T1"/>
              </a:cxn>
              <a:cxn ang="T7">
                <a:pos x="T2" y="T3"/>
              </a:cxn>
              <a:cxn ang="T8">
                <a:pos x="T4" y="T5"/>
              </a:cxn>
            </a:cxnLst>
            <a:rect l="T9" t="T10" r="T11" b="T12"/>
            <a:pathLst>
              <a:path w="4241" h="2864">
                <a:moveTo>
                  <a:pt x="0" y="0"/>
                </a:moveTo>
                <a:lnTo>
                  <a:pt x="0" y="2864"/>
                </a:lnTo>
                <a:lnTo>
                  <a:pt x="4241" y="2864"/>
                </a:lnTo>
              </a:path>
            </a:pathLst>
          </a:custGeom>
          <a:noFill/>
          <a:ln w="19050">
            <a:solidFill>
              <a:srgbClr val="000000"/>
            </a:solidFill>
            <a:round/>
            <a:headEnd/>
            <a:tailEnd/>
          </a:ln>
        </p:spPr>
        <p:txBody>
          <a:bodyPr/>
          <a:lstStyle/>
          <a:p>
            <a:endParaRPr lang="cs-CZ"/>
          </a:p>
        </p:txBody>
      </p:sp>
      <p:sp>
        <p:nvSpPr>
          <p:cNvPr id="15377" name="Rectangle 18"/>
          <p:cNvSpPr>
            <a:spLocks noChangeArrowheads="1"/>
          </p:cNvSpPr>
          <p:nvPr/>
        </p:nvSpPr>
        <p:spPr bwMode="auto">
          <a:xfrm>
            <a:off x="7162800" y="5902325"/>
            <a:ext cx="1223963" cy="292100"/>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Quantity of</a:t>
            </a:r>
            <a:endParaRPr lang="en-US"/>
          </a:p>
        </p:txBody>
      </p:sp>
      <p:sp>
        <p:nvSpPr>
          <p:cNvPr id="15378" name="Rectangle 19"/>
          <p:cNvSpPr>
            <a:spLocks noChangeArrowheads="1"/>
          </p:cNvSpPr>
          <p:nvPr/>
        </p:nvSpPr>
        <p:spPr bwMode="auto">
          <a:xfrm>
            <a:off x="7577138" y="6162675"/>
            <a:ext cx="796925" cy="292100"/>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Output</a:t>
            </a:r>
            <a:endParaRPr lang="en-US"/>
          </a:p>
        </p:txBody>
      </p:sp>
      <p:sp>
        <p:nvSpPr>
          <p:cNvPr id="15379" name="Rectangle 20"/>
          <p:cNvSpPr>
            <a:spLocks noChangeArrowheads="1"/>
          </p:cNvSpPr>
          <p:nvPr/>
        </p:nvSpPr>
        <p:spPr bwMode="auto">
          <a:xfrm>
            <a:off x="965200" y="1303338"/>
            <a:ext cx="614363" cy="292100"/>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Price</a:t>
            </a:r>
            <a:endParaRPr lang="en-US"/>
          </a:p>
        </p:txBody>
      </p:sp>
      <p:sp>
        <p:nvSpPr>
          <p:cNvPr id="15380" name="Rectangle 21"/>
          <p:cNvSpPr>
            <a:spLocks noChangeArrowheads="1"/>
          </p:cNvSpPr>
          <p:nvPr/>
        </p:nvSpPr>
        <p:spPr bwMode="auto">
          <a:xfrm>
            <a:off x="939800" y="1563688"/>
            <a:ext cx="647700" cy="292100"/>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Level</a:t>
            </a:r>
            <a:endParaRPr lang="en-US"/>
          </a:p>
        </p:txBody>
      </p:sp>
      <p:sp>
        <p:nvSpPr>
          <p:cNvPr id="15381" name="Rectangle 22"/>
          <p:cNvSpPr>
            <a:spLocks noChangeArrowheads="1"/>
          </p:cNvSpPr>
          <p:nvPr/>
        </p:nvSpPr>
        <p:spPr bwMode="auto">
          <a:xfrm>
            <a:off x="1354138" y="5908675"/>
            <a:ext cx="214312" cy="292100"/>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grpSp>
        <p:nvGrpSpPr>
          <p:cNvPr id="2" name="Group 23"/>
          <p:cNvGrpSpPr>
            <a:grpSpLocks/>
          </p:cNvGrpSpPr>
          <p:nvPr/>
        </p:nvGrpSpPr>
        <p:grpSpPr bwMode="auto">
          <a:xfrm>
            <a:off x="2387600" y="2386013"/>
            <a:ext cx="4794250" cy="2730500"/>
            <a:chOff x="1504" y="1503"/>
            <a:chExt cx="3020" cy="1720"/>
          </a:xfrm>
        </p:grpSpPr>
        <p:sp>
          <p:nvSpPr>
            <p:cNvPr id="15395" name="Line 24"/>
            <p:cNvSpPr>
              <a:spLocks noChangeShapeType="1"/>
            </p:cNvSpPr>
            <p:nvPr/>
          </p:nvSpPr>
          <p:spPr bwMode="auto">
            <a:xfrm flipV="1">
              <a:off x="1504" y="1582"/>
              <a:ext cx="2293" cy="1641"/>
            </a:xfrm>
            <a:prstGeom prst="line">
              <a:avLst/>
            </a:prstGeom>
            <a:noFill/>
            <a:ln w="58738">
              <a:solidFill>
                <a:srgbClr val="003F95"/>
              </a:solidFill>
              <a:round/>
              <a:headEnd/>
              <a:tailEnd/>
            </a:ln>
          </p:spPr>
          <p:txBody>
            <a:bodyPr/>
            <a:lstStyle/>
            <a:p>
              <a:endParaRPr lang="cs-CZ"/>
            </a:p>
          </p:txBody>
        </p:sp>
        <p:sp>
          <p:nvSpPr>
            <p:cNvPr id="15396" name="Rectangle 25"/>
            <p:cNvSpPr>
              <a:spLocks noChangeArrowheads="1"/>
            </p:cNvSpPr>
            <p:nvPr/>
          </p:nvSpPr>
          <p:spPr bwMode="auto">
            <a:xfrm>
              <a:off x="3863" y="1503"/>
              <a:ext cx="661"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Aggregate</a:t>
              </a:r>
              <a:endParaRPr lang="en-US"/>
            </a:p>
          </p:txBody>
        </p:sp>
        <p:sp>
          <p:nvSpPr>
            <p:cNvPr id="15397" name="Rectangle 26"/>
            <p:cNvSpPr>
              <a:spLocks noChangeArrowheads="1"/>
            </p:cNvSpPr>
            <p:nvPr/>
          </p:nvSpPr>
          <p:spPr bwMode="auto">
            <a:xfrm>
              <a:off x="3977" y="1666"/>
              <a:ext cx="441"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supply</a:t>
              </a:r>
              <a:endParaRPr lang="en-US"/>
            </a:p>
          </p:txBody>
        </p:sp>
      </p:grpSp>
      <p:grpSp>
        <p:nvGrpSpPr>
          <p:cNvPr id="3" name="Group 27"/>
          <p:cNvGrpSpPr>
            <a:grpSpLocks/>
          </p:cNvGrpSpPr>
          <p:nvPr/>
        </p:nvGrpSpPr>
        <p:grpSpPr bwMode="auto">
          <a:xfrm>
            <a:off x="2465388" y="2706688"/>
            <a:ext cx="4573587" cy="2646362"/>
            <a:chOff x="1553" y="1705"/>
            <a:chExt cx="2881" cy="1667"/>
          </a:xfrm>
        </p:grpSpPr>
        <p:sp>
          <p:nvSpPr>
            <p:cNvPr id="15392" name="Line 28"/>
            <p:cNvSpPr>
              <a:spLocks noChangeShapeType="1"/>
            </p:cNvSpPr>
            <p:nvPr/>
          </p:nvSpPr>
          <p:spPr bwMode="auto">
            <a:xfrm flipH="1" flipV="1">
              <a:off x="1553" y="1705"/>
              <a:ext cx="2158" cy="1420"/>
            </a:xfrm>
            <a:prstGeom prst="line">
              <a:avLst/>
            </a:prstGeom>
            <a:noFill/>
            <a:ln w="58738">
              <a:solidFill>
                <a:srgbClr val="003F95"/>
              </a:solidFill>
              <a:round/>
              <a:headEnd/>
              <a:tailEnd/>
            </a:ln>
          </p:spPr>
          <p:txBody>
            <a:bodyPr/>
            <a:lstStyle/>
            <a:p>
              <a:endParaRPr lang="cs-CZ"/>
            </a:p>
          </p:txBody>
        </p:sp>
        <p:sp>
          <p:nvSpPr>
            <p:cNvPr id="15393" name="Rectangle 29"/>
            <p:cNvSpPr>
              <a:spLocks noChangeArrowheads="1"/>
            </p:cNvSpPr>
            <p:nvPr/>
          </p:nvSpPr>
          <p:spPr bwMode="auto">
            <a:xfrm>
              <a:off x="3773" y="3025"/>
              <a:ext cx="661"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Aggregate</a:t>
              </a:r>
              <a:endParaRPr lang="en-US"/>
            </a:p>
          </p:txBody>
        </p:sp>
        <p:sp>
          <p:nvSpPr>
            <p:cNvPr id="15394" name="Rectangle 30"/>
            <p:cNvSpPr>
              <a:spLocks noChangeArrowheads="1"/>
            </p:cNvSpPr>
            <p:nvPr/>
          </p:nvSpPr>
          <p:spPr bwMode="auto">
            <a:xfrm>
              <a:off x="3839" y="3188"/>
              <a:ext cx="530"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demand</a:t>
              </a:r>
              <a:endParaRPr lang="en-US"/>
            </a:p>
          </p:txBody>
        </p:sp>
      </p:grpSp>
      <p:grpSp>
        <p:nvGrpSpPr>
          <p:cNvPr id="4" name="Group 31"/>
          <p:cNvGrpSpPr>
            <a:grpSpLocks/>
          </p:cNvGrpSpPr>
          <p:nvPr/>
        </p:nvGrpSpPr>
        <p:grpSpPr bwMode="auto">
          <a:xfrm>
            <a:off x="447675" y="3700463"/>
            <a:ext cx="4391025" cy="2760662"/>
            <a:chOff x="282" y="2331"/>
            <a:chExt cx="2766" cy="1739"/>
          </a:xfrm>
        </p:grpSpPr>
        <p:sp>
          <p:nvSpPr>
            <p:cNvPr id="15386" name="Freeform 32"/>
            <p:cNvSpPr>
              <a:spLocks/>
            </p:cNvSpPr>
            <p:nvPr/>
          </p:nvSpPr>
          <p:spPr bwMode="auto">
            <a:xfrm>
              <a:off x="973" y="2421"/>
              <a:ext cx="1665" cy="1284"/>
            </a:xfrm>
            <a:custGeom>
              <a:avLst/>
              <a:gdLst>
                <a:gd name="T0" fmla="*/ 0 w 1665"/>
                <a:gd name="T1" fmla="*/ 0 h 1284"/>
                <a:gd name="T2" fmla="*/ 1665 w 1665"/>
                <a:gd name="T3" fmla="*/ 0 h 1284"/>
                <a:gd name="T4" fmla="*/ 1665 w 1665"/>
                <a:gd name="T5" fmla="*/ 1284 h 1284"/>
                <a:gd name="T6" fmla="*/ 0 60000 65536"/>
                <a:gd name="T7" fmla="*/ 0 60000 65536"/>
                <a:gd name="T8" fmla="*/ 0 60000 65536"/>
                <a:gd name="T9" fmla="*/ 0 w 1665"/>
                <a:gd name="T10" fmla="*/ 0 h 1284"/>
                <a:gd name="T11" fmla="*/ 1665 w 1665"/>
                <a:gd name="T12" fmla="*/ 1284 h 1284"/>
              </a:gdLst>
              <a:ahLst/>
              <a:cxnLst>
                <a:cxn ang="T6">
                  <a:pos x="T0" y="T1"/>
                </a:cxn>
                <a:cxn ang="T7">
                  <a:pos x="T2" y="T3"/>
                </a:cxn>
                <a:cxn ang="T8">
                  <a:pos x="T4" y="T5"/>
                </a:cxn>
              </a:cxnLst>
              <a:rect l="T9" t="T10" r="T11" b="T12"/>
              <a:pathLst>
                <a:path w="1665" h="1284">
                  <a:moveTo>
                    <a:pt x="0" y="0"/>
                  </a:moveTo>
                  <a:lnTo>
                    <a:pt x="1665" y="0"/>
                  </a:lnTo>
                  <a:lnTo>
                    <a:pt x="1665" y="1284"/>
                  </a:lnTo>
                </a:path>
              </a:pathLst>
            </a:custGeom>
            <a:noFill/>
            <a:ln w="19050">
              <a:solidFill>
                <a:schemeClr val="tx1"/>
              </a:solidFill>
              <a:prstDash val="sysDot"/>
              <a:round/>
              <a:headEnd/>
              <a:tailEnd/>
            </a:ln>
          </p:spPr>
          <p:txBody>
            <a:bodyPr/>
            <a:lstStyle/>
            <a:p>
              <a:endParaRPr lang="cs-CZ"/>
            </a:p>
          </p:txBody>
        </p:sp>
        <p:sp>
          <p:nvSpPr>
            <p:cNvPr id="15387" name="Oval 33"/>
            <p:cNvSpPr>
              <a:spLocks noChangeArrowheads="1"/>
            </p:cNvSpPr>
            <p:nvPr/>
          </p:nvSpPr>
          <p:spPr bwMode="auto">
            <a:xfrm>
              <a:off x="2593" y="2372"/>
              <a:ext cx="86" cy="86"/>
            </a:xfrm>
            <a:prstGeom prst="ellipse">
              <a:avLst/>
            </a:prstGeom>
            <a:solidFill>
              <a:srgbClr val="000000"/>
            </a:solidFill>
            <a:ln w="9525">
              <a:noFill/>
              <a:round/>
              <a:headEnd/>
              <a:tailEnd/>
            </a:ln>
          </p:spPr>
          <p:txBody>
            <a:bodyPr/>
            <a:lstStyle/>
            <a:p>
              <a:endParaRPr lang="en-GB"/>
            </a:p>
          </p:txBody>
        </p:sp>
        <p:sp>
          <p:nvSpPr>
            <p:cNvPr id="15388" name="Rectangle 34"/>
            <p:cNvSpPr>
              <a:spLocks noChangeArrowheads="1"/>
            </p:cNvSpPr>
            <p:nvPr/>
          </p:nvSpPr>
          <p:spPr bwMode="auto">
            <a:xfrm>
              <a:off x="2334" y="3722"/>
              <a:ext cx="714"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Equilibrium</a:t>
              </a:r>
              <a:endParaRPr lang="en-US"/>
            </a:p>
          </p:txBody>
        </p:sp>
        <p:sp>
          <p:nvSpPr>
            <p:cNvPr id="15389" name="Rectangle 35"/>
            <p:cNvSpPr>
              <a:spLocks noChangeArrowheads="1"/>
            </p:cNvSpPr>
            <p:nvPr/>
          </p:nvSpPr>
          <p:spPr bwMode="auto">
            <a:xfrm>
              <a:off x="2472" y="3886"/>
              <a:ext cx="424"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output</a:t>
              </a:r>
              <a:endParaRPr lang="en-US"/>
            </a:p>
          </p:txBody>
        </p:sp>
        <p:sp>
          <p:nvSpPr>
            <p:cNvPr id="15390" name="Rectangle 36"/>
            <p:cNvSpPr>
              <a:spLocks noChangeArrowheads="1"/>
            </p:cNvSpPr>
            <p:nvPr/>
          </p:nvSpPr>
          <p:spPr bwMode="auto">
            <a:xfrm>
              <a:off x="282" y="2331"/>
              <a:ext cx="714"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Equilibrium</a:t>
              </a:r>
              <a:endParaRPr lang="en-US"/>
            </a:p>
          </p:txBody>
        </p:sp>
        <p:sp>
          <p:nvSpPr>
            <p:cNvPr id="15391" name="Rectangle 37"/>
            <p:cNvSpPr>
              <a:spLocks noChangeArrowheads="1"/>
            </p:cNvSpPr>
            <p:nvPr/>
          </p:nvSpPr>
          <p:spPr bwMode="auto">
            <a:xfrm>
              <a:off x="339" y="2494"/>
              <a:ext cx="640" cy="184"/>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price level</a:t>
              </a:r>
              <a:endParaRPr lang="en-US"/>
            </a:p>
          </p:txBody>
        </p:sp>
      </p:grpSp>
      <p:sp>
        <p:nvSpPr>
          <p:cNvPr id="15385" name="Text Box 39"/>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solidFill>
                  <a:srgbClr val="FFFFFF"/>
                </a:solidFill>
              </a:rPr>
              <a:t>Why the Aggregate Demand Curve Is Downward Sloping?</a:t>
            </a:r>
            <a:endParaRPr lang="en-US" smtClean="0">
              <a:latin typeface="Tahoma" pitchFamily="34" charset="0"/>
            </a:endParaRPr>
          </a:p>
        </p:txBody>
      </p:sp>
      <p:sp>
        <p:nvSpPr>
          <p:cNvPr id="16387" name="Rectangle 3"/>
          <p:cNvSpPr>
            <a:spLocks noGrp="1" noChangeArrowheads="1"/>
          </p:cNvSpPr>
          <p:nvPr>
            <p:ph type="body" idx="1"/>
          </p:nvPr>
        </p:nvSpPr>
        <p:spPr/>
        <p:txBody>
          <a:bodyPr/>
          <a:lstStyle/>
          <a:p>
            <a:r>
              <a:rPr lang="en-US" smtClean="0"/>
              <a:t>The four components of GDP (</a:t>
            </a:r>
            <a:r>
              <a:rPr lang="en-US" i="1" smtClean="0"/>
              <a:t>Y</a:t>
            </a:r>
            <a:r>
              <a:rPr lang="en-US" smtClean="0"/>
              <a:t>) contribute to the aggregate demand for goods and services.</a:t>
            </a:r>
          </a:p>
          <a:p>
            <a:pPr algn="ctr">
              <a:buFontTx/>
              <a:buNone/>
            </a:pPr>
            <a:r>
              <a:rPr lang="en-US" i="1" smtClean="0"/>
              <a:t>Y = C + I + G + NX</a:t>
            </a:r>
          </a:p>
          <a:p>
            <a:r>
              <a:rPr lang="en-US" smtClean="0"/>
              <a:t>The Price Level and Consumption:  The Wealth Effect</a:t>
            </a:r>
          </a:p>
          <a:p>
            <a:r>
              <a:rPr lang="en-US" smtClean="0"/>
              <a:t>The Price Level and Investment:  The Interest Rate Effect</a:t>
            </a:r>
          </a:p>
          <a:p>
            <a:r>
              <a:rPr lang="en-US" smtClean="0"/>
              <a:t>The Price Level and Net Exports:  The Exchange Rate Effect</a:t>
            </a:r>
          </a:p>
          <a:p>
            <a:pPr algn="ctr">
              <a:buFontTx/>
              <a:buNone/>
            </a:pPr>
            <a:endParaRPr lang="en-US" i="1" smtClean="0"/>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17411" name="Rectangle 3"/>
          <p:cNvSpPr>
            <a:spLocks noGrp="1" noChangeArrowheads="1"/>
          </p:cNvSpPr>
          <p:nvPr>
            <p:ph type="title"/>
          </p:nvPr>
        </p:nvSpPr>
        <p:spPr>
          <a:xfrm>
            <a:off x="609600" y="50800"/>
            <a:ext cx="8229600" cy="685800"/>
          </a:xfrm>
        </p:spPr>
        <p:txBody>
          <a:bodyPr/>
          <a:lstStyle/>
          <a:p>
            <a:pPr>
              <a:lnSpc>
                <a:spcPct val="80000"/>
              </a:lnSpc>
            </a:pPr>
            <a:r>
              <a:rPr lang="en-US" sz="2800" smtClean="0"/>
              <a:t>Figure 3 The Aggregate Demand Curve</a:t>
            </a:r>
          </a:p>
        </p:txBody>
      </p:sp>
      <p:sp>
        <p:nvSpPr>
          <p:cNvPr id="17412" name="Rectangle 5"/>
          <p:cNvSpPr>
            <a:spLocks noChangeArrowheads="1"/>
          </p:cNvSpPr>
          <p:nvPr/>
        </p:nvSpPr>
        <p:spPr bwMode="auto">
          <a:xfrm>
            <a:off x="2147888" y="1430338"/>
            <a:ext cx="6061075" cy="3910012"/>
          </a:xfrm>
          <a:prstGeom prst="rect">
            <a:avLst/>
          </a:prstGeom>
          <a:solidFill>
            <a:srgbClr val="F3F6F9"/>
          </a:solidFill>
          <a:ln w="192088">
            <a:solidFill>
              <a:srgbClr val="F3F6F9"/>
            </a:solidFill>
            <a:miter lim="800000"/>
            <a:headEnd/>
            <a:tailEnd/>
          </a:ln>
        </p:spPr>
        <p:txBody>
          <a:bodyPr/>
          <a:lstStyle/>
          <a:p>
            <a:endParaRPr lang="en-GB"/>
          </a:p>
        </p:txBody>
      </p:sp>
      <p:sp>
        <p:nvSpPr>
          <p:cNvPr id="17413" name="Rectangle 6"/>
          <p:cNvSpPr>
            <a:spLocks noChangeArrowheads="1"/>
          </p:cNvSpPr>
          <p:nvPr/>
        </p:nvSpPr>
        <p:spPr bwMode="auto">
          <a:xfrm>
            <a:off x="2147888" y="1430338"/>
            <a:ext cx="6061075" cy="3910012"/>
          </a:xfrm>
          <a:prstGeom prst="rect">
            <a:avLst/>
          </a:prstGeom>
          <a:solidFill>
            <a:srgbClr val="F2F4F8"/>
          </a:solidFill>
          <a:ln w="174625">
            <a:solidFill>
              <a:srgbClr val="F2F4F8"/>
            </a:solidFill>
            <a:miter lim="800000"/>
            <a:headEnd/>
            <a:tailEnd/>
          </a:ln>
        </p:spPr>
        <p:txBody>
          <a:bodyPr/>
          <a:lstStyle/>
          <a:p>
            <a:endParaRPr lang="en-GB"/>
          </a:p>
        </p:txBody>
      </p:sp>
      <p:sp>
        <p:nvSpPr>
          <p:cNvPr id="17414" name="Rectangle 7"/>
          <p:cNvSpPr>
            <a:spLocks noChangeArrowheads="1"/>
          </p:cNvSpPr>
          <p:nvPr/>
        </p:nvSpPr>
        <p:spPr bwMode="auto">
          <a:xfrm>
            <a:off x="2147888" y="1430338"/>
            <a:ext cx="6061075" cy="3910012"/>
          </a:xfrm>
          <a:prstGeom prst="rect">
            <a:avLst/>
          </a:prstGeom>
          <a:solidFill>
            <a:srgbClr val="F1F4F7"/>
          </a:solidFill>
          <a:ln w="157163">
            <a:solidFill>
              <a:srgbClr val="F1F4F7"/>
            </a:solidFill>
            <a:miter lim="800000"/>
            <a:headEnd/>
            <a:tailEnd/>
          </a:ln>
        </p:spPr>
        <p:txBody>
          <a:bodyPr/>
          <a:lstStyle/>
          <a:p>
            <a:endParaRPr lang="en-GB"/>
          </a:p>
        </p:txBody>
      </p:sp>
      <p:sp>
        <p:nvSpPr>
          <p:cNvPr id="17415" name="Rectangle 8"/>
          <p:cNvSpPr>
            <a:spLocks noChangeArrowheads="1"/>
          </p:cNvSpPr>
          <p:nvPr/>
        </p:nvSpPr>
        <p:spPr bwMode="auto">
          <a:xfrm>
            <a:off x="2147888" y="1430338"/>
            <a:ext cx="6061075" cy="3910012"/>
          </a:xfrm>
          <a:prstGeom prst="rect">
            <a:avLst/>
          </a:prstGeom>
          <a:solidFill>
            <a:srgbClr val="F0F2F5"/>
          </a:solidFill>
          <a:ln w="139700">
            <a:solidFill>
              <a:srgbClr val="F0F2F5"/>
            </a:solidFill>
            <a:miter lim="800000"/>
            <a:headEnd/>
            <a:tailEnd/>
          </a:ln>
        </p:spPr>
        <p:txBody>
          <a:bodyPr/>
          <a:lstStyle/>
          <a:p>
            <a:endParaRPr lang="en-GB"/>
          </a:p>
        </p:txBody>
      </p:sp>
      <p:sp>
        <p:nvSpPr>
          <p:cNvPr id="17416" name="Rectangle 9"/>
          <p:cNvSpPr>
            <a:spLocks noChangeArrowheads="1"/>
          </p:cNvSpPr>
          <p:nvPr/>
        </p:nvSpPr>
        <p:spPr bwMode="auto">
          <a:xfrm>
            <a:off x="2147888" y="1430338"/>
            <a:ext cx="6061075" cy="3910012"/>
          </a:xfrm>
          <a:prstGeom prst="rect">
            <a:avLst/>
          </a:prstGeom>
          <a:solidFill>
            <a:srgbClr val="EEF1F4"/>
          </a:solidFill>
          <a:ln w="122238">
            <a:solidFill>
              <a:srgbClr val="EEF1F4"/>
            </a:solidFill>
            <a:miter lim="800000"/>
            <a:headEnd/>
            <a:tailEnd/>
          </a:ln>
        </p:spPr>
        <p:txBody>
          <a:bodyPr/>
          <a:lstStyle/>
          <a:p>
            <a:endParaRPr lang="en-GB"/>
          </a:p>
        </p:txBody>
      </p:sp>
      <p:sp>
        <p:nvSpPr>
          <p:cNvPr id="17417" name="Rectangle 10"/>
          <p:cNvSpPr>
            <a:spLocks noChangeArrowheads="1"/>
          </p:cNvSpPr>
          <p:nvPr/>
        </p:nvSpPr>
        <p:spPr bwMode="auto">
          <a:xfrm>
            <a:off x="2147888" y="1430338"/>
            <a:ext cx="6061075" cy="3910012"/>
          </a:xfrm>
          <a:prstGeom prst="rect">
            <a:avLst/>
          </a:prstGeom>
          <a:solidFill>
            <a:srgbClr val="EDEFF3"/>
          </a:solidFill>
          <a:ln w="104775">
            <a:solidFill>
              <a:srgbClr val="EDEFF3"/>
            </a:solidFill>
            <a:miter lim="800000"/>
            <a:headEnd/>
            <a:tailEnd/>
          </a:ln>
        </p:spPr>
        <p:txBody>
          <a:bodyPr/>
          <a:lstStyle/>
          <a:p>
            <a:endParaRPr lang="en-GB"/>
          </a:p>
        </p:txBody>
      </p:sp>
      <p:sp>
        <p:nvSpPr>
          <p:cNvPr id="17418" name="Rectangle 11"/>
          <p:cNvSpPr>
            <a:spLocks noChangeArrowheads="1"/>
          </p:cNvSpPr>
          <p:nvPr/>
        </p:nvSpPr>
        <p:spPr bwMode="auto">
          <a:xfrm>
            <a:off x="2147888" y="1430338"/>
            <a:ext cx="6061075" cy="3910012"/>
          </a:xfrm>
          <a:prstGeom prst="rect">
            <a:avLst/>
          </a:prstGeom>
          <a:solidFill>
            <a:srgbClr val="EBEEF2"/>
          </a:solidFill>
          <a:ln w="87313">
            <a:solidFill>
              <a:srgbClr val="EBEEF2"/>
            </a:solidFill>
            <a:miter lim="800000"/>
            <a:headEnd/>
            <a:tailEnd/>
          </a:ln>
        </p:spPr>
        <p:txBody>
          <a:bodyPr/>
          <a:lstStyle/>
          <a:p>
            <a:endParaRPr lang="en-GB"/>
          </a:p>
        </p:txBody>
      </p:sp>
      <p:sp>
        <p:nvSpPr>
          <p:cNvPr id="17419" name="Rectangle 12"/>
          <p:cNvSpPr>
            <a:spLocks noChangeArrowheads="1"/>
          </p:cNvSpPr>
          <p:nvPr/>
        </p:nvSpPr>
        <p:spPr bwMode="auto">
          <a:xfrm>
            <a:off x="2147888" y="1430338"/>
            <a:ext cx="6061075" cy="3910012"/>
          </a:xfrm>
          <a:prstGeom prst="rect">
            <a:avLst/>
          </a:prstGeom>
          <a:solidFill>
            <a:srgbClr val="EAECF1"/>
          </a:solidFill>
          <a:ln w="69850">
            <a:solidFill>
              <a:srgbClr val="EAECF1"/>
            </a:solidFill>
            <a:miter lim="800000"/>
            <a:headEnd/>
            <a:tailEnd/>
          </a:ln>
        </p:spPr>
        <p:txBody>
          <a:bodyPr/>
          <a:lstStyle/>
          <a:p>
            <a:endParaRPr lang="en-GB"/>
          </a:p>
        </p:txBody>
      </p:sp>
      <p:sp>
        <p:nvSpPr>
          <p:cNvPr id="17420" name="Rectangle 13"/>
          <p:cNvSpPr>
            <a:spLocks noChangeArrowheads="1"/>
          </p:cNvSpPr>
          <p:nvPr/>
        </p:nvSpPr>
        <p:spPr bwMode="auto">
          <a:xfrm>
            <a:off x="2147888" y="1430338"/>
            <a:ext cx="6061075" cy="3910012"/>
          </a:xfrm>
          <a:prstGeom prst="rect">
            <a:avLst/>
          </a:prstGeom>
          <a:solidFill>
            <a:srgbClr val="E9EBF0"/>
          </a:solidFill>
          <a:ln w="52388">
            <a:solidFill>
              <a:srgbClr val="E9EBF0"/>
            </a:solidFill>
            <a:miter lim="800000"/>
            <a:headEnd/>
            <a:tailEnd/>
          </a:ln>
        </p:spPr>
        <p:txBody>
          <a:bodyPr/>
          <a:lstStyle/>
          <a:p>
            <a:endParaRPr lang="en-GB"/>
          </a:p>
        </p:txBody>
      </p:sp>
      <p:sp>
        <p:nvSpPr>
          <p:cNvPr id="17421" name="Rectangle 14"/>
          <p:cNvSpPr>
            <a:spLocks noChangeArrowheads="1"/>
          </p:cNvSpPr>
          <p:nvPr/>
        </p:nvSpPr>
        <p:spPr bwMode="auto">
          <a:xfrm>
            <a:off x="2147888" y="1430338"/>
            <a:ext cx="6061075" cy="3910012"/>
          </a:xfrm>
          <a:prstGeom prst="rect">
            <a:avLst/>
          </a:prstGeom>
          <a:solidFill>
            <a:srgbClr val="E7EAEF"/>
          </a:solidFill>
          <a:ln w="34925">
            <a:solidFill>
              <a:srgbClr val="E7EAEF"/>
            </a:solidFill>
            <a:miter lim="800000"/>
            <a:headEnd/>
            <a:tailEnd/>
          </a:ln>
        </p:spPr>
        <p:txBody>
          <a:bodyPr/>
          <a:lstStyle/>
          <a:p>
            <a:endParaRPr lang="en-GB"/>
          </a:p>
        </p:txBody>
      </p:sp>
      <p:sp>
        <p:nvSpPr>
          <p:cNvPr id="17422" name="Rectangle 15"/>
          <p:cNvSpPr>
            <a:spLocks noChangeArrowheads="1"/>
          </p:cNvSpPr>
          <p:nvPr/>
        </p:nvSpPr>
        <p:spPr bwMode="auto">
          <a:xfrm>
            <a:off x="2147888" y="1430338"/>
            <a:ext cx="6061075" cy="3910012"/>
          </a:xfrm>
          <a:prstGeom prst="rect">
            <a:avLst/>
          </a:prstGeom>
          <a:solidFill>
            <a:srgbClr val="E6E9EF"/>
          </a:solidFill>
          <a:ln w="17463">
            <a:solidFill>
              <a:srgbClr val="E6E9EF"/>
            </a:solidFill>
            <a:miter lim="800000"/>
            <a:headEnd/>
            <a:tailEnd/>
          </a:ln>
        </p:spPr>
        <p:txBody>
          <a:bodyPr/>
          <a:lstStyle/>
          <a:p>
            <a:endParaRPr lang="en-GB"/>
          </a:p>
        </p:txBody>
      </p:sp>
      <p:sp>
        <p:nvSpPr>
          <p:cNvPr id="17423" name="Rectangle 16"/>
          <p:cNvSpPr>
            <a:spLocks noChangeArrowheads="1"/>
          </p:cNvSpPr>
          <p:nvPr/>
        </p:nvSpPr>
        <p:spPr bwMode="auto">
          <a:xfrm>
            <a:off x="2044700" y="1273175"/>
            <a:ext cx="6111875" cy="4032250"/>
          </a:xfrm>
          <a:prstGeom prst="rect">
            <a:avLst/>
          </a:prstGeom>
          <a:solidFill>
            <a:srgbClr val="FFFFFF"/>
          </a:solidFill>
          <a:ln w="9525">
            <a:noFill/>
            <a:miter lim="800000"/>
            <a:headEnd/>
            <a:tailEnd/>
          </a:ln>
        </p:spPr>
        <p:txBody>
          <a:bodyPr/>
          <a:lstStyle/>
          <a:p>
            <a:endParaRPr lang="en-GB"/>
          </a:p>
        </p:txBody>
      </p:sp>
      <p:sp>
        <p:nvSpPr>
          <p:cNvPr id="17424" name="Freeform 17"/>
          <p:cNvSpPr>
            <a:spLocks/>
          </p:cNvSpPr>
          <p:nvPr/>
        </p:nvSpPr>
        <p:spPr bwMode="auto">
          <a:xfrm>
            <a:off x="2044700" y="1273175"/>
            <a:ext cx="6111875" cy="4032250"/>
          </a:xfrm>
          <a:custGeom>
            <a:avLst/>
            <a:gdLst>
              <a:gd name="T0" fmla="*/ 0 w 3850"/>
              <a:gd name="T1" fmla="*/ 0 h 2540"/>
              <a:gd name="T2" fmla="*/ 0 w 3850"/>
              <a:gd name="T3" fmla="*/ 2147483647 h 2540"/>
              <a:gd name="T4" fmla="*/ 2147483647 w 3850"/>
              <a:gd name="T5" fmla="*/ 2147483647 h 2540"/>
              <a:gd name="T6" fmla="*/ 0 60000 65536"/>
              <a:gd name="T7" fmla="*/ 0 60000 65536"/>
              <a:gd name="T8" fmla="*/ 0 60000 65536"/>
              <a:gd name="T9" fmla="*/ 0 w 3850"/>
              <a:gd name="T10" fmla="*/ 0 h 2540"/>
              <a:gd name="T11" fmla="*/ 3850 w 3850"/>
              <a:gd name="T12" fmla="*/ 2540 h 2540"/>
            </a:gdLst>
            <a:ahLst/>
            <a:cxnLst>
              <a:cxn ang="T6">
                <a:pos x="T0" y="T1"/>
              </a:cxn>
              <a:cxn ang="T7">
                <a:pos x="T2" y="T3"/>
              </a:cxn>
              <a:cxn ang="T8">
                <a:pos x="T4" y="T5"/>
              </a:cxn>
            </a:cxnLst>
            <a:rect l="T9" t="T10" r="T11" b="T12"/>
            <a:pathLst>
              <a:path w="3850" h="2540">
                <a:moveTo>
                  <a:pt x="0" y="0"/>
                </a:moveTo>
                <a:lnTo>
                  <a:pt x="0" y="2540"/>
                </a:lnTo>
                <a:lnTo>
                  <a:pt x="3850" y="2540"/>
                </a:lnTo>
              </a:path>
            </a:pathLst>
          </a:custGeom>
          <a:noFill/>
          <a:ln w="17463">
            <a:solidFill>
              <a:srgbClr val="000000"/>
            </a:solidFill>
            <a:round/>
            <a:headEnd/>
            <a:tailEnd/>
          </a:ln>
        </p:spPr>
        <p:txBody>
          <a:bodyPr/>
          <a:lstStyle/>
          <a:p>
            <a:endParaRPr lang="cs-CZ"/>
          </a:p>
        </p:txBody>
      </p:sp>
      <p:sp>
        <p:nvSpPr>
          <p:cNvPr id="110610" name="Line 18"/>
          <p:cNvSpPr>
            <a:spLocks noChangeShapeType="1"/>
          </p:cNvSpPr>
          <p:nvPr/>
        </p:nvSpPr>
        <p:spPr bwMode="auto">
          <a:xfrm flipV="1">
            <a:off x="1852613" y="3184525"/>
            <a:ext cx="1587" cy="642938"/>
          </a:xfrm>
          <a:prstGeom prst="line">
            <a:avLst/>
          </a:prstGeom>
          <a:noFill/>
          <a:ln w="17526">
            <a:solidFill>
              <a:srgbClr val="000000"/>
            </a:solidFill>
            <a:round/>
            <a:headEnd type="stealth" w="med" len="med"/>
            <a:tailEnd/>
          </a:ln>
        </p:spPr>
        <p:txBody>
          <a:bodyPr/>
          <a:lstStyle/>
          <a:p>
            <a:endParaRPr lang="cs-CZ"/>
          </a:p>
        </p:txBody>
      </p:sp>
      <p:sp>
        <p:nvSpPr>
          <p:cNvPr id="110611" name="Line 19"/>
          <p:cNvSpPr>
            <a:spLocks noChangeShapeType="1"/>
          </p:cNvSpPr>
          <p:nvPr/>
        </p:nvSpPr>
        <p:spPr bwMode="auto">
          <a:xfrm flipH="1">
            <a:off x="3854450" y="5480050"/>
            <a:ext cx="1166813" cy="1588"/>
          </a:xfrm>
          <a:prstGeom prst="line">
            <a:avLst/>
          </a:prstGeom>
          <a:noFill/>
          <a:ln w="17526">
            <a:solidFill>
              <a:srgbClr val="000000"/>
            </a:solidFill>
            <a:round/>
            <a:headEnd type="stealth" w="med" len="med"/>
            <a:tailEnd/>
          </a:ln>
        </p:spPr>
        <p:txBody>
          <a:bodyPr/>
          <a:lstStyle/>
          <a:p>
            <a:endParaRPr lang="cs-CZ"/>
          </a:p>
        </p:txBody>
      </p:sp>
      <p:sp>
        <p:nvSpPr>
          <p:cNvPr id="17427" name="Rectangle 20"/>
          <p:cNvSpPr>
            <a:spLocks noChangeArrowheads="1"/>
          </p:cNvSpPr>
          <p:nvPr/>
        </p:nvSpPr>
        <p:spPr bwMode="auto">
          <a:xfrm>
            <a:off x="7143750" y="5337175"/>
            <a:ext cx="1087438" cy="258763"/>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Quantity of</a:t>
            </a:r>
            <a:endParaRPr lang="en-US"/>
          </a:p>
        </p:txBody>
      </p:sp>
      <p:sp>
        <p:nvSpPr>
          <p:cNvPr id="17428" name="Rectangle 21"/>
          <p:cNvSpPr>
            <a:spLocks noChangeArrowheads="1"/>
          </p:cNvSpPr>
          <p:nvPr/>
        </p:nvSpPr>
        <p:spPr bwMode="auto">
          <a:xfrm>
            <a:off x="7512050" y="5567363"/>
            <a:ext cx="708025" cy="258762"/>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Output</a:t>
            </a:r>
            <a:endParaRPr lang="en-US"/>
          </a:p>
        </p:txBody>
      </p:sp>
      <p:sp>
        <p:nvSpPr>
          <p:cNvPr id="17429" name="Rectangle 22"/>
          <p:cNvSpPr>
            <a:spLocks noChangeArrowheads="1"/>
          </p:cNvSpPr>
          <p:nvPr/>
        </p:nvSpPr>
        <p:spPr bwMode="auto">
          <a:xfrm>
            <a:off x="1511300" y="1254125"/>
            <a:ext cx="546100" cy="258763"/>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Price</a:t>
            </a:r>
            <a:endParaRPr lang="en-US"/>
          </a:p>
        </p:txBody>
      </p:sp>
      <p:sp>
        <p:nvSpPr>
          <p:cNvPr id="17430" name="Rectangle 23"/>
          <p:cNvSpPr>
            <a:spLocks noChangeArrowheads="1"/>
          </p:cNvSpPr>
          <p:nvPr/>
        </p:nvSpPr>
        <p:spPr bwMode="auto">
          <a:xfrm>
            <a:off x="1487488" y="1484313"/>
            <a:ext cx="574675" cy="258762"/>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Level</a:t>
            </a:r>
            <a:endParaRPr lang="en-US"/>
          </a:p>
        </p:txBody>
      </p:sp>
      <p:sp>
        <p:nvSpPr>
          <p:cNvPr id="17431" name="Rectangle 24"/>
          <p:cNvSpPr>
            <a:spLocks noChangeArrowheads="1"/>
          </p:cNvSpPr>
          <p:nvPr/>
        </p:nvSpPr>
        <p:spPr bwMode="auto">
          <a:xfrm>
            <a:off x="1855788" y="5343525"/>
            <a:ext cx="1905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grpSp>
        <p:nvGrpSpPr>
          <p:cNvPr id="2" name="Group 25"/>
          <p:cNvGrpSpPr>
            <a:grpSpLocks/>
          </p:cNvGrpSpPr>
          <p:nvPr/>
        </p:nvGrpSpPr>
        <p:grpSpPr bwMode="auto">
          <a:xfrm>
            <a:off x="2967038" y="2559050"/>
            <a:ext cx="4016375" cy="2381250"/>
            <a:chOff x="1869" y="1612"/>
            <a:chExt cx="2530" cy="1500"/>
          </a:xfrm>
        </p:grpSpPr>
        <p:sp>
          <p:nvSpPr>
            <p:cNvPr id="17457" name="Line 26"/>
            <p:cNvSpPr>
              <a:spLocks noChangeShapeType="1"/>
            </p:cNvSpPr>
            <p:nvPr/>
          </p:nvSpPr>
          <p:spPr bwMode="auto">
            <a:xfrm flipH="1" flipV="1">
              <a:off x="1869" y="1612"/>
              <a:ext cx="1920" cy="1259"/>
            </a:xfrm>
            <a:prstGeom prst="line">
              <a:avLst/>
            </a:prstGeom>
            <a:noFill/>
            <a:ln w="52388">
              <a:solidFill>
                <a:srgbClr val="003F95"/>
              </a:solidFill>
              <a:round/>
              <a:headEnd/>
              <a:tailEnd/>
            </a:ln>
          </p:spPr>
          <p:txBody>
            <a:bodyPr/>
            <a:lstStyle/>
            <a:p>
              <a:endParaRPr lang="cs-CZ"/>
            </a:p>
          </p:txBody>
        </p:sp>
        <p:sp>
          <p:nvSpPr>
            <p:cNvPr id="17458" name="Rectangle 27"/>
            <p:cNvSpPr>
              <a:spLocks noChangeArrowheads="1"/>
            </p:cNvSpPr>
            <p:nvPr/>
          </p:nvSpPr>
          <p:spPr bwMode="auto">
            <a:xfrm>
              <a:off x="3812" y="2804"/>
              <a:ext cx="587" cy="1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17459" name="Rectangle 28"/>
            <p:cNvSpPr>
              <a:spLocks noChangeArrowheads="1"/>
            </p:cNvSpPr>
            <p:nvPr/>
          </p:nvSpPr>
          <p:spPr bwMode="auto">
            <a:xfrm>
              <a:off x="3870" y="2949"/>
              <a:ext cx="471" cy="1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demand</a:t>
              </a:r>
              <a:endParaRPr lang="en-US"/>
            </a:p>
          </p:txBody>
        </p:sp>
      </p:grpSp>
      <p:grpSp>
        <p:nvGrpSpPr>
          <p:cNvPr id="3" name="Group 29"/>
          <p:cNvGrpSpPr>
            <a:grpSpLocks/>
          </p:cNvGrpSpPr>
          <p:nvPr/>
        </p:nvGrpSpPr>
        <p:grpSpPr bwMode="auto">
          <a:xfrm>
            <a:off x="1770063" y="2957513"/>
            <a:ext cx="2058987" cy="2651125"/>
            <a:chOff x="1115" y="1863"/>
            <a:chExt cx="1297" cy="1670"/>
          </a:xfrm>
        </p:grpSpPr>
        <p:sp>
          <p:nvSpPr>
            <p:cNvPr id="17451" name="Freeform 30"/>
            <p:cNvSpPr>
              <a:spLocks/>
            </p:cNvSpPr>
            <p:nvPr/>
          </p:nvSpPr>
          <p:spPr bwMode="auto">
            <a:xfrm>
              <a:off x="1288" y="1919"/>
              <a:ext cx="1053" cy="1423"/>
            </a:xfrm>
            <a:custGeom>
              <a:avLst/>
              <a:gdLst>
                <a:gd name="T0" fmla="*/ 0 w 1053"/>
                <a:gd name="T1" fmla="*/ 0 h 1423"/>
                <a:gd name="T2" fmla="*/ 1053 w 1053"/>
                <a:gd name="T3" fmla="*/ 0 h 1423"/>
                <a:gd name="T4" fmla="*/ 1053 w 1053"/>
                <a:gd name="T5" fmla="*/ 1423 h 1423"/>
                <a:gd name="T6" fmla="*/ 0 60000 65536"/>
                <a:gd name="T7" fmla="*/ 0 60000 65536"/>
                <a:gd name="T8" fmla="*/ 0 60000 65536"/>
                <a:gd name="T9" fmla="*/ 0 w 1053"/>
                <a:gd name="T10" fmla="*/ 0 h 1423"/>
                <a:gd name="T11" fmla="*/ 1053 w 1053"/>
                <a:gd name="T12" fmla="*/ 1423 h 1423"/>
              </a:gdLst>
              <a:ahLst/>
              <a:cxnLst>
                <a:cxn ang="T6">
                  <a:pos x="T0" y="T1"/>
                </a:cxn>
                <a:cxn ang="T7">
                  <a:pos x="T2" y="T3"/>
                </a:cxn>
                <a:cxn ang="T8">
                  <a:pos x="T4" y="T5"/>
                </a:cxn>
              </a:cxnLst>
              <a:rect l="T9" t="T10" r="T11" b="T12"/>
              <a:pathLst>
                <a:path w="1053" h="1423">
                  <a:moveTo>
                    <a:pt x="0" y="0"/>
                  </a:moveTo>
                  <a:lnTo>
                    <a:pt x="1053" y="0"/>
                  </a:lnTo>
                  <a:lnTo>
                    <a:pt x="1053" y="1423"/>
                  </a:lnTo>
                </a:path>
              </a:pathLst>
            </a:custGeom>
            <a:noFill/>
            <a:ln w="17463">
              <a:solidFill>
                <a:schemeClr val="tx1"/>
              </a:solidFill>
              <a:prstDash val="sysDot"/>
              <a:round/>
              <a:headEnd/>
              <a:tailEnd/>
            </a:ln>
          </p:spPr>
          <p:txBody>
            <a:bodyPr/>
            <a:lstStyle/>
            <a:p>
              <a:endParaRPr lang="cs-CZ"/>
            </a:p>
          </p:txBody>
        </p:sp>
        <p:sp>
          <p:nvSpPr>
            <p:cNvPr id="17452" name="Oval 31"/>
            <p:cNvSpPr>
              <a:spLocks noChangeArrowheads="1"/>
            </p:cNvSpPr>
            <p:nvPr/>
          </p:nvSpPr>
          <p:spPr bwMode="auto">
            <a:xfrm>
              <a:off x="2308" y="1886"/>
              <a:ext cx="75" cy="75"/>
            </a:xfrm>
            <a:prstGeom prst="ellipse">
              <a:avLst/>
            </a:prstGeom>
            <a:solidFill>
              <a:srgbClr val="000000"/>
            </a:solidFill>
            <a:ln w="9525">
              <a:noFill/>
              <a:round/>
              <a:headEnd/>
              <a:tailEnd/>
            </a:ln>
          </p:spPr>
          <p:txBody>
            <a:bodyPr/>
            <a:lstStyle/>
            <a:p>
              <a:endParaRPr lang="en-GB"/>
            </a:p>
          </p:txBody>
        </p:sp>
        <p:sp>
          <p:nvSpPr>
            <p:cNvPr id="17453" name="Rectangle 32"/>
            <p:cNvSpPr>
              <a:spLocks noChangeArrowheads="1"/>
            </p:cNvSpPr>
            <p:nvPr/>
          </p:nvSpPr>
          <p:spPr bwMode="auto">
            <a:xfrm>
              <a:off x="1115" y="1863"/>
              <a:ext cx="134" cy="167"/>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endParaRPr lang="en-US"/>
            </a:p>
          </p:txBody>
        </p:sp>
        <p:sp>
          <p:nvSpPr>
            <p:cNvPr id="17454" name="Freeform 33"/>
            <p:cNvSpPr>
              <a:spLocks/>
            </p:cNvSpPr>
            <p:nvPr/>
          </p:nvSpPr>
          <p:spPr bwMode="auto">
            <a:xfrm>
              <a:off x="1198" y="1955"/>
              <a:ext cx="22" cy="51"/>
            </a:xfrm>
            <a:custGeom>
              <a:avLst/>
              <a:gdLst>
                <a:gd name="T0" fmla="*/ 22 w 22"/>
                <a:gd name="T1" fmla="*/ 0 h 51"/>
                <a:gd name="T2" fmla="*/ 15 w 22"/>
                <a:gd name="T3" fmla="*/ 0 h 51"/>
                <a:gd name="T4" fmla="*/ 7 w 22"/>
                <a:gd name="T5" fmla="*/ 7 h 51"/>
                <a:gd name="T6" fmla="*/ 0 w 22"/>
                <a:gd name="T7" fmla="*/ 11 h 51"/>
                <a:gd name="T8" fmla="*/ 0 w 22"/>
                <a:gd name="T9" fmla="*/ 18 h 51"/>
                <a:gd name="T10" fmla="*/ 7 w 22"/>
                <a:gd name="T11" fmla="*/ 14 h 51"/>
                <a:gd name="T12" fmla="*/ 15 w 22"/>
                <a:gd name="T13" fmla="*/ 11 h 51"/>
                <a:gd name="T14" fmla="*/ 15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5" y="0"/>
                  </a:lnTo>
                  <a:lnTo>
                    <a:pt x="7" y="7"/>
                  </a:lnTo>
                  <a:lnTo>
                    <a:pt x="0" y="11"/>
                  </a:lnTo>
                  <a:lnTo>
                    <a:pt x="0" y="18"/>
                  </a:lnTo>
                  <a:lnTo>
                    <a:pt x="7" y="14"/>
                  </a:lnTo>
                  <a:lnTo>
                    <a:pt x="15" y="11"/>
                  </a:lnTo>
                  <a:lnTo>
                    <a:pt x="15" y="51"/>
                  </a:lnTo>
                  <a:lnTo>
                    <a:pt x="22" y="51"/>
                  </a:lnTo>
                  <a:lnTo>
                    <a:pt x="22" y="4"/>
                  </a:lnTo>
                  <a:lnTo>
                    <a:pt x="22" y="0"/>
                  </a:lnTo>
                  <a:close/>
                </a:path>
              </a:pathLst>
            </a:custGeom>
            <a:solidFill>
              <a:srgbClr val="000000"/>
            </a:solidFill>
            <a:ln w="9525">
              <a:noFill/>
              <a:round/>
              <a:headEnd/>
              <a:tailEnd/>
            </a:ln>
          </p:spPr>
          <p:txBody>
            <a:bodyPr/>
            <a:lstStyle/>
            <a:p>
              <a:endParaRPr lang="cs-CZ"/>
            </a:p>
          </p:txBody>
        </p:sp>
        <p:sp>
          <p:nvSpPr>
            <p:cNvPr id="17455" name="Rectangle 34"/>
            <p:cNvSpPr>
              <a:spLocks noChangeArrowheads="1"/>
            </p:cNvSpPr>
            <p:nvPr/>
          </p:nvSpPr>
          <p:spPr bwMode="auto">
            <a:xfrm>
              <a:off x="2278" y="3366"/>
              <a:ext cx="134" cy="167"/>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endParaRPr lang="en-US"/>
            </a:p>
          </p:txBody>
        </p:sp>
        <p:sp>
          <p:nvSpPr>
            <p:cNvPr id="17456" name="Freeform 35"/>
            <p:cNvSpPr>
              <a:spLocks/>
            </p:cNvSpPr>
            <p:nvPr/>
          </p:nvSpPr>
          <p:spPr bwMode="auto">
            <a:xfrm>
              <a:off x="2362" y="3438"/>
              <a:ext cx="22" cy="51"/>
            </a:xfrm>
            <a:custGeom>
              <a:avLst/>
              <a:gdLst>
                <a:gd name="T0" fmla="*/ 22 w 22"/>
                <a:gd name="T1" fmla="*/ 0 h 51"/>
                <a:gd name="T2" fmla="*/ 18 w 22"/>
                <a:gd name="T3" fmla="*/ 0 h 51"/>
                <a:gd name="T4" fmla="*/ 11 w 22"/>
                <a:gd name="T5" fmla="*/ 7 h 51"/>
                <a:gd name="T6" fmla="*/ 0 w 22"/>
                <a:gd name="T7" fmla="*/ 15 h 51"/>
                <a:gd name="T8" fmla="*/ 0 w 22"/>
                <a:gd name="T9" fmla="*/ 18 h 51"/>
                <a:gd name="T10" fmla="*/ 7 w 22"/>
                <a:gd name="T11" fmla="*/ 15 h 51"/>
                <a:gd name="T12" fmla="*/ 14 w 22"/>
                <a:gd name="T13" fmla="*/ 11 h 51"/>
                <a:gd name="T14" fmla="*/ 14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8" y="0"/>
                  </a:lnTo>
                  <a:lnTo>
                    <a:pt x="11" y="7"/>
                  </a:lnTo>
                  <a:lnTo>
                    <a:pt x="0" y="15"/>
                  </a:lnTo>
                  <a:lnTo>
                    <a:pt x="0" y="18"/>
                  </a:lnTo>
                  <a:lnTo>
                    <a:pt x="7" y="15"/>
                  </a:lnTo>
                  <a:lnTo>
                    <a:pt x="14" y="11"/>
                  </a:lnTo>
                  <a:lnTo>
                    <a:pt x="14" y="51"/>
                  </a:lnTo>
                  <a:lnTo>
                    <a:pt x="22" y="51"/>
                  </a:lnTo>
                  <a:lnTo>
                    <a:pt x="22" y="4"/>
                  </a:lnTo>
                  <a:lnTo>
                    <a:pt x="22" y="0"/>
                  </a:lnTo>
                  <a:close/>
                </a:path>
              </a:pathLst>
            </a:custGeom>
            <a:solidFill>
              <a:srgbClr val="000000"/>
            </a:solidFill>
            <a:ln w="9525">
              <a:noFill/>
              <a:round/>
              <a:headEnd/>
              <a:tailEnd/>
            </a:ln>
          </p:spPr>
          <p:txBody>
            <a:bodyPr/>
            <a:lstStyle/>
            <a:p>
              <a:endParaRPr lang="cs-CZ"/>
            </a:p>
          </p:txBody>
        </p:sp>
      </p:grpSp>
      <p:grpSp>
        <p:nvGrpSpPr>
          <p:cNvPr id="4" name="Group 36"/>
          <p:cNvGrpSpPr>
            <a:grpSpLocks/>
          </p:cNvGrpSpPr>
          <p:nvPr/>
        </p:nvGrpSpPr>
        <p:grpSpPr bwMode="auto">
          <a:xfrm>
            <a:off x="1763713" y="3940175"/>
            <a:ext cx="3557587" cy="1631950"/>
            <a:chOff x="1111" y="2482"/>
            <a:chExt cx="2241" cy="1028"/>
          </a:xfrm>
        </p:grpSpPr>
        <p:sp>
          <p:nvSpPr>
            <p:cNvPr id="17447" name="Freeform 37"/>
            <p:cNvSpPr>
              <a:spLocks/>
            </p:cNvSpPr>
            <p:nvPr/>
          </p:nvSpPr>
          <p:spPr bwMode="auto">
            <a:xfrm>
              <a:off x="1288" y="2543"/>
              <a:ext cx="2007" cy="799"/>
            </a:xfrm>
            <a:custGeom>
              <a:avLst/>
              <a:gdLst>
                <a:gd name="T0" fmla="*/ 0 w 2007"/>
                <a:gd name="T1" fmla="*/ 0 h 799"/>
                <a:gd name="T2" fmla="*/ 2007 w 2007"/>
                <a:gd name="T3" fmla="*/ 0 h 799"/>
                <a:gd name="T4" fmla="*/ 2007 w 2007"/>
                <a:gd name="T5" fmla="*/ 799 h 799"/>
                <a:gd name="T6" fmla="*/ 0 60000 65536"/>
                <a:gd name="T7" fmla="*/ 0 60000 65536"/>
                <a:gd name="T8" fmla="*/ 0 60000 65536"/>
                <a:gd name="T9" fmla="*/ 0 w 2007"/>
                <a:gd name="T10" fmla="*/ 0 h 799"/>
                <a:gd name="T11" fmla="*/ 2007 w 2007"/>
                <a:gd name="T12" fmla="*/ 799 h 799"/>
              </a:gdLst>
              <a:ahLst/>
              <a:cxnLst>
                <a:cxn ang="T6">
                  <a:pos x="T0" y="T1"/>
                </a:cxn>
                <a:cxn ang="T7">
                  <a:pos x="T2" y="T3"/>
                </a:cxn>
                <a:cxn ang="T8">
                  <a:pos x="T4" y="T5"/>
                </a:cxn>
              </a:cxnLst>
              <a:rect l="T9" t="T10" r="T11" b="T12"/>
              <a:pathLst>
                <a:path w="2007" h="799">
                  <a:moveTo>
                    <a:pt x="0" y="0"/>
                  </a:moveTo>
                  <a:lnTo>
                    <a:pt x="2007" y="0"/>
                  </a:lnTo>
                  <a:lnTo>
                    <a:pt x="2007" y="799"/>
                  </a:lnTo>
                </a:path>
              </a:pathLst>
            </a:custGeom>
            <a:noFill/>
            <a:ln w="17463">
              <a:solidFill>
                <a:schemeClr val="tx1"/>
              </a:solidFill>
              <a:prstDash val="sysDot"/>
              <a:round/>
              <a:headEnd/>
              <a:tailEnd/>
            </a:ln>
          </p:spPr>
          <p:txBody>
            <a:bodyPr/>
            <a:lstStyle/>
            <a:p>
              <a:endParaRPr lang="cs-CZ"/>
            </a:p>
          </p:txBody>
        </p:sp>
        <p:sp>
          <p:nvSpPr>
            <p:cNvPr id="17448" name="Oval 38"/>
            <p:cNvSpPr>
              <a:spLocks noChangeArrowheads="1"/>
            </p:cNvSpPr>
            <p:nvPr/>
          </p:nvSpPr>
          <p:spPr bwMode="auto">
            <a:xfrm>
              <a:off x="3262" y="2510"/>
              <a:ext cx="77" cy="77"/>
            </a:xfrm>
            <a:prstGeom prst="ellipse">
              <a:avLst/>
            </a:prstGeom>
            <a:solidFill>
              <a:srgbClr val="000000"/>
            </a:solidFill>
            <a:ln w="9525">
              <a:noFill/>
              <a:round/>
              <a:headEnd/>
              <a:tailEnd/>
            </a:ln>
          </p:spPr>
          <p:txBody>
            <a:bodyPr/>
            <a:lstStyle/>
            <a:p>
              <a:endParaRPr lang="en-GB"/>
            </a:p>
          </p:txBody>
        </p:sp>
        <p:sp>
          <p:nvSpPr>
            <p:cNvPr id="17449" name="Rectangle 39"/>
            <p:cNvSpPr>
              <a:spLocks noChangeArrowheads="1"/>
            </p:cNvSpPr>
            <p:nvPr/>
          </p:nvSpPr>
          <p:spPr bwMode="auto">
            <a:xfrm>
              <a:off x="3228" y="3366"/>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r>
                <a:rPr lang="en-US" sz="1500" baseline="-25000">
                  <a:solidFill>
                    <a:srgbClr val="000000"/>
                  </a:solidFill>
                  <a:latin typeface="Arial" charset="0"/>
                </a:rPr>
                <a:t>2</a:t>
              </a:r>
              <a:endParaRPr lang="en-US"/>
            </a:p>
          </p:txBody>
        </p:sp>
        <p:sp>
          <p:nvSpPr>
            <p:cNvPr id="17450" name="Rectangle 40"/>
            <p:cNvSpPr>
              <a:spLocks noChangeArrowheads="1"/>
            </p:cNvSpPr>
            <p:nvPr/>
          </p:nvSpPr>
          <p:spPr bwMode="auto">
            <a:xfrm>
              <a:off x="1111" y="2482"/>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r>
                <a:rPr lang="en-US" sz="1500" baseline="-25000">
                  <a:solidFill>
                    <a:srgbClr val="000000"/>
                  </a:solidFill>
                  <a:latin typeface="Arial" charset="0"/>
                </a:rPr>
                <a:t>2</a:t>
              </a:r>
              <a:endParaRPr lang="en-US"/>
            </a:p>
          </p:txBody>
        </p:sp>
      </p:grpSp>
      <p:grpSp>
        <p:nvGrpSpPr>
          <p:cNvPr id="5" name="Group 41"/>
          <p:cNvGrpSpPr>
            <a:grpSpLocks/>
          </p:cNvGrpSpPr>
          <p:nvPr/>
        </p:nvGrpSpPr>
        <p:grpSpPr bwMode="auto">
          <a:xfrm>
            <a:off x="685800" y="3446463"/>
            <a:ext cx="1254125" cy="1581150"/>
            <a:chOff x="432" y="2171"/>
            <a:chExt cx="790" cy="996"/>
          </a:xfrm>
        </p:grpSpPr>
        <p:sp>
          <p:nvSpPr>
            <p:cNvPr id="17442" name="Line 42"/>
            <p:cNvSpPr>
              <a:spLocks noChangeShapeType="1"/>
            </p:cNvSpPr>
            <p:nvPr/>
          </p:nvSpPr>
          <p:spPr bwMode="auto">
            <a:xfrm flipH="1">
              <a:off x="728" y="2171"/>
              <a:ext cx="406" cy="613"/>
            </a:xfrm>
            <a:prstGeom prst="line">
              <a:avLst/>
            </a:prstGeom>
            <a:noFill/>
            <a:ln w="17463">
              <a:solidFill>
                <a:srgbClr val="000000"/>
              </a:solidFill>
              <a:round/>
              <a:headEnd/>
              <a:tailEnd/>
            </a:ln>
          </p:spPr>
          <p:txBody>
            <a:bodyPr/>
            <a:lstStyle/>
            <a:p>
              <a:endParaRPr lang="cs-CZ"/>
            </a:p>
          </p:txBody>
        </p:sp>
        <p:sp>
          <p:nvSpPr>
            <p:cNvPr id="17443" name="Rectangle 43"/>
            <p:cNvSpPr>
              <a:spLocks noChangeArrowheads="1"/>
            </p:cNvSpPr>
            <p:nvPr/>
          </p:nvSpPr>
          <p:spPr bwMode="auto">
            <a:xfrm>
              <a:off x="432" y="2707"/>
              <a:ext cx="790" cy="460"/>
            </a:xfrm>
            <a:prstGeom prst="rect">
              <a:avLst/>
            </a:prstGeom>
            <a:solidFill>
              <a:srgbClr val="E1E5E9"/>
            </a:solidFill>
            <a:ln w="9525">
              <a:noFill/>
              <a:miter lim="800000"/>
              <a:headEnd/>
              <a:tailEnd/>
            </a:ln>
          </p:spPr>
          <p:txBody>
            <a:bodyPr/>
            <a:lstStyle/>
            <a:p>
              <a:endParaRPr lang="en-GB"/>
            </a:p>
          </p:txBody>
        </p:sp>
        <p:sp>
          <p:nvSpPr>
            <p:cNvPr id="17444" name="Rectangle 44"/>
            <p:cNvSpPr>
              <a:spLocks noChangeArrowheads="1"/>
            </p:cNvSpPr>
            <p:nvPr/>
          </p:nvSpPr>
          <p:spPr bwMode="auto">
            <a:xfrm>
              <a:off x="471" y="2721"/>
              <a:ext cx="74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 A decrease</a:t>
              </a:r>
              <a:endParaRPr lang="en-US"/>
            </a:p>
          </p:txBody>
        </p:sp>
        <p:sp>
          <p:nvSpPr>
            <p:cNvPr id="17445" name="Rectangle 45"/>
            <p:cNvSpPr>
              <a:spLocks noChangeArrowheads="1"/>
            </p:cNvSpPr>
            <p:nvPr/>
          </p:nvSpPr>
          <p:spPr bwMode="auto">
            <a:xfrm>
              <a:off x="471" y="2866"/>
              <a:ext cx="58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in the price</a:t>
              </a:r>
              <a:endParaRPr lang="en-US"/>
            </a:p>
          </p:txBody>
        </p:sp>
        <p:sp>
          <p:nvSpPr>
            <p:cNvPr id="17446" name="Rectangle 46"/>
            <p:cNvSpPr>
              <a:spLocks noChangeArrowheads="1"/>
            </p:cNvSpPr>
            <p:nvPr/>
          </p:nvSpPr>
          <p:spPr bwMode="auto">
            <a:xfrm>
              <a:off x="471" y="3011"/>
              <a:ext cx="446"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level . . .</a:t>
              </a:r>
              <a:endParaRPr lang="en-US"/>
            </a:p>
          </p:txBody>
        </p:sp>
      </p:grpSp>
      <p:grpSp>
        <p:nvGrpSpPr>
          <p:cNvPr id="6" name="Group 47"/>
          <p:cNvGrpSpPr>
            <a:grpSpLocks/>
          </p:cNvGrpSpPr>
          <p:nvPr/>
        </p:nvGrpSpPr>
        <p:grpSpPr bwMode="auto">
          <a:xfrm>
            <a:off x="3489325" y="5530850"/>
            <a:ext cx="2698750" cy="747713"/>
            <a:chOff x="2198" y="3484"/>
            <a:chExt cx="1700" cy="471"/>
          </a:xfrm>
        </p:grpSpPr>
        <p:sp>
          <p:nvSpPr>
            <p:cNvPr id="17438" name="Line 48"/>
            <p:cNvSpPr>
              <a:spLocks noChangeShapeType="1"/>
            </p:cNvSpPr>
            <p:nvPr/>
          </p:nvSpPr>
          <p:spPr bwMode="auto">
            <a:xfrm flipH="1">
              <a:off x="2571" y="3484"/>
              <a:ext cx="99" cy="252"/>
            </a:xfrm>
            <a:prstGeom prst="line">
              <a:avLst/>
            </a:prstGeom>
            <a:noFill/>
            <a:ln w="17463">
              <a:solidFill>
                <a:srgbClr val="000000"/>
              </a:solidFill>
              <a:round/>
              <a:headEnd/>
              <a:tailEnd/>
            </a:ln>
          </p:spPr>
          <p:txBody>
            <a:bodyPr/>
            <a:lstStyle/>
            <a:p>
              <a:endParaRPr lang="cs-CZ"/>
            </a:p>
          </p:txBody>
        </p:sp>
        <p:sp>
          <p:nvSpPr>
            <p:cNvPr id="17439" name="Rectangle 49"/>
            <p:cNvSpPr>
              <a:spLocks noChangeArrowheads="1"/>
            </p:cNvSpPr>
            <p:nvPr/>
          </p:nvSpPr>
          <p:spPr bwMode="auto">
            <a:xfrm>
              <a:off x="2198" y="3649"/>
              <a:ext cx="1700" cy="306"/>
            </a:xfrm>
            <a:prstGeom prst="rect">
              <a:avLst/>
            </a:prstGeom>
            <a:solidFill>
              <a:srgbClr val="E1E5E9"/>
            </a:solidFill>
            <a:ln w="9525">
              <a:noFill/>
              <a:miter lim="800000"/>
              <a:headEnd/>
              <a:tailEnd/>
            </a:ln>
          </p:spPr>
          <p:txBody>
            <a:bodyPr/>
            <a:lstStyle/>
            <a:p>
              <a:endParaRPr lang="en-GB"/>
            </a:p>
          </p:txBody>
        </p:sp>
        <p:sp>
          <p:nvSpPr>
            <p:cNvPr id="17440" name="Rectangle 50"/>
            <p:cNvSpPr>
              <a:spLocks noChangeArrowheads="1"/>
            </p:cNvSpPr>
            <p:nvPr/>
          </p:nvSpPr>
          <p:spPr bwMode="auto">
            <a:xfrm>
              <a:off x="2226" y="3645"/>
              <a:ext cx="1633"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 . . . increases the quantity of</a:t>
              </a:r>
              <a:endParaRPr lang="en-US"/>
            </a:p>
          </p:txBody>
        </p:sp>
        <p:sp>
          <p:nvSpPr>
            <p:cNvPr id="17441" name="Rectangle 51"/>
            <p:cNvSpPr>
              <a:spLocks noChangeArrowheads="1"/>
            </p:cNvSpPr>
            <p:nvPr/>
          </p:nvSpPr>
          <p:spPr bwMode="auto">
            <a:xfrm>
              <a:off x="2226" y="3790"/>
              <a:ext cx="167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goods and services demanded.</a:t>
              </a:r>
              <a:endParaRPr lang="en-US"/>
            </a:p>
          </p:txBody>
        </p:sp>
      </p:grpSp>
      <p:sp>
        <p:nvSpPr>
          <p:cNvPr id="17437" name="Text Box 53"/>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110610"/>
                                        </p:tgtEl>
                                        <p:attrNameLst>
                                          <p:attrName>style.visibility</p:attrName>
                                        </p:attrNameLst>
                                      </p:cBhvr>
                                      <p:to>
                                        <p:strVal val="visible"/>
                                      </p:to>
                                    </p:set>
                                    <p:anim calcmode="lin" valueType="num">
                                      <p:cBhvr>
                                        <p:cTn id="17" dur="500" fill="hold"/>
                                        <p:tgtEl>
                                          <p:spTgt spid="110610"/>
                                        </p:tgtEl>
                                        <p:attrNameLst>
                                          <p:attrName>ppt_w</p:attrName>
                                        </p:attrNameLst>
                                      </p:cBhvr>
                                      <p:tavLst>
                                        <p:tav tm="0">
                                          <p:val>
                                            <p:strVal val="4/3*#ppt_w"/>
                                          </p:val>
                                        </p:tav>
                                        <p:tav tm="100000">
                                          <p:val>
                                            <p:strVal val="#ppt_w"/>
                                          </p:val>
                                        </p:tav>
                                      </p:tavLst>
                                    </p:anim>
                                    <p:anim calcmode="lin" valueType="num">
                                      <p:cBhvr>
                                        <p:cTn id="18" dur="500" fill="hold"/>
                                        <p:tgtEl>
                                          <p:spTgt spid="110610"/>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110611"/>
                                        </p:tgtEl>
                                        <p:attrNameLst>
                                          <p:attrName>style.visibility</p:attrName>
                                        </p:attrNameLst>
                                      </p:cBhvr>
                                      <p:to>
                                        <p:strVal val="visible"/>
                                      </p:to>
                                    </p:set>
                                    <p:anim calcmode="lin" valueType="num">
                                      <p:cBhvr>
                                        <p:cTn id="33" dur="500" fill="hold"/>
                                        <p:tgtEl>
                                          <p:spTgt spid="110611"/>
                                        </p:tgtEl>
                                        <p:attrNameLst>
                                          <p:attrName>ppt_w</p:attrName>
                                        </p:attrNameLst>
                                      </p:cBhvr>
                                      <p:tavLst>
                                        <p:tav tm="0">
                                          <p:val>
                                            <p:strVal val="4/3*#ppt_w"/>
                                          </p:val>
                                        </p:tav>
                                        <p:tav tm="100000">
                                          <p:val>
                                            <p:strVal val="#ppt_w"/>
                                          </p:val>
                                        </p:tav>
                                      </p:tavLst>
                                    </p:anim>
                                    <p:anim calcmode="lin" valueType="num">
                                      <p:cBhvr>
                                        <p:cTn id="34" dur="500" fill="hold"/>
                                        <p:tgtEl>
                                          <p:spTgt spid="110611"/>
                                        </p:tgtEl>
                                        <p:attrNameLst>
                                          <p:attrName>ppt_h</p:attrName>
                                        </p:attrNameLst>
                                      </p:cBhvr>
                                      <p:tavLst>
                                        <p:tav tm="0">
                                          <p:val>
                                            <p:strVal val="4/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0" grpId="0" animBg="1"/>
      <p:bldP spid="1106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200" smtClean="0">
                <a:solidFill>
                  <a:srgbClr val="FFFFFF"/>
                </a:solidFill>
              </a:rPr>
              <a:t>Why the Aggregate Demand Curve Is Downward Sloping?</a:t>
            </a:r>
            <a:endParaRPr lang="en-US" sz="3200" smtClean="0">
              <a:solidFill>
                <a:srgbClr val="FFFFFF"/>
              </a:solidFill>
              <a:latin typeface="Tahoma" pitchFamily="34" charset="0"/>
            </a:endParaRPr>
          </a:p>
        </p:txBody>
      </p:sp>
      <p:sp>
        <p:nvSpPr>
          <p:cNvPr id="18435" name="Rectangle 3"/>
          <p:cNvSpPr>
            <a:spLocks noGrp="1" noChangeArrowheads="1"/>
          </p:cNvSpPr>
          <p:nvPr>
            <p:ph type="body" idx="1"/>
          </p:nvPr>
        </p:nvSpPr>
        <p:spPr/>
        <p:txBody>
          <a:bodyPr/>
          <a:lstStyle/>
          <a:p>
            <a:endParaRPr lang="en-US" smtClean="0"/>
          </a:p>
          <a:p>
            <a:r>
              <a:rPr lang="en-US" smtClean="0"/>
              <a:t>The Price Level and Consumption:  The Wealth Effect</a:t>
            </a:r>
            <a:endParaRPr lang="en-US" smtClean="0">
              <a:latin typeface="Tahoma" pitchFamily="34" charset="0"/>
            </a:endParaRPr>
          </a:p>
          <a:p>
            <a:pPr lvl="1"/>
            <a:r>
              <a:rPr lang="en-US" smtClean="0"/>
              <a:t>A decrease in the price level makes consumers feel more wealthy, which in turn encourages them to spend more.  </a:t>
            </a:r>
          </a:p>
          <a:p>
            <a:pPr lvl="1"/>
            <a:r>
              <a:rPr lang="en-US" smtClean="0"/>
              <a:t>This increase in consumer spending means larger quantities of goods and services demanded.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smtClean="0">
                <a:solidFill>
                  <a:srgbClr val="FFFFFF"/>
                </a:solidFill>
              </a:rPr>
              <a:t>Why the Aggregate Demand Curve Is Downward Sloping?</a:t>
            </a:r>
            <a:endParaRPr lang="en-US" sz="3200" smtClean="0">
              <a:solidFill>
                <a:srgbClr val="FFFFFF"/>
              </a:solidFill>
              <a:latin typeface="Tahoma" pitchFamily="34" charset="0"/>
            </a:endParaRPr>
          </a:p>
        </p:txBody>
      </p:sp>
      <p:sp>
        <p:nvSpPr>
          <p:cNvPr id="19459" name="Rectangle 3"/>
          <p:cNvSpPr>
            <a:spLocks noGrp="1" noChangeArrowheads="1"/>
          </p:cNvSpPr>
          <p:nvPr>
            <p:ph type="body" idx="1"/>
          </p:nvPr>
        </p:nvSpPr>
        <p:spPr/>
        <p:txBody>
          <a:bodyPr/>
          <a:lstStyle/>
          <a:p>
            <a:endParaRPr lang="en-US" smtClean="0"/>
          </a:p>
          <a:p>
            <a:r>
              <a:rPr lang="en-US" smtClean="0"/>
              <a:t>The Price Level and Investment: The Interest Rate Effect</a:t>
            </a:r>
            <a:endParaRPr lang="en-US" smtClean="0">
              <a:latin typeface="Tahoma" pitchFamily="34" charset="0"/>
            </a:endParaRPr>
          </a:p>
          <a:p>
            <a:pPr lvl="1"/>
            <a:r>
              <a:rPr lang="en-US" smtClean="0"/>
              <a:t>A lower price level reduces the interest rate, which encourages greater spending on investment goods.</a:t>
            </a:r>
          </a:p>
          <a:p>
            <a:pPr lvl="1"/>
            <a:r>
              <a:rPr lang="en-US" smtClean="0"/>
              <a:t>This increase in investment spending means a larger quantity of goods and services demanded.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smtClean="0">
                <a:solidFill>
                  <a:srgbClr val="FFFFFF"/>
                </a:solidFill>
              </a:rPr>
              <a:t>Why the Aggregate Demand Curve Is Downward Sloping?</a:t>
            </a:r>
            <a:endParaRPr lang="en-US" sz="3200" smtClean="0">
              <a:solidFill>
                <a:srgbClr val="FFFFFF"/>
              </a:solidFill>
              <a:latin typeface="Tahoma" pitchFamily="34" charset="0"/>
            </a:endParaRPr>
          </a:p>
        </p:txBody>
      </p:sp>
      <p:sp>
        <p:nvSpPr>
          <p:cNvPr id="20483" name="Rectangle 3"/>
          <p:cNvSpPr>
            <a:spLocks noGrp="1" noChangeArrowheads="1"/>
          </p:cNvSpPr>
          <p:nvPr>
            <p:ph type="body" idx="1"/>
          </p:nvPr>
        </p:nvSpPr>
        <p:spPr/>
        <p:txBody>
          <a:bodyPr/>
          <a:lstStyle/>
          <a:p>
            <a:endParaRPr lang="en-US" smtClean="0"/>
          </a:p>
          <a:p>
            <a:r>
              <a:rPr lang="en-US" smtClean="0"/>
              <a:t>The Price Level and Net Exports:  The Exchange Rate Effect</a:t>
            </a:r>
            <a:endParaRPr lang="en-US" smtClean="0">
              <a:latin typeface="Tahoma" pitchFamily="34" charset="0"/>
            </a:endParaRPr>
          </a:p>
          <a:p>
            <a:pPr lvl="1"/>
            <a:r>
              <a:rPr lang="en-US" smtClean="0"/>
              <a:t>When a fall in the Euroland price level causes Euroland interest rates to fall, the real exchange rate depreciates, which stimulates Euroland net exports.</a:t>
            </a:r>
          </a:p>
          <a:p>
            <a:pPr lvl="1"/>
            <a:r>
              <a:rPr lang="en-US" smtClean="0"/>
              <a:t>The increase in net export spending means a larger quantity of goods and services demanded.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200" smtClean="0">
                <a:solidFill>
                  <a:srgbClr val="FFFFFF"/>
                </a:solidFill>
              </a:rPr>
              <a:t>Why the Aggregate Demand Curve Might Shift?</a:t>
            </a:r>
            <a:endParaRPr lang="en-US" sz="3200" smtClean="0">
              <a:solidFill>
                <a:srgbClr val="FFFFFF"/>
              </a:solidFill>
              <a:latin typeface="Tahoma" pitchFamily="34" charset="0"/>
            </a:endParaRPr>
          </a:p>
        </p:txBody>
      </p:sp>
      <p:sp>
        <p:nvSpPr>
          <p:cNvPr id="21507" name="Rectangle 3"/>
          <p:cNvSpPr>
            <a:spLocks noGrp="1" noChangeArrowheads="1"/>
          </p:cNvSpPr>
          <p:nvPr>
            <p:ph type="body" idx="1"/>
          </p:nvPr>
        </p:nvSpPr>
        <p:spPr/>
        <p:txBody>
          <a:bodyPr/>
          <a:lstStyle/>
          <a:p>
            <a:r>
              <a:rPr lang="en-US" sz="2800" smtClean="0"/>
              <a:t>The downward slope of the aggregate demand curve shows that a fall in the price level raises the overall quantity of goods and services demanded.</a:t>
            </a:r>
          </a:p>
          <a:p>
            <a:r>
              <a:rPr lang="en-US" sz="2800" smtClean="0"/>
              <a:t>Many other factors, however, affect the quantity of goods and services demanded at any given price level. </a:t>
            </a:r>
          </a:p>
          <a:p>
            <a:r>
              <a:rPr lang="en-US" sz="2800" smtClean="0"/>
              <a:t>When one of these other factors changes, the aggregate demand curve shifts:</a:t>
            </a:r>
          </a:p>
          <a:p>
            <a:pPr lvl="1"/>
            <a:r>
              <a:rPr lang="en-US" sz="2600" smtClean="0"/>
              <a:t>Consumption</a:t>
            </a:r>
          </a:p>
          <a:p>
            <a:pPr lvl="1"/>
            <a:r>
              <a:rPr lang="en-US" sz="2600" smtClean="0"/>
              <a:t>Investment</a:t>
            </a:r>
          </a:p>
          <a:p>
            <a:pPr lvl="1"/>
            <a:r>
              <a:rPr lang="en-US" sz="2600" smtClean="0"/>
              <a:t>Government Purchases</a:t>
            </a:r>
          </a:p>
          <a:p>
            <a:pPr lvl="1"/>
            <a:r>
              <a:rPr lang="en-US" sz="2600" smtClean="0"/>
              <a:t>Net Exports</a:t>
            </a:r>
          </a:p>
          <a:p>
            <a:endParaRPr lang="en-US" sz="2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lstStyle/>
          <a:p>
            <a:pPr>
              <a:defRPr/>
            </a:pPr>
            <a:r>
              <a:rPr lang="en-US" smtClean="0"/>
              <a:t>8</a:t>
            </a:r>
            <a:endParaRPr lang="en-US" dirty="0" smtClean="0"/>
          </a:p>
        </p:txBody>
      </p:sp>
      <p:sp>
        <p:nvSpPr>
          <p:cNvPr id="4099" name="Rectangle 5"/>
          <p:cNvSpPr>
            <a:spLocks noGrp="1" noChangeArrowheads="1"/>
          </p:cNvSpPr>
          <p:nvPr>
            <p:ph type="subTitle" idx="1"/>
          </p:nvPr>
        </p:nvSpPr>
        <p:spPr/>
        <p:txBody>
          <a:bodyPr/>
          <a:lstStyle/>
          <a:p>
            <a:r>
              <a:rPr lang="en-US" smtClean="0"/>
              <a:t>Aggregate Demand and Aggregate Supply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Shifts in the Aggregate Demand Curve</a:t>
            </a:r>
            <a:endParaRPr lang="en-US" smtClean="0">
              <a:latin typeface="Tahoma" pitchFamily="34" charset="0"/>
            </a:endParaRPr>
          </a:p>
        </p:txBody>
      </p:sp>
      <p:grpSp>
        <p:nvGrpSpPr>
          <p:cNvPr id="22531" name="Group 4"/>
          <p:cNvGrpSpPr>
            <a:grpSpLocks/>
          </p:cNvGrpSpPr>
          <p:nvPr/>
        </p:nvGrpSpPr>
        <p:grpSpPr bwMode="auto">
          <a:xfrm>
            <a:off x="7058025" y="6099175"/>
            <a:ext cx="1339850" cy="557213"/>
            <a:chOff x="4446" y="3842"/>
            <a:chExt cx="844" cy="351"/>
          </a:xfrm>
        </p:grpSpPr>
        <p:sp>
          <p:nvSpPr>
            <p:cNvPr id="22554" name="Rectangle 5"/>
            <p:cNvSpPr>
              <a:spLocks noChangeArrowheads="1"/>
            </p:cNvSpPr>
            <p:nvPr/>
          </p:nvSpPr>
          <p:spPr bwMode="auto">
            <a:xfrm>
              <a:off x="4446" y="3842"/>
              <a:ext cx="843" cy="192"/>
            </a:xfrm>
            <a:prstGeom prst="rect">
              <a:avLst/>
            </a:prstGeom>
            <a:noFill/>
            <a:ln w="9525">
              <a:noFill/>
              <a:miter lim="800000"/>
              <a:headEnd/>
              <a:tailEnd/>
            </a:ln>
          </p:spPr>
          <p:txBody>
            <a:bodyPr wrap="none" lIns="0" tIns="0" rIns="0" bIns="0">
              <a:spAutoFit/>
            </a:bodyPr>
            <a:lstStyle/>
            <a:p>
              <a:r>
                <a:rPr lang="en-US" sz="2000" b="1">
                  <a:latin typeface="Arial" charset="0"/>
                </a:rPr>
                <a:t>Quantity of</a:t>
              </a:r>
            </a:p>
          </p:txBody>
        </p:sp>
        <p:sp>
          <p:nvSpPr>
            <p:cNvPr id="22555" name="Rectangle 6"/>
            <p:cNvSpPr>
              <a:spLocks noChangeArrowheads="1"/>
            </p:cNvSpPr>
            <p:nvPr/>
          </p:nvSpPr>
          <p:spPr bwMode="auto">
            <a:xfrm>
              <a:off x="4766" y="4001"/>
              <a:ext cx="524" cy="192"/>
            </a:xfrm>
            <a:prstGeom prst="rect">
              <a:avLst/>
            </a:prstGeom>
            <a:noFill/>
            <a:ln w="9525">
              <a:noFill/>
              <a:miter lim="800000"/>
              <a:headEnd/>
              <a:tailEnd/>
            </a:ln>
          </p:spPr>
          <p:txBody>
            <a:bodyPr wrap="none" lIns="0" tIns="0" rIns="0" bIns="0">
              <a:spAutoFit/>
            </a:bodyPr>
            <a:lstStyle/>
            <a:p>
              <a:r>
                <a:rPr lang="en-US" sz="2000" b="1">
                  <a:latin typeface="Arial" charset="0"/>
                </a:rPr>
                <a:t>Output</a:t>
              </a:r>
            </a:p>
          </p:txBody>
        </p:sp>
      </p:grpSp>
      <p:grpSp>
        <p:nvGrpSpPr>
          <p:cNvPr id="22532" name="Group 7"/>
          <p:cNvGrpSpPr>
            <a:grpSpLocks/>
          </p:cNvGrpSpPr>
          <p:nvPr/>
        </p:nvGrpSpPr>
        <p:grpSpPr bwMode="auto">
          <a:xfrm>
            <a:off x="692150" y="1716088"/>
            <a:ext cx="649288" cy="557212"/>
            <a:chOff x="436" y="1081"/>
            <a:chExt cx="409" cy="351"/>
          </a:xfrm>
        </p:grpSpPr>
        <p:sp>
          <p:nvSpPr>
            <p:cNvPr id="22552" name="Rectangle 8"/>
            <p:cNvSpPr>
              <a:spLocks noChangeArrowheads="1"/>
            </p:cNvSpPr>
            <p:nvPr/>
          </p:nvSpPr>
          <p:spPr bwMode="auto">
            <a:xfrm>
              <a:off x="454" y="1081"/>
              <a:ext cx="391" cy="192"/>
            </a:xfrm>
            <a:prstGeom prst="rect">
              <a:avLst/>
            </a:prstGeom>
            <a:noFill/>
            <a:ln w="9525">
              <a:noFill/>
              <a:miter lim="800000"/>
              <a:headEnd/>
              <a:tailEnd/>
            </a:ln>
          </p:spPr>
          <p:txBody>
            <a:bodyPr wrap="none" lIns="0" tIns="0" rIns="0" bIns="0">
              <a:spAutoFit/>
            </a:bodyPr>
            <a:lstStyle/>
            <a:p>
              <a:r>
                <a:rPr lang="en-US" sz="2000" b="1">
                  <a:latin typeface="Arial" charset="0"/>
                </a:rPr>
                <a:t>Price</a:t>
              </a:r>
            </a:p>
          </p:txBody>
        </p:sp>
        <p:sp>
          <p:nvSpPr>
            <p:cNvPr id="22553" name="Rectangle 9"/>
            <p:cNvSpPr>
              <a:spLocks noChangeArrowheads="1"/>
            </p:cNvSpPr>
            <p:nvPr/>
          </p:nvSpPr>
          <p:spPr bwMode="auto">
            <a:xfrm>
              <a:off x="436" y="1240"/>
              <a:ext cx="409" cy="192"/>
            </a:xfrm>
            <a:prstGeom prst="rect">
              <a:avLst/>
            </a:prstGeom>
            <a:noFill/>
            <a:ln w="9525">
              <a:noFill/>
              <a:miter lim="800000"/>
              <a:headEnd/>
              <a:tailEnd/>
            </a:ln>
          </p:spPr>
          <p:txBody>
            <a:bodyPr wrap="none" lIns="0" tIns="0" rIns="0" bIns="0">
              <a:spAutoFit/>
            </a:bodyPr>
            <a:lstStyle/>
            <a:p>
              <a:r>
                <a:rPr lang="en-US" sz="2000" b="1">
                  <a:latin typeface="Arial" charset="0"/>
                </a:rPr>
                <a:t>Level</a:t>
              </a:r>
            </a:p>
          </p:txBody>
        </p:sp>
      </p:grpSp>
      <p:sp>
        <p:nvSpPr>
          <p:cNvPr id="22533" name="Rectangle 10"/>
          <p:cNvSpPr>
            <a:spLocks noChangeArrowheads="1"/>
          </p:cNvSpPr>
          <p:nvPr/>
        </p:nvSpPr>
        <p:spPr bwMode="auto">
          <a:xfrm>
            <a:off x="1166813" y="6076950"/>
            <a:ext cx="161925" cy="304800"/>
          </a:xfrm>
          <a:prstGeom prst="rect">
            <a:avLst/>
          </a:prstGeom>
          <a:noFill/>
          <a:ln w="9525">
            <a:noFill/>
            <a:miter lim="800000"/>
            <a:headEnd/>
            <a:tailEnd/>
          </a:ln>
        </p:spPr>
        <p:txBody>
          <a:bodyPr wrap="none" lIns="0" tIns="0" rIns="0" bIns="0">
            <a:spAutoFit/>
          </a:bodyPr>
          <a:lstStyle/>
          <a:p>
            <a:r>
              <a:rPr lang="en-US" sz="2000" b="1">
                <a:latin typeface="Tahoma" pitchFamily="34" charset="0"/>
              </a:rPr>
              <a:t>0</a:t>
            </a:r>
          </a:p>
        </p:txBody>
      </p:sp>
      <p:sp>
        <p:nvSpPr>
          <p:cNvPr id="22534" name="Freeform 11"/>
          <p:cNvSpPr>
            <a:spLocks/>
          </p:cNvSpPr>
          <p:nvPr/>
        </p:nvSpPr>
        <p:spPr bwMode="auto">
          <a:xfrm>
            <a:off x="1408113" y="1676400"/>
            <a:ext cx="7046912" cy="4368800"/>
          </a:xfrm>
          <a:custGeom>
            <a:avLst/>
            <a:gdLst>
              <a:gd name="T0" fmla="*/ 0 w 4439"/>
              <a:gd name="T1" fmla="*/ 0 h 2752"/>
              <a:gd name="T2" fmla="*/ 0 w 4439"/>
              <a:gd name="T3" fmla="*/ 2147483647 h 2752"/>
              <a:gd name="T4" fmla="*/ 2147483647 w 4439"/>
              <a:gd name="T5" fmla="*/ 2147483647 h 2752"/>
              <a:gd name="T6" fmla="*/ 0 60000 65536"/>
              <a:gd name="T7" fmla="*/ 0 60000 65536"/>
              <a:gd name="T8" fmla="*/ 0 60000 65536"/>
              <a:gd name="T9" fmla="*/ 0 w 4439"/>
              <a:gd name="T10" fmla="*/ 0 h 2752"/>
              <a:gd name="T11" fmla="*/ 4439 w 4439"/>
              <a:gd name="T12" fmla="*/ 2752 h 2752"/>
            </a:gdLst>
            <a:ahLst/>
            <a:cxnLst>
              <a:cxn ang="T6">
                <a:pos x="T0" y="T1"/>
              </a:cxn>
              <a:cxn ang="T7">
                <a:pos x="T2" y="T3"/>
              </a:cxn>
              <a:cxn ang="T8">
                <a:pos x="T4" y="T5"/>
              </a:cxn>
            </a:cxnLst>
            <a:rect l="T9" t="T10" r="T11" b="T12"/>
            <a:pathLst>
              <a:path w="4439" h="2752">
                <a:moveTo>
                  <a:pt x="0" y="0"/>
                </a:moveTo>
                <a:lnTo>
                  <a:pt x="0" y="2751"/>
                </a:lnTo>
                <a:lnTo>
                  <a:pt x="4438" y="2751"/>
                </a:lnTo>
              </a:path>
            </a:pathLst>
          </a:custGeom>
          <a:noFill/>
          <a:ln w="25400" cap="rnd">
            <a:solidFill>
              <a:srgbClr val="000000"/>
            </a:solidFill>
            <a:round/>
            <a:headEnd type="none" w="sm" len="sm"/>
            <a:tailEnd type="none" w="sm" len="sm"/>
          </a:ln>
        </p:spPr>
        <p:txBody>
          <a:bodyPr/>
          <a:lstStyle/>
          <a:p>
            <a:endParaRPr lang="cs-CZ"/>
          </a:p>
        </p:txBody>
      </p:sp>
      <p:grpSp>
        <p:nvGrpSpPr>
          <p:cNvPr id="22535" name="Group 12"/>
          <p:cNvGrpSpPr>
            <a:grpSpLocks/>
          </p:cNvGrpSpPr>
          <p:nvPr/>
        </p:nvGrpSpPr>
        <p:grpSpPr bwMode="auto">
          <a:xfrm>
            <a:off x="6026150" y="5156200"/>
            <a:ext cx="1479550" cy="555625"/>
            <a:chOff x="3796" y="3248"/>
            <a:chExt cx="932" cy="350"/>
          </a:xfrm>
        </p:grpSpPr>
        <p:sp>
          <p:nvSpPr>
            <p:cNvPr id="22550" name="Rectangle 13"/>
            <p:cNvSpPr>
              <a:spLocks noChangeArrowheads="1"/>
            </p:cNvSpPr>
            <p:nvPr/>
          </p:nvSpPr>
          <p:spPr bwMode="auto">
            <a:xfrm>
              <a:off x="3844" y="3248"/>
              <a:ext cx="834" cy="192"/>
            </a:xfrm>
            <a:prstGeom prst="rect">
              <a:avLst/>
            </a:prstGeom>
            <a:noFill/>
            <a:ln w="9525">
              <a:noFill/>
              <a:miter lim="800000"/>
              <a:headEnd/>
              <a:tailEnd/>
            </a:ln>
          </p:spPr>
          <p:txBody>
            <a:bodyPr wrap="none" lIns="0" tIns="0" rIns="0" bIns="0">
              <a:spAutoFit/>
            </a:bodyPr>
            <a:lstStyle/>
            <a:p>
              <a:r>
                <a:rPr lang="en-US" sz="2000" b="1">
                  <a:latin typeface="Tahoma" pitchFamily="34" charset="0"/>
                </a:rPr>
                <a:t>Aggregate</a:t>
              </a:r>
            </a:p>
          </p:txBody>
        </p:sp>
        <p:sp>
          <p:nvSpPr>
            <p:cNvPr id="22551" name="Rectangle 14"/>
            <p:cNvSpPr>
              <a:spLocks noChangeArrowheads="1"/>
            </p:cNvSpPr>
            <p:nvPr/>
          </p:nvSpPr>
          <p:spPr bwMode="auto">
            <a:xfrm>
              <a:off x="3796" y="3406"/>
              <a:ext cx="932" cy="192"/>
            </a:xfrm>
            <a:prstGeom prst="rect">
              <a:avLst/>
            </a:prstGeom>
            <a:noFill/>
            <a:ln w="9525">
              <a:noFill/>
              <a:miter lim="800000"/>
              <a:headEnd/>
              <a:tailEnd/>
            </a:ln>
          </p:spPr>
          <p:txBody>
            <a:bodyPr wrap="none" lIns="0" tIns="0" rIns="0" bIns="0">
              <a:spAutoFit/>
            </a:bodyPr>
            <a:lstStyle/>
            <a:p>
              <a:pPr algn="ctr"/>
              <a:r>
                <a:rPr lang="en-US" sz="2000" b="1">
                  <a:latin typeface="Tahoma" pitchFamily="34" charset="0"/>
                </a:rPr>
                <a:t>demand, </a:t>
              </a:r>
              <a:r>
                <a:rPr lang="en-US" sz="2000" b="1" i="1">
                  <a:latin typeface="Tahoma" pitchFamily="34" charset="0"/>
                </a:rPr>
                <a:t>D</a:t>
              </a:r>
              <a:r>
                <a:rPr lang="en-US" sz="2000" b="1" i="1" baseline="-25000">
                  <a:latin typeface="Tahoma" pitchFamily="34" charset="0"/>
                </a:rPr>
                <a:t>1</a:t>
              </a:r>
            </a:p>
          </p:txBody>
        </p:sp>
      </p:grpSp>
      <p:sp>
        <p:nvSpPr>
          <p:cNvPr id="22536" name="Freeform 15"/>
          <p:cNvSpPr>
            <a:spLocks/>
          </p:cNvSpPr>
          <p:nvPr/>
        </p:nvSpPr>
        <p:spPr bwMode="auto">
          <a:xfrm>
            <a:off x="1416050" y="3589338"/>
            <a:ext cx="1919288" cy="2449512"/>
          </a:xfrm>
          <a:custGeom>
            <a:avLst/>
            <a:gdLst>
              <a:gd name="T0" fmla="*/ 0 w 1209"/>
              <a:gd name="T1" fmla="*/ 0 h 1543"/>
              <a:gd name="T2" fmla="*/ 2147483647 w 1209"/>
              <a:gd name="T3" fmla="*/ 0 h 1543"/>
              <a:gd name="T4" fmla="*/ 2147483647 w 1209"/>
              <a:gd name="T5" fmla="*/ 2147483647 h 1543"/>
              <a:gd name="T6" fmla="*/ 0 60000 65536"/>
              <a:gd name="T7" fmla="*/ 0 60000 65536"/>
              <a:gd name="T8" fmla="*/ 0 60000 65536"/>
              <a:gd name="T9" fmla="*/ 0 w 1209"/>
              <a:gd name="T10" fmla="*/ 0 h 1543"/>
              <a:gd name="T11" fmla="*/ 1209 w 1209"/>
              <a:gd name="T12" fmla="*/ 1543 h 1543"/>
            </a:gdLst>
            <a:ahLst/>
            <a:cxnLst>
              <a:cxn ang="T6">
                <a:pos x="T0" y="T1"/>
              </a:cxn>
              <a:cxn ang="T7">
                <a:pos x="T2" y="T3"/>
              </a:cxn>
              <a:cxn ang="T8">
                <a:pos x="T4" y="T5"/>
              </a:cxn>
            </a:cxnLst>
            <a:rect l="T9" t="T10" r="T11" b="T12"/>
            <a:pathLst>
              <a:path w="1209" h="1543">
                <a:moveTo>
                  <a:pt x="0" y="0"/>
                </a:moveTo>
                <a:lnTo>
                  <a:pt x="1208" y="0"/>
                </a:lnTo>
                <a:lnTo>
                  <a:pt x="1208" y="1542"/>
                </a:lnTo>
              </a:path>
            </a:pathLst>
          </a:custGeom>
          <a:noFill/>
          <a:ln w="25400" cap="rnd">
            <a:solidFill>
              <a:srgbClr val="FF0000"/>
            </a:solidFill>
            <a:prstDash val="sysDot"/>
            <a:round/>
            <a:headEnd type="none" w="sm" len="sm"/>
            <a:tailEnd type="none" w="sm" len="sm"/>
          </a:ln>
        </p:spPr>
        <p:txBody>
          <a:bodyPr/>
          <a:lstStyle/>
          <a:p>
            <a:endParaRPr lang="cs-CZ"/>
          </a:p>
        </p:txBody>
      </p:sp>
      <p:sp>
        <p:nvSpPr>
          <p:cNvPr id="22537" name="Rectangle 16"/>
          <p:cNvSpPr>
            <a:spLocks noChangeArrowheads="1"/>
          </p:cNvSpPr>
          <p:nvPr/>
        </p:nvSpPr>
        <p:spPr bwMode="auto">
          <a:xfrm>
            <a:off x="1089025" y="3471863"/>
            <a:ext cx="271463" cy="304800"/>
          </a:xfrm>
          <a:prstGeom prst="rect">
            <a:avLst/>
          </a:prstGeom>
          <a:noFill/>
          <a:ln w="9525">
            <a:noFill/>
            <a:miter lim="800000"/>
            <a:headEnd/>
            <a:tailEnd/>
          </a:ln>
        </p:spPr>
        <p:txBody>
          <a:bodyPr wrap="none" lIns="0" tIns="0" rIns="0" bIns="0">
            <a:spAutoFit/>
          </a:bodyPr>
          <a:lstStyle/>
          <a:p>
            <a:r>
              <a:rPr lang="en-US" sz="2000" b="1" i="1">
                <a:latin typeface="Tahoma" pitchFamily="34" charset="0"/>
              </a:rPr>
              <a:t>P</a:t>
            </a:r>
            <a:r>
              <a:rPr lang="en-US" sz="2000" b="1" i="1" baseline="-25000">
                <a:latin typeface="Tahoma" pitchFamily="34" charset="0"/>
              </a:rPr>
              <a:t>1</a:t>
            </a:r>
          </a:p>
        </p:txBody>
      </p:sp>
      <p:sp>
        <p:nvSpPr>
          <p:cNvPr id="22538" name="Rectangle 17"/>
          <p:cNvSpPr>
            <a:spLocks noChangeArrowheads="1"/>
          </p:cNvSpPr>
          <p:nvPr/>
        </p:nvSpPr>
        <p:spPr bwMode="auto">
          <a:xfrm>
            <a:off x="3228975" y="6099175"/>
            <a:ext cx="274638" cy="304800"/>
          </a:xfrm>
          <a:prstGeom prst="rect">
            <a:avLst/>
          </a:prstGeom>
          <a:noFill/>
          <a:ln w="9525">
            <a:noFill/>
            <a:miter lim="800000"/>
            <a:headEnd/>
            <a:tailEnd/>
          </a:ln>
        </p:spPr>
        <p:txBody>
          <a:bodyPr wrap="none" lIns="0" tIns="0" rIns="0" bIns="0">
            <a:spAutoFit/>
          </a:bodyPr>
          <a:lstStyle/>
          <a:p>
            <a:r>
              <a:rPr lang="en-US" sz="2000" b="1" i="1">
                <a:latin typeface="Tahoma" pitchFamily="34" charset="0"/>
              </a:rPr>
              <a:t>Y</a:t>
            </a:r>
            <a:r>
              <a:rPr lang="en-US" sz="2000" b="1" i="1" baseline="-25000">
                <a:latin typeface="Tahoma" pitchFamily="34" charset="0"/>
              </a:rPr>
              <a:t>1</a:t>
            </a:r>
          </a:p>
        </p:txBody>
      </p:sp>
      <p:sp>
        <p:nvSpPr>
          <p:cNvPr id="22539" name="Line 18"/>
          <p:cNvSpPr>
            <a:spLocks noChangeShapeType="1"/>
          </p:cNvSpPr>
          <p:nvPr/>
        </p:nvSpPr>
        <p:spPr bwMode="auto">
          <a:xfrm>
            <a:off x="1933575" y="2705100"/>
            <a:ext cx="4005263" cy="2519363"/>
          </a:xfrm>
          <a:prstGeom prst="line">
            <a:avLst/>
          </a:prstGeom>
          <a:noFill/>
          <a:ln w="25400">
            <a:solidFill>
              <a:schemeClr val="tx2"/>
            </a:solidFill>
            <a:round/>
            <a:headEnd type="none" w="sm" len="sm"/>
            <a:tailEnd type="none" w="sm" len="sm"/>
          </a:ln>
        </p:spPr>
        <p:txBody>
          <a:bodyPr wrap="none" anchor="ctr"/>
          <a:lstStyle/>
          <a:p>
            <a:endParaRPr lang="cs-CZ"/>
          </a:p>
        </p:txBody>
      </p:sp>
      <p:grpSp>
        <p:nvGrpSpPr>
          <p:cNvPr id="5" name="Group 19"/>
          <p:cNvGrpSpPr>
            <a:grpSpLocks/>
          </p:cNvGrpSpPr>
          <p:nvPr/>
        </p:nvGrpSpPr>
        <p:grpSpPr bwMode="auto">
          <a:xfrm>
            <a:off x="2819400" y="2489200"/>
            <a:ext cx="4897438" cy="2654300"/>
            <a:chOff x="1776" y="1568"/>
            <a:chExt cx="3085" cy="1672"/>
          </a:xfrm>
        </p:grpSpPr>
        <p:sp>
          <p:nvSpPr>
            <p:cNvPr id="22547" name="Line 20"/>
            <p:cNvSpPr>
              <a:spLocks noChangeShapeType="1"/>
            </p:cNvSpPr>
            <p:nvPr/>
          </p:nvSpPr>
          <p:spPr bwMode="auto">
            <a:xfrm>
              <a:off x="2016" y="1568"/>
              <a:ext cx="2523" cy="1588"/>
            </a:xfrm>
            <a:prstGeom prst="line">
              <a:avLst/>
            </a:prstGeom>
            <a:noFill/>
            <a:ln w="25400">
              <a:solidFill>
                <a:srgbClr val="474A81"/>
              </a:solidFill>
              <a:round/>
              <a:headEnd type="none" w="sm" len="sm"/>
              <a:tailEnd type="none" w="sm" len="sm"/>
            </a:ln>
          </p:spPr>
          <p:txBody>
            <a:bodyPr wrap="none" anchor="ctr"/>
            <a:lstStyle/>
            <a:p>
              <a:endParaRPr lang="cs-CZ"/>
            </a:p>
          </p:txBody>
        </p:sp>
        <p:sp>
          <p:nvSpPr>
            <p:cNvPr id="22548" name="Rectangle 21"/>
            <p:cNvSpPr>
              <a:spLocks noChangeArrowheads="1"/>
            </p:cNvSpPr>
            <p:nvPr/>
          </p:nvSpPr>
          <p:spPr bwMode="auto">
            <a:xfrm>
              <a:off x="4558" y="2990"/>
              <a:ext cx="303" cy="250"/>
            </a:xfrm>
            <a:prstGeom prst="rect">
              <a:avLst/>
            </a:prstGeom>
            <a:noFill/>
            <a:ln w="9525">
              <a:noFill/>
              <a:miter lim="800000"/>
              <a:headEnd/>
              <a:tailEnd/>
            </a:ln>
          </p:spPr>
          <p:txBody>
            <a:bodyPr wrap="none" lIns="92075" tIns="46038" rIns="92075" bIns="46038">
              <a:spAutoFit/>
            </a:bodyPr>
            <a:lstStyle/>
            <a:p>
              <a:pPr algn="ctr"/>
              <a:r>
                <a:rPr lang="en-US" sz="2000" b="1" i="1">
                  <a:latin typeface="Tahoma" pitchFamily="34" charset="0"/>
                </a:rPr>
                <a:t>D</a:t>
              </a:r>
              <a:r>
                <a:rPr lang="en-US" sz="2000" b="1" i="1" baseline="-25000">
                  <a:latin typeface="Tahoma" pitchFamily="34" charset="0"/>
                </a:rPr>
                <a:t>2</a:t>
              </a:r>
            </a:p>
          </p:txBody>
        </p:sp>
        <p:sp>
          <p:nvSpPr>
            <p:cNvPr id="22549" name="AutoShape 22"/>
            <p:cNvSpPr>
              <a:spLocks noChangeArrowheads="1"/>
            </p:cNvSpPr>
            <p:nvPr/>
          </p:nvSpPr>
          <p:spPr bwMode="auto">
            <a:xfrm>
              <a:off x="1776" y="1920"/>
              <a:ext cx="720" cy="96"/>
            </a:xfrm>
            <a:prstGeom prst="rightArrow">
              <a:avLst>
                <a:gd name="adj1" fmla="val 50000"/>
                <a:gd name="adj2" fmla="val 187569"/>
              </a:avLst>
            </a:prstGeom>
            <a:solidFill>
              <a:srgbClr val="FF0000"/>
            </a:solidFill>
            <a:ln w="12700">
              <a:noFill/>
              <a:miter lim="800000"/>
              <a:headEnd/>
              <a:tailEnd/>
            </a:ln>
          </p:spPr>
          <p:txBody>
            <a:bodyPr wrap="none" anchor="ctr"/>
            <a:lstStyle/>
            <a:p>
              <a:endParaRPr lang="en-GB"/>
            </a:p>
          </p:txBody>
        </p:sp>
      </p:grpSp>
      <p:sp>
        <p:nvSpPr>
          <p:cNvPr id="22541" name="Freeform 23"/>
          <p:cNvSpPr>
            <a:spLocks/>
          </p:cNvSpPr>
          <p:nvPr/>
        </p:nvSpPr>
        <p:spPr bwMode="auto">
          <a:xfrm>
            <a:off x="3259138" y="3524250"/>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w="9525" cap="rnd">
            <a:noFill/>
            <a:round/>
            <a:headEnd type="none" w="sm" len="sm"/>
            <a:tailEnd type="none" w="sm" len="sm"/>
          </a:ln>
        </p:spPr>
        <p:txBody>
          <a:bodyPr/>
          <a:lstStyle/>
          <a:p>
            <a:endParaRPr lang="cs-CZ"/>
          </a:p>
        </p:txBody>
      </p:sp>
      <p:grpSp>
        <p:nvGrpSpPr>
          <p:cNvPr id="6" name="Group 24"/>
          <p:cNvGrpSpPr>
            <a:grpSpLocks/>
          </p:cNvGrpSpPr>
          <p:nvPr/>
        </p:nvGrpSpPr>
        <p:grpSpPr bwMode="auto">
          <a:xfrm>
            <a:off x="3354388" y="3505200"/>
            <a:ext cx="1768475" cy="3094038"/>
            <a:chOff x="2113" y="2208"/>
            <a:chExt cx="1114" cy="1949"/>
          </a:xfrm>
        </p:grpSpPr>
        <p:sp>
          <p:nvSpPr>
            <p:cNvPr id="22543" name="Line 25"/>
            <p:cNvSpPr>
              <a:spLocks noChangeShapeType="1"/>
            </p:cNvSpPr>
            <p:nvPr/>
          </p:nvSpPr>
          <p:spPr bwMode="auto">
            <a:xfrm>
              <a:off x="2113" y="2256"/>
              <a:ext cx="959" cy="0"/>
            </a:xfrm>
            <a:prstGeom prst="line">
              <a:avLst/>
            </a:prstGeom>
            <a:noFill/>
            <a:ln w="25400">
              <a:solidFill>
                <a:srgbClr val="FF0000"/>
              </a:solidFill>
              <a:prstDash val="sysDot"/>
              <a:round/>
              <a:headEnd type="none" w="sm" len="sm"/>
              <a:tailEnd type="none" w="sm" len="sm"/>
            </a:ln>
          </p:spPr>
          <p:txBody>
            <a:bodyPr wrap="none" anchor="ctr"/>
            <a:lstStyle/>
            <a:p>
              <a:endParaRPr lang="cs-CZ"/>
            </a:p>
          </p:txBody>
        </p:sp>
        <p:sp>
          <p:nvSpPr>
            <p:cNvPr id="22544" name="Line 26"/>
            <p:cNvSpPr>
              <a:spLocks noChangeShapeType="1"/>
            </p:cNvSpPr>
            <p:nvPr/>
          </p:nvSpPr>
          <p:spPr bwMode="auto">
            <a:xfrm>
              <a:off x="3120" y="2257"/>
              <a:ext cx="0" cy="1535"/>
            </a:xfrm>
            <a:prstGeom prst="line">
              <a:avLst/>
            </a:prstGeom>
            <a:noFill/>
            <a:ln w="25400">
              <a:solidFill>
                <a:srgbClr val="FF0000"/>
              </a:solidFill>
              <a:prstDash val="sysDot"/>
              <a:round/>
              <a:headEnd type="none" w="sm" len="sm"/>
              <a:tailEnd type="none" w="sm" len="sm"/>
            </a:ln>
          </p:spPr>
          <p:txBody>
            <a:bodyPr wrap="none" anchor="ctr"/>
            <a:lstStyle/>
            <a:p>
              <a:endParaRPr lang="cs-CZ"/>
            </a:p>
          </p:txBody>
        </p:sp>
        <p:sp>
          <p:nvSpPr>
            <p:cNvPr id="22545" name="Rectangle 27"/>
            <p:cNvSpPr>
              <a:spLocks noChangeArrowheads="1"/>
            </p:cNvSpPr>
            <p:nvPr/>
          </p:nvSpPr>
          <p:spPr bwMode="auto">
            <a:xfrm>
              <a:off x="3024" y="3840"/>
              <a:ext cx="203" cy="317"/>
            </a:xfrm>
            <a:prstGeom prst="rect">
              <a:avLst/>
            </a:prstGeom>
            <a:noFill/>
            <a:ln w="9525">
              <a:noFill/>
              <a:miter lim="800000"/>
              <a:headEnd/>
              <a:tailEnd/>
            </a:ln>
          </p:spPr>
          <p:txBody>
            <a:bodyPr wrap="none" lIns="0" tIns="0" rIns="0" bIns="0">
              <a:spAutoFit/>
            </a:bodyPr>
            <a:lstStyle/>
            <a:p>
              <a:r>
                <a:rPr lang="en-US" sz="2000" b="1" i="1">
                  <a:latin typeface="Tahoma" pitchFamily="34" charset="0"/>
                </a:rPr>
                <a:t>Y</a:t>
              </a:r>
              <a:r>
                <a:rPr lang="en-US" sz="2000" b="1" i="1" baseline="-25000">
                  <a:latin typeface="Tahoma" pitchFamily="34" charset="0"/>
                </a:rPr>
                <a:t>2 </a:t>
              </a:r>
            </a:p>
            <a:p>
              <a:endParaRPr lang="en-US" sz="2000" b="1" i="1" baseline="-25000">
                <a:latin typeface="Tahoma" pitchFamily="34" charset="0"/>
              </a:endParaRPr>
            </a:p>
          </p:txBody>
        </p:sp>
        <p:sp>
          <p:nvSpPr>
            <p:cNvPr id="22546" name="Freeform 28"/>
            <p:cNvSpPr>
              <a:spLocks/>
            </p:cNvSpPr>
            <p:nvPr/>
          </p:nvSpPr>
          <p:spPr bwMode="auto">
            <a:xfrm>
              <a:off x="3072" y="2208"/>
              <a:ext cx="89" cy="76"/>
            </a:xfrm>
            <a:custGeom>
              <a:avLst/>
              <a:gdLst>
                <a:gd name="T0" fmla="*/ 44 w 89"/>
                <a:gd name="T1" fmla="*/ 75 h 76"/>
                <a:gd name="T2" fmla="*/ 66 w 89"/>
                <a:gd name="T3" fmla="*/ 69 h 76"/>
                <a:gd name="T4" fmla="*/ 81 w 89"/>
                <a:gd name="T5" fmla="*/ 56 h 76"/>
                <a:gd name="T6" fmla="*/ 88 w 89"/>
                <a:gd name="T7" fmla="*/ 38 h 76"/>
                <a:gd name="T8" fmla="*/ 81 w 89"/>
                <a:gd name="T9" fmla="*/ 19 h 76"/>
                <a:gd name="T10" fmla="*/ 66 w 89"/>
                <a:gd name="T11" fmla="*/ 6 h 76"/>
                <a:gd name="T12" fmla="*/ 44 w 89"/>
                <a:gd name="T13" fmla="*/ 0 h 76"/>
                <a:gd name="T14" fmla="*/ 22 w 89"/>
                <a:gd name="T15" fmla="*/ 6 h 76"/>
                <a:gd name="T16" fmla="*/ 6 w 89"/>
                <a:gd name="T17" fmla="*/ 19 h 76"/>
                <a:gd name="T18" fmla="*/ 0 w 89"/>
                <a:gd name="T19" fmla="*/ 38 h 76"/>
                <a:gd name="T20" fmla="*/ 6 w 89"/>
                <a:gd name="T21" fmla="*/ 56 h 76"/>
                <a:gd name="T22" fmla="*/ 22 w 89"/>
                <a:gd name="T23" fmla="*/ 69 h 76"/>
                <a:gd name="T24" fmla="*/ 44 w 89"/>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w="9525" cap="rnd">
              <a:noFill/>
              <a:round/>
              <a:headEnd type="none" w="sm" len="sm"/>
              <a:tailEnd type="none" w="sm" len="sm"/>
            </a:ln>
          </p:spPr>
          <p:txBody>
            <a:bodyPr/>
            <a:lstStyle/>
            <a:p>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THE AGGREGATE SUPPLY CURVE</a:t>
            </a:r>
            <a:endParaRPr lang="en-US" smtClean="0">
              <a:latin typeface="Tahoma" pitchFamily="34" charset="0"/>
            </a:endParaRPr>
          </a:p>
        </p:txBody>
      </p:sp>
      <p:sp>
        <p:nvSpPr>
          <p:cNvPr id="23555" name="Rectangle 3"/>
          <p:cNvSpPr>
            <a:spLocks noGrp="1" noChangeArrowheads="1"/>
          </p:cNvSpPr>
          <p:nvPr>
            <p:ph type="body" idx="1"/>
          </p:nvPr>
        </p:nvSpPr>
        <p:spPr/>
        <p:txBody>
          <a:bodyPr/>
          <a:lstStyle/>
          <a:p>
            <a:r>
              <a:rPr lang="en-US" sz="2800" smtClean="0"/>
              <a:t>In the long run, an economy’s production of goods and services depends on its supplies of labor, capital, and natural resources and on the available technology used to turn these factors of production into goods and services. </a:t>
            </a:r>
          </a:p>
          <a:p>
            <a:r>
              <a:rPr lang="en-US" sz="2800" smtClean="0"/>
              <a:t>The price level does not affect these variables in the long run.</a:t>
            </a:r>
          </a:p>
          <a:p>
            <a:pPr lvl="1"/>
            <a:r>
              <a:rPr lang="en-US" smtClean="0"/>
              <a:t>The long-run aggregate supply curve is vertical at the natural rate of output.</a:t>
            </a:r>
          </a:p>
          <a:p>
            <a:pPr lvl="1"/>
            <a:r>
              <a:rPr lang="en-US" smtClean="0"/>
              <a:t>This level of production is also referred to as potential output or full-employment output.</a:t>
            </a:r>
          </a:p>
          <a:p>
            <a:endParaRPr lang="en-US" sz="26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24579"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4 The Long-Run Aggregate Supply Curve</a:t>
            </a:r>
          </a:p>
        </p:txBody>
      </p:sp>
      <p:sp>
        <p:nvSpPr>
          <p:cNvPr id="24580" name="Rectangle 5"/>
          <p:cNvSpPr>
            <a:spLocks noChangeArrowheads="1"/>
          </p:cNvSpPr>
          <p:nvPr/>
        </p:nvSpPr>
        <p:spPr bwMode="auto">
          <a:xfrm>
            <a:off x="2038350" y="1528763"/>
            <a:ext cx="6407150" cy="4191000"/>
          </a:xfrm>
          <a:prstGeom prst="rect">
            <a:avLst/>
          </a:prstGeom>
          <a:solidFill>
            <a:srgbClr val="F3F6F9"/>
          </a:solidFill>
          <a:ln w="203200">
            <a:solidFill>
              <a:srgbClr val="F3F6F9"/>
            </a:solidFill>
            <a:miter lim="800000"/>
            <a:headEnd/>
            <a:tailEnd/>
          </a:ln>
        </p:spPr>
        <p:txBody>
          <a:bodyPr/>
          <a:lstStyle/>
          <a:p>
            <a:endParaRPr lang="en-GB"/>
          </a:p>
        </p:txBody>
      </p:sp>
      <p:sp>
        <p:nvSpPr>
          <p:cNvPr id="24581" name="Rectangle 6"/>
          <p:cNvSpPr>
            <a:spLocks noChangeArrowheads="1"/>
          </p:cNvSpPr>
          <p:nvPr/>
        </p:nvSpPr>
        <p:spPr bwMode="auto">
          <a:xfrm>
            <a:off x="2038350" y="1528763"/>
            <a:ext cx="6407150" cy="4191000"/>
          </a:xfrm>
          <a:prstGeom prst="rect">
            <a:avLst/>
          </a:prstGeom>
          <a:solidFill>
            <a:srgbClr val="F2F4F8"/>
          </a:solidFill>
          <a:ln w="184150">
            <a:solidFill>
              <a:srgbClr val="F2F4F8"/>
            </a:solidFill>
            <a:miter lim="800000"/>
            <a:headEnd/>
            <a:tailEnd/>
          </a:ln>
        </p:spPr>
        <p:txBody>
          <a:bodyPr/>
          <a:lstStyle/>
          <a:p>
            <a:endParaRPr lang="en-GB"/>
          </a:p>
        </p:txBody>
      </p:sp>
      <p:sp>
        <p:nvSpPr>
          <p:cNvPr id="24582" name="Rectangle 7"/>
          <p:cNvSpPr>
            <a:spLocks noChangeArrowheads="1"/>
          </p:cNvSpPr>
          <p:nvPr/>
        </p:nvSpPr>
        <p:spPr bwMode="auto">
          <a:xfrm>
            <a:off x="2038350" y="1528763"/>
            <a:ext cx="6407150" cy="4191000"/>
          </a:xfrm>
          <a:prstGeom prst="rect">
            <a:avLst/>
          </a:prstGeom>
          <a:solidFill>
            <a:srgbClr val="F1F4F7"/>
          </a:solidFill>
          <a:ln w="165100">
            <a:solidFill>
              <a:srgbClr val="F1F4F7"/>
            </a:solidFill>
            <a:miter lim="800000"/>
            <a:headEnd/>
            <a:tailEnd/>
          </a:ln>
        </p:spPr>
        <p:txBody>
          <a:bodyPr/>
          <a:lstStyle/>
          <a:p>
            <a:endParaRPr lang="en-GB"/>
          </a:p>
        </p:txBody>
      </p:sp>
      <p:sp>
        <p:nvSpPr>
          <p:cNvPr id="24583" name="Rectangle 8"/>
          <p:cNvSpPr>
            <a:spLocks noChangeArrowheads="1"/>
          </p:cNvSpPr>
          <p:nvPr/>
        </p:nvSpPr>
        <p:spPr bwMode="auto">
          <a:xfrm>
            <a:off x="2038350" y="1528763"/>
            <a:ext cx="6407150" cy="4191000"/>
          </a:xfrm>
          <a:prstGeom prst="rect">
            <a:avLst/>
          </a:prstGeom>
          <a:solidFill>
            <a:srgbClr val="F0F2F5"/>
          </a:solidFill>
          <a:ln w="147638">
            <a:solidFill>
              <a:srgbClr val="F0F2F5"/>
            </a:solidFill>
            <a:miter lim="800000"/>
            <a:headEnd/>
            <a:tailEnd/>
          </a:ln>
        </p:spPr>
        <p:txBody>
          <a:bodyPr/>
          <a:lstStyle/>
          <a:p>
            <a:endParaRPr lang="en-GB"/>
          </a:p>
        </p:txBody>
      </p:sp>
      <p:sp>
        <p:nvSpPr>
          <p:cNvPr id="24584" name="Rectangle 9"/>
          <p:cNvSpPr>
            <a:spLocks noChangeArrowheads="1"/>
          </p:cNvSpPr>
          <p:nvPr/>
        </p:nvSpPr>
        <p:spPr bwMode="auto">
          <a:xfrm>
            <a:off x="2038350" y="1528763"/>
            <a:ext cx="6407150" cy="4191000"/>
          </a:xfrm>
          <a:prstGeom prst="rect">
            <a:avLst/>
          </a:prstGeom>
          <a:solidFill>
            <a:srgbClr val="EEF1F4"/>
          </a:solidFill>
          <a:ln w="128588">
            <a:solidFill>
              <a:srgbClr val="EEF1F4"/>
            </a:solidFill>
            <a:miter lim="800000"/>
            <a:headEnd/>
            <a:tailEnd/>
          </a:ln>
        </p:spPr>
        <p:txBody>
          <a:bodyPr/>
          <a:lstStyle/>
          <a:p>
            <a:endParaRPr lang="en-GB"/>
          </a:p>
        </p:txBody>
      </p:sp>
      <p:sp>
        <p:nvSpPr>
          <p:cNvPr id="24585" name="Rectangle 10"/>
          <p:cNvSpPr>
            <a:spLocks noChangeArrowheads="1"/>
          </p:cNvSpPr>
          <p:nvPr/>
        </p:nvSpPr>
        <p:spPr bwMode="auto">
          <a:xfrm>
            <a:off x="2038350" y="1528763"/>
            <a:ext cx="6407150" cy="4191000"/>
          </a:xfrm>
          <a:prstGeom prst="rect">
            <a:avLst/>
          </a:prstGeom>
          <a:solidFill>
            <a:srgbClr val="EDEFF3"/>
          </a:solidFill>
          <a:ln w="111125">
            <a:solidFill>
              <a:srgbClr val="EDEFF3"/>
            </a:solidFill>
            <a:miter lim="800000"/>
            <a:headEnd/>
            <a:tailEnd/>
          </a:ln>
        </p:spPr>
        <p:txBody>
          <a:bodyPr/>
          <a:lstStyle/>
          <a:p>
            <a:endParaRPr lang="en-GB"/>
          </a:p>
        </p:txBody>
      </p:sp>
      <p:sp>
        <p:nvSpPr>
          <p:cNvPr id="24586" name="Rectangle 11"/>
          <p:cNvSpPr>
            <a:spLocks noChangeArrowheads="1"/>
          </p:cNvSpPr>
          <p:nvPr/>
        </p:nvSpPr>
        <p:spPr bwMode="auto">
          <a:xfrm>
            <a:off x="2038350" y="1528763"/>
            <a:ext cx="6407150" cy="4191000"/>
          </a:xfrm>
          <a:prstGeom prst="rect">
            <a:avLst/>
          </a:prstGeom>
          <a:solidFill>
            <a:srgbClr val="EBEEF2"/>
          </a:solidFill>
          <a:ln w="92075">
            <a:solidFill>
              <a:srgbClr val="EBEEF2"/>
            </a:solidFill>
            <a:miter lim="800000"/>
            <a:headEnd/>
            <a:tailEnd/>
          </a:ln>
        </p:spPr>
        <p:txBody>
          <a:bodyPr/>
          <a:lstStyle/>
          <a:p>
            <a:endParaRPr lang="en-GB"/>
          </a:p>
        </p:txBody>
      </p:sp>
      <p:sp>
        <p:nvSpPr>
          <p:cNvPr id="24587" name="Rectangle 12"/>
          <p:cNvSpPr>
            <a:spLocks noChangeArrowheads="1"/>
          </p:cNvSpPr>
          <p:nvPr/>
        </p:nvSpPr>
        <p:spPr bwMode="auto">
          <a:xfrm>
            <a:off x="2038350" y="1528763"/>
            <a:ext cx="6407150" cy="4191000"/>
          </a:xfrm>
          <a:prstGeom prst="rect">
            <a:avLst/>
          </a:prstGeom>
          <a:solidFill>
            <a:srgbClr val="EAECF1"/>
          </a:solidFill>
          <a:ln w="73025">
            <a:solidFill>
              <a:srgbClr val="EAECF1"/>
            </a:solidFill>
            <a:miter lim="800000"/>
            <a:headEnd/>
            <a:tailEnd/>
          </a:ln>
        </p:spPr>
        <p:txBody>
          <a:bodyPr/>
          <a:lstStyle/>
          <a:p>
            <a:endParaRPr lang="en-GB"/>
          </a:p>
        </p:txBody>
      </p:sp>
      <p:sp>
        <p:nvSpPr>
          <p:cNvPr id="24588" name="Rectangle 13"/>
          <p:cNvSpPr>
            <a:spLocks noChangeArrowheads="1"/>
          </p:cNvSpPr>
          <p:nvPr/>
        </p:nvSpPr>
        <p:spPr bwMode="auto">
          <a:xfrm>
            <a:off x="2038350" y="1528763"/>
            <a:ext cx="6407150" cy="4191000"/>
          </a:xfrm>
          <a:prstGeom prst="rect">
            <a:avLst/>
          </a:prstGeom>
          <a:solidFill>
            <a:srgbClr val="E9EBF0"/>
          </a:solidFill>
          <a:ln w="55563">
            <a:solidFill>
              <a:srgbClr val="E9EBF0"/>
            </a:solidFill>
            <a:miter lim="800000"/>
            <a:headEnd/>
            <a:tailEnd/>
          </a:ln>
        </p:spPr>
        <p:txBody>
          <a:bodyPr/>
          <a:lstStyle/>
          <a:p>
            <a:endParaRPr lang="en-GB"/>
          </a:p>
        </p:txBody>
      </p:sp>
      <p:sp>
        <p:nvSpPr>
          <p:cNvPr id="24589" name="Rectangle 14"/>
          <p:cNvSpPr>
            <a:spLocks noChangeArrowheads="1"/>
          </p:cNvSpPr>
          <p:nvPr/>
        </p:nvSpPr>
        <p:spPr bwMode="auto">
          <a:xfrm>
            <a:off x="2038350" y="1528763"/>
            <a:ext cx="6407150" cy="4191000"/>
          </a:xfrm>
          <a:prstGeom prst="rect">
            <a:avLst/>
          </a:prstGeom>
          <a:solidFill>
            <a:srgbClr val="E7EAEF"/>
          </a:solidFill>
          <a:ln w="36513">
            <a:solidFill>
              <a:srgbClr val="E7EAEF"/>
            </a:solidFill>
            <a:miter lim="800000"/>
            <a:headEnd/>
            <a:tailEnd/>
          </a:ln>
        </p:spPr>
        <p:txBody>
          <a:bodyPr/>
          <a:lstStyle/>
          <a:p>
            <a:endParaRPr lang="en-GB"/>
          </a:p>
        </p:txBody>
      </p:sp>
      <p:sp>
        <p:nvSpPr>
          <p:cNvPr id="24590" name="Rectangle 15"/>
          <p:cNvSpPr>
            <a:spLocks noChangeArrowheads="1"/>
          </p:cNvSpPr>
          <p:nvPr/>
        </p:nvSpPr>
        <p:spPr bwMode="auto">
          <a:xfrm>
            <a:off x="2038350" y="1528763"/>
            <a:ext cx="6407150" cy="4191000"/>
          </a:xfrm>
          <a:prstGeom prst="rect">
            <a:avLst/>
          </a:prstGeom>
          <a:solidFill>
            <a:srgbClr val="E6E9EF"/>
          </a:solidFill>
          <a:ln w="19050">
            <a:solidFill>
              <a:srgbClr val="E6E9EF"/>
            </a:solidFill>
            <a:miter lim="800000"/>
            <a:headEnd/>
            <a:tailEnd/>
          </a:ln>
        </p:spPr>
        <p:txBody>
          <a:bodyPr/>
          <a:lstStyle/>
          <a:p>
            <a:endParaRPr lang="en-GB"/>
          </a:p>
        </p:txBody>
      </p:sp>
      <p:sp>
        <p:nvSpPr>
          <p:cNvPr id="24591" name="Rectangle 16"/>
          <p:cNvSpPr>
            <a:spLocks noChangeArrowheads="1"/>
          </p:cNvSpPr>
          <p:nvPr/>
        </p:nvSpPr>
        <p:spPr bwMode="auto">
          <a:xfrm>
            <a:off x="1890713" y="1362075"/>
            <a:ext cx="6462712" cy="4284663"/>
          </a:xfrm>
          <a:prstGeom prst="rect">
            <a:avLst/>
          </a:prstGeom>
          <a:solidFill>
            <a:srgbClr val="FFFFFF"/>
          </a:solidFill>
          <a:ln w="9525">
            <a:noFill/>
            <a:miter lim="800000"/>
            <a:headEnd/>
            <a:tailEnd/>
          </a:ln>
        </p:spPr>
        <p:txBody>
          <a:bodyPr/>
          <a:lstStyle/>
          <a:p>
            <a:endParaRPr lang="en-GB"/>
          </a:p>
        </p:txBody>
      </p:sp>
      <p:sp>
        <p:nvSpPr>
          <p:cNvPr id="24592" name="Freeform 17"/>
          <p:cNvSpPr>
            <a:spLocks/>
          </p:cNvSpPr>
          <p:nvPr/>
        </p:nvSpPr>
        <p:spPr bwMode="auto">
          <a:xfrm>
            <a:off x="1890713" y="1362075"/>
            <a:ext cx="6462712" cy="4284663"/>
          </a:xfrm>
          <a:custGeom>
            <a:avLst/>
            <a:gdLst>
              <a:gd name="T0" fmla="*/ 0 w 4071"/>
              <a:gd name="T1" fmla="*/ 0 h 2699"/>
              <a:gd name="T2" fmla="*/ 0 w 4071"/>
              <a:gd name="T3" fmla="*/ 2147483647 h 2699"/>
              <a:gd name="T4" fmla="*/ 2147483647 w 4071"/>
              <a:gd name="T5" fmla="*/ 2147483647 h 2699"/>
              <a:gd name="T6" fmla="*/ 0 60000 65536"/>
              <a:gd name="T7" fmla="*/ 0 60000 65536"/>
              <a:gd name="T8" fmla="*/ 0 60000 65536"/>
              <a:gd name="T9" fmla="*/ 0 w 4071"/>
              <a:gd name="T10" fmla="*/ 0 h 2699"/>
              <a:gd name="T11" fmla="*/ 4071 w 4071"/>
              <a:gd name="T12" fmla="*/ 2699 h 2699"/>
            </a:gdLst>
            <a:ahLst/>
            <a:cxnLst>
              <a:cxn ang="T6">
                <a:pos x="T0" y="T1"/>
              </a:cxn>
              <a:cxn ang="T7">
                <a:pos x="T2" y="T3"/>
              </a:cxn>
              <a:cxn ang="T8">
                <a:pos x="T4" y="T5"/>
              </a:cxn>
            </a:cxnLst>
            <a:rect l="T9" t="T10" r="T11" b="T12"/>
            <a:pathLst>
              <a:path w="4071" h="2699">
                <a:moveTo>
                  <a:pt x="0" y="0"/>
                </a:moveTo>
                <a:lnTo>
                  <a:pt x="0" y="2699"/>
                </a:lnTo>
                <a:lnTo>
                  <a:pt x="4071" y="2699"/>
                </a:lnTo>
              </a:path>
            </a:pathLst>
          </a:custGeom>
          <a:noFill/>
          <a:ln w="19050">
            <a:solidFill>
              <a:srgbClr val="000000"/>
            </a:solidFill>
            <a:round/>
            <a:headEnd/>
            <a:tailEnd/>
          </a:ln>
        </p:spPr>
        <p:txBody>
          <a:bodyPr/>
          <a:lstStyle/>
          <a:p>
            <a:endParaRPr lang="cs-CZ"/>
          </a:p>
        </p:txBody>
      </p:sp>
      <p:sp>
        <p:nvSpPr>
          <p:cNvPr id="111634" name="Line 18"/>
          <p:cNvSpPr>
            <a:spLocks noChangeShapeType="1"/>
          </p:cNvSpPr>
          <p:nvPr/>
        </p:nvSpPr>
        <p:spPr bwMode="auto">
          <a:xfrm flipV="1">
            <a:off x="1689100" y="3392488"/>
            <a:ext cx="1588" cy="684212"/>
          </a:xfrm>
          <a:prstGeom prst="line">
            <a:avLst/>
          </a:prstGeom>
          <a:noFill/>
          <a:ln w="17526">
            <a:solidFill>
              <a:srgbClr val="000000"/>
            </a:solidFill>
            <a:round/>
            <a:headEnd type="stealth" w="med" len="med"/>
            <a:tailEnd/>
          </a:ln>
        </p:spPr>
        <p:txBody>
          <a:bodyPr/>
          <a:lstStyle/>
          <a:p>
            <a:endParaRPr lang="cs-CZ"/>
          </a:p>
        </p:txBody>
      </p:sp>
      <p:sp>
        <p:nvSpPr>
          <p:cNvPr id="24594" name="Rectangle 19"/>
          <p:cNvSpPr>
            <a:spLocks noChangeArrowheads="1"/>
          </p:cNvSpPr>
          <p:nvPr/>
        </p:nvSpPr>
        <p:spPr bwMode="auto">
          <a:xfrm>
            <a:off x="7337425" y="5684838"/>
            <a:ext cx="1165225" cy="27781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Quantity of</a:t>
            </a:r>
            <a:endParaRPr lang="en-US"/>
          </a:p>
        </p:txBody>
      </p:sp>
      <p:sp>
        <p:nvSpPr>
          <p:cNvPr id="24595" name="Rectangle 20"/>
          <p:cNvSpPr>
            <a:spLocks noChangeArrowheads="1"/>
          </p:cNvSpPr>
          <p:nvPr/>
        </p:nvSpPr>
        <p:spPr bwMode="auto">
          <a:xfrm>
            <a:off x="7732713" y="5932488"/>
            <a:ext cx="758825" cy="27781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Output</a:t>
            </a:r>
            <a:endParaRPr lang="en-US"/>
          </a:p>
        </p:txBody>
      </p:sp>
      <p:sp>
        <p:nvSpPr>
          <p:cNvPr id="24596" name="Rectangle 21"/>
          <p:cNvSpPr>
            <a:spLocks noChangeArrowheads="1"/>
          </p:cNvSpPr>
          <p:nvPr/>
        </p:nvSpPr>
        <p:spPr bwMode="auto">
          <a:xfrm>
            <a:off x="3630613" y="5691188"/>
            <a:ext cx="1116012" cy="27781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Natural rate</a:t>
            </a:r>
            <a:endParaRPr lang="en-US"/>
          </a:p>
        </p:txBody>
      </p:sp>
      <p:sp>
        <p:nvSpPr>
          <p:cNvPr id="24597" name="Rectangle 22"/>
          <p:cNvSpPr>
            <a:spLocks noChangeArrowheads="1"/>
          </p:cNvSpPr>
          <p:nvPr/>
        </p:nvSpPr>
        <p:spPr bwMode="auto">
          <a:xfrm>
            <a:off x="3759200" y="5938838"/>
            <a:ext cx="863600" cy="27781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of output</a:t>
            </a:r>
            <a:endParaRPr lang="en-US"/>
          </a:p>
        </p:txBody>
      </p:sp>
      <p:sp>
        <p:nvSpPr>
          <p:cNvPr id="24598" name="Rectangle 23"/>
          <p:cNvSpPr>
            <a:spLocks noChangeArrowheads="1"/>
          </p:cNvSpPr>
          <p:nvPr/>
        </p:nvSpPr>
        <p:spPr bwMode="auto">
          <a:xfrm>
            <a:off x="1298575" y="1292225"/>
            <a:ext cx="585788" cy="277813"/>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Price</a:t>
            </a:r>
            <a:endParaRPr lang="en-US"/>
          </a:p>
        </p:txBody>
      </p:sp>
      <p:sp>
        <p:nvSpPr>
          <p:cNvPr id="24599" name="Rectangle 24"/>
          <p:cNvSpPr>
            <a:spLocks noChangeArrowheads="1"/>
          </p:cNvSpPr>
          <p:nvPr/>
        </p:nvSpPr>
        <p:spPr bwMode="auto">
          <a:xfrm>
            <a:off x="1273175" y="1538288"/>
            <a:ext cx="617538" cy="277812"/>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Level</a:t>
            </a:r>
            <a:endParaRPr lang="en-US"/>
          </a:p>
        </p:txBody>
      </p:sp>
      <p:sp>
        <p:nvSpPr>
          <p:cNvPr id="24600" name="Rectangle 25"/>
          <p:cNvSpPr>
            <a:spLocks noChangeArrowheads="1"/>
          </p:cNvSpPr>
          <p:nvPr/>
        </p:nvSpPr>
        <p:spPr bwMode="auto">
          <a:xfrm>
            <a:off x="1668463" y="5691188"/>
            <a:ext cx="203200" cy="277812"/>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grpSp>
        <p:nvGrpSpPr>
          <p:cNvPr id="24601" name="Group 26"/>
          <p:cNvGrpSpPr>
            <a:grpSpLocks/>
          </p:cNvGrpSpPr>
          <p:nvPr/>
        </p:nvGrpSpPr>
        <p:grpSpPr bwMode="auto">
          <a:xfrm>
            <a:off x="4119563" y="2044700"/>
            <a:ext cx="1058862" cy="3602038"/>
            <a:chOff x="2595" y="1288"/>
            <a:chExt cx="667" cy="2269"/>
          </a:xfrm>
        </p:grpSpPr>
        <p:sp>
          <p:nvSpPr>
            <p:cNvPr id="24626" name="Line 27"/>
            <p:cNvSpPr>
              <a:spLocks noChangeShapeType="1"/>
            </p:cNvSpPr>
            <p:nvPr/>
          </p:nvSpPr>
          <p:spPr bwMode="auto">
            <a:xfrm>
              <a:off x="2595" y="1288"/>
              <a:ext cx="1" cy="2269"/>
            </a:xfrm>
            <a:prstGeom prst="line">
              <a:avLst/>
            </a:prstGeom>
            <a:noFill/>
            <a:ln w="55563">
              <a:solidFill>
                <a:srgbClr val="00A4BC"/>
              </a:solidFill>
              <a:round/>
              <a:headEnd/>
              <a:tailEnd/>
            </a:ln>
          </p:spPr>
          <p:txBody>
            <a:bodyPr/>
            <a:lstStyle/>
            <a:p>
              <a:endParaRPr lang="cs-CZ"/>
            </a:p>
          </p:txBody>
        </p:sp>
        <p:sp>
          <p:nvSpPr>
            <p:cNvPr id="24627" name="Rectangle 28"/>
            <p:cNvSpPr>
              <a:spLocks noChangeArrowheads="1"/>
            </p:cNvSpPr>
            <p:nvPr/>
          </p:nvSpPr>
          <p:spPr bwMode="auto">
            <a:xfrm>
              <a:off x="2683" y="1300"/>
              <a:ext cx="560"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Long-run</a:t>
              </a:r>
              <a:endParaRPr lang="en-US"/>
            </a:p>
          </p:txBody>
        </p:sp>
        <p:sp>
          <p:nvSpPr>
            <p:cNvPr id="24628" name="Rectangle 29"/>
            <p:cNvSpPr>
              <a:spLocks noChangeArrowheads="1"/>
            </p:cNvSpPr>
            <p:nvPr/>
          </p:nvSpPr>
          <p:spPr bwMode="auto">
            <a:xfrm>
              <a:off x="2652" y="1455"/>
              <a:ext cx="610"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aggregate</a:t>
              </a:r>
              <a:endParaRPr lang="en-US"/>
            </a:p>
          </p:txBody>
        </p:sp>
        <p:sp>
          <p:nvSpPr>
            <p:cNvPr id="24629" name="Rectangle 30"/>
            <p:cNvSpPr>
              <a:spLocks noChangeArrowheads="1"/>
            </p:cNvSpPr>
            <p:nvPr/>
          </p:nvSpPr>
          <p:spPr bwMode="auto">
            <a:xfrm>
              <a:off x="2749" y="1611"/>
              <a:ext cx="420"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supply</a:t>
              </a:r>
              <a:endParaRPr lang="en-US"/>
            </a:p>
          </p:txBody>
        </p:sp>
      </p:grpSp>
      <p:grpSp>
        <p:nvGrpSpPr>
          <p:cNvPr id="3" name="Group 31"/>
          <p:cNvGrpSpPr>
            <a:grpSpLocks/>
          </p:cNvGrpSpPr>
          <p:nvPr/>
        </p:nvGrpSpPr>
        <p:grpSpPr bwMode="auto">
          <a:xfrm>
            <a:off x="1576388" y="4186238"/>
            <a:ext cx="2616200" cy="244475"/>
            <a:chOff x="993" y="2637"/>
            <a:chExt cx="1648" cy="154"/>
          </a:xfrm>
        </p:grpSpPr>
        <p:sp>
          <p:nvSpPr>
            <p:cNvPr id="24623" name="Line 32"/>
            <p:cNvSpPr>
              <a:spLocks noChangeShapeType="1"/>
            </p:cNvSpPr>
            <p:nvPr/>
          </p:nvSpPr>
          <p:spPr bwMode="auto">
            <a:xfrm>
              <a:off x="1191" y="2707"/>
              <a:ext cx="1404" cy="1"/>
            </a:xfrm>
            <a:prstGeom prst="line">
              <a:avLst/>
            </a:prstGeom>
            <a:noFill/>
            <a:ln w="19050">
              <a:solidFill>
                <a:schemeClr val="tx1"/>
              </a:solidFill>
              <a:prstDash val="sysDot"/>
              <a:round/>
              <a:headEnd/>
              <a:tailEnd/>
            </a:ln>
          </p:spPr>
          <p:txBody>
            <a:bodyPr/>
            <a:lstStyle/>
            <a:p>
              <a:endParaRPr lang="cs-CZ"/>
            </a:p>
          </p:txBody>
        </p:sp>
        <p:sp>
          <p:nvSpPr>
            <p:cNvPr id="24624" name="Oval 33"/>
            <p:cNvSpPr>
              <a:spLocks noChangeArrowheads="1"/>
            </p:cNvSpPr>
            <p:nvPr/>
          </p:nvSpPr>
          <p:spPr bwMode="auto">
            <a:xfrm>
              <a:off x="2560" y="2673"/>
              <a:ext cx="81" cy="81"/>
            </a:xfrm>
            <a:prstGeom prst="ellipse">
              <a:avLst/>
            </a:prstGeom>
            <a:solidFill>
              <a:srgbClr val="000000"/>
            </a:solidFill>
            <a:ln w="9525">
              <a:noFill/>
              <a:round/>
              <a:headEnd/>
              <a:tailEnd/>
            </a:ln>
          </p:spPr>
          <p:txBody>
            <a:bodyPr/>
            <a:lstStyle/>
            <a:p>
              <a:endParaRPr lang="en-GB"/>
            </a:p>
          </p:txBody>
        </p:sp>
        <p:sp>
          <p:nvSpPr>
            <p:cNvPr id="24625" name="Rectangle 34"/>
            <p:cNvSpPr>
              <a:spLocks noChangeArrowheads="1"/>
            </p:cNvSpPr>
            <p:nvPr/>
          </p:nvSpPr>
          <p:spPr bwMode="auto">
            <a:xfrm>
              <a:off x="993" y="2637"/>
              <a:ext cx="134" cy="154"/>
            </a:xfrm>
            <a:prstGeom prst="rect">
              <a:avLst/>
            </a:prstGeom>
            <a:noFill/>
            <a:ln w="9525">
              <a:noFill/>
              <a:miter lim="800000"/>
              <a:headEnd/>
              <a:tailEnd/>
            </a:ln>
          </p:spPr>
          <p:txBody>
            <a:bodyPr wrap="none" lIns="0" tIns="0" rIns="0" bIns="0">
              <a:spAutoFit/>
            </a:bodyPr>
            <a:lstStyle/>
            <a:p>
              <a:r>
                <a:rPr lang="en-US" sz="1600" i="1">
                  <a:solidFill>
                    <a:srgbClr val="000000"/>
                  </a:solidFill>
                  <a:latin typeface="Arial" charset="0"/>
                </a:rPr>
                <a:t>P</a:t>
              </a:r>
              <a:r>
                <a:rPr lang="en-US" sz="1600" baseline="-25000">
                  <a:solidFill>
                    <a:srgbClr val="000000"/>
                  </a:solidFill>
                  <a:latin typeface="Arial" charset="0"/>
                </a:rPr>
                <a:t>2</a:t>
              </a:r>
              <a:endParaRPr lang="en-US"/>
            </a:p>
          </p:txBody>
        </p:sp>
      </p:grpSp>
      <p:grpSp>
        <p:nvGrpSpPr>
          <p:cNvPr id="4" name="Group 35"/>
          <p:cNvGrpSpPr>
            <a:grpSpLocks/>
          </p:cNvGrpSpPr>
          <p:nvPr/>
        </p:nvGrpSpPr>
        <p:grpSpPr bwMode="auto">
          <a:xfrm>
            <a:off x="528638" y="3725863"/>
            <a:ext cx="1208087" cy="1631950"/>
            <a:chOff x="333" y="2347"/>
            <a:chExt cx="761" cy="1028"/>
          </a:xfrm>
        </p:grpSpPr>
        <p:sp>
          <p:nvSpPr>
            <p:cNvPr id="24618" name="Line 36"/>
            <p:cNvSpPr>
              <a:spLocks noChangeShapeType="1"/>
            </p:cNvSpPr>
            <p:nvPr/>
          </p:nvSpPr>
          <p:spPr bwMode="auto">
            <a:xfrm flipH="1">
              <a:off x="600" y="2347"/>
              <a:ext cx="429" cy="616"/>
            </a:xfrm>
            <a:prstGeom prst="line">
              <a:avLst/>
            </a:prstGeom>
            <a:noFill/>
            <a:ln w="19050">
              <a:solidFill>
                <a:srgbClr val="000000"/>
              </a:solidFill>
              <a:round/>
              <a:headEnd/>
              <a:tailEnd/>
            </a:ln>
          </p:spPr>
          <p:txBody>
            <a:bodyPr/>
            <a:lstStyle/>
            <a:p>
              <a:endParaRPr lang="cs-CZ"/>
            </a:p>
          </p:txBody>
        </p:sp>
        <p:sp>
          <p:nvSpPr>
            <p:cNvPr id="24619" name="Rectangle 37"/>
            <p:cNvSpPr>
              <a:spLocks noChangeArrowheads="1"/>
            </p:cNvSpPr>
            <p:nvPr/>
          </p:nvSpPr>
          <p:spPr bwMode="auto">
            <a:xfrm>
              <a:off x="333" y="2882"/>
              <a:ext cx="719" cy="489"/>
            </a:xfrm>
            <a:prstGeom prst="rect">
              <a:avLst/>
            </a:prstGeom>
            <a:solidFill>
              <a:srgbClr val="E1E5E9"/>
            </a:solidFill>
            <a:ln w="9525">
              <a:noFill/>
              <a:miter lim="800000"/>
              <a:headEnd/>
              <a:tailEnd/>
            </a:ln>
          </p:spPr>
          <p:txBody>
            <a:bodyPr/>
            <a:lstStyle/>
            <a:p>
              <a:endParaRPr lang="en-GB"/>
            </a:p>
          </p:txBody>
        </p:sp>
        <p:sp>
          <p:nvSpPr>
            <p:cNvPr id="24620" name="Rectangle 38"/>
            <p:cNvSpPr>
              <a:spLocks noChangeArrowheads="1"/>
            </p:cNvSpPr>
            <p:nvPr/>
          </p:nvSpPr>
          <p:spPr bwMode="auto">
            <a:xfrm>
              <a:off x="367" y="2889"/>
              <a:ext cx="727"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1. A change</a:t>
              </a:r>
              <a:endParaRPr lang="en-US"/>
            </a:p>
          </p:txBody>
        </p:sp>
        <p:sp>
          <p:nvSpPr>
            <p:cNvPr id="24621" name="Rectangle 39"/>
            <p:cNvSpPr>
              <a:spLocks noChangeArrowheads="1"/>
            </p:cNvSpPr>
            <p:nvPr/>
          </p:nvSpPr>
          <p:spPr bwMode="auto">
            <a:xfrm>
              <a:off x="367" y="3045"/>
              <a:ext cx="668"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in the price</a:t>
              </a:r>
              <a:endParaRPr lang="en-US"/>
            </a:p>
          </p:txBody>
        </p:sp>
        <p:sp>
          <p:nvSpPr>
            <p:cNvPr id="24622" name="Rectangle 40"/>
            <p:cNvSpPr>
              <a:spLocks noChangeArrowheads="1"/>
            </p:cNvSpPr>
            <p:nvPr/>
          </p:nvSpPr>
          <p:spPr bwMode="auto">
            <a:xfrm>
              <a:off x="367" y="3200"/>
              <a:ext cx="513"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level . . .</a:t>
              </a:r>
              <a:endParaRPr lang="en-US"/>
            </a:p>
          </p:txBody>
        </p:sp>
      </p:grpSp>
      <p:grpSp>
        <p:nvGrpSpPr>
          <p:cNvPr id="5" name="Group 41"/>
          <p:cNvGrpSpPr>
            <a:grpSpLocks/>
          </p:cNvGrpSpPr>
          <p:nvPr/>
        </p:nvGrpSpPr>
        <p:grpSpPr bwMode="auto">
          <a:xfrm>
            <a:off x="4192588" y="4391025"/>
            <a:ext cx="2651125" cy="1217613"/>
            <a:chOff x="2641" y="2766"/>
            <a:chExt cx="1670" cy="767"/>
          </a:xfrm>
        </p:grpSpPr>
        <p:sp>
          <p:nvSpPr>
            <p:cNvPr id="24612" name="Line 42"/>
            <p:cNvSpPr>
              <a:spLocks noChangeShapeType="1"/>
            </p:cNvSpPr>
            <p:nvPr/>
          </p:nvSpPr>
          <p:spPr bwMode="auto">
            <a:xfrm flipH="1">
              <a:off x="2641" y="3056"/>
              <a:ext cx="336" cy="477"/>
            </a:xfrm>
            <a:prstGeom prst="line">
              <a:avLst/>
            </a:prstGeom>
            <a:noFill/>
            <a:ln w="19050">
              <a:solidFill>
                <a:srgbClr val="000000"/>
              </a:solidFill>
              <a:round/>
              <a:headEnd/>
              <a:tailEnd/>
            </a:ln>
          </p:spPr>
          <p:txBody>
            <a:bodyPr/>
            <a:lstStyle/>
            <a:p>
              <a:endParaRPr lang="cs-CZ"/>
            </a:p>
          </p:txBody>
        </p:sp>
        <p:sp>
          <p:nvSpPr>
            <p:cNvPr id="24613" name="Rectangle 43"/>
            <p:cNvSpPr>
              <a:spLocks noChangeArrowheads="1"/>
            </p:cNvSpPr>
            <p:nvPr/>
          </p:nvSpPr>
          <p:spPr bwMode="auto">
            <a:xfrm>
              <a:off x="2931" y="2766"/>
              <a:ext cx="1380" cy="663"/>
            </a:xfrm>
            <a:prstGeom prst="rect">
              <a:avLst/>
            </a:prstGeom>
            <a:solidFill>
              <a:srgbClr val="E1E5E9"/>
            </a:solidFill>
            <a:ln w="9525">
              <a:noFill/>
              <a:miter lim="800000"/>
              <a:headEnd/>
              <a:tailEnd/>
            </a:ln>
          </p:spPr>
          <p:txBody>
            <a:bodyPr/>
            <a:lstStyle/>
            <a:p>
              <a:endParaRPr lang="en-GB"/>
            </a:p>
          </p:txBody>
        </p:sp>
        <p:sp>
          <p:nvSpPr>
            <p:cNvPr id="24614" name="Rectangle 44"/>
            <p:cNvSpPr>
              <a:spLocks noChangeArrowheads="1"/>
            </p:cNvSpPr>
            <p:nvPr/>
          </p:nvSpPr>
          <p:spPr bwMode="auto">
            <a:xfrm>
              <a:off x="2978" y="2769"/>
              <a:ext cx="1298"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2.  . . . does not affect </a:t>
              </a:r>
              <a:endParaRPr lang="en-US"/>
            </a:p>
          </p:txBody>
        </p:sp>
        <p:sp>
          <p:nvSpPr>
            <p:cNvPr id="24615" name="Rectangle 45"/>
            <p:cNvSpPr>
              <a:spLocks noChangeArrowheads="1"/>
            </p:cNvSpPr>
            <p:nvPr/>
          </p:nvSpPr>
          <p:spPr bwMode="auto">
            <a:xfrm>
              <a:off x="2978" y="2924"/>
              <a:ext cx="1244"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the quantity of goods </a:t>
              </a:r>
              <a:endParaRPr lang="en-US"/>
            </a:p>
          </p:txBody>
        </p:sp>
        <p:sp>
          <p:nvSpPr>
            <p:cNvPr id="24616" name="Rectangle 46"/>
            <p:cNvSpPr>
              <a:spLocks noChangeArrowheads="1"/>
            </p:cNvSpPr>
            <p:nvPr/>
          </p:nvSpPr>
          <p:spPr bwMode="auto">
            <a:xfrm>
              <a:off x="2978" y="3080"/>
              <a:ext cx="1294"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and services supplied </a:t>
              </a:r>
              <a:endParaRPr lang="en-US"/>
            </a:p>
          </p:txBody>
        </p:sp>
        <p:sp>
          <p:nvSpPr>
            <p:cNvPr id="24617" name="Rectangle 47"/>
            <p:cNvSpPr>
              <a:spLocks noChangeArrowheads="1"/>
            </p:cNvSpPr>
            <p:nvPr/>
          </p:nvSpPr>
          <p:spPr bwMode="auto">
            <a:xfrm>
              <a:off x="2978" y="3235"/>
              <a:ext cx="882" cy="175"/>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in the long run.</a:t>
              </a:r>
              <a:endParaRPr lang="en-US"/>
            </a:p>
          </p:txBody>
        </p:sp>
      </p:grpSp>
      <p:grpSp>
        <p:nvGrpSpPr>
          <p:cNvPr id="6" name="Group 48"/>
          <p:cNvGrpSpPr>
            <a:grpSpLocks/>
          </p:cNvGrpSpPr>
          <p:nvPr/>
        </p:nvGrpSpPr>
        <p:grpSpPr bwMode="auto">
          <a:xfrm>
            <a:off x="1576388" y="3130550"/>
            <a:ext cx="2616200" cy="284163"/>
            <a:chOff x="993" y="1972"/>
            <a:chExt cx="1648" cy="179"/>
          </a:xfrm>
        </p:grpSpPr>
        <p:sp>
          <p:nvSpPr>
            <p:cNvPr id="24607" name="Line 49"/>
            <p:cNvSpPr>
              <a:spLocks noChangeShapeType="1"/>
            </p:cNvSpPr>
            <p:nvPr/>
          </p:nvSpPr>
          <p:spPr bwMode="auto">
            <a:xfrm>
              <a:off x="1191" y="2044"/>
              <a:ext cx="1404" cy="1"/>
            </a:xfrm>
            <a:prstGeom prst="line">
              <a:avLst/>
            </a:prstGeom>
            <a:noFill/>
            <a:ln w="19050">
              <a:solidFill>
                <a:schemeClr val="tx1"/>
              </a:solidFill>
              <a:prstDash val="sysDot"/>
              <a:round/>
              <a:headEnd/>
              <a:tailEnd/>
            </a:ln>
          </p:spPr>
          <p:txBody>
            <a:bodyPr/>
            <a:lstStyle/>
            <a:p>
              <a:endParaRPr lang="cs-CZ"/>
            </a:p>
          </p:txBody>
        </p:sp>
        <p:sp>
          <p:nvSpPr>
            <p:cNvPr id="24608" name="Oval 50"/>
            <p:cNvSpPr>
              <a:spLocks noChangeArrowheads="1"/>
            </p:cNvSpPr>
            <p:nvPr/>
          </p:nvSpPr>
          <p:spPr bwMode="auto">
            <a:xfrm>
              <a:off x="2560" y="2009"/>
              <a:ext cx="81" cy="81"/>
            </a:xfrm>
            <a:prstGeom prst="ellipse">
              <a:avLst/>
            </a:prstGeom>
            <a:solidFill>
              <a:srgbClr val="000000"/>
            </a:solidFill>
            <a:ln w="9525">
              <a:noFill/>
              <a:round/>
              <a:headEnd/>
              <a:tailEnd/>
            </a:ln>
          </p:spPr>
          <p:txBody>
            <a:bodyPr/>
            <a:lstStyle/>
            <a:p>
              <a:endParaRPr lang="en-GB"/>
            </a:p>
          </p:txBody>
        </p:sp>
        <p:grpSp>
          <p:nvGrpSpPr>
            <p:cNvPr id="24609" name="Group 51"/>
            <p:cNvGrpSpPr>
              <a:grpSpLocks/>
            </p:cNvGrpSpPr>
            <p:nvPr/>
          </p:nvGrpSpPr>
          <p:grpSpPr bwMode="auto">
            <a:xfrm>
              <a:off x="993" y="1972"/>
              <a:ext cx="144" cy="179"/>
              <a:chOff x="993" y="1972"/>
              <a:chExt cx="144" cy="179"/>
            </a:xfrm>
          </p:grpSpPr>
          <p:sp>
            <p:nvSpPr>
              <p:cNvPr id="24610" name="Rectangle 52"/>
              <p:cNvSpPr>
                <a:spLocks noChangeArrowheads="1"/>
              </p:cNvSpPr>
              <p:nvPr/>
            </p:nvSpPr>
            <p:spPr bwMode="auto">
              <a:xfrm>
                <a:off x="993" y="1972"/>
                <a:ext cx="144" cy="179"/>
              </a:xfrm>
              <a:prstGeom prst="rect">
                <a:avLst/>
              </a:prstGeom>
              <a:noFill/>
              <a:ln w="9525">
                <a:noFill/>
                <a:miter lim="800000"/>
                <a:headEnd/>
                <a:tailEnd/>
              </a:ln>
            </p:spPr>
            <p:txBody>
              <a:bodyPr wrap="none" lIns="0" tIns="0" rIns="0" bIns="0">
                <a:spAutoFit/>
              </a:bodyPr>
              <a:lstStyle/>
              <a:p>
                <a:r>
                  <a:rPr lang="en-US" sz="1600" i="1">
                    <a:solidFill>
                      <a:srgbClr val="000000"/>
                    </a:solidFill>
                    <a:latin typeface="Arial" charset="0"/>
                  </a:rPr>
                  <a:t>P</a:t>
                </a:r>
                <a:endParaRPr lang="en-US"/>
              </a:p>
            </p:txBody>
          </p:sp>
          <p:sp>
            <p:nvSpPr>
              <p:cNvPr id="24611" name="Freeform 53"/>
              <p:cNvSpPr>
                <a:spLocks/>
              </p:cNvSpPr>
              <p:nvPr/>
            </p:nvSpPr>
            <p:spPr bwMode="auto">
              <a:xfrm>
                <a:off x="1082" y="2050"/>
                <a:ext cx="23" cy="55"/>
              </a:xfrm>
              <a:custGeom>
                <a:avLst/>
                <a:gdLst>
                  <a:gd name="T0" fmla="*/ 23 w 23"/>
                  <a:gd name="T1" fmla="*/ 0 h 55"/>
                  <a:gd name="T2" fmla="*/ 16 w 23"/>
                  <a:gd name="T3" fmla="*/ 0 h 55"/>
                  <a:gd name="T4" fmla="*/ 8 w 23"/>
                  <a:gd name="T5" fmla="*/ 8 h 55"/>
                  <a:gd name="T6" fmla="*/ 0 w 23"/>
                  <a:gd name="T7" fmla="*/ 12 h 55"/>
                  <a:gd name="T8" fmla="*/ 0 w 23"/>
                  <a:gd name="T9" fmla="*/ 20 h 55"/>
                  <a:gd name="T10" fmla="*/ 8 w 23"/>
                  <a:gd name="T11" fmla="*/ 16 h 55"/>
                  <a:gd name="T12" fmla="*/ 16 w 23"/>
                  <a:gd name="T13" fmla="*/ 12 h 55"/>
                  <a:gd name="T14" fmla="*/ 16 w 23"/>
                  <a:gd name="T15" fmla="*/ 55 h 55"/>
                  <a:gd name="T16" fmla="*/ 23 w 23"/>
                  <a:gd name="T17" fmla="*/ 55 h 55"/>
                  <a:gd name="T18" fmla="*/ 23 w 23"/>
                  <a:gd name="T19" fmla="*/ 4 h 55"/>
                  <a:gd name="T20" fmla="*/ 23 w 23"/>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5"/>
                  <a:gd name="T35" fmla="*/ 23 w 23"/>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5">
                    <a:moveTo>
                      <a:pt x="23" y="0"/>
                    </a:moveTo>
                    <a:lnTo>
                      <a:pt x="16" y="0"/>
                    </a:lnTo>
                    <a:lnTo>
                      <a:pt x="8" y="8"/>
                    </a:lnTo>
                    <a:lnTo>
                      <a:pt x="0" y="12"/>
                    </a:lnTo>
                    <a:lnTo>
                      <a:pt x="0" y="20"/>
                    </a:lnTo>
                    <a:lnTo>
                      <a:pt x="8" y="16"/>
                    </a:lnTo>
                    <a:lnTo>
                      <a:pt x="16" y="12"/>
                    </a:lnTo>
                    <a:lnTo>
                      <a:pt x="16" y="55"/>
                    </a:lnTo>
                    <a:lnTo>
                      <a:pt x="23" y="55"/>
                    </a:lnTo>
                    <a:lnTo>
                      <a:pt x="23" y="4"/>
                    </a:lnTo>
                    <a:lnTo>
                      <a:pt x="23" y="0"/>
                    </a:lnTo>
                    <a:close/>
                  </a:path>
                </a:pathLst>
              </a:custGeom>
              <a:solidFill>
                <a:srgbClr val="000000"/>
              </a:solidFill>
              <a:ln w="9525">
                <a:noFill/>
                <a:round/>
                <a:headEnd/>
                <a:tailEnd/>
              </a:ln>
            </p:spPr>
            <p:txBody>
              <a:bodyPr/>
              <a:lstStyle/>
              <a:p>
                <a:endParaRPr lang="cs-CZ"/>
              </a:p>
            </p:txBody>
          </p:sp>
        </p:grpSp>
      </p:grpSp>
      <p:sp>
        <p:nvSpPr>
          <p:cNvPr id="24606" name="Text Box 55"/>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111634"/>
                                        </p:tgtEl>
                                        <p:attrNameLst>
                                          <p:attrName>style.visibility</p:attrName>
                                        </p:attrNameLst>
                                      </p:cBhvr>
                                      <p:to>
                                        <p:strVal val="visible"/>
                                      </p:to>
                                    </p:set>
                                    <p:anim calcmode="lin" valueType="num">
                                      <p:cBhvr>
                                        <p:cTn id="12" dur="500" fill="hold"/>
                                        <p:tgtEl>
                                          <p:spTgt spid="111634"/>
                                        </p:tgtEl>
                                        <p:attrNameLst>
                                          <p:attrName>ppt_w</p:attrName>
                                        </p:attrNameLst>
                                      </p:cBhvr>
                                      <p:tavLst>
                                        <p:tav tm="0">
                                          <p:val>
                                            <p:strVal val="4/3*#ppt_w"/>
                                          </p:val>
                                        </p:tav>
                                        <p:tav tm="100000">
                                          <p:val>
                                            <p:strVal val="#ppt_w"/>
                                          </p:val>
                                        </p:tav>
                                      </p:tavLst>
                                    </p:anim>
                                    <p:anim calcmode="lin" valueType="num">
                                      <p:cBhvr>
                                        <p:cTn id="13" dur="500" fill="hold"/>
                                        <p:tgtEl>
                                          <p:spTgt spid="111634"/>
                                        </p:tgtEl>
                                        <p:attrNameLst>
                                          <p:attrName>ppt_h</p:attrName>
                                        </p:attrNameLst>
                                      </p:cBhvr>
                                      <p:tavLst>
                                        <p:tav tm="0">
                                          <p:val>
                                            <p:strVal val="4/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3"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a:r>
              <a:rPr lang="en-US" sz="3200" smtClean="0">
                <a:solidFill>
                  <a:srgbClr val="FFFFFF"/>
                </a:solidFill>
              </a:rPr>
              <a:t>Why the Long-Run Aggregate Supply Curve Might Shift</a:t>
            </a:r>
            <a:endParaRPr lang="en-US" sz="3200" smtClean="0">
              <a:solidFill>
                <a:srgbClr val="FFFFFF"/>
              </a:solidFill>
              <a:latin typeface="Tahoma" pitchFamily="34" charset="0"/>
            </a:endParaRPr>
          </a:p>
        </p:txBody>
      </p:sp>
      <p:sp>
        <p:nvSpPr>
          <p:cNvPr id="25603" name="Rectangle 3"/>
          <p:cNvSpPr>
            <a:spLocks noGrp="1" noChangeArrowheads="1"/>
          </p:cNvSpPr>
          <p:nvPr>
            <p:ph type="body" idx="1"/>
          </p:nvPr>
        </p:nvSpPr>
        <p:spPr/>
        <p:txBody>
          <a:bodyPr/>
          <a:lstStyle/>
          <a:p>
            <a:r>
              <a:rPr lang="en-US" smtClean="0"/>
              <a:t>Any change in the economy that alters the natural rate of output shifts the long-run aggregate supply curve.</a:t>
            </a:r>
          </a:p>
          <a:p>
            <a:r>
              <a:rPr lang="en-US" smtClean="0"/>
              <a:t>The shifts may be categorized according to the various factors in the classical model that affect output:</a:t>
            </a:r>
          </a:p>
          <a:p>
            <a:pPr lvl="1"/>
            <a:r>
              <a:rPr lang="en-US" smtClean="0"/>
              <a:t>Labor</a:t>
            </a:r>
          </a:p>
          <a:p>
            <a:pPr lvl="1"/>
            <a:r>
              <a:rPr lang="en-US" smtClean="0"/>
              <a:t>Capital</a:t>
            </a:r>
          </a:p>
          <a:p>
            <a:pPr lvl="1"/>
            <a:r>
              <a:rPr lang="en-US" smtClean="0"/>
              <a:t>Natural Resources</a:t>
            </a:r>
          </a:p>
          <a:p>
            <a:pPr lvl="1"/>
            <a:r>
              <a:rPr lang="en-US" smtClean="0"/>
              <a:t>Technological Knowledge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26627"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1 A Look At Short-Run Economic Fluctuations</a:t>
            </a:r>
          </a:p>
        </p:txBody>
      </p:sp>
      <p:pic>
        <p:nvPicPr>
          <p:cNvPr id="26628" name="Picture 9"/>
          <p:cNvPicPr>
            <a:picLocks noChangeAspect="1" noChangeArrowheads="1"/>
          </p:cNvPicPr>
          <p:nvPr/>
        </p:nvPicPr>
        <p:blipFill>
          <a:blip r:embed="rId4" cstate="print"/>
          <a:srcRect/>
          <a:stretch>
            <a:fillRect/>
          </a:stretch>
        </p:blipFill>
        <p:spPr bwMode="auto">
          <a:xfrm>
            <a:off x="657225" y="1438275"/>
            <a:ext cx="7829550" cy="4581525"/>
          </a:xfrm>
          <a:prstGeom prst="rect">
            <a:avLst/>
          </a:prstGeom>
          <a:noFill/>
          <a:ln w="12700">
            <a:noFill/>
            <a:miter lim="800000"/>
            <a:headEnd type="none" w="sm" len="sm"/>
            <a:tailEnd type="none" w="sm" len="sm"/>
          </a:ln>
        </p:spPr>
      </p:pic>
      <p:sp>
        <p:nvSpPr>
          <p:cNvPr id="26629" name="Text Box 10"/>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27651" name="Rectangle 3"/>
          <p:cNvSpPr>
            <a:spLocks noGrp="1" noChangeArrowheads="1"/>
          </p:cNvSpPr>
          <p:nvPr>
            <p:ph type="title"/>
          </p:nvPr>
        </p:nvSpPr>
        <p:spPr>
          <a:xfrm>
            <a:off x="609600" y="50800"/>
            <a:ext cx="8229600" cy="685800"/>
          </a:xfrm>
        </p:spPr>
        <p:txBody>
          <a:bodyPr/>
          <a:lstStyle/>
          <a:p>
            <a:pPr>
              <a:lnSpc>
                <a:spcPct val="80000"/>
              </a:lnSpc>
            </a:pPr>
            <a:r>
              <a:rPr lang="en-US" sz="2800" smtClean="0"/>
              <a:t>Figure 5 Long-Run Growth and Inflation</a:t>
            </a:r>
          </a:p>
        </p:txBody>
      </p:sp>
      <p:sp>
        <p:nvSpPr>
          <p:cNvPr id="27652" name="Rectangle 5"/>
          <p:cNvSpPr>
            <a:spLocks noChangeArrowheads="1"/>
          </p:cNvSpPr>
          <p:nvPr/>
        </p:nvSpPr>
        <p:spPr bwMode="auto">
          <a:xfrm>
            <a:off x="3025775" y="2035175"/>
            <a:ext cx="4632325" cy="3779838"/>
          </a:xfrm>
          <a:prstGeom prst="rect">
            <a:avLst/>
          </a:prstGeom>
          <a:solidFill>
            <a:srgbClr val="F3F6F9"/>
          </a:solidFill>
          <a:ln w="152400">
            <a:solidFill>
              <a:srgbClr val="F3F6F9"/>
            </a:solidFill>
            <a:miter lim="800000"/>
            <a:headEnd/>
            <a:tailEnd/>
          </a:ln>
        </p:spPr>
        <p:txBody>
          <a:bodyPr/>
          <a:lstStyle/>
          <a:p>
            <a:endParaRPr lang="en-GB"/>
          </a:p>
        </p:txBody>
      </p:sp>
      <p:sp>
        <p:nvSpPr>
          <p:cNvPr id="27653" name="Rectangle 6"/>
          <p:cNvSpPr>
            <a:spLocks noChangeArrowheads="1"/>
          </p:cNvSpPr>
          <p:nvPr/>
        </p:nvSpPr>
        <p:spPr bwMode="auto">
          <a:xfrm>
            <a:off x="3025775" y="2035175"/>
            <a:ext cx="4632325" cy="3779838"/>
          </a:xfrm>
          <a:prstGeom prst="rect">
            <a:avLst/>
          </a:prstGeom>
          <a:solidFill>
            <a:srgbClr val="F2F4F8"/>
          </a:solidFill>
          <a:ln w="138113">
            <a:solidFill>
              <a:srgbClr val="F2F4F8"/>
            </a:solidFill>
            <a:miter lim="800000"/>
            <a:headEnd/>
            <a:tailEnd/>
          </a:ln>
        </p:spPr>
        <p:txBody>
          <a:bodyPr/>
          <a:lstStyle/>
          <a:p>
            <a:endParaRPr lang="en-GB"/>
          </a:p>
        </p:txBody>
      </p:sp>
      <p:sp>
        <p:nvSpPr>
          <p:cNvPr id="27654" name="Rectangle 7"/>
          <p:cNvSpPr>
            <a:spLocks noChangeArrowheads="1"/>
          </p:cNvSpPr>
          <p:nvPr/>
        </p:nvSpPr>
        <p:spPr bwMode="auto">
          <a:xfrm>
            <a:off x="3025775" y="2035175"/>
            <a:ext cx="4632325" cy="3779838"/>
          </a:xfrm>
          <a:prstGeom prst="rect">
            <a:avLst/>
          </a:prstGeom>
          <a:solidFill>
            <a:srgbClr val="F1F4F7"/>
          </a:solidFill>
          <a:ln w="123825">
            <a:solidFill>
              <a:srgbClr val="F1F4F7"/>
            </a:solidFill>
            <a:miter lim="800000"/>
            <a:headEnd/>
            <a:tailEnd/>
          </a:ln>
        </p:spPr>
        <p:txBody>
          <a:bodyPr/>
          <a:lstStyle/>
          <a:p>
            <a:endParaRPr lang="en-GB"/>
          </a:p>
        </p:txBody>
      </p:sp>
      <p:sp>
        <p:nvSpPr>
          <p:cNvPr id="27655" name="Rectangle 8"/>
          <p:cNvSpPr>
            <a:spLocks noChangeArrowheads="1"/>
          </p:cNvSpPr>
          <p:nvPr/>
        </p:nvSpPr>
        <p:spPr bwMode="auto">
          <a:xfrm>
            <a:off x="3025775" y="2035175"/>
            <a:ext cx="4632325" cy="3779838"/>
          </a:xfrm>
          <a:prstGeom prst="rect">
            <a:avLst/>
          </a:prstGeom>
          <a:solidFill>
            <a:srgbClr val="F0F2F5"/>
          </a:solidFill>
          <a:ln w="111125">
            <a:solidFill>
              <a:srgbClr val="F0F2F5"/>
            </a:solidFill>
            <a:miter lim="800000"/>
            <a:headEnd/>
            <a:tailEnd/>
          </a:ln>
        </p:spPr>
        <p:txBody>
          <a:bodyPr/>
          <a:lstStyle/>
          <a:p>
            <a:endParaRPr lang="en-GB"/>
          </a:p>
        </p:txBody>
      </p:sp>
      <p:sp>
        <p:nvSpPr>
          <p:cNvPr id="27656" name="Rectangle 9"/>
          <p:cNvSpPr>
            <a:spLocks noChangeArrowheads="1"/>
          </p:cNvSpPr>
          <p:nvPr/>
        </p:nvSpPr>
        <p:spPr bwMode="auto">
          <a:xfrm>
            <a:off x="3025775" y="2035175"/>
            <a:ext cx="4632325" cy="3779838"/>
          </a:xfrm>
          <a:prstGeom prst="rect">
            <a:avLst/>
          </a:prstGeom>
          <a:solidFill>
            <a:srgbClr val="EEF1F4"/>
          </a:solidFill>
          <a:ln w="96838">
            <a:solidFill>
              <a:srgbClr val="EEF1F4"/>
            </a:solidFill>
            <a:miter lim="800000"/>
            <a:headEnd/>
            <a:tailEnd/>
          </a:ln>
        </p:spPr>
        <p:txBody>
          <a:bodyPr/>
          <a:lstStyle/>
          <a:p>
            <a:endParaRPr lang="en-GB"/>
          </a:p>
        </p:txBody>
      </p:sp>
      <p:sp>
        <p:nvSpPr>
          <p:cNvPr id="27657" name="Rectangle 10"/>
          <p:cNvSpPr>
            <a:spLocks noChangeArrowheads="1"/>
          </p:cNvSpPr>
          <p:nvPr/>
        </p:nvSpPr>
        <p:spPr bwMode="auto">
          <a:xfrm>
            <a:off x="3025775" y="2035175"/>
            <a:ext cx="4632325" cy="3779838"/>
          </a:xfrm>
          <a:prstGeom prst="rect">
            <a:avLst/>
          </a:prstGeom>
          <a:solidFill>
            <a:srgbClr val="EDEFF3"/>
          </a:solidFill>
          <a:ln w="82550">
            <a:solidFill>
              <a:srgbClr val="EDEFF3"/>
            </a:solidFill>
            <a:miter lim="800000"/>
            <a:headEnd/>
            <a:tailEnd/>
          </a:ln>
        </p:spPr>
        <p:txBody>
          <a:bodyPr/>
          <a:lstStyle/>
          <a:p>
            <a:endParaRPr lang="en-GB"/>
          </a:p>
        </p:txBody>
      </p:sp>
      <p:sp>
        <p:nvSpPr>
          <p:cNvPr id="27658" name="Rectangle 11"/>
          <p:cNvSpPr>
            <a:spLocks noChangeArrowheads="1"/>
          </p:cNvSpPr>
          <p:nvPr/>
        </p:nvSpPr>
        <p:spPr bwMode="auto">
          <a:xfrm>
            <a:off x="3025775" y="2035175"/>
            <a:ext cx="4632325" cy="3779838"/>
          </a:xfrm>
          <a:prstGeom prst="rect">
            <a:avLst/>
          </a:prstGeom>
          <a:solidFill>
            <a:srgbClr val="EBEEF2"/>
          </a:solidFill>
          <a:ln w="69850">
            <a:solidFill>
              <a:srgbClr val="EBEEF2"/>
            </a:solidFill>
            <a:miter lim="800000"/>
            <a:headEnd/>
            <a:tailEnd/>
          </a:ln>
        </p:spPr>
        <p:txBody>
          <a:bodyPr/>
          <a:lstStyle/>
          <a:p>
            <a:endParaRPr lang="en-GB"/>
          </a:p>
        </p:txBody>
      </p:sp>
      <p:sp>
        <p:nvSpPr>
          <p:cNvPr id="27659" name="Rectangle 12"/>
          <p:cNvSpPr>
            <a:spLocks noChangeArrowheads="1"/>
          </p:cNvSpPr>
          <p:nvPr/>
        </p:nvSpPr>
        <p:spPr bwMode="auto">
          <a:xfrm>
            <a:off x="3025775" y="2035175"/>
            <a:ext cx="4632325" cy="3779838"/>
          </a:xfrm>
          <a:prstGeom prst="rect">
            <a:avLst/>
          </a:prstGeom>
          <a:solidFill>
            <a:srgbClr val="EAECF1"/>
          </a:solidFill>
          <a:ln w="55563">
            <a:solidFill>
              <a:srgbClr val="EAECF1"/>
            </a:solidFill>
            <a:miter lim="800000"/>
            <a:headEnd/>
            <a:tailEnd/>
          </a:ln>
        </p:spPr>
        <p:txBody>
          <a:bodyPr/>
          <a:lstStyle/>
          <a:p>
            <a:endParaRPr lang="en-GB"/>
          </a:p>
        </p:txBody>
      </p:sp>
      <p:sp>
        <p:nvSpPr>
          <p:cNvPr id="27660" name="Rectangle 13"/>
          <p:cNvSpPr>
            <a:spLocks noChangeArrowheads="1"/>
          </p:cNvSpPr>
          <p:nvPr/>
        </p:nvSpPr>
        <p:spPr bwMode="auto">
          <a:xfrm>
            <a:off x="3025775" y="2035175"/>
            <a:ext cx="4632325" cy="3779838"/>
          </a:xfrm>
          <a:prstGeom prst="rect">
            <a:avLst/>
          </a:prstGeom>
          <a:solidFill>
            <a:srgbClr val="E9EBF0"/>
          </a:solidFill>
          <a:ln w="41275">
            <a:solidFill>
              <a:srgbClr val="E9EBF0"/>
            </a:solidFill>
            <a:miter lim="800000"/>
            <a:headEnd/>
            <a:tailEnd/>
          </a:ln>
        </p:spPr>
        <p:txBody>
          <a:bodyPr/>
          <a:lstStyle/>
          <a:p>
            <a:endParaRPr lang="en-GB"/>
          </a:p>
        </p:txBody>
      </p:sp>
      <p:sp>
        <p:nvSpPr>
          <p:cNvPr id="27661" name="Rectangle 14"/>
          <p:cNvSpPr>
            <a:spLocks noChangeArrowheads="1"/>
          </p:cNvSpPr>
          <p:nvPr/>
        </p:nvSpPr>
        <p:spPr bwMode="auto">
          <a:xfrm>
            <a:off x="3025775" y="2035175"/>
            <a:ext cx="4632325" cy="3779838"/>
          </a:xfrm>
          <a:prstGeom prst="rect">
            <a:avLst/>
          </a:prstGeom>
          <a:solidFill>
            <a:srgbClr val="E7EAEF"/>
          </a:solidFill>
          <a:ln w="26988">
            <a:solidFill>
              <a:srgbClr val="E7EAEF"/>
            </a:solidFill>
            <a:miter lim="800000"/>
            <a:headEnd/>
            <a:tailEnd/>
          </a:ln>
        </p:spPr>
        <p:txBody>
          <a:bodyPr/>
          <a:lstStyle/>
          <a:p>
            <a:endParaRPr lang="en-GB"/>
          </a:p>
        </p:txBody>
      </p:sp>
      <p:sp>
        <p:nvSpPr>
          <p:cNvPr id="27662" name="Rectangle 15"/>
          <p:cNvSpPr>
            <a:spLocks noChangeArrowheads="1"/>
          </p:cNvSpPr>
          <p:nvPr/>
        </p:nvSpPr>
        <p:spPr bwMode="auto">
          <a:xfrm>
            <a:off x="3025775" y="2035175"/>
            <a:ext cx="4632325" cy="3779838"/>
          </a:xfrm>
          <a:prstGeom prst="rect">
            <a:avLst/>
          </a:prstGeom>
          <a:solidFill>
            <a:srgbClr val="E6E9EF"/>
          </a:solidFill>
          <a:ln w="14288">
            <a:solidFill>
              <a:srgbClr val="E6E9EF"/>
            </a:solidFill>
            <a:miter lim="800000"/>
            <a:headEnd/>
            <a:tailEnd/>
          </a:ln>
        </p:spPr>
        <p:txBody>
          <a:bodyPr/>
          <a:lstStyle/>
          <a:p>
            <a:endParaRPr lang="en-GB"/>
          </a:p>
        </p:txBody>
      </p:sp>
      <p:sp>
        <p:nvSpPr>
          <p:cNvPr id="27663" name="Rectangle 16"/>
          <p:cNvSpPr>
            <a:spLocks noChangeArrowheads="1"/>
          </p:cNvSpPr>
          <p:nvPr/>
        </p:nvSpPr>
        <p:spPr bwMode="auto">
          <a:xfrm>
            <a:off x="2928938" y="1966913"/>
            <a:ext cx="4673600" cy="3806825"/>
          </a:xfrm>
          <a:prstGeom prst="rect">
            <a:avLst/>
          </a:prstGeom>
          <a:solidFill>
            <a:srgbClr val="FFFFFF"/>
          </a:solidFill>
          <a:ln w="9525">
            <a:noFill/>
            <a:miter lim="800000"/>
            <a:headEnd/>
            <a:tailEnd/>
          </a:ln>
        </p:spPr>
        <p:txBody>
          <a:bodyPr/>
          <a:lstStyle/>
          <a:p>
            <a:endParaRPr lang="en-GB"/>
          </a:p>
        </p:txBody>
      </p:sp>
      <p:sp>
        <p:nvSpPr>
          <p:cNvPr id="27664" name="Line 17"/>
          <p:cNvSpPr>
            <a:spLocks noChangeShapeType="1"/>
          </p:cNvSpPr>
          <p:nvPr/>
        </p:nvSpPr>
        <p:spPr bwMode="auto">
          <a:xfrm>
            <a:off x="2943225" y="3240088"/>
            <a:ext cx="2254250" cy="2232025"/>
          </a:xfrm>
          <a:prstGeom prst="line">
            <a:avLst/>
          </a:prstGeom>
          <a:noFill/>
          <a:ln w="41275">
            <a:solidFill>
              <a:srgbClr val="003F95"/>
            </a:solidFill>
            <a:round/>
            <a:headEnd/>
            <a:tailEnd/>
          </a:ln>
        </p:spPr>
        <p:txBody>
          <a:bodyPr/>
          <a:lstStyle/>
          <a:p>
            <a:endParaRPr lang="cs-CZ"/>
          </a:p>
        </p:txBody>
      </p:sp>
      <p:sp>
        <p:nvSpPr>
          <p:cNvPr id="27665" name="Line 18"/>
          <p:cNvSpPr>
            <a:spLocks noChangeShapeType="1"/>
          </p:cNvSpPr>
          <p:nvPr/>
        </p:nvSpPr>
        <p:spPr bwMode="auto">
          <a:xfrm>
            <a:off x="4478338" y="1911350"/>
            <a:ext cx="1587" cy="3862388"/>
          </a:xfrm>
          <a:prstGeom prst="line">
            <a:avLst/>
          </a:prstGeom>
          <a:noFill/>
          <a:ln w="41275">
            <a:solidFill>
              <a:srgbClr val="003F95"/>
            </a:solidFill>
            <a:round/>
            <a:headEnd/>
            <a:tailEnd/>
          </a:ln>
        </p:spPr>
        <p:txBody>
          <a:bodyPr/>
          <a:lstStyle/>
          <a:p>
            <a:endParaRPr lang="cs-CZ"/>
          </a:p>
        </p:txBody>
      </p:sp>
      <p:sp>
        <p:nvSpPr>
          <p:cNvPr id="27666" name="Freeform 19"/>
          <p:cNvSpPr>
            <a:spLocks/>
          </p:cNvSpPr>
          <p:nvPr/>
        </p:nvSpPr>
        <p:spPr bwMode="auto">
          <a:xfrm>
            <a:off x="2943225" y="1966913"/>
            <a:ext cx="4672013" cy="3806825"/>
          </a:xfrm>
          <a:custGeom>
            <a:avLst/>
            <a:gdLst>
              <a:gd name="T0" fmla="*/ 0 w 2943"/>
              <a:gd name="T1" fmla="*/ 0 h 2398"/>
              <a:gd name="T2" fmla="*/ 0 w 2943"/>
              <a:gd name="T3" fmla="*/ 2147483647 h 2398"/>
              <a:gd name="T4" fmla="*/ 2147483647 w 2943"/>
              <a:gd name="T5" fmla="*/ 2147483647 h 2398"/>
              <a:gd name="T6" fmla="*/ 0 60000 65536"/>
              <a:gd name="T7" fmla="*/ 0 60000 65536"/>
              <a:gd name="T8" fmla="*/ 0 60000 65536"/>
              <a:gd name="T9" fmla="*/ 0 w 2943"/>
              <a:gd name="T10" fmla="*/ 0 h 2398"/>
              <a:gd name="T11" fmla="*/ 2943 w 2943"/>
              <a:gd name="T12" fmla="*/ 2398 h 2398"/>
            </a:gdLst>
            <a:ahLst/>
            <a:cxnLst>
              <a:cxn ang="T6">
                <a:pos x="T0" y="T1"/>
              </a:cxn>
              <a:cxn ang="T7">
                <a:pos x="T2" y="T3"/>
              </a:cxn>
              <a:cxn ang="T8">
                <a:pos x="T4" y="T5"/>
              </a:cxn>
            </a:cxnLst>
            <a:rect l="T9" t="T10" r="T11" b="T12"/>
            <a:pathLst>
              <a:path w="2943" h="2398">
                <a:moveTo>
                  <a:pt x="0" y="0"/>
                </a:moveTo>
                <a:lnTo>
                  <a:pt x="0" y="2398"/>
                </a:lnTo>
                <a:lnTo>
                  <a:pt x="2943" y="2398"/>
                </a:lnTo>
              </a:path>
            </a:pathLst>
          </a:custGeom>
          <a:noFill/>
          <a:ln w="14288">
            <a:solidFill>
              <a:srgbClr val="000000"/>
            </a:solidFill>
            <a:round/>
            <a:headEnd/>
            <a:tailEnd/>
          </a:ln>
        </p:spPr>
        <p:txBody>
          <a:bodyPr/>
          <a:lstStyle/>
          <a:p>
            <a:endParaRPr lang="cs-CZ"/>
          </a:p>
        </p:txBody>
      </p:sp>
      <p:sp>
        <p:nvSpPr>
          <p:cNvPr id="27667" name="Line 20"/>
          <p:cNvSpPr>
            <a:spLocks noChangeShapeType="1"/>
          </p:cNvSpPr>
          <p:nvPr/>
        </p:nvSpPr>
        <p:spPr bwMode="auto">
          <a:xfrm flipV="1">
            <a:off x="2693988" y="4376738"/>
            <a:ext cx="1587" cy="342900"/>
          </a:xfrm>
          <a:prstGeom prst="line">
            <a:avLst/>
          </a:prstGeom>
          <a:noFill/>
          <a:ln w="17526">
            <a:solidFill>
              <a:srgbClr val="000000"/>
            </a:solidFill>
            <a:round/>
            <a:headEnd/>
            <a:tailEnd type="stealth" w="med" len="med"/>
          </a:ln>
        </p:spPr>
        <p:txBody>
          <a:bodyPr/>
          <a:lstStyle/>
          <a:p>
            <a:endParaRPr lang="cs-CZ"/>
          </a:p>
        </p:txBody>
      </p:sp>
      <p:sp>
        <p:nvSpPr>
          <p:cNvPr id="112661" name="Line 21"/>
          <p:cNvSpPr>
            <a:spLocks noChangeShapeType="1"/>
          </p:cNvSpPr>
          <p:nvPr/>
        </p:nvSpPr>
        <p:spPr bwMode="auto">
          <a:xfrm flipV="1">
            <a:off x="2693988" y="3746500"/>
            <a:ext cx="1587" cy="342900"/>
          </a:xfrm>
          <a:prstGeom prst="line">
            <a:avLst/>
          </a:prstGeom>
          <a:noFill/>
          <a:ln w="17526">
            <a:solidFill>
              <a:srgbClr val="000000"/>
            </a:solidFill>
            <a:round/>
            <a:headEnd/>
            <a:tailEnd type="stealth" w="med" len="med"/>
          </a:ln>
        </p:spPr>
        <p:txBody>
          <a:bodyPr/>
          <a:lstStyle/>
          <a:p>
            <a:endParaRPr lang="cs-CZ"/>
          </a:p>
        </p:txBody>
      </p:sp>
      <p:sp>
        <p:nvSpPr>
          <p:cNvPr id="112662" name="Line 22"/>
          <p:cNvSpPr>
            <a:spLocks noChangeShapeType="1"/>
          </p:cNvSpPr>
          <p:nvPr/>
        </p:nvSpPr>
        <p:spPr bwMode="auto">
          <a:xfrm>
            <a:off x="5233988" y="5895975"/>
            <a:ext cx="344487" cy="1588"/>
          </a:xfrm>
          <a:prstGeom prst="line">
            <a:avLst/>
          </a:prstGeom>
          <a:noFill/>
          <a:ln w="17526">
            <a:solidFill>
              <a:srgbClr val="000000"/>
            </a:solidFill>
            <a:round/>
            <a:headEnd/>
            <a:tailEnd type="stealth" w="med" len="med"/>
          </a:ln>
        </p:spPr>
        <p:txBody>
          <a:bodyPr/>
          <a:lstStyle/>
          <a:p>
            <a:endParaRPr lang="cs-CZ"/>
          </a:p>
        </p:txBody>
      </p:sp>
      <p:sp>
        <p:nvSpPr>
          <p:cNvPr id="112663" name="Line 23"/>
          <p:cNvSpPr>
            <a:spLocks noChangeShapeType="1"/>
          </p:cNvSpPr>
          <p:nvPr/>
        </p:nvSpPr>
        <p:spPr bwMode="auto">
          <a:xfrm>
            <a:off x="3938588" y="2651125"/>
            <a:ext cx="360362" cy="1588"/>
          </a:xfrm>
          <a:prstGeom prst="line">
            <a:avLst/>
          </a:prstGeom>
          <a:noFill/>
          <a:ln w="17526">
            <a:solidFill>
              <a:srgbClr val="000000"/>
            </a:solidFill>
            <a:round/>
            <a:headEnd/>
            <a:tailEnd type="stealth" w="med" len="med"/>
          </a:ln>
        </p:spPr>
        <p:txBody>
          <a:bodyPr/>
          <a:lstStyle/>
          <a:p>
            <a:endParaRPr lang="cs-CZ"/>
          </a:p>
        </p:txBody>
      </p:sp>
      <p:grpSp>
        <p:nvGrpSpPr>
          <p:cNvPr id="2" name="Group 24"/>
          <p:cNvGrpSpPr>
            <a:grpSpLocks/>
          </p:cNvGrpSpPr>
          <p:nvPr/>
        </p:nvGrpSpPr>
        <p:grpSpPr bwMode="auto">
          <a:xfrm>
            <a:off x="3413125" y="2020888"/>
            <a:ext cx="1506538" cy="3876675"/>
            <a:chOff x="2150" y="1273"/>
            <a:chExt cx="949" cy="2442"/>
          </a:xfrm>
        </p:grpSpPr>
        <p:sp>
          <p:nvSpPr>
            <p:cNvPr id="27765" name="Line 25"/>
            <p:cNvSpPr>
              <a:spLocks noChangeShapeType="1"/>
            </p:cNvSpPr>
            <p:nvPr/>
          </p:nvSpPr>
          <p:spPr bwMode="auto">
            <a:xfrm>
              <a:off x="2812" y="3714"/>
              <a:ext cx="218" cy="1"/>
            </a:xfrm>
            <a:prstGeom prst="line">
              <a:avLst/>
            </a:prstGeom>
            <a:noFill/>
            <a:ln w="17526">
              <a:solidFill>
                <a:srgbClr val="000000"/>
              </a:solidFill>
              <a:round/>
              <a:headEnd/>
              <a:tailEnd type="stealth" w="med" len="med"/>
            </a:ln>
          </p:spPr>
          <p:txBody>
            <a:bodyPr/>
            <a:lstStyle/>
            <a:p>
              <a:endParaRPr lang="cs-CZ"/>
            </a:p>
          </p:txBody>
        </p:sp>
        <p:grpSp>
          <p:nvGrpSpPr>
            <p:cNvPr id="27766" name="Group 26"/>
            <p:cNvGrpSpPr>
              <a:grpSpLocks/>
            </p:cNvGrpSpPr>
            <p:nvPr/>
          </p:nvGrpSpPr>
          <p:grpSpPr bwMode="auto">
            <a:xfrm>
              <a:off x="2150" y="1273"/>
              <a:ext cx="949" cy="804"/>
              <a:chOff x="2150" y="1273"/>
              <a:chExt cx="949" cy="804"/>
            </a:xfrm>
          </p:grpSpPr>
          <p:sp>
            <p:nvSpPr>
              <p:cNvPr id="27767" name="Line 27"/>
              <p:cNvSpPr>
                <a:spLocks noChangeShapeType="1"/>
              </p:cNvSpPr>
              <p:nvPr/>
            </p:nvSpPr>
            <p:spPr bwMode="auto">
              <a:xfrm>
                <a:off x="2150" y="2076"/>
                <a:ext cx="218" cy="1"/>
              </a:xfrm>
              <a:prstGeom prst="line">
                <a:avLst/>
              </a:prstGeom>
              <a:noFill/>
              <a:ln w="17526">
                <a:solidFill>
                  <a:srgbClr val="000000"/>
                </a:solidFill>
                <a:round/>
                <a:headEnd/>
                <a:tailEnd type="stealth" w="med" len="med"/>
              </a:ln>
            </p:spPr>
            <p:txBody>
              <a:bodyPr/>
              <a:lstStyle/>
              <a:p>
                <a:endParaRPr lang="cs-CZ"/>
              </a:p>
            </p:txBody>
          </p:sp>
          <p:sp>
            <p:nvSpPr>
              <p:cNvPr id="27768" name="Line 28"/>
              <p:cNvSpPr>
                <a:spLocks noChangeShapeType="1"/>
              </p:cNvSpPr>
              <p:nvPr/>
            </p:nvSpPr>
            <p:spPr bwMode="auto">
              <a:xfrm>
                <a:off x="2882" y="1273"/>
                <a:ext cx="217" cy="1"/>
              </a:xfrm>
              <a:prstGeom prst="line">
                <a:avLst/>
              </a:prstGeom>
              <a:noFill/>
              <a:ln w="17526">
                <a:solidFill>
                  <a:srgbClr val="000000"/>
                </a:solidFill>
                <a:round/>
                <a:headEnd/>
                <a:tailEnd type="stealth" w="med" len="med"/>
              </a:ln>
            </p:spPr>
            <p:txBody>
              <a:bodyPr/>
              <a:lstStyle/>
              <a:p>
                <a:endParaRPr lang="cs-CZ"/>
              </a:p>
            </p:txBody>
          </p:sp>
        </p:grpSp>
      </p:grpSp>
      <p:sp>
        <p:nvSpPr>
          <p:cNvPr id="112669" name="Line 29"/>
          <p:cNvSpPr>
            <a:spLocks noChangeShapeType="1"/>
          </p:cNvSpPr>
          <p:nvPr/>
        </p:nvSpPr>
        <p:spPr bwMode="auto">
          <a:xfrm>
            <a:off x="5197475" y="2020888"/>
            <a:ext cx="344488" cy="1587"/>
          </a:xfrm>
          <a:prstGeom prst="line">
            <a:avLst/>
          </a:prstGeom>
          <a:noFill/>
          <a:ln w="17526">
            <a:solidFill>
              <a:srgbClr val="000000"/>
            </a:solidFill>
            <a:round/>
            <a:headEnd/>
            <a:tailEnd type="stealth" w="med" len="med"/>
          </a:ln>
        </p:spPr>
        <p:txBody>
          <a:bodyPr/>
          <a:lstStyle/>
          <a:p>
            <a:endParaRPr lang="cs-CZ"/>
          </a:p>
        </p:txBody>
      </p:sp>
      <p:sp>
        <p:nvSpPr>
          <p:cNvPr id="27673" name="Rectangle 30"/>
          <p:cNvSpPr>
            <a:spLocks noChangeArrowheads="1"/>
          </p:cNvSpPr>
          <p:nvPr/>
        </p:nvSpPr>
        <p:spPr bwMode="auto">
          <a:xfrm>
            <a:off x="6883400" y="5865813"/>
            <a:ext cx="876300" cy="206375"/>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Quantity of</a:t>
            </a:r>
            <a:endParaRPr lang="en-US"/>
          </a:p>
        </p:txBody>
      </p:sp>
      <p:sp>
        <p:nvSpPr>
          <p:cNvPr id="27674" name="Rectangle 31"/>
          <p:cNvSpPr>
            <a:spLocks noChangeArrowheads="1"/>
          </p:cNvSpPr>
          <p:nvPr/>
        </p:nvSpPr>
        <p:spPr bwMode="auto">
          <a:xfrm>
            <a:off x="7180263" y="6048375"/>
            <a:ext cx="569912" cy="206375"/>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Output</a:t>
            </a:r>
            <a:endParaRPr lang="en-US"/>
          </a:p>
        </p:txBody>
      </p:sp>
      <p:grpSp>
        <p:nvGrpSpPr>
          <p:cNvPr id="27675" name="Group 32"/>
          <p:cNvGrpSpPr>
            <a:grpSpLocks/>
          </p:cNvGrpSpPr>
          <p:nvPr/>
        </p:nvGrpSpPr>
        <p:grpSpPr bwMode="auto">
          <a:xfrm>
            <a:off x="4343400" y="5870575"/>
            <a:ext cx="409575" cy="223838"/>
            <a:chOff x="2736" y="3698"/>
            <a:chExt cx="258" cy="141"/>
          </a:xfrm>
        </p:grpSpPr>
        <p:sp>
          <p:nvSpPr>
            <p:cNvPr id="27763" name="Rectangle 33"/>
            <p:cNvSpPr>
              <a:spLocks noChangeArrowheads="1"/>
            </p:cNvSpPr>
            <p:nvPr/>
          </p:nvSpPr>
          <p:spPr bwMode="auto">
            <a:xfrm>
              <a:off x="2736" y="3698"/>
              <a:ext cx="10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Y</a:t>
              </a:r>
              <a:endParaRPr lang="en-US"/>
            </a:p>
          </p:txBody>
        </p:sp>
        <p:sp>
          <p:nvSpPr>
            <p:cNvPr id="27764" name="Rectangle 34"/>
            <p:cNvSpPr>
              <a:spLocks noChangeArrowheads="1"/>
            </p:cNvSpPr>
            <p:nvPr/>
          </p:nvSpPr>
          <p:spPr bwMode="auto">
            <a:xfrm>
              <a:off x="2798" y="3744"/>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1980</a:t>
              </a:r>
              <a:endParaRPr lang="en-US"/>
            </a:p>
          </p:txBody>
        </p:sp>
      </p:grpSp>
      <p:grpSp>
        <p:nvGrpSpPr>
          <p:cNvPr id="27676" name="Group 35"/>
          <p:cNvGrpSpPr>
            <a:grpSpLocks/>
          </p:cNvGrpSpPr>
          <p:nvPr/>
        </p:nvGrpSpPr>
        <p:grpSpPr bwMode="auto">
          <a:xfrm>
            <a:off x="5214938" y="5526088"/>
            <a:ext cx="457200" cy="209550"/>
            <a:chOff x="3285" y="3481"/>
            <a:chExt cx="288" cy="132"/>
          </a:xfrm>
        </p:grpSpPr>
        <p:sp>
          <p:nvSpPr>
            <p:cNvPr id="27761" name="Rectangle 36"/>
            <p:cNvSpPr>
              <a:spLocks noChangeArrowheads="1"/>
            </p:cNvSpPr>
            <p:nvPr/>
          </p:nvSpPr>
          <p:spPr bwMode="auto">
            <a:xfrm>
              <a:off x="3285" y="3481"/>
              <a:ext cx="133" cy="115"/>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AD</a:t>
              </a:r>
              <a:endParaRPr lang="en-US"/>
            </a:p>
          </p:txBody>
        </p:sp>
        <p:sp>
          <p:nvSpPr>
            <p:cNvPr id="27762" name="Rectangle 37"/>
            <p:cNvSpPr>
              <a:spLocks noChangeArrowheads="1"/>
            </p:cNvSpPr>
            <p:nvPr/>
          </p:nvSpPr>
          <p:spPr bwMode="auto">
            <a:xfrm>
              <a:off x="3413" y="3527"/>
              <a:ext cx="16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1980</a:t>
              </a:r>
              <a:endParaRPr lang="en-US"/>
            </a:p>
          </p:txBody>
        </p:sp>
      </p:grpSp>
      <p:grpSp>
        <p:nvGrpSpPr>
          <p:cNvPr id="6" name="Group 38"/>
          <p:cNvGrpSpPr>
            <a:grpSpLocks/>
          </p:cNvGrpSpPr>
          <p:nvPr/>
        </p:nvGrpSpPr>
        <p:grpSpPr bwMode="auto">
          <a:xfrm>
            <a:off x="3551238" y="2624138"/>
            <a:ext cx="2790825" cy="2465387"/>
            <a:chOff x="2237" y="1653"/>
            <a:chExt cx="1758" cy="1553"/>
          </a:xfrm>
        </p:grpSpPr>
        <p:sp>
          <p:nvSpPr>
            <p:cNvPr id="27757" name="Line 39"/>
            <p:cNvSpPr>
              <a:spLocks noChangeShapeType="1"/>
            </p:cNvSpPr>
            <p:nvPr/>
          </p:nvSpPr>
          <p:spPr bwMode="auto">
            <a:xfrm>
              <a:off x="2237" y="1653"/>
              <a:ext cx="1428" cy="1414"/>
            </a:xfrm>
            <a:prstGeom prst="line">
              <a:avLst/>
            </a:prstGeom>
            <a:noFill/>
            <a:ln w="41275">
              <a:solidFill>
                <a:srgbClr val="60220F"/>
              </a:solidFill>
              <a:round/>
              <a:headEnd/>
              <a:tailEnd/>
            </a:ln>
          </p:spPr>
          <p:txBody>
            <a:bodyPr/>
            <a:lstStyle/>
            <a:p>
              <a:endParaRPr lang="cs-CZ"/>
            </a:p>
          </p:txBody>
        </p:sp>
        <p:grpSp>
          <p:nvGrpSpPr>
            <p:cNvPr id="27758" name="Group 40"/>
            <p:cNvGrpSpPr>
              <a:grpSpLocks/>
            </p:cNvGrpSpPr>
            <p:nvPr/>
          </p:nvGrpSpPr>
          <p:grpSpPr bwMode="auto">
            <a:xfrm>
              <a:off x="3671" y="3065"/>
              <a:ext cx="324" cy="141"/>
              <a:chOff x="3671" y="3065"/>
              <a:chExt cx="324" cy="141"/>
            </a:xfrm>
          </p:grpSpPr>
          <p:sp>
            <p:nvSpPr>
              <p:cNvPr id="27759" name="Rectangle 41"/>
              <p:cNvSpPr>
                <a:spLocks noChangeArrowheads="1"/>
              </p:cNvSpPr>
              <p:nvPr/>
            </p:nvSpPr>
            <p:spPr bwMode="auto">
              <a:xfrm>
                <a:off x="3671" y="3065"/>
                <a:ext cx="17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AD</a:t>
                </a:r>
                <a:endParaRPr lang="en-US"/>
              </a:p>
            </p:txBody>
          </p:sp>
          <p:sp>
            <p:nvSpPr>
              <p:cNvPr id="27760" name="Rectangle 42"/>
              <p:cNvSpPr>
                <a:spLocks noChangeArrowheads="1"/>
              </p:cNvSpPr>
              <p:nvPr/>
            </p:nvSpPr>
            <p:spPr bwMode="auto">
              <a:xfrm>
                <a:off x="3799" y="3111"/>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1990</a:t>
                </a:r>
                <a:endParaRPr lang="en-US"/>
              </a:p>
            </p:txBody>
          </p:sp>
        </p:grpSp>
      </p:grpSp>
      <p:grpSp>
        <p:nvGrpSpPr>
          <p:cNvPr id="8" name="Group 43"/>
          <p:cNvGrpSpPr>
            <a:grpSpLocks/>
          </p:cNvGrpSpPr>
          <p:nvPr/>
        </p:nvGrpSpPr>
        <p:grpSpPr bwMode="auto">
          <a:xfrm>
            <a:off x="4173538" y="2020888"/>
            <a:ext cx="3517900" cy="2633662"/>
            <a:chOff x="2629" y="1273"/>
            <a:chExt cx="2216" cy="1659"/>
          </a:xfrm>
        </p:grpSpPr>
        <p:sp>
          <p:nvSpPr>
            <p:cNvPr id="27751" name="Line 44"/>
            <p:cNvSpPr>
              <a:spLocks noChangeShapeType="1"/>
            </p:cNvSpPr>
            <p:nvPr/>
          </p:nvSpPr>
          <p:spPr bwMode="auto">
            <a:xfrm>
              <a:off x="2629" y="1273"/>
              <a:ext cx="1428" cy="1406"/>
            </a:xfrm>
            <a:prstGeom prst="line">
              <a:avLst/>
            </a:prstGeom>
            <a:noFill/>
            <a:ln w="41275">
              <a:solidFill>
                <a:srgbClr val="AD0D1B"/>
              </a:solidFill>
              <a:round/>
              <a:headEnd/>
              <a:tailEnd/>
            </a:ln>
          </p:spPr>
          <p:txBody>
            <a:bodyPr/>
            <a:lstStyle/>
            <a:p>
              <a:endParaRPr lang="cs-CZ"/>
            </a:p>
          </p:txBody>
        </p:sp>
        <p:grpSp>
          <p:nvGrpSpPr>
            <p:cNvPr id="27752" name="Group 45"/>
            <p:cNvGrpSpPr>
              <a:grpSpLocks/>
            </p:cNvGrpSpPr>
            <p:nvPr/>
          </p:nvGrpSpPr>
          <p:grpSpPr bwMode="auto">
            <a:xfrm>
              <a:off x="4115" y="2675"/>
              <a:ext cx="730" cy="257"/>
              <a:chOff x="4115" y="2675"/>
              <a:chExt cx="730" cy="257"/>
            </a:xfrm>
          </p:grpSpPr>
          <p:sp>
            <p:nvSpPr>
              <p:cNvPr id="27753" name="Rectangle 46"/>
              <p:cNvSpPr>
                <a:spLocks noChangeArrowheads="1"/>
              </p:cNvSpPr>
              <p:nvPr/>
            </p:nvSpPr>
            <p:spPr bwMode="auto">
              <a:xfrm>
                <a:off x="4115" y="2675"/>
                <a:ext cx="499"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Aggregate </a:t>
                </a:r>
                <a:endParaRPr lang="en-US"/>
              </a:p>
            </p:txBody>
          </p:sp>
          <p:sp>
            <p:nvSpPr>
              <p:cNvPr id="27754" name="Rectangle 47"/>
              <p:cNvSpPr>
                <a:spLocks noChangeArrowheads="1"/>
              </p:cNvSpPr>
              <p:nvPr/>
            </p:nvSpPr>
            <p:spPr bwMode="auto">
              <a:xfrm>
                <a:off x="4115" y="2791"/>
                <a:ext cx="450"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Demand, </a:t>
                </a:r>
                <a:endParaRPr lang="en-US"/>
              </a:p>
            </p:txBody>
          </p:sp>
          <p:sp>
            <p:nvSpPr>
              <p:cNvPr id="27755" name="Rectangle 48"/>
              <p:cNvSpPr>
                <a:spLocks noChangeArrowheads="1"/>
              </p:cNvSpPr>
              <p:nvPr/>
            </p:nvSpPr>
            <p:spPr bwMode="auto">
              <a:xfrm>
                <a:off x="4520" y="2791"/>
                <a:ext cx="17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AD</a:t>
                </a:r>
                <a:endParaRPr lang="en-US"/>
              </a:p>
            </p:txBody>
          </p:sp>
          <p:sp>
            <p:nvSpPr>
              <p:cNvPr id="27756" name="Rectangle 49"/>
              <p:cNvSpPr>
                <a:spLocks noChangeArrowheads="1"/>
              </p:cNvSpPr>
              <p:nvPr/>
            </p:nvSpPr>
            <p:spPr bwMode="auto">
              <a:xfrm>
                <a:off x="4649" y="2837"/>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2000</a:t>
                </a:r>
                <a:endParaRPr lang="en-US"/>
              </a:p>
            </p:txBody>
          </p:sp>
        </p:grpSp>
      </p:grpSp>
      <p:sp>
        <p:nvSpPr>
          <p:cNvPr id="27679" name="Rectangle 50"/>
          <p:cNvSpPr>
            <a:spLocks noChangeArrowheads="1"/>
          </p:cNvSpPr>
          <p:nvPr/>
        </p:nvSpPr>
        <p:spPr bwMode="auto">
          <a:xfrm>
            <a:off x="2513013" y="1949450"/>
            <a:ext cx="439737" cy="206375"/>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Price</a:t>
            </a:r>
            <a:endParaRPr lang="en-US"/>
          </a:p>
        </p:txBody>
      </p:sp>
      <p:sp>
        <p:nvSpPr>
          <p:cNvPr id="27680" name="Rectangle 51"/>
          <p:cNvSpPr>
            <a:spLocks noChangeArrowheads="1"/>
          </p:cNvSpPr>
          <p:nvPr/>
        </p:nvSpPr>
        <p:spPr bwMode="auto">
          <a:xfrm>
            <a:off x="2498725" y="2133600"/>
            <a:ext cx="463550" cy="206375"/>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Level</a:t>
            </a:r>
            <a:endParaRPr lang="en-US"/>
          </a:p>
        </p:txBody>
      </p:sp>
      <p:sp>
        <p:nvSpPr>
          <p:cNvPr id="27681" name="Rectangle 52"/>
          <p:cNvSpPr>
            <a:spLocks noChangeArrowheads="1"/>
          </p:cNvSpPr>
          <p:nvPr/>
        </p:nvSpPr>
        <p:spPr bwMode="auto">
          <a:xfrm>
            <a:off x="2795588" y="5870575"/>
            <a:ext cx="152400" cy="20637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0</a:t>
            </a:r>
            <a:endParaRPr lang="en-US"/>
          </a:p>
        </p:txBody>
      </p:sp>
      <p:grpSp>
        <p:nvGrpSpPr>
          <p:cNvPr id="27682" name="Group 53"/>
          <p:cNvGrpSpPr>
            <a:grpSpLocks/>
          </p:cNvGrpSpPr>
          <p:nvPr/>
        </p:nvGrpSpPr>
        <p:grpSpPr bwMode="auto">
          <a:xfrm>
            <a:off x="4106863" y="1147763"/>
            <a:ext cx="727075" cy="760412"/>
            <a:chOff x="2587" y="723"/>
            <a:chExt cx="458" cy="479"/>
          </a:xfrm>
        </p:grpSpPr>
        <p:sp>
          <p:nvSpPr>
            <p:cNvPr id="27745" name="Rectangle 54"/>
            <p:cNvSpPr>
              <a:spLocks noChangeArrowheads="1"/>
            </p:cNvSpPr>
            <p:nvPr/>
          </p:nvSpPr>
          <p:spPr bwMode="auto">
            <a:xfrm>
              <a:off x="2611" y="723"/>
              <a:ext cx="421"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Long-run</a:t>
              </a:r>
              <a:endParaRPr lang="en-US"/>
            </a:p>
          </p:txBody>
        </p:sp>
        <p:sp>
          <p:nvSpPr>
            <p:cNvPr id="27746" name="Rectangle 55"/>
            <p:cNvSpPr>
              <a:spLocks noChangeArrowheads="1"/>
            </p:cNvSpPr>
            <p:nvPr/>
          </p:nvSpPr>
          <p:spPr bwMode="auto">
            <a:xfrm>
              <a:off x="2587" y="839"/>
              <a:ext cx="458"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aggregate</a:t>
              </a:r>
              <a:endParaRPr lang="en-US"/>
            </a:p>
          </p:txBody>
        </p:sp>
        <p:sp>
          <p:nvSpPr>
            <p:cNvPr id="27747" name="Rectangle 56"/>
            <p:cNvSpPr>
              <a:spLocks noChangeArrowheads="1"/>
            </p:cNvSpPr>
            <p:nvPr/>
          </p:nvSpPr>
          <p:spPr bwMode="auto">
            <a:xfrm>
              <a:off x="2649" y="954"/>
              <a:ext cx="342"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supply,</a:t>
              </a:r>
              <a:endParaRPr lang="en-US"/>
            </a:p>
          </p:txBody>
        </p:sp>
        <p:grpSp>
          <p:nvGrpSpPr>
            <p:cNvPr id="27748" name="Group 57"/>
            <p:cNvGrpSpPr>
              <a:grpSpLocks/>
            </p:cNvGrpSpPr>
            <p:nvPr/>
          </p:nvGrpSpPr>
          <p:grpSpPr bwMode="auto">
            <a:xfrm>
              <a:off x="2596" y="1070"/>
              <a:ext cx="405" cy="132"/>
              <a:chOff x="2596" y="1070"/>
              <a:chExt cx="405" cy="132"/>
            </a:xfrm>
          </p:grpSpPr>
          <p:sp>
            <p:nvSpPr>
              <p:cNvPr id="27749" name="Rectangle 58"/>
              <p:cNvSpPr>
                <a:spLocks noChangeArrowheads="1"/>
              </p:cNvSpPr>
              <p:nvPr/>
            </p:nvSpPr>
            <p:spPr bwMode="auto">
              <a:xfrm>
                <a:off x="2596" y="1070"/>
                <a:ext cx="250" cy="115"/>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LRAS</a:t>
                </a:r>
                <a:endParaRPr lang="en-US"/>
              </a:p>
            </p:txBody>
          </p:sp>
          <p:sp>
            <p:nvSpPr>
              <p:cNvPr id="27750" name="Rectangle 59"/>
              <p:cNvSpPr>
                <a:spLocks noChangeArrowheads="1"/>
              </p:cNvSpPr>
              <p:nvPr/>
            </p:nvSpPr>
            <p:spPr bwMode="auto">
              <a:xfrm>
                <a:off x="2841" y="1116"/>
                <a:ext cx="16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1980</a:t>
                </a:r>
                <a:endParaRPr lang="en-US"/>
              </a:p>
            </p:txBody>
          </p:sp>
        </p:grpSp>
      </p:grpSp>
      <p:grpSp>
        <p:nvGrpSpPr>
          <p:cNvPr id="12" name="Group 60"/>
          <p:cNvGrpSpPr>
            <a:grpSpLocks/>
          </p:cNvGrpSpPr>
          <p:nvPr/>
        </p:nvGrpSpPr>
        <p:grpSpPr bwMode="auto">
          <a:xfrm>
            <a:off x="4826000" y="1698625"/>
            <a:ext cx="642938" cy="4395788"/>
            <a:chOff x="3040" y="1070"/>
            <a:chExt cx="405" cy="2769"/>
          </a:xfrm>
        </p:grpSpPr>
        <p:grpSp>
          <p:nvGrpSpPr>
            <p:cNvPr id="27737" name="Group 61"/>
            <p:cNvGrpSpPr>
              <a:grpSpLocks/>
            </p:cNvGrpSpPr>
            <p:nvPr/>
          </p:nvGrpSpPr>
          <p:grpSpPr bwMode="auto">
            <a:xfrm>
              <a:off x="3119" y="3698"/>
              <a:ext cx="257" cy="141"/>
              <a:chOff x="3119" y="3698"/>
              <a:chExt cx="257" cy="141"/>
            </a:xfrm>
          </p:grpSpPr>
          <p:sp>
            <p:nvSpPr>
              <p:cNvPr id="27743" name="Rectangle 62"/>
              <p:cNvSpPr>
                <a:spLocks noChangeArrowheads="1"/>
              </p:cNvSpPr>
              <p:nvPr/>
            </p:nvSpPr>
            <p:spPr bwMode="auto">
              <a:xfrm>
                <a:off x="3119" y="3698"/>
                <a:ext cx="10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Y</a:t>
                </a:r>
                <a:endParaRPr lang="en-US"/>
              </a:p>
            </p:txBody>
          </p:sp>
          <p:sp>
            <p:nvSpPr>
              <p:cNvPr id="27744" name="Rectangle 63"/>
              <p:cNvSpPr>
                <a:spLocks noChangeArrowheads="1"/>
              </p:cNvSpPr>
              <p:nvPr/>
            </p:nvSpPr>
            <p:spPr bwMode="auto">
              <a:xfrm>
                <a:off x="3180" y="3744"/>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1990</a:t>
                </a:r>
                <a:endParaRPr lang="en-US"/>
              </a:p>
            </p:txBody>
          </p:sp>
        </p:grpSp>
        <p:grpSp>
          <p:nvGrpSpPr>
            <p:cNvPr id="27738" name="Group 64"/>
            <p:cNvGrpSpPr>
              <a:grpSpLocks/>
            </p:cNvGrpSpPr>
            <p:nvPr/>
          </p:nvGrpSpPr>
          <p:grpSpPr bwMode="auto">
            <a:xfrm>
              <a:off x="3040" y="1070"/>
              <a:ext cx="405" cy="2567"/>
              <a:chOff x="3040" y="1070"/>
              <a:chExt cx="405" cy="2567"/>
            </a:xfrm>
          </p:grpSpPr>
          <p:sp>
            <p:nvSpPr>
              <p:cNvPr id="27739" name="Line 65"/>
              <p:cNvSpPr>
                <a:spLocks noChangeShapeType="1"/>
              </p:cNvSpPr>
              <p:nvPr/>
            </p:nvSpPr>
            <p:spPr bwMode="auto">
              <a:xfrm flipV="1">
                <a:off x="3204" y="1248"/>
                <a:ext cx="1" cy="2389"/>
              </a:xfrm>
              <a:prstGeom prst="line">
                <a:avLst/>
              </a:prstGeom>
              <a:noFill/>
              <a:ln w="41275">
                <a:solidFill>
                  <a:srgbClr val="60220F"/>
                </a:solidFill>
                <a:round/>
                <a:headEnd/>
                <a:tailEnd/>
              </a:ln>
            </p:spPr>
            <p:txBody>
              <a:bodyPr/>
              <a:lstStyle/>
              <a:p>
                <a:endParaRPr lang="cs-CZ"/>
              </a:p>
            </p:txBody>
          </p:sp>
          <p:grpSp>
            <p:nvGrpSpPr>
              <p:cNvPr id="27740" name="Group 66"/>
              <p:cNvGrpSpPr>
                <a:grpSpLocks/>
              </p:cNvGrpSpPr>
              <p:nvPr/>
            </p:nvGrpSpPr>
            <p:grpSpPr bwMode="auto">
              <a:xfrm>
                <a:off x="3040" y="1070"/>
                <a:ext cx="405" cy="132"/>
                <a:chOff x="3040" y="1070"/>
                <a:chExt cx="405" cy="132"/>
              </a:xfrm>
            </p:grpSpPr>
            <p:sp>
              <p:nvSpPr>
                <p:cNvPr id="27741" name="Rectangle 67"/>
                <p:cNvSpPr>
                  <a:spLocks noChangeArrowheads="1"/>
                </p:cNvSpPr>
                <p:nvPr/>
              </p:nvSpPr>
              <p:spPr bwMode="auto">
                <a:xfrm>
                  <a:off x="3040" y="1070"/>
                  <a:ext cx="250" cy="115"/>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LRAS</a:t>
                  </a:r>
                  <a:endParaRPr lang="en-US"/>
                </a:p>
              </p:txBody>
            </p:sp>
            <p:sp>
              <p:nvSpPr>
                <p:cNvPr id="27742" name="Rectangle 68"/>
                <p:cNvSpPr>
                  <a:spLocks noChangeArrowheads="1"/>
                </p:cNvSpPr>
                <p:nvPr/>
              </p:nvSpPr>
              <p:spPr bwMode="auto">
                <a:xfrm>
                  <a:off x="3285" y="1116"/>
                  <a:ext cx="16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1990</a:t>
                  </a:r>
                  <a:endParaRPr lang="en-US"/>
                </a:p>
              </p:txBody>
            </p:sp>
          </p:grpSp>
        </p:grpSp>
      </p:grpSp>
      <p:grpSp>
        <p:nvGrpSpPr>
          <p:cNvPr id="16" name="Group 69"/>
          <p:cNvGrpSpPr>
            <a:grpSpLocks/>
          </p:cNvGrpSpPr>
          <p:nvPr/>
        </p:nvGrpSpPr>
        <p:grpSpPr bwMode="auto">
          <a:xfrm>
            <a:off x="5511800" y="1698625"/>
            <a:ext cx="700088" cy="4395788"/>
            <a:chOff x="3472" y="1070"/>
            <a:chExt cx="441" cy="2769"/>
          </a:xfrm>
        </p:grpSpPr>
        <p:sp>
          <p:nvSpPr>
            <p:cNvPr id="27730" name="Line 70"/>
            <p:cNvSpPr>
              <a:spLocks noChangeShapeType="1"/>
            </p:cNvSpPr>
            <p:nvPr/>
          </p:nvSpPr>
          <p:spPr bwMode="auto">
            <a:xfrm>
              <a:off x="3604" y="1204"/>
              <a:ext cx="1" cy="2433"/>
            </a:xfrm>
            <a:prstGeom prst="line">
              <a:avLst/>
            </a:prstGeom>
            <a:noFill/>
            <a:ln w="41275">
              <a:solidFill>
                <a:srgbClr val="AD0D1B"/>
              </a:solidFill>
              <a:round/>
              <a:headEnd/>
              <a:tailEnd/>
            </a:ln>
          </p:spPr>
          <p:txBody>
            <a:bodyPr/>
            <a:lstStyle/>
            <a:p>
              <a:endParaRPr lang="cs-CZ"/>
            </a:p>
          </p:txBody>
        </p:sp>
        <p:grpSp>
          <p:nvGrpSpPr>
            <p:cNvPr id="27731" name="Group 71"/>
            <p:cNvGrpSpPr>
              <a:grpSpLocks/>
            </p:cNvGrpSpPr>
            <p:nvPr/>
          </p:nvGrpSpPr>
          <p:grpSpPr bwMode="auto">
            <a:xfrm>
              <a:off x="3542" y="3698"/>
              <a:ext cx="258" cy="141"/>
              <a:chOff x="3542" y="3698"/>
              <a:chExt cx="258" cy="141"/>
            </a:xfrm>
          </p:grpSpPr>
          <p:sp>
            <p:nvSpPr>
              <p:cNvPr id="27735" name="Rectangle 72"/>
              <p:cNvSpPr>
                <a:spLocks noChangeArrowheads="1"/>
              </p:cNvSpPr>
              <p:nvPr/>
            </p:nvSpPr>
            <p:spPr bwMode="auto">
              <a:xfrm>
                <a:off x="3542" y="3698"/>
                <a:ext cx="10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Y</a:t>
                </a:r>
                <a:endParaRPr lang="en-US"/>
              </a:p>
            </p:txBody>
          </p:sp>
          <p:sp>
            <p:nvSpPr>
              <p:cNvPr id="27736" name="Rectangle 73"/>
              <p:cNvSpPr>
                <a:spLocks noChangeArrowheads="1"/>
              </p:cNvSpPr>
              <p:nvPr/>
            </p:nvSpPr>
            <p:spPr bwMode="auto">
              <a:xfrm>
                <a:off x="3604" y="3744"/>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2000</a:t>
                </a:r>
                <a:endParaRPr lang="en-US"/>
              </a:p>
            </p:txBody>
          </p:sp>
        </p:grpSp>
        <p:grpSp>
          <p:nvGrpSpPr>
            <p:cNvPr id="27732" name="Group 74"/>
            <p:cNvGrpSpPr>
              <a:grpSpLocks/>
            </p:cNvGrpSpPr>
            <p:nvPr/>
          </p:nvGrpSpPr>
          <p:grpSpPr bwMode="auto">
            <a:xfrm>
              <a:off x="3472" y="1070"/>
              <a:ext cx="441" cy="141"/>
              <a:chOff x="3472" y="1070"/>
              <a:chExt cx="441" cy="141"/>
            </a:xfrm>
          </p:grpSpPr>
          <p:sp>
            <p:nvSpPr>
              <p:cNvPr id="27733" name="Rectangle 75"/>
              <p:cNvSpPr>
                <a:spLocks noChangeArrowheads="1"/>
              </p:cNvSpPr>
              <p:nvPr/>
            </p:nvSpPr>
            <p:spPr bwMode="auto">
              <a:xfrm>
                <a:off x="3472" y="1070"/>
                <a:ext cx="250" cy="115"/>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LRAS</a:t>
                </a:r>
                <a:endParaRPr lang="en-US"/>
              </a:p>
            </p:txBody>
          </p:sp>
          <p:sp>
            <p:nvSpPr>
              <p:cNvPr id="27734" name="Rectangle 76"/>
              <p:cNvSpPr>
                <a:spLocks noChangeArrowheads="1"/>
              </p:cNvSpPr>
              <p:nvPr/>
            </p:nvSpPr>
            <p:spPr bwMode="auto">
              <a:xfrm>
                <a:off x="3717" y="1116"/>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2000</a:t>
                </a:r>
                <a:endParaRPr lang="en-US"/>
              </a:p>
            </p:txBody>
          </p:sp>
        </p:grpSp>
      </p:grpSp>
      <p:grpSp>
        <p:nvGrpSpPr>
          <p:cNvPr id="27685" name="Group 77"/>
          <p:cNvGrpSpPr>
            <a:grpSpLocks/>
          </p:cNvGrpSpPr>
          <p:nvPr/>
        </p:nvGrpSpPr>
        <p:grpSpPr bwMode="auto">
          <a:xfrm>
            <a:off x="2530475" y="4705350"/>
            <a:ext cx="2003425" cy="238125"/>
            <a:chOff x="1594" y="2964"/>
            <a:chExt cx="1262" cy="150"/>
          </a:xfrm>
        </p:grpSpPr>
        <p:sp>
          <p:nvSpPr>
            <p:cNvPr id="27725" name="Line 78"/>
            <p:cNvSpPr>
              <a:spLocks noChangeShapeType="1"/>
            </p:cNvSpPr>
            <p:nvPr/>
          </p:nvSpPr>
          <p:spPr bwMode="auto">
            <a:xfrm>
              <a:off x="1854" y="3007"/>
              <a:ext cx="967" cy="1"/>
            </a:xfrm>
            <a:prstGeom prst="line">
              <a:avLst/>
            </a:prstGeom>
            <a:noFill/>
            <a:ln w="14288">
              <a:solidFill>
                <a:schemeClr val="tx1"/>
              </a:solidFill>
              <a:prstDash val="sysDot"/>
              <a:round/>
              <a:headEnd/>
              <a:tailEnd/>
            </a:ln>
          </p:spPr>
          <p:txBody>
            <a:bodyPr/>
            <a:lstStyle/>
            <a:p>
              <a:endParaRPr lang="cs-CZ"/>
            </a:p>
          </p:txBody>
        </p:sp>
        <p:sp>
          <p:nvSpPr>
            <p:cNvPr id="27726" name="Oval 79"/>
            <p:cNvSpPr>
              <a:spLocks noChangeArrowheads="1"/>
            </p:cNvSpPr>
            <p:nvPr/>
          </p:nvSpPr>
          <p:spPr bwMode="auto">
            <a:xfrm>
              <a:off x="2786" y="2964"/>
              <a:ext cx="70" cy="69"/>
            </a:xfrm>
            <a:prstGeom prst="ellipse">
              <a:avLst/>
            </a:prstGeom>
            <a:solidFill>
              <a:srgbClr val="000000"/>
            </a:solidFill>
            <a:ln w="9525">
              <a:noFill/>
              <a:round/>
              <a:headEnd/>
              <a:tailEnd/>
            </a:ln>
          </p:spPr>
          <p:txBody>
            <a:bodyPr/>
            <a:lstStyle/>
            <a:p>
              <a:endParaRPr lang="en-GB"/>
            </a:p>
          </p:txBody>
        </p:sp>
        <p:grpSp>
          <p:nvGrpSpPr>
            <p:cNvPr id="27727" name="Group 80"/>
            <p:cNvGrpSpPr>
              <a:grpSpLocks/>
            </p:cNvGrpSpPr>
            <p:nvPr/>
          </p:nvGrpSpPr>
          <p:grpSpPr bwMode="auto">
            <a:xfrm>
              <a:off x="1594" y="2973"/>
              <a:ext cx="258" cy="141"/>
              <a:chOff x="1594" y="2973"/>
              <a:chExt cx="258" cy="141"/>
            </a:xfrm>
          </p:grpSpPr>
          <p:sp>
            <p:nvSpPr>
              <p:cNvPr id="27728" name="Rectangle 81"/>
              <p:cNvSpPr>
                <a:spLocks noChangeArrowheads="1"/>
              </p:cNvSpPr>
              <p:nvPr/>
            </p:nvSpPr>
            <p:spPr bwMode="auto">
              <a:xfrm>
                <a:off x="1594" y="2973"/>
                <a:ext cx="10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P</a:t>
                </a:r>
                <a:endParaRPr lang="en-US"/>
              </a:p>
            </p:txBody>
          </p:sp>
          <p:sp>
            <p:nvSpPr>
              <p:cNvPr id="27729" name="Rectangle 82"/>
              <p:cNvSpPr>
                <a:spLocks noChangeArrowheads="1"/>
              </p:cNvSpPr>
              <p:nvPr/>
            </p:nvSpPr>
            <p:spPr bwMode="auto">
              <a:xfrm>
                <a:off x="1656" y="3019"/>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1980</a:t>
                </a:r>
                <a:endParaRPr lang="en-US"/>
              </a:p>
            </p:txBody>
          </p:sp>
        </p:grpSp>
      </p:grpSp>
      <p:grpSp>
        <p:nvGrpSpPr>
          <p:cNvPr id="21" name="Group 83"/>
          <p:cNvGrpSpPr>
            <a:grpSpLocks/>
          </p:cNvGrpSpPr>
          <p:nvPr/>
        </p:nvGrpSpPr>
        <p:grpSpPr bwMode="auto">
          <a:xfrm>
            <a:off x="5335588" y="2090738"/>
            <a:ext cx="2198687" cy="1655762"/>
            <a:chOff x="3361" y="1317"/>
            <a:chExt cx="1385" cy="1043"/>
          </a:xfrm>
        </p:grpSpPr>
        <p:sp>
          <p:nvSpPr>
            <p:cNvPr id="27718" name="Line 84"/>
            <p:cNvSpPr>
              <a:spLocks noChangeShapeType="1"/>
            </p:cNvSpPr>
            <p:nvPr/>
          </p:nvSpPr>
          <p:spPr bwMode="auto">
            <a:xfrm>
              <a:off x="3361" y="1317"/>
              <a:ext cx="661" cy="491"/>
            </a:xfrm>
            <a:prstGeom prst="line">
              <a:avLst/>
            </a:prstGeom>
            <a:noFill/>
            <a:ln w="14288">
              <a:solidFill>
                <a:srgbClr val="000000"/>
              </a:solidFill>
              <a:round/>
              <a:headEnd/>
              <a:tailEnd/>
            </a:ln>
          </p:spPr>
          <p:txBody>
            <a:bodyPr/>
            <a:lstStyle/>
            <a:p>
              <a:endParaRPr lang="cs-CZ"/>
            </a:p>
          </p:txBody>
        </p:sp>
        <p:sp>
          <p:nvSpPr>
            <p:cNvPr id="27719" name="Rectangle 85"/>
            <p:cNvSpPr>
              <a:spLocks noChangeArrowheads="1"/>
            </p:cNvSpPr>
            <p:nvPr/>
          </p:nvSpPr>
          <p:spPr bwMode="auto">
            <a:xfrm>
              <a:off x="3822" y="1748"/>
              <a:ext cx="862" cy="612"/>
            </a:xfrm>
            <a:prstGeom prst="rect">
              <a:avLst/>
            </a:prstGeom>
            <a:solidFill>
              <a:srgbClr val="E1E5E9"/>
            </a:solidFill>
            <a:ln w="9525">
              <a:noFill/>
              <a:miter lim="800000"/>
              <a:headEnd/>
              <a:tailEnd/>
            </a:ln>
          </p:spPr>
          <p:txBody>
            <a:bodyPr/>
            <a:lstStyle/>
            <a:p>
              <a:endParaRPr lang="en-GB"/>
            </a:p>
          </p:txBody>
        </p:sp>
        <p:sp>
          <p:nvSpPr>
            <p:cNvPr id="27720" name="Rectangle 86"/>
            <p:cNvSpPr>
              <a:spLocks noChangeArrowheads="1"/>
            </p:cNvSpPr>
            <p:nvPr/>
          </p:nvSpPr>
          <p:spPr bwMode="auto">
            <a:xfrm>
              <a:off x="3890" y="1763"/>
              <a:ext cx="774"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1. In the long run,</a:t>
              </a:r>
              <a:endParaRPr lang="en-US"/>
            </a:p>
          </p:txBody>
        </p:sp>
        <p:sp>
          <p:nvSpPr>
            <p:cNvPr id="27721" name="Rectangle 87"/>
            <p:cNvSpPr>
              <a:spLocks noChangeArrowheads="1"/>
            </p:cNvSpPr>
            <p:nvPr/>
          </p:nvSpPr>
          <p:spPr bwMode="auto">
            <a:xfrm>
              <a:off x="3890" y="1878"/>
              <a:ext cx="613"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technological </a:t>
              </a:r>
              <a:endParaRPr lang="en-US"/>
            </a:p>
          </p:txBody>
        </p:sp>
        <p:sp>
          <p:nvSpPr>
            <p:cNvPr id="27722" name="Rectangle 88"/>
            <p:cNvSpPr>
              <a:spLocks noChangeArrowheads="1"/>
            </p:cNvSpPr>
            <p:nvPr/>
          </p:nvSpPr>
          <p:spPr bwMode="auto">
            <a:xfrm>
              <a:off x="3890" y="1994"/>
              <a:ext cx="692"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progress shifts </a:t>
              </a:r>
              <a:endParaRPr lang="en-US"/>
            </a:p>
          </p:txBody>
        </p:sp>
        <p:sp>
          <p:nvSpPr>
            <p:cNvPr id="27723" name="Rectangle 89"/>
            <p:cNvSpPr>
              <a:spLocks noChangeArrowheads="1"/>
            </p:cNvSpPr>
            <p:nvPr/>
          </p:nvSpPr>
          <p:spPr bwMode="auto">
            <a:xfrm>
              <a:off x="3890" y="2109"/>
              <a:ext cx="856"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long-run aggregate </a:t>
              </a:r>
              <a:endParaRPr lang="en-US"/>
            </a:p>
          </p:txBody>
        </p:sp>
        <p:sp>
          <p:nvSpPr>
            <p:cNvPr id="27724" name="Rectangle 90"/>
            <p:cNvSpPr>
              <a:spLocks noChangeArrowheads="1"/>
            </p:cNvSpPr>
            <p:nvPr/>
          </p:nvSpPr>
          <p:spPr bwMode="auto">
            <a:xfrm>
              <a:off x="3890" y="2225"/>
              <a:ext cx="473" cy="130"/>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supply . . .</a:t>
              </a:r>
              <a:endParaRPr lang="en-US"/>
            </a:p>
          </p:txBody>
        </p:sp>
      </p:grpSp>
      <p:grpSp>
        <p:nvGrpSpPr>
          <p:cNvPr id="22" name="Group 91"/>
          <p:cNvGrpSpPr>
            <a:grpSpLocks/>
          </p:cNvGrpSpPr>
          <p:nvPr/>
        </p:nvGrpSpPr>
        <p:grpSpPr bwMode="auto">
          <a:xfrm>
            <a:off x="1201738" y="3651250"/>
            <a:ext cx="1409700" cy="382588"/>
            <a:chOff x="757" y="2300"/>
            <a:chExt cx="888" cy="241"/>
          </a:xfrm>
        </p:grpSpPr>
        <p:sp>
          <p:nvSpPr>
            <p:cNvPr id="27713" name="Line 92"/>
            <p:cNvSpPr>
              <a:spLocks noChangeShapeType="1"/>
            </p:cNvSpPr>
            <p:nvPr/>
          </p:nvSpPr>
          <p:spPr bwMode="auto">
            <a:xfrm>
              <a:off x="1062" y="2421"/>
              <a:ext cx="583" cy="1"/>
            </a:xfrm>
            <a:prstGeom prst="line">
              <a:avLst/>
            </a:prstGeom>
            <a:noFill/>
            <a:ln w="14288">
              <a:solidFill>
                <a:srgbClr val="000000"/>
              </a:solidFill>
              <a:round/>
              <a:headEnd/>
              <a:tailEnd/>
            </a:ln>
          </p:spPr>
          <p:txBody>
            <a:bodyPr/>
            <a:lstStyle/>
            <a:p>
              <a:endParaRPr lang="cs-CZ"/>
            </a:p>
          </p:txBody>
        </p:sp>
        <p:grpSp>
          <p:nvGrpSpPr>
            <p:cNvPr id="27714" name="Group 93"/>
            <p:cNvGrpSpPr>
              <a:grpSpLocks/>
            </p:cNvGrpSpPr>
            <p:nvPr/>
          </p:nvGrpSpPr>
          <p:grpSpPr bwMode="auto">
            <a:xfrm>
              <a:off x="757" y="2300"/>
              <a:ext cx="740" cy="241"/>
              <a:chOff x="757" y="2300"/>
              <a:chExt cx="740" cy="241"/>
            </a:xfrm>
          </p:grpSpPr>
          <p:sp>
            <p:nvSpPr>
              <p:cNvPr id="27715" name="Rectangle 94"/>
              <p:cNvSpPr>
                <a:spLocks noChangeArrowheads="1"/>
              </p:cNvSpPr>
              <p:nvPr/>
            </p:nvSpPr>
            <p:spPr bwMode="auto">
              <a:xfrm>
                <a:off x="757" y="2300"/>
                <a:ext cx="740" cy="241"/>
              </a:xfrm>
              <a:prstGeom prst="rect">
                <a:avLst/>
              </a:prstGeom>
              <a:solidFill>
                <a:srgbClr val="E1E5E9"/>
              </a:solidFill>
              <a:ln w="9525">
                <a:noFill/>
                <a:miter lim="800000"/>
                <a:headEnd/>
                <a:tailEnd/>
              </a:ln>
            </p:spPr>
            <p:txBody>
              <a:bodyPr/>
              <a:lstStyle/>
              <a:p>
                <a:endParaRPr lang="en-GB"/>
              </a:p>
            </p:txBody>
          </p:sp>
          <p:sp>
            <p:nvSpPr>
              <p:cNvPr id="27716" name="Rectangle 95"/>
              <p:cNvSpPr>
                <a:spLocks noChangeArrowheads="1"/>
              </p:cNvSpPr>
              <p:nvPr/>
            </p:nvSpPr>
            <p:spPr bwMode="auto">
              <a:xfrm>
                <a:off x="775" y="2309"/>
                <a:ext cx="428"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4. . . . and</a:t>
                </a:r>
                <a:endParaRPr lang="en-US"/>
              </a:p>
            </p:txBody>
          </p:sp>
          <p:sp>
            <p:nvSpPr>
              <p:cNvPr id="27717" name="Rectangle 96"/>
              <p:cNvSpPr>
                <a:spLocks noChangeArrowheads="1"/>
              </p:cNvSpPr>
              <p:nvPr/>
            </p:nvSpPr>
            <p:spPr bwMode="auto">
              <a:xfrm>
                <a:off x="775" y="2424"/>
                <a:ext cx="72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ongoing inflation.</a:t>
                </a:r>
                <a:endParaRPr lang="en-US"/>
              </a:p>
            </p:txBody>
          </p:sp>
        </p:grpSp>
      </p:grpSp>
      <p:grpSp>
        <p:nvGrpSpPr>
          <p:cNvPr id="24" name="Group 97"/>
          <p:cNvGrpSpPr>
            <a:grpSpLocks/>
          </p:cNvGrpSpPr>
          <p:nvPr/>
        </p:nvGrpSpPr>
        <p:grpSpPr bwMode="auto">
          <a:xfrm>
            <a:off x="5321300" y="5910263"/>
            <a:ext cx="1990725" cy="725487"/>
            <a:chOff x="3352" y="3723"/>
            <a:chExt cx="1254" cy="457"/>
          </a:xfrm>
        </p:grpSpPr>
        <p:sp>
          <p:nvSpPr>
            <p:cNvPr id="27709" name="Line 98"/>
            <p:cNvSpPr>
              <a:spLocks noChangeShapeType="1"/>
            </p:cNvSpPr>
            <p:nvPr/>
          </p:nvSpPr>
          <p:spPr bwMode="auto">
            <a:xfrm flipH="1" flipV="1">
              <a:off x="3352" y="3723"/>
              <a:ext cx="261" cy="414"/>
            </a:xfrm>
            <a:prstGeom prst="line">
              <a:avLst/>
            </a:prstGeom>
            <a:noFill/>
            <a:ln w="14288">
              <a:solidFill>
                <a:srgbClr val="000000"/>
              </a:solidFill>
              <a:round/>
              <a:headEnd/>
              <a:tailEnd/>
            </a:ln>
          </p:spPr>
          <p:txBody>
            <a:bodyPr/>
            <a:lstStyle/>
            <a:p>
              <a:endParaRPr lang="cs-CZ"/>
            </a:p>
          </p:txBody>
        </p:sp>
        <p:sp>
          <p:nvSpPr>
            <p:cNvPr id="27710" name="Rectangle 99"/>
            <p:cNvSpPr>
              <a:spLocks noChangeArrowheads="1"/>
            </p:cNvSpPr>
            <p:nvPr/>
          </p:nvSpPr>
          <p:spPr bwMode="auto">
            <a:xfrm>
              <a:off x="3570" y="3921"/>
              <a:ext cx="1036" cy="259"/>
            </a:xfrm>
            <a:prstGeom prst="rect">
              <a:avLst/>
            </a:prstGeom>
            <a:solidFill>
              <a:srgbClr val="E1E5E9"/>
            </a:solidFill>
            <a:ln w="9525">
              <a:noFill/>
              <a:miter lim="800000"/>
              <a:headEnd/>
              <a:tailEnd/>
            </a:ln>
          </p:spPr>
          <p:txBody>
            <a:bodyPr/>
            <a:lstStyle/>
            <a:p>
              <a:endParaRPr lang="en-GB"/>
            </a:p>
          </p:txBody>
        </p:sp>
        <p:sp>
          <p:nvSpPr>
            <p:cNvPr id="27711" name="Rectangle 100"/>
            <p:cNvSpPr>
              <a:spLocks noChangeArrowheads="1"/>
            </p:cNvSpPr>
            <p:nvPr/>
          </p:nvSpPr>
          <p:spPr bwMode="auto">
            <a:xfrm>
              <a:off x="3588" y="3946"/>
              <a:ext cx="997"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3. . . . leading to growth</a:t>
              </a:r>
              <a:endParaRPr lang="en-US"/>
            </a:p>
          </p:txBody>
        </p:sp>
        <p:sp>
          <p:nvSpPr>
            <p:cNvPr id="27712" name="Rectangle 101"/>
            <p:cNvSpPr>
              <a:spLocks noChangeArrowheads="1"/>
            </p:cNvSpPr>
            <p:nvPr/>
          </p:nvSpPr>
          <p:spPr bwMode="auto">
            <a:xfrm>
              <a:off x="3588" y="4062"/>
              <a:ext cx="529"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in output . . .</a:t>
              </a:r>
              <a:endParaRPr lang="en-US"/>
            </a:p>
          </p:txBody>
        </p:sp>
      </p:grpSp>
      <p:grpSp>
        <p:nvGrpSpPr>
          <p:cNvPr id="25" name="Group 102"/>
          <p:cNvGrpSpPr>
            <a:grpSpLocks/>
          </p:cNvGrpSpPr>
          <p:nvPr/>
        </p:nvGrpSpPr>
        <p:grpSpPr bwMode="auto">
          <a:xfrm>
            <a:off x="2530475" y="4041775"/>
            <a:ext cx="2624138" cy="223838"/>
            <a:chOff x="1594" y="2546"/>
            <a:chExt cx="1653" cy="141"/>
          </a:xfrm>
        </p:grpSpPr>
        <p:sp>
          <p:nvSpPr>
            <p:cNvPr id="27704" name="Line 103"/>
            <p:cNvSpPr>
              <a:spLocks noChangeShapeType="1"/>
            </p:cNvSpPr>
            <p:nvPr/>
          </p:nvSpPr>
          <p:spPr bwMode="auto">
            <a:xfrm>
              <a:off x="1854" y="2619"/>
              <a:ext cx="1359" cy="1"/>
            </a:xfrm>
            <a:prstGeom prst="line">
              <a:avLst/>
            </a:prstGeom>
            <a:noFill/>
            <a:ln w="14288">
              <a:solidFill>
                <a:schemeClr val="tx1"/>
              </a:solidFill>
              <a:prstDash val="sysDot"/>
              <a:round/>
              <a:headEnd/>
              <a:tailEnd/>
            </a:ln>
          </p:spPr>
          <p:txBody>
            <a:bodyPr/>
            <a:lstStyle/>
            <a:p>
              <a:endParaRPr lang="cs-CZ"/>
            </a:p>
          </p:txBody>
        </p:sp>
        <p:sp>
          <p:nvSpPr>
            <p:cNvPr id="27705" name="Oval 104"/>
            <p:cNvSpPr>
              <a:spLocks noChangeArrowheads="1"/>
            </p:cNvSpPr>
            <p:nvPr/>
          </p:nvSpPr>
          <p:spPr bwMode="auto">
            <a:xfrm>
              <a:off x="3178" y="2584"/>
              <a:ext cx="69" cy="69"/>
            </a:xfrm>
            <a:prstGeom prst="ellipse">
              <a:avLst/>
            </a:prstGeom>
            <a:solidFill>
              <a:srgbClr val="000000"/>
            </a:solidFill>
            <a:ln w="9525">
              <a:noFill/>
              <a:round/>
              <a:headEnd/>
              <a:tailEnd/>
            </a:ln>
          </p:spPr>
          <p:txBody>
            <a:bodyPr/>
            <a:lstStyle/>
            <a:p>
              <a:endParaRPr lang="en-GB"/>
            </a:p>
          </p:txBody>
        </p:sp>
        <p:grpSp>
          <p:nvGrpSpPr>
            <p:cNvPr id="27706" name="Group 105"/>
            <p:cNvGrpSpPr>
              <a:grpSpLocks/>
            </p:cNvGrpSpPr>
            <p:nvPr/>
          </p:nvGrpSpPr>
          <p:grpSpPr bwMode="auto">
            <a:xfrm>
              <a:off x="1594" y="2546"/>
              <a:ext cx="258" cy="141"/>
              <a:chOff x="1594" y="2546"/>
              <a:chExt cx="258" cy="141"/>
            </a:xfrm>
          </p:grpSpPr>
          <p:sp>
            <p:nvSpPr>
              <p:cNvPr id="27707" name="Rectangle 106"/>
              <p:cNvSpPr>
                <a:spLocks noChangeArrowheads="1"/>
              </p:cNvSpPr>
              <p:nvPr/>
            </p:nvSpPr>
            <p:spPr bwMode="auto">
              <a:xfrm>
                <a:off x="1594" y="2546"/>
                <a:ext cx="10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P</a:t>
                </a:r>
                <a:endParaRPr lang="en-US"/>
              </a:p>
            </p:txBody>
          </p:sp>
          <p:sp>
            <p:nvSpPr>
              <p:cNvPr id="27708" name="Rectangle 107"/>
              <p:cNvSpPr>
                <a:spLocks noChangeArrowheads="1"/>
              </p:cNvSpPr>
              <p:nvPr/>
            </p:nvSpPr>
            <p:spPr bwMode="auto">
              <a:xfrm>
                <a:off x="1656" y="2592"/>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1990</a:t>
                </a:r>
                <a:endParaRPr lang="en-US"/>
              </a:p>
            </p:txBody>
          </p:sp>
        </p:grpSp>
      </p:grpSp>
      <p:grpSp>
        <p:nvGrpSpPr>
          <p:cNvPr id="27" name="Group 108"/>
          <p:cNvGrpSpPr>
            <a:grpSpLocks/>
          </p:cNvGrpSpPr>
          <p:nvPr/>
        </p:nvGrpSpPr>
        <p:grpSpPr bwMode="auto">
          <a:xfrm>
            <a:off x="2530475" y="3403600"/>
            <a:ext cx="3246438" cy="223838"/>
            <a:chOff x="1594" y="2144"/>
            <a:chExt cx="2045" cy="141"/>
          </a:xfrm>
        </p:grpSpPr>
        <p:sp>
          <p:nvSpPr>
            <p:cNvPr id="27699" name="Line 109"/>
            <p:cNvSpPr>
              <a:spLocks noChangeShapeType="1"/>
            </p:cNvSpPr>
            <p:nvPr/>
          </p:nvSpPr>
          <p:spPr bwMode="auto">
            <a:xfrm>
              <a:off x="1854" y="2231"/>
              <a:ext cx="1750" cy="1"/>
            </a:xfrm>
            <a:prstGeom prst="line">
              <a:avLst/>
            </a:prstGeom>
            <a:noFill/>
            <a:ln w="14288">
              <a:solidFill>
                <a:schemeClr val="tx1"/>
              </a:solidFill>
              <a:prstDash val="sysDot"/>
              <a:round/>
              <a:headEnd/>
              <a:tailEnd/>
            </a:ln>
          </p:spPr>
          <p:txBody>
            <a:bodyPr/>
            <a:lstStyle/>
            <a:p>
              <a:endParaRPr lang="cs-CZ"/>
            </a:p>
          </p:txBody>
        </p:sp>
        <p:sp>
          <p:nvSpPr>
            <p:cNvPr id="27700" name="Oval 110"/>
            <p:cNvSpPr>
              <a:spLocks noChangeArrowheads="1"/>
            </p:cNvSpPr>
            <p:nvPr/>
          </p:nvSpPr>
          <p:spPr bwMode="auto">
            <a:xfrm>
              <a:off x="3570" y="2196"/>
              <a:ext cx="69" cy="69"/>
            </a:xfrm>
            <a:prstGeom prst="ellipse">
              <a:avLst/>
            </a:prstGeom>
            <a:solidFill>
              <a:srgbClr val="000000"/>
            </a:solidFill>
            <a:ln w="9525">
              <a:noFill/>
              <a:round/>
              <a:headEnd/>
              <a:tailEnd/>
            </a:ln>
          </p:spPr>
          <p:txBody>
            <a:bodyPr/>
            <a:lstStyle/>
            <a:p>
              <a:endParaRPr lang="en-GB"/>
            </a:p>
          </p:txBody>
        </p:sp>
        <p:grpSp>
          <p:nvGrpSpPr>
            <p:cNvPr id="27701" name="Group 111"/>
            <p:cNvGrpSpPr>
              <a:grpSpLocks/>
            </p:cNvGrpSpPr>
            <p:nvPr/>
          </p:nvGrpSpPr>
          <p:grpSpPr bwMode="auto">
            <a:xfrm>
              <a:off x="1594" y="2144"/>
              <a:ext cx="258" cy="141"/>
              <a:chOff x="1594" y="2144"/>
              <a:chExt cx="258" cy="141"/>
            </a:xfrm>
          </p:grpSpPr>
          <p:sp>
            <p:nvSpPr>
              <p:cNvPr id="27702" name="Rectangle 112"/>
              <p:cNvSpPr>
                <a:spLocks noChangeArrowheads="1"/>
              </p:cNvSpPr>
              <p:nvPr/>
            </p:nvSpPr>
            <p:spPr bwMode="auto">
              <a:xfrm>
                <a:off x="1594" y="2144"/>
                <a:ext cx="108" cy="133"/>
              </a:xfrm>
              <a:prstGeom prst="rect">
                <a:avLst/>
              </a:prstGeom>
              <a:noFill/>
              <a:ln w="9525">
                <a:noFill/>
                <a:miter lim="800000"/>
                <a:headEnd/>
                <a:tailEnd/>
              </a:ln>
            </p:spPr>
            <p:txBody>
              <a:bodyPr wrap="none" lIns="0" tIns="0" rIns="0" bIns="0">
                <a:spAutoFit/>
              </a:bodyPr>
              <a:lstStyle/>
              <a:p>
                <a:r>
                  <a:rPr lang="en-US" sz="1200" i="1">
                    <a:solidFill>
                      <a:srgbClr val="000000"/>
                    </a:solidFill>
                    <a:latin typeface="Arial" charset="0"/>
                  </a:rPr>
                  <a:t>P</a:t>
                </a:r>
                <a:endParaRPr lang="en-US"/>
              </a:p>
            </p:txBody>
          </p:sp>
          <p:sp>
            <p:nvSpPr>
              <p:cNvPr id="27703" name="Rectangle 113"/>
              <p:cNvSpPr>
                <a:spLocks noChangeArrowheads="1"/>
              </p:cNvSpPr>
              <p:nvPr/>
            </p:nvSpPr>
            <p:spPr bwMode="auto">
              <a:xfrm>
                <a:off x="1656" y="2190"/>
                <a:ext cx="196" cy="95"/>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2000</a:t>
                </a:r>
                <a:endParaRPr lang="en-US"/>
              </a:p>
            </p:txBody>
          </p:sp>
        </p:grpSp>
      </p:grpSp>
      <p:grpSp>
        <p:nvGrpSpPr>
          <p:cNvPr id="29" name="Group 114"/>
          <p:cNvGrpSpPr>
            <a:grpSpLocks/>
          </p:cNvGrpSpPr>
          <p:nvPr/>
        </p:nvGrpSpPr>
        <p:grpSpPr bwMode="auto">
          <a:xfrm>
            <a:off x="2279650" y="1063625"/>
            <a:ext cx="1674813" cy="1492250"/>
            <a:chOff x="1436" y="670"/>
            <a:chExt cx="1055" cy="940"/>
          </a:xfrm>
        </p:grpSpPr>
        <p:sp>
          <p:nvSpPr>
            <p:cNvPr id="27693" name="Freeform 115"/>
            <p:cNvSpPr>
              <a:spLocks/>
            </p:cNvSpPr>
            <p:nvPr/>
          </p:nvSpPr>
          <p:spPr bwMode="auto">
            <a:xfrm>
              <a:off x="2115" y="1049"/>
              <a:ext cx="366" cy="561"/>
            </a:xfrm>
            <a:custGeom>
              <a:avLst/>
              <a:gdLst>
                <a:gd name="T0" fmla="*/ 0 w 366"/>
                <a:gd name="T1" fmla="*/ 0 h 561"/>
                <a:gd name="T2" fmla="*/ 0 w 366"/>
                <a:gd name="T3" fmla="*/ 380 h 561"/>
                <a:gd name="T4" fmla="*/ 366 w 366"/>
                <a:gd name="T5" fmla="*/ 380 h 561"/>
                <a:gd name="T6" fmla="*/ 366 w 366"/>
                <a:gd name="T7" fmla="*/ 561 h 561"/>
                <a:gd name="T8" fmla="*/ 0 60000 65536"/>
                <a:gd name="T9" fmla="*/ 0 60000 65536"/>
                <a:gd name="T10" fmla="*/ 0 60000 65536"/>
                <a:gd name="T11" fmla="*/ 0 60000 65536"/>
                <a:gd name="T12" fmla="*/ 0 w 366"/>
                <a:gd name="T13" fmla="*/ 0 h 561"/>
                <a:gd name="T14" fmla="*/ 366 w 366"/>
                <a:gd name="T15" fmla="*/ 561 h 561"/>
              </a:gdLst>
              <a:ahLst/>
              <a:cxnLst>
                <a:cxn ang="T8">
                  <a:pos x="T0" y="T1"/>
                </a:cxn>
                <a:cxn ang="T9">
                  <a:pos x="T2" y="T3"/>
                </a:cxn>
                <a:cxn ang="T10">
                  <a:pos x="T4" y="T5"/>
                </a:cxn>
                <a:cxn ang="T11">
                  <a:pos x="T6" y="T7"/>
                </a:cxn>
              </a:cxnLst>
              <a:rect l="T12" t="T13" r="T14" b="T15"/>
              <a:pathLst>
                <a:path w="366" h="561">
                  <a:moveTo>
                    <a:pt x="0" y="0"/>
                  </a:moveTo>
                  <a:lnTo>
                    <a:pt x="0" y="380"/>
                  </a:lnTo>
                  <a:lnTo>
                    <a:pt x="366" y="380"/>
                  </a:lnTo>
                  <a:lnTo>
                    <a:pt x="366" y="561"/>
                  </a:lnTo>
                </a:path>
              </a:pathLst>
            </a:custGeom>
            <a:noFill/>
            <a:ln w="14288">
              <a:solidFill>
                <a:srgbClr val="000000"/>
              </a:solidFill>
              <a:round/>
              <a:headEnd/>
              <a:tailEnd/>
            </a:ln>
          </p:spPr>
          <p:txBody>
            <a:bodyPr/>
            <a:lstStyle/>
            <a:p>
              <a:endParaRPr lang="cs-CZ"/>
            </a:p>
          </p:txBody>
        </p:sp>
        <p:grpSp>
          <p:nvGrpSpPr>
            <p:cNvPr id="27694" name="Group 116"/>
            <p:cNvGrpSpPr>
              <a:grpSpLocks/>
            </p:cNvGrpSpPr>
            <p:nvPr/>
          </p:nvGrpSpPr>
          <p:grpSpPr bwMode="auto">
            <a:xfrm>
              <a:off x="1436" y="670"/>
              <a:ext cx="1055" cy="396"/>
              <a:chOff x="1436" y="670"/>
              <a:chExt cx="1055" cy="396"/>
            </a:xfrm>
          </p:grpSpPr>
          <p:sp>
            <p:nvSpPr>
              <p:cNvPr id="27695" name="Rectangle 117"/>
              <p:cNvSpPr>
                <a:spLocks noChangeArrowheads="1"/>
              </p:cNvSpPr>
              <p:nvPr/>
            </p:nvSpPr>
            <p:spPr bwMode="auto">
              <a:xfrm>
                <a:off x="1436" y="670"/>
                <a:ext cx="1036" cy="396"/>
              </a:xfrm>
              <a:prstGeom prst="rect">
                <a:avLst/>
              </a:prstGeom>
              <a:solidFill>
                <a:srgbClr val="E1E5E9"/>
              </a:solidFill>
              <a:ln w="9525">
                <a:noFill/>
                <a:miter lim="800000"/>
                <a:headEnd/>
                <a:tailEnd/>
              </a:ln>
            </p:spPr>
            <p:txBody>
              <a:bodyPr/>
              <a:lstStyle/>
              <a:p>
                <a:endParaRPr lang="en-GB"/>
              </a:p>
            </p:txBody>
          </p:sp>
          <p:sp>
            <p:nvSpPr>
              <p:cNvPr id="27696" name="Rectangle 118"/>
              <p:cNvSpPr>
                <a:spLocks noChangeArrowheads="1"/>
              </p:cNvSpPr>
              <p:nvPr/>
            </p:nvSpPr>
            <p:spPr bwMode="auto">
              <a:xfrm>
                <a:off x="1461" y="694"/>
                <a:ext cx="1030"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2. . . . and growth in the </a:t>
                </a:r>
                <a:endParaRPr lang="en-US"/>
              </a:p>
            </p:txBody>
          </p:sp>
          <p:sp>
            <p:nvSpPr>
              <p:cNvPr id="27697" name="Rectangle 119"/>
              <p:cNvSpPr>
                <a:spLocks noChangeArrowheads="1"/>
              </p:cNvSpPr>
              <p:nvPr/>
            </p:nvSpPr>
            <p:spPr bwMode="auto">
              <a:xfrm>
                <a:off x="1461" y="809"/>
                <a:ext cx="868"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money supply shifts </a:t>
                </a:r>
                <a:endParaRPr lang="en-US"/>
              </a:p>
            </p:txBody>
          </p:sp>
          <p:sp>
            <p:nvSpPr>
              <p:cNvPr id="27698" name="Rectangle 120"/>
              <p:cNvSpPr>
                <a:spLocks noChangeArrowheads="1"/>
              </p:cNvSpPr>
              <p:nvPr/>
            </p:nvSpPr>
            <p:spPr bwMode="auto">
              <a:xfrm>
                <a:off x="1461" y="925"/>
                <a:ext cx="964"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charset="0"/>
                  </a:rPr>
                  <a:t>aggregate demand . . .</a:t>
                </a:r>
                <a:endParaRPr lang="en-US"/>
              </a:p>
            </p:txBody>
          </p:sp>
        </p:grpSp>
      </p:grpSp>
      <p:sp>
        <p:nvSpPr>
          <p:cNvPr id="27692" name="Text Box 122"/>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288" fill="hold" grpId="0" nodeType="clickEffect">
                                  <p:stCondLst>
                                    <p:cond delay="0"/>
                                  </p:stCondLst>
                                  <p:childTnLst>
                                    <p:set>
                                      <p:cBhvr>
                                        <p:cTn id="27" dur="1" fill="hold">
                                          <p:stCondLst>
                                            <p:cond delay="0"/>
                                          </p:stCondLst>
                                        </p:cTn>
                                        <p:tgtEl>
                                          <p:spTgt spid="112669"/>
                                        </p:tgtEl>
                                        <p:attrNameLst>
                                          <p:attrName>style.visibility</p:attrName>
                                        </p:attrNameLst>
                                      </p:cBhvr>
                                      <p:to>
                                        <p:strVal val="visible"/>
                                      </p:to>
                                    </p:set>
                                    <p:anim calcmode="lin" valueType="num">
                                      <p:cBhvr>
                                        <p:cTn id="28" dur="500" fill="hold"/>
                                        <p:tgtEl>
                                          <p:spTgt spid="112669"/>
                                        </p:tgtEl>
                                        <p:attrNameLst>
                                          <p:attrName>ppt_w</p:attrName>
                                        </p:attrNameLst>
                                      </p:cBhvr>
                                      <p:tavLst>
                                        <p:tav tm="0">
                                          <p:val>
                                            <p:strVal val="4/3*#ppt_w"/>
                                          </p:val>
                                        </p:tav>
                                        <p:tav tm="100000">
                                          <p:val>
                                            <p:strVal val="#ppt_w"/>
                                          </p:val>
                                        </p:tav>
                                      </p:tavLst>
                                    </p:anim>
                                    <p:anim calcmode="lin" valueType="num">
                                      <p:cBhvr>
                                        <p:cTn id="29" dur="500" fill="hold"/>
                                        <p:tgtEl>
                                          <p:spTgt spid="112669"/>
                                        </p:tgtEl>
                                        <p:attrNameLst>
                                          <p:attrName>ppt_h</p:attrName>
                                        </p:attrNameLst>
                                      </p:cBhvr>
                                      <p:tavLst>
                                        <p:tav tm="0">
                                          <p:val>
                                            <p:strVal val="4/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strips(downRigh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grpId="0" nodeType="clickEffect">
                                  <p:stCondLst>
                                    <p:cond delay="0"/>
                                  </p:stCondLst>
                                  <p:childTnLst>
                                    <p:set>
                                      <p:cBhvr>
                                        <p:cTn id="43" dur="1" fill="hold">
                                          <p:stCondLst>
                                            <p:cond delay="0"/>
                                          </p:stCondLst>
                                        </p:cTn>
                                        <p:tgtEl>
                                          <p:spTgt spid="112663"/>
                                        </p:tgtEl>
                                        <p:attrNameLst>
                                          <p:attrName>style.visibility</p:attrName>
                                        </p:attrNameLst>
                                      </p:cBhvr>
                                      <p:to>
                                        <p:strVal val="visible"/>
                                      </p:to>
                                    </p:set>
                                    <p:anim calcmode="lin" valueType="num">
                                      <p:cBhvr>
                                        <p:cTn id="44" dur="500" fill="hold"/>
                                        <p:tgtEl>
                                          <p:spTgt spid="112663"/>
                                        </p:tgtEl>
                                        <p:attrNameLst>
                                          <p:attrName>ppt_w</p:attrName>
                                        </p:attrNameLst>
                                      </p:cBhvr>
                                      <p:tavLst>
                                        <p:tav tm="0">
                                          <p:val>
                                            <p:strVal val="4/3*#ppt_w"/>
                                          </p:val>
                                        </p:tav>
                                        <p:tav tm="100000">
                                          <p:val>
                                            <p:strVal val="#ppt_w"/>
                                          </p:val>
                                        </p:tav>
                                      </p:tavLst>
                                    </p:anim>
                                    <p:anim calcmode="lin" valueType="num">
                                      <p:cBhvr>
                                        <p:cTn id="45" dur="500" fill="hold"/>
                                        <p:tgtEl>
                                          <p:spTgt spid="112663"/>
                                        </p:tgtEl>
                                        <p:attrNameLst>
                                          <p:attrName>ppt_h</p:attrName>
                                        </p:attrNameLst>
                                      </p:cBhvr>
                                      <p:tavLst>
                                        <p:tav tm="0">
                                          <p:val>
                                            <p:strVal val="4/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9"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strips(up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downRigh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288" fill="hold" grpId="0" nodeType="clickEffect">
                                  <p:stCondLst>
                                    <p:cond delay="0"/>
                                  </p:stCondLst>
                                  <p:childTnLst>
                                    <p:set>
                                      <p:cBhvr>
                                        <p:cTn id="59" dur="1" fill="hold">
                                          <p:stCondLst>
                                            <p:cond delay="0"/>
                                          </p:stCondLst>
                                        </p:cTn>
                                        <p:tgtEl>
                                          <p:spTgt spid="112662"/>
                                        </p:tgtEl>
                                        <p:attrNameLst>
                                          <p:attrName>style.visibility</p:attrName>
                                        </p:attrNameLst>
                                      </p:cBhvr>
                                      <p:to>
                                        <p:strVal val="visible"/>
                                      </p:to>
                                    </p:set>
                                    <p:anim calcmode="lin" valueType="num">
                                      <p:cBhvr>
                                        <p:cTn id="60" dur="500" fill="hold"/>
                                        <p:tgtEl>
                                          <p:spTgt spid="112662"/>
                                        </p:tgtEl>
                                        <p:attrNameLst>
                                          <p:attrName>ppt_w</p:attrName>
                                        </p:attrNameLst>
                                      </p:cBhvr>
                                      <p:tavLst>
                                        <p:tav tm="0">
                                          <p:val>
                                            <p:strVal val="4/3*#ppt_w"/>
                                          </p:val>
                                        </p:tav>
                                        <p:tav tm="100000">
                                          <p:val>
                                            <p:strVal val="#ppt_w"/>
                                          </p:val>
                                        </p:tav>
                                      </p:tavLst>
                                    </p:anim>
                                    <p:anim calcmode="lin" valueType="num">
                                      <p:cBhvr>
                                        <p:cTn id="61" dur="500" fill="hold"/>
                                        <p:tgtEl>
                                          <p:spTgt spid="112662"/>
                                        </p:tgtEl>
                                        <p:attrNameLst>
                                          <p:attrName>ppt_h</p:attrName>
                                        </p:attrNameLst>
                                      </p:cBhvr>
                                      <p:tavLst>
                                        <p:tav tm="0">
                                          <p:val>
                                            <p:strVal val="4/3*#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288" fill="hold" grpId="0" nodeType="clickEffect">
                                  <p:stCondLst>
                                    <p:cond delay="0"/>
                                  </p:stCondLst>
                                  <p:childTnLst>
                                    <p:set>
                                      <p:cBhvr>
                                        <p:cTn id="70" dur="1" fill="hold">
                                          <p:stCondLst>
                                            <p:cond delay="0"/>
                                          </p:stCondLst>
                                        </p:cTn>
                                        <p:tgtEl>
                                          <p:spTgt spid="112661"/>
                                        </p:tgtEl>
                                        <p:attrNameLst>
                                          <p:attrName>style.visibility</p:attrName>
                                        </p:attrNameLst>
                                      </p:cBhvr>
                                      <p:to>
                                        <p:strVal val="visible"/>
                                      </p:to>
                                    </p:set>
                                    <p:anim calcmode="lin" valueType="num">
                                      <p:cBhvr>
                                        <p:cTn id="71" dur="500" fill="hold"/>
                                        <p:tgtEl>
                                          <p:spTgt spid="112661"/>
                                        </p:tgtEl>
                                        <p:attrNameLst>
                                          <p:attrName>ppt_w</p:attrName>
                                        </p:attrNameLst>
                                      </p:cBhvr>
                                      <p:tavLst>
                                        <p:tav tm="0">
                                          <p:val>
                                            <p:strVal val="4/3*#ppt_w"/>
                                          </p:val>
                                        </p:tav>
                                        <p:tav tm="100000">
                                          <p:val>
                                            <p:strVal val="#ppt_w"/>
                                          </p:val>
                                        </p:tav>
                                      </p:tavLst>
                                    </p:anim>
                                    <p:anim calcmode="lin" valueType="num">
                                      <p:cBhvr>
                                        <p:cTn id="72" dur="500" fill="hold"/>
                                        <p:tgtEl>
                                          <p:spTgt spid="112661"/>
                                        </p:tgtEl>
                                        <p:attrNameLst>
                                          <p:attrName>ppt_h</p:attrName>
                                        </p:attrNameLst>
                                      </p:cBhvr>
                                      <p:tavLst>
                                        <p:tav tm="0">
                                          <p:val>
                                            <p:strVal val="4/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righ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1" grpId="0" animBg="1"/>
      <p:bldP spid="112662" grpId="0" animBg="1"/>
      <p:bldP spid="112663" grpId="0" animBg="1"/>
      <p:bldP spid="1126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en-US" sz="3200" smtClean="0">
                <a:solidFill>
                  <a:srgbClr val="FFFFFF"/>
                </a:solidFill>
              </a:rPr>
              <a:t>Why the Aggregate Supply Curve Slopes Upward in the Short Run</a:t>
            </a:r>
            <a:endParaRPr lang="en-US" sz="3200" smtClean="0">
              <a:solidFill>
                <a:srgbClr val="FFFFFF"/>
              </a:solidFill>
              <a:latin typeface="Tahoma" pitchFamily="34" charset="0"/>
            </a:endParaRPr>
          </a:p>
        </p:txBody>
      </p:sp>
      <p:sp>
        <p:nvSpPr>
          <p:cNvPr id="28675" name="Rectangle 3"/>
          <p:cNvSpPr>
            <a:spLocks noGrp="1" noChangeArrowheads="1"/>
          </p:cNvSpPr>
          <p:nvPr>
            <p:ph type="body" idx="1"/>
          </p:nvPr>
        </p:nvSpPr>
        <p:spPr/>
        <p:txBody>
          <a:bodyPr/>
          <a:lstStyle/>
          <a:p>
            <a:r>
              <a:rPr lang="en-US" smtClean="0"/>
              <a:t>In the short run, the aggregate supply curve is </a:t>
            </a:r>
            <a:r>
              <a:rPr lang="en-US" i="1" smtClean="0"/>
              <a:t>upward sloping</a:t>
            </a:r>
            <a:r>
              <a:rPr lang="en-US" smtClean="0"/>
              <a:t>.</a:t>
            </a:r>
          </a:p>
          <a:p>
            <a:r>
              <a:rPr lang="en-US" smtClean="0"/>
              <a:t>In the short run, an increase in the overall level of prices in the economy tends to raise the quantity of goods and services supplied.</a:t>
            </a:r>
          </a:p>
          <a:p>
            <a:r>
              <a:rPr lang="en-US" smtClean="0"/>
              <a:t>A decrease in the level of prices tends to reduce the quantity of goods and services supplied.</a:t>
            </a:r>
          </a:p>
          <a:p>
            <a:r>
              <a:rPr lang="en-US" smtClean="0"/>
              <a:t>Short-run fluctuations in output and price level should be viewed as deviations from the continuing long-run trends.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6 The Short-Run Aggregate Supply Curve</a:t>
            </a:r>
          </a:p>
        </p:txBody>
      </p:sp>
      <p:sp>
        <p:nvSpPr>
          <p:cNvPr id="29700" name="Rectangle 5"/>
          <p:cNvSpPr>
            <a:spLocks noChangeArrowheads="1"/>
          </p:cNvSpPr>
          <p:nvPr/>
        </p:nvSpPr>
        <p:spPr bwMode="auto">
          <a:xfrm>
            <a:off x="2128838" y="1609725"/>
            <a:ext cx="6323012" cy="4183063"/>
          </a:xfrm>
          <a:prstGeom prst="rect">
            <a:avLst/>
          </a:prstGeom>
          <a:solidFill>
            <a:srgbClr val="F3F6F9"/>
          </a:solidFill>
          <a:ln w="201613">
            <a:solidFill>
              <a:srgbClr val="F3F6F9"/>
            </a:solidFill>
            <a:miter lim="800000"/>
            <a:headEnd/>
            <a:tailEnd/>
          </a:ln>
        </p:spPr>
        <p:txBody>
          <a:bodyPr/>
          <a:lstStyle/>
          <a:p>
            <a:endParaRPr lang="en-GB"/>
          </a:p>
        </p:txBody>
      </p:sp>
      <p:sp>
        <p:nvSpPr>
          <p:cNvPr id="29701" name="Rectangle 6"/>
          <p:cNvSpPr>
            <a:spLocks noChangeArrowheads="1"/>
          </p:cNvSpPr>
          <p:nvPr/>
        </p:nvSpPr>
        <p:spPr bwMode="auto">
          <a:xfrm>
            <a:off x="2128838" y="1609725"/>
            <a:ext cx="6323012" cy="4183063"/>
          </a:xfrm>
          <a:prstGeom prst="rect">
            <a:avLst/>
          </a:prstGeom>
          <a:solidFill>
            <a:srgbClr val="F2F4F8"/>
          </a:solidFill>
          <a:ln w="182563">
            <a:solidFill>
              <a:srgbClr val="F2F4F8"/>
            </a:solidFill>
            <a:miter lim="800000"/>
            <a:headEnd/>
            <a:tailEnd/>
          </a:ln>
        </p:spPr>
        <p:txBody>
          <a:bodyPr/>
          <a:lstStyle/>
          <a:p>
            <a:endParaRPr lang="en-GB"/>
          </a:p>
        </p:txBody>
      </p:sp>
      <p:sp>
        <p:nvSpPr>
          <p:cNvPr id="29702" name="Rectangle 7"/>
          <p:cNvSpPr>
            <a:spLocks noChangeArrowheads="1"/>
          </p:cNvSpPr>
          <p:nvPr/>
        </p:nvSpPr>
        <p:spPr bwMode="auto">
          <a:xfrm>
            <a:off x="2128838" y="1609725"/>
            <a:ext cx="6323012" cy="4183063"/>
          </a:xfrm>
          <a:prstGeom prst="rect">
            <a:avLst/>
          </a:prstGeom>
          <a:solidFill>
            <a:srgbClr val="F1F4F7"/>
          </a:solidFill>
          <a:ln w="165100">
            <a:solidFill>
              <a:srgbClr val="F1F4F7"/>
            </a:solidFill>
            <a:miter lim="800000"/>
            <a:headEnd/>
            <a:tailEnd/>
          </a:ln>
        </p:spPr>
        <p:txBody>
          <a:bodyPr/>
          <a:lstStyle/>
          <a:p>
            <a:endParaRPr lang="en-GB"/>
          </a:p>
        </p:txBody>
      </p:sp>
      <p:sp>
        <p:nvSpPr>
          <p:cNvPr id="29703" name="Rectangle 8"/>
          <p:cNvSpPr>
            <a:spLocks noChangeArrowheads="1"/>
          </p:cNvSpPr>
          <p:nvPr/>
        </p:nvSpPr>
        <p:spPr bwMode="auto">
          <a:xfrm>
            <a:off x="2128838" y="1609725"/>
            <a:ext cx="6323012" cy="4183063"/>
          </a:xfrm>
          <a:prstGeom prst="rect">
            <a:avLst/>
          </a:prstGeom>
          <a:solidFill>
            <a:srgbClr val="F0F2F5"/>
          </a:solidFill>
          <a:ln w="146050">
            <a:solidFill>
              <a:srgbClr val="F0F2F5"/>
            </a:solidFill>
            <a:miter lim="800000"/>
            <a:headEnd/>
            <a:tailEnd/>
          </a:ln>
        </p:spPr>
        <p:txBody>
          <a:bodyPr/>
          <a:lstStyle/>
          <a:p>
            <a:endParaRPr lang="en-GB"/>
          </a:p>
        </p:txBody>
      </p:sp>
      <p:sp>
        <p:nvSpPr>
          <p:cNvPr id="29704" name="Rectangle 9"/>
          <p:cNvSpPr>
            <a:spLocks noChangeArrowheads="1"/>
          </p:cNvSpPr>
          <p:nvPr/>
        </p:nvSpPr>
        <p:spPr bwMode="auto">
          <a:xfrm>
            <a:off x="2128838" y="1609725"/>
            <a:ext cx="6323012" cy="4183063"/>
          </a:xfrm>
          <a:prstGeom prst="rect">
            <a:avLst/>
          </a:prstGeom>
          <a:solidFill>
            <a:srgbClr val="EEF1F4"/>
          </a:solidFill>
          <a:ln w="128588">
            <a:solidFill>
              <a:srgbClr val="EEF1F4"/>
            </a:solidFill>
            <a:miter lim="800000"/>
            <a:headEnd/>
            <a:tailEnd/>
          </a:ln>
        </p:spPr>
        <p:txBody>
          <a:bodyPr/>
          <a:lstStyle/>
          <a:p>
            <a:endParaRPr lang="en-GB"/>
          </a:p>
        </p:txBody>
      </p:sp>
      <p:sp>
        <p:nvSpPr>
          <p:cNvPr id="29705" name="Rectangle 10"/>
          <p:cNvSpPr>
            <a:spLocks noChangeArrowheads="1"/>
          </p:cNvSpPr>
          <p:nvPr/>
        </p:nvSpPr>
        <p:spPr bwMode="auto">
          <a:xfrm>
            <a:off x="2128838" y="1609725"/>
            <a:ext cx="6323012" cy="4183063"/>
          </a:xfrm>
          <a:prstGeom prst="rect">
            <a:avLst/>
          </a:prstGeom>
          <a:solidFill>
            <a:srgbClr val="EDEFF3"/>
          </a:solidFill>
          <a:ln w="109538">
            <a:solidFill>
              <a:srgbClr val="EDEFF3"/>
            </a:solidFill>
            <a:miter lim="800000"/>
            <a:headEnd/>
            <a:tailEnd/>
          </a:ln>
        </p:spPr>
        <p:txBody>
          <a:bodyPr/>
          <a:lstStyle/>
          <a:p>
            <a:endParaRPr lang="en-GB"/>
          </a:p>
        </p:txBody>
      </p:sp>
      <p:sp>
        <p:nvSpPr>
          <p:cNvPr id="29706" name="Rectangle 11"/>
          <p:cNvSpPr>
            <a:spLocks noChangeArrowheads="1"/>
          </p:cNvSpPr>
          <p:nvPr/>
        </p:nvSpPr>
        <p:spPr bwMode="auto">
          <a:xfrm>
            <a:off x="2128838" y="1609725"/>
            <a:ext cx="6323012" cy="4183063"/>
          </a:xfrm>
          <a:prstGeom prst="rect">
            <a:avLst/>
          </a:prstGeom>
          <a:solidFill>
            <a:srgbClr val="EBEEF2"/>
          </a:solidFill>
          <a:ln w="92075">
            <a:solidFill>
              <a:srgbClr val="EBEEF2"/>
            </a:solidFill>
            <a:miter lim="800000"/>
            <a:headEnd/>
            <a:tailEnd/>
          </a:ln>
        </p:spPr>
        <p:txBody>
          <a:bodyPr/>
          <a:lstStyle/>
          <a:p>
            <a:endParaRPr lang="en-GB"/>
          </a:p>
        </p:txBody>
      </p:sp>
      <p:sp>
        <p:nvSpPr>
          <p:cNvPr id="29707" name="Rectangle 12"/>
          <p:cNvSpPr>
            <a:spLocks noChangeArrowheads="1"/>
          </p:cNvSpPr>
          <p:nvPr/>
        </p:nvSpPr>
        <p:spPr bwMode="auto">
          <a:xfrm>
            <a:off x="2128838" y="1609725"/>
            <a:ext cx="6323012" cy="4183063"/>
          </a:xfrm>
          <a:prstGeom prst="rect">
            <a:avLst/>
          </a:prstGeom>
          <a:solidFill>
            <a:srgbClr val="EAECF1"/>
          </a:solidFill>
          <a:ln w="73025">
            <a:solidFill>
              <a:srgbClr val="EAECF1"/>
            </a:solidFill>
            <a:miter lim="800000"/>
            <a:headEnd/>
            <a:tailEnd/>
          </a:ln>
        </p:spPr>
        <p:txBody>
          <a:bodyPr/>
          <a:lstStyle/>
          <a:p>
            <a:endParaRPr lang="en-GB"/>
          </a:p>
        </p:txBody>
      </p:sp>
      <p:sp>
        <p:nvSpPr>
          <p:cNvPr id="29708" name="Rectangle 13"/>
          <p:cNvSpPr>
            <a:spLocks noChangeArrowheads="1"/>
          </p:cNvSpPr>
          <p:nvPr/>
        </p:nvSpPr>
        <p:spPr bwMode="auto">
          <a:xfrm>
            <a:off x="2128838" y="1609725"/>
            <a:ext cx="6323012" cy="4183063"/>
          </a:xfrm>
          <a:prstGeom prst="rect">
            <a:avLst/>
          </a:prstGeom>
          <a:solidFill>
            <a:srgbClr val="E9EBF0"/>
          </a:solidFill>
          <a:ln w="55563">
            <a:solidFill>
              <a:srgbClr val="E9EBF0"/>
            </a:solidFill>
            <a:miter lim="800000"/>
            <a:headEnd/>
            <a:tailEnd/>
          </a:ln>
        </p:spPr>
        <p:txBody>
          <a:bodyPr/>
          <a:lstStyle/>
          <a:p>
            <a:endParaRPr lang="en-GB"/>
          </a:p>
        </p:txBody>
      </p:sp>
      <p:sp>
        <p:nvSpPr>
          <p:cNvPr id="29709" name="Rectangle 14"/>
          <p:cNvSpPr>
            <a:spLocks noChangeArrowheads="1"/>
          </p:cNvSpPr>
          <p:nvPr/>
        </p:nvSpPr>
        <p:spPr bwMode="auto">
          <a:xfrm>
            <a:off x="2128838" y="1609725"/>
            <a:ext cx="6323012" cy="4183063"/>
          </a:xfrm>
          <a:prstGeom prst="rect">
            <a:avLst/>
          </a:prstGeom>
          <a:solidFill>
            <a:srgbClr val="E7EAEF"/>
          </a:solidFill>
          <a:ln w="36513">
            <a:solidFill>
              <a:srgbClr val="E7EAEF"/>
            </a:solidFill>
            <a:miter lim="800000"/>
            <a:headEnd/>
            <a:tailEnd/>
          </a:ln>
        </p:spPr>
        <p:txBody>
          <a:bodyPr/>
          <a:lstStyle/>
          <a:p>
            <a:endParaRPr lang="en-GB"/>
          </a:p>
        </p:txBody>
      </p:sp>
      <p:sp>
        <p:nvSpPr>
          <p:cNvPr id="29710" name="Rectangle 15"/>
          <p:cNvSpPr>
            <a:spLocks noChangeArrowheads="1"/>
          </p:cNvSpPr>
          <p:nvPr/>
        </p:nvSpPr>
        <p:spPr bwMode="auto">
          <a:xfrm>
            <a:off x="2128838" y="1609725"/>
            <a:ext cx="6323012" cy="4183063"/>
          </a:xfrm>
          <a:prstGeom prst="rect">
            <a:avLst/>
          </a:prstGeom>
          <a:solidFill>
            <a:srgbClr val="E6E9EF"/>
          </a:solidFill>
          <a:ln w="19050">
            <a:solidFill>
              <a:srgbClr val="E6E9EF"/>
            </a:solidFill>
            <a:miter lim="800000"/>
            <a:headEnd/>
            <a:tailEnd/>
          </a:ln>
        </p:spPr>
        <p:txBody>
          <a:bodyPr/>
          <a:lstStyle/>
          <a:p>
            <a:endParaRPr lang="en-GB"/>
          </a:p>
        </p:txBody>
      </p:sp>
      <p:sp>
        <p:nvSpPr>
          <p:cNvPr id="29711" name="Rectangle 16"/>
          <p:cNvSpPr>
            <a:spLocks noChangeArrowheads="1"/>
          </p:cNvSpPr>
          <p:nvPr/>
        </p:nvSpPr>
        <p:spPr bwMode="auto">
          <a:xfrm>
            <a:off x="1982788" y="1481138"/>
            <a:ext cx="6432550" cy="4256087"/>
          </a:xfrm>
          <a:prstGeom prst="rect">
            <a:avLst/>
          </a:prstGeom>
          <a:solidFill>
            <a:srgbClr val="FFFFFF"/>
          </a:solidFill>
          <a:ln w="9525">
            <a:noFill/>
            <a:miter lim="800000"/>
            <a:headEnd/>
            <a:tailEnd/>
          </a:ln>
        </p:spPr>
        <p:txBody>
          <a:bodyPr/>
          <a:lstStyle/>
          <a:p>
            <a:endParaRPr lang="en-GB"/>
          </a:p>
        </p:txBody>
      </p:sp>
      <p:sp>
        <p:nvSpPr>
          <p:cNvPr id="29712" name="Freeform 17"/>
          <p:cNvSpPr>
            <a:spLocks/>
          </p:cNvSpPr>
          <p:nvPr/>
        </p:nvSpPr>
        <p:spPr bwMode="auto">
          <a:xfrm>
            <a:off x="1982788" y="1481138"/>
            <a:ext cx="6432550" cy="4256087"/>
          </a:xfrm>
          <a:custGeom>
            <a:avLst/>
            <a:gdLst>
              <a:gd name="T0" fmla="*/ 0 w 4052"/>
              <a:gd name="T1" fmla="*/ 0 h 2681"/>
              <a:gd name="T2" fmla="*/ 0 w 4052"/>
              <a:gd name="T3" fmla="*/ 2147483647 h 2681"/>
              <a:gd name="T4" fmla="*/ 2147483647 w 4052"/>
              <a:gd name="T5" fmla="*/ 2147483647 h 2681"/>
              <a:gd name="T6" fmla="*/ 0 60000 65536"/>
              <a:gd name="T7" fmla="*/ 0 60000 65536"/>
              <a:gd name="T8" fmla="*/ 0 60000 65536"/>
              <a:gd name="T9" fmla="*/ 0 w 4052"/>
              <a:gd name="T10" fmla="*/ 0 h 2681"/>
              <a:gd name="T11" fmla="*/ 4052 w 4052"/>
              <a:gd name="T12" fmla="*/ 2681 h 2681"/>
            </a:gdLst>
            <a:ahLst/>
            <a:cxnLst>
              <a:cxn ang="T6">
                <a:pos x="T0" y="T1"/>
              </a:cxn>
              <a:cxn ang="T7">
                <a:pos x="T2" y="T3"/>
              </a:cxn>
              <a:cxn ang="T8">
                <a:pos x="T4" y="T5"/>
              </a:cxn>
            </a:cxnLst>
            <a:rect l="T9" t="T10" r="T11" b="T12"/>
            <a:pathLst>
              <a:path w="4052" h="2681">
                <a:moveTo>
                  <a:pt x="0" y="0"/>
                </a:moveTo>
                <a:lnTo>
                  <a:pt x="0" y="2681"/>
                </a:lnTo>
                <a:lnTo>
                  <a:pt x="4052" y="2681"/>
                </a:lnTo>
              </a:path>
            </a:pathLst>
          </a:custGeom>
          <a:noFill/>
          <a:ln w="19050">
            <a:solidFill>
              <a:srgbClr val="000000"/>
            </a:solidFill>
            <a:round/>
            <a:headEnd/>
            <a:tailEnd/>
          </a:ln>
        </p:spPr>
        <p:txBody>
          <a:bodyPr/>
          <a:lstStyle/>
          <a:p>
            <a:endParaRPr lang="cs-CZ"/>
          </a:p>
        </p:txBody>
      </p:sp>
      <p:sp>
        <p:nvSpPr>
          <p:cNvPr id="113682" name="Line 18"/>
          <p:cNvSpPr>
            <a:spLocks noChangeShapeType="1"/>
          </p:cNvSpPr>
          <p:nvPr/>
        </p:nvSpPr>
        <p:spPr bwMode="auto">
          <a:xfrm>
            <a:off x="1781175" y="3498850"/>
            <a:ext cx="1588" cy="679450"/>
          </a:xfrm>
          <a:prstGeom prst="line">
            <a:avLst/>
          </a:prstGeom>
          <a:noFill/>
          <a:ln w="17526">
            <a:solidFill>
              <a:srgbClr val="000000"/>
            </a:solidFill>
            <a:round/>
            <a:headEnd/>
            <a:tailEnd type="stealth" w="med" len="med"/>
          </a:ln>
        </p:spPr>
        <p:txBody>
          <a:bodyPr/>
          <a:lstStyle/>
          <a:p>
            <a:endParaRPr lang="cs-CZ"/>
          </a:p>
        </p:txBody>
      </p:sp>
      <p:sp>
        <p:nvSpPr>
          <p:cNvPr id="113683" name="Line 19"/>
          <p:cNvSpPr>
            <a:spLocks noChangeShapeType="1"/>
          </p:cNvSpPr>
          <p:nvPr/>
        </p:nvSpPr>
        <p:spPr bwMode="auto">
          <a:xfrm flipH="1">
            <a:off x="3668713" y="5919788"/>
            <a:ext cx="1062037" cy="1587"/>
          </a:xfrm>
          <a:prstGeom prst="line">
            <a:avLst/>
          </a:prstGeom>
          <a:noFill/>
          <a:ln w="17526">
            <a:solidFill>
              <a:srgbClr val="000000"/>
            </a:solidFill>
            <a:round/>
            <a:headEnd/>
            <a:tailEnd type="stealth" w="med" len="med"/>
          </a:ln>
        </p:spPr>
        <p:txBody>
          <a:bodyPr/>
          <a:lstStyle/>
          <a:p>
            <a:endParaRPr lang="cs-CZ"/>
          </a:p>
        </p:txBody>
      </p:sp>
      <p:sp>
        <p:nvSpPr>
          <p:cNvPr id="29715" name="Rectangle 20"/>
          <p:cNvSpPr>
            <a:spLocks noChangeArrowheads="1"/>
          </p:cNvSpPr>
          <p:nvPr/>
        </p:nvSpPr>
        <p:spPr bwMode="auto">
          <a:xfrm>
            <a:off x="7402513" y="5805488"/>
            <a:ext cx="1154112" cy="274637"/>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Quantity of</a:t>
            </a:r>
            <a:endParaRPr lang="en-US"/>
          </a:p>
        </p:txBody>
      </p:sp>
      <p:sp>
        <p:nvSpPr>
          <p:cNvPr id="29716" name="Rectangle 21"/>
          <p:cNvSpPr>
            <a:spLocks noChangeArrowheads="1"/>
          </p:cNvSpPr>
          <p:nvPr/>
        </p:nvSpPr>
        <p:spPr bwMode="auto">
          <a:xfrm>
            <a:off x="7793038" y="6049963"/>
            <a:ext cx="750887" cy="274637"/>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Output</a:t>
            </a:r>
            <a:endParaRPr lang="en-US"/>
          </a:p>
        </p:txBody>
      </p:sp>
      <p:sp>
        <p:nvSpPr>
          <p:cNvPr id="29717" name="Rectangle 22"/>
          <p:cNvSpPr>
            <a:spLocks noChangeArrowheads="1"/>
          </p:cNvSpPr>
          <p:nvPr/>
        </p:nvSpPr>
        <p:spPr bwMode="auto">
          <a:xfrm>
            <a:off x="1422400" y="1466850"/>
            <a:ext cx="581025" cy="274638"/>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Price</a:t>
            </a:r>
            <a:endParaRPr lang="en-US"/>
          </a:p>
        </p:txBody>
      </p:sp>
      <p:sp>
        <p:nvSpPr>
          <p:cNvPr id="29718" name="Rectangle 23"/>
          <p:cNvSpPr>
            <a:spLocks noChangeArrowheads="1"/>
          </p:cNvSpPr>
          <p:nvPr/>
        </p:nvSpPr>
        <p:spPr bwMode="auto">
          <a:xfrm>
            <a:off x="1397000" y="1711325"/>
            <a:ext cx="611188" cy="274638"/>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Level</a:t>
            </a:r>
            <a:endParaRPr lang="en-US"/>
          </a:p>
        </p:txBody>
      </p:sp>
      <p:sp>
        <p:nvSpPr>
          <p:cNvPr id="29719" name="Rectangle 24"/>
          <p:cNvSpPr>
            <a:spLocks noChangeArrowheads="1"/>
          </p:cNvSpPr>
          <p:nvPr/>
        </p:nvSpPr>
        <p:spPr bwMode="auto">
          <a:xfrm>
            <a:off x="1787525" y="5810250"/>
            <a:ext cx="201613" cy="274638"/>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grpSp>
        <p:nvGrpSpPr>
          <p:cNvPr id="29720" name="Group 25"/>
          <p:cNvGrpSpPr>
            <a:grpSpLocks/>
          </p:cNvGrpSpPr>
          <p:nvPr/>
        </p:nvGrpSpPr>
        <p:grpSpPr bwMode="auto">
          <a:xfrm>
            <a:off x="2605088" y="2370138"/>
            <a:ext cx="4503737" cy="2614612"/>
            <a:chOff x="1641" y="1493"/>
            <a:chExt cx="2837" cy="1647"/>
          </a:xfrm>
        </p:grpSpPr>
        <p:sp>
          <p:nvSpPr>
            <p:cNvPr id="29748" name="Line 26"/>
            <p:cNvSpPr>
              <a:spLocks noChangeShapeType="1"/>
            </p:cNvSpPr>
            <p:nvPr/>
          </p:nvSpPr>
          <p:spPr bwMode="auto">
            <a:xfrm flipV="1">
              <a:off x="1641" y="1603"/>
              <a:ext cx="2148" cy="1537"/>
            </a:xfrm>
            <a:prstGeom prst="line">
              <a:avLst/>
            </a:prstGeom>
            <a:noFill/>
            <a:ln w="55563">
              <a:solidFill>
                <a:srgbClr val="003F95"/>
              </a:solidFill>
              <a:round/>
              <a:headEnd/>
              <a:tailEnd/>
            </a:ln>
          </p:spPr>
          <p:txBody>
            <a:bodyPr/>
            <a:lstStyle/>
            <a:p>
              <a:endParaRPr lang="cs-CZ"/>
            </a:p>
          </p:txBody>
        </p:sp>
        <p:sp>
          <p:nvSpPr>
            <p:cNvPr id="29749" name="Rectangle 27"/>
            <p:cNvSpPr>
              <a:spLocks noChangeArrowheads="1"/>
            </p:cNvSpPr>
            <p:nvPr/>
          </p:nvSpPr>
          <p:spPr bwMode="auto">
            <a:xfrm>
              <a:off x="3893" y="1493"/>
              <a:ext cx="577"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Short-run</a:t>
              </a:r>
              <a:endParaRPr lang="en-US"/>
            </a:p>
          </p:txBody>
        </p:sp>
        <p:sp>
          <p:nvSpPr>
            <p:cNvPr id="29750" name="Rectangle 28"/>
            <p:cNvSpPr>
              <a:spLocks noChangeArrowheads="1"/>
            </p:cNvSpPr>
            <p:nvPr/>
          </p:nvSpPr>
          <p:spPr bwMode="auto">
            <a:xfrm>
              <a:off x="3874" y="1647"/>
              <a:ext cx="604"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29751" name="Rectangle 29"/>
            <p:cNvSpPr>
              <a:spLocks noChangeArrowheads="1"/>
            </p:cNvSpPr>
            <p:nvPr/>
          </p:nvSpPr>
          <p:spPr bwMode="auto">
            <a:xfrm>
              <a:off x="3970" y="1801"/>
              <a:ext cx="416"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a:t>
              </a:r>
              <a:endParaRPr lang="en-US"/>
            </a:p>
          </p:txBody>
        </p:sp>
      </p:grpSp>
      <p:grpSp>
        <p:nvGrpSpPr>
          <p:cNvPr id="3" name="Group 30"/>
          <p:cNvGrpSpPr>
            <a:grpSpLocks/>
          </p:cNvGrpSpPr>
          <p:nvPr/>
        </p:nvGrpSpPr>
        <p:grpSpPr bwMode="auto">
          <a:xfrm>
            <a:off x="552450" y="3848100"/>
            <a:ext cx="1389063" cy="1539875"/>
            <a:chOff x="348" y="2424"/>
            <a:chExt cx="875" cy="970"/>
          </a:xfrm>
        </p:grpSpPr>
        <p:sp>
          <p:nvSpPr>
            <p:cNvPr id="29743" name="Line 31"/>
            <p:cNvSpPr>
              <a:spLocks noChangeShapeType="1"/>
            </p:cNvSpPr>
            <p:nvPr/>
          </p:nvSpPr>
          <p:spPr bwMode="auto">
            <a:xfrm flipH="1">
              <a:off x="660" y="2424"/>
              <a:ext cx="427" cy="543"/>
            </a:xfrm>
            <a:prstGeom prst="line">
              <a:avLst/>
            </a:prstGeom>
            <a:noFill/>
            <a:ln w="19050">
              <a:solidFill>
                <a:srgbClr val="000000"/>
              </a:solidFill>
              <a:round/>
              <a:headEnd/>
              <a:tailEnd/>
            </a:ln>
          </p:spPr>
          <p:txBody>
            <a:bodyPr/>
            <a:lstStyle/>
            <a:p>
              <a:endParaRPr lang="cs-CZ"/>
            </a:p>
          </p:txBody>
        </p:sp>
        <p:sp>
          <p:nvSpPr>
            <p:cNvPr id="29744" name="Rectangle 32"/>
            <p:cNvSpPr>
              <a:spLocks noChangeArrowheads="1"/>
            </p:cNvSpPr>
            <p:nvPr/>
          </p:nvSpPr>
          <p:spPr bwMode="auto">
            <a:xfrm>
              <a:off x="348" y="2897"/>
              <a:ext cx="831" cy="474"/>
            </a:xfrm>
            <a:prstGeom prst="rect">
              <a:avLst/>
            </a:prstGeom>
            <a:solidFill>
              <a:srgbClr val="E1E5E9"/>
            </a:solidFill>
            <a:ln w="9525">
              <a:noFill/>
              <a:miter lim="800000"/>
              <a:headEnd/>
              <a:tailEnd/>
            </a:ln>
          </p:spPr>
          <p:txBody>
            <a:bodyPr/>
            <a:lstStyle/>
            <a:p>
              <a:endParaRPr lang="en-GB"/>
            </a:p>
          </p:txBody>
        </p:sp>
        <p:sp>
          <p:nvSpPr>
            <p:cNvPr id="29745" name="Rectangle 33"/>
            <p:cNvSpPr>
              <a:spLocks noChangeArrowheads="1"/>
            </p:cNvSpPr>
            <p:nvPr/>
          </p:nvSpPr>
          <p:spPr bwMode="auto">
            <a:xfrm>
              <a:off x="403" y="2913"/>
              <a:ext cx="820"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 A decrease</a:t>
              </a:r>
              <a:endParaRPr lang="en-US"/>
            </a:p>
          </p:txBody>
        </p:sp>
        <p:sp>
          <p:nvSpPr>
            <p:cNvPr id="29746" name="Rectangle 34"/>
            <p:cNvSpPr>
              <a:spLocks noChangeArrowheads="1"/>
            </p:cNvSpPr>
            <p:nvPr/>
          </p:nvSpPr>
          <p:spPr bwMode="auto">
            <a:xfrm>
              <a:off x="403" y="3067"/>
              <a:ext cx="662"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in the price</a:t>
              </a:r>
              <a:endParaRPr lang="en-US"/>
            </a:p>
          </p:txBody>
        </p:sp>
        <p:sp>
          <p:nvSpPr>
            <p:cNvPr id="29747" name="Rectangle 35"/>
            <p:cNvSpPr>
              <a:spLocks noChangeArrowheads="1"/>
            </p:cNvSpPr>
            <p:nvPr/>
          </p:nvSpPr>
          <p:spPr bwMode="auto">
            <a:xfrm>
              <a:off x="403" y="3221"/>
              <a:ext cx="508"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level . . .</a:t>
              </a:r>
              <a:endParaRPr lang="en-US"/>
            </a:p>
          </p:txBody>
        </p:sp>
      </p:grpSp>
      <p:grpSp>
        <p:nvGrpSpPr>
          <p:cNvPr id="4" name="Group 36"/>
          <p:cNvGrpSpPr>
            <a:grpSpLocks/>
          </p:cNvGrpSpPr>
          <p:nvPr/>
        </p:nvGrpSpPr>
        <p:grpSpPr bwMode="auto">
          <a:xfrm>
            <a:off x="4237038" y="4581525"/>
            <a:ext cx="3371850" cy="1284288"/>
            <a:chOff x="2669" y="2886"/>
            <a:chExt cx="2124" cy="809"/>
          </a:xfrm>
        </p:grpSpPr>
        <p:sp>
          <p:nvSpPr>
            <p:cNvPr id="29738" name="Line 37"/>
            <p:cNvSpPr>
              <a:spLocks noChangeShapeType="1"/>
            </p:cNvSpPr>
            <p:nvPr/>
          </p:nvSpPr>
          <p:spPr bwMode="auto">
            <a:xfrm flipH="1">
              <a:off x="2669" y="3163"/>
              <a:ext cx="612" cy="532"/>
            </a:xfrm>
            <a:prstGeom prst="line">
              <a:avLst/>
            </a:prstGeom>
            <a:noFill/>
            <a:ln w="19050">
              <a:solidFill>
                <a:srgbClr val="000000"/>
              </a:solidFill>
              <a:round/>
              <a:headEnd/>
              <a:tailEnd/>
            </a:ln>
          </p:spPr>
          <p:txBody>
            <a:bodyPr/>
            <a:lstStyle/>
            <a:p>
              <a:endParaRPr lang="cs-CZ"/>
            </a:p>
          </p:txBody>
        </p:sp>
        <p:sp>
          <p:nvSpPr>
            <p:cNvPr id="29739" name="Rectangle 38"/>
            <p:cNvSpPr>
              <a:spLocks noChangeArrowheads="1"/>
            </p:cNvSpPr>
            <p:nvPr/>
          </p:nvSpPr>
          <p:spPr bwMode="auto">
            <a:xfrm>
              <a:off x="3223" y="2886"/>
              <a:ext cx="1547" cy="497"/>
            </a:xfrm>
            <a:prstGeom prst="rect">
              <a:avLst/>
            </a:prstGeom>
            <a:solidFill>
              <a:srgbClr val="E1E5E9"/>
            </a:solidFill>
            <a:ln w="9525">
              <a:noFill/>
              <a:miter lim="800000"/>
              <a:headEnd/>
              <a:tailEnd/>
            </a:ln>
          </p:spPr>
          <p:txBody>
            <a:bodyPr/>
            <a:lstStyle/>
            <a:p>
              <a:endParaRPr lang="en-GB"/>
            </a:p>
          </p:txBody>
        </p:sp>
        <p:sp>
          <p:nvSpPr>
            <p:cNvPr id="29740" name="Rectangle 39"/>
            <p:cNvSpPr>
              <a:spLocks noChangeArrowheads="1"/>
            </p:cNvSpPr>
            <p:nvPr/>
          </p:nvSpPr>
          <p:spPr bwMode="auto">
            <a:xfrm>
              <a:off x="3281" y="2905"/>
              <a:ext cx="1512"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 . . . reduces the quantity</a:t>
              </a:r>
              <a:endParaRPr lang="en-US"/>
            </a:p>
          </p:txBody>
        </p:sp>
        <p:sp>
          <p:nvSpPr>
            <p:cNvPr id="29741" name="Rectangle 40"/>
            <p:cNvSpPr>
              <a:spLocks noChangeArrowheads="1"/>
            </p:cNvSpPr>
            <p:nvPr/>
          </p:nvSpPr>
          <p:spPr bwMode="auto">
            <a:xfrm>
              <a:off x="3281" y="3059"/>
              <a:ext cx="1258"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of goods and services</a:t>
              </a:r>
              <a:endParaRPr lang="en-US"/>
            </a:p>
          </p:txBody>
        </p:sp>
        <p:sp>
          <p:nvSpPr>
            <p:cNvPr id="29742" name="Rectangle 41"/>
            <p:cNvSpPr>
              <a:spLocks noChangeArrowheads="1"/>
            </p:cNvSpPr>
            <p:nvPr/>
          </p:nvSpPr>
          <p:spPr bwMode="auto">
            <a:xfrm>
              <a:off x="3281" y="3213"/>
              <a:ext cx="1416"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supplied in the short run.</a:t>
              </a:r>
              <a:endParaRPr lang="en-US"/>
            </a:p>
          </p:txBody>
        </p:sp>
      </p:grpSp>
      <p:grpSp>
        <p:nvGrpSpPr>
          <p:cNvPr id="5" name="Group 42"/>
          <p:cNvGrpSpPr>
            <a:grpSpLocks/>
          </p:cNvGrpSpPr>
          <p:nvPr/>
        </p:nvGrpSpPr>
        <p:grpSpPr bwMode="auto">
          <a:xfrm>
            <a:off x="1697038" y="3273425"/>
            <a:ext cx="3303587" cy="2817813"/>
            <a:chOff x="1069" y="2062"/>
            <a:chExt cx="2081" cy="1775"/>
          </a:xfrm>
        </p:grpSpPr>
        <p:sp>
          <p:nvSpPr>
            <p:cNvPr id="29730" name="Freeform 43"/>
            <p:cNvSpPr>
              <a:spLocks/>
            </p:cNvSpPr>
            <p:nvPr/>
          </p:nvSpPr>
          <p:spPr bwMode="auto">
            <a:xfrm>
              <a:off x="1249" y="2112"/>
              <a:ext cx="1812" cy="1502"/>
            </a:xfrm>
            <a:custGeom>
              <a:avLst/>
              <a:gdLst>
                <a:gd name="T0" fmla="*/ 0 w 1812"/>
                <a:gd name="T1" fmla="*/ 0 h 1502"/>
                <a:gd name="T2" fmla="*/ 1812 w 1812"/>
                <a:gd name="T3" fmla="*/ 0 h 1502"/>
                <a:gd name="T4" fmla="*/ 1812 w 1812"/>
                <a:gd name="T5" fmla="*/ 1502 h 1502"/>
                <a:gd name="T6" fmla="*/ 0 60000 65536"/>
                <a:gd name="T7" fmla="*/ 0 60000 65536"/>
                <a:gd name="T8" fmla="*/ 0 60000 65536"/>
                <a:gd name="T9" fmla="*/ 0 w 1812"/>
                <a:gd name="T10" fmla="*/ 0 h 1502"/>
                <a:gd name="T11" fmla="*/ 1812 w 1812"/>
                <a:gd name="T12" fmla="*/ 1502 h 1502"/>
              </a:gdLst>
              <a:ahLst/>
              <a:cxnLst>
                <a:cxn ang="T6">
                  <a:pos x="T0" y="T1"/>
                </a:cxn>
                <a:cxn ang="T7">
                  <a:pos x="T2" y="T3"/>
                </a:cxn>
                <a:cxn ang="T8">
                  <a:pos x="T4" y="T5"/>
                </a:cxn>
              </a:cxnLst>
              <a:rect l="T9" t="T10" r="T11" b="T12"/>
              <a:pathLst>
                <a:path w="1812" h="1502">
                  <a:moveTo>
                    <a:pt x="0" y="0"/>
                  </a:moveTo>
                  <a:lnTo>
                    <a:pt x="1812" y="0"/>
                  </a:lnTo>
                  <a:lnTo>
                    <a:pt x="1812" y="1502"/>
                  </a:lnTo>
                </a:path>
              </a:pathLst>
            </a:custGeom>
            <a:noFill/>
            <a:ln w="19050">
              <a:solidFill>
                <a:schemeClr val="tx1"/>
              </a:solidFill>
              <a:prstDash val="sysDot"/>
              <a:round/>
              <a:headEnd/>
              <a:tailEnd/>
            </a:ln>
          </p:spPr>
          <p:txBody>
            <a:bodyPr/>
            <a:lstStyle/>
            <a:p>
              <a:endParaRPr lang="cs-CZ"/>
            </a:p>
          </p:txBody>
        </p:sp>
        <p:sp>
          <p:nvSpPr>
            <p:cNvPr id="29731" name="Oval 44"/>
            <p:cNvSpPr>
              <a:spLocks noChangeArrowheads="1"/>
            </p:cNvSpPr>
            <p:nvPr/>
          </p:nvSpPr>
          <p:spPr bwMode="auto">
            <a:xfrm>
              <a:off x="3019" y="2077"/>
              <a:ext cx="81" cy="81"/>
            </a:xfrm>
            <a:prstGeom prst="ellipse">
              <a:avLst/>
            </a:prstGeom>
            <a:solidFill>
              <a:srgbClr val="000000"/>
            </a:solidFill>
            <a:ln w="9525">
              <a:noFill/>
              <a:round/>
              <a:headEnd/>
              <a:tailEnd/>
            </a:ln>
          </p:spPr>
          <p:txBody>
            <a:bodyPr/>
            <a:lstStyle/>
            <a:p>
              <a:endParaRPr lang="en-GB"/>
            </a:p>
          </p:txBody>
        </p:sp>
        <p:grpSp>
          <p:nvGrpSpPr>
            <p:cNvPr id="29732" name="Group 45"/>
            <p:cNvGrpSpPr>
              <a:grpSpLocks/>
            </p:cNvGrpSpPr>
            <p:nvPr/>
          </p:nvGrpSpPr>
          <p:grpSpPr bwMode="auto">
            <a:xfrm>
              <a:off x="3008" y="3660"/>
              <a:ext cx="142" cy="177"/>
              <a:chOff x="3008" y="3660"/>
              <a:chExt cx="142" cy="177"/>
            </a:xfrm>
          </p:grpSpPr>
          <p:sp>
            <p:nvSpPr>
              <p:cNvPr id="29736" name="Rectangle 46"/>
              <p:cNvSpPr>
                <a:spLocks noChangeArrowheads="1"/>
              </p:cNvSpPr>
              <p:nvPr/>
            </p:nvSpPr>
            <p:spPr bwMode="auto">
              <a:xfrm>
                <a:off x="3008" y="3660"/>
                <a:ext cx="142" cy="177"/>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endParaRPr lang="en-US"/>
              </a:p>
            </p:txBody>
          </p:sp>
          <p:sp>
            <p:nvSpPr>
              <p:cNvPr id="29737" name="Freeform 47"/>
              <p:cNvSpPr>
                <a:spLocks/>
              </p:cNvSpPr>
              <p:nvPr/>
            </p:nvSpPr>
            <p:spPr bwMode="auto">
              <a:xfrm>
                <a:off x="3093" y="3737"/>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7 w 23"/>
                  <a:gd name="T11" fmla="*/ 20 h 58"/>
                  <a:gd name="T12" fmla="*/ 15 w 23"/>
                  <a:gd name="T13" fmla="*/ 12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7" y="20"/>
                    </a:lnTo>
                    <a:lnTo>
                      <a:pt x="15" y="12"/>
                    </a:lnTo>
                    <a:lnTo>
                      <a:pt x="15" y="58"/>
                    </a:lnTo>
                    <a:lnTo>
                      <a:pt x="23" y="58"/>
                    </a:lnTo>
                    <a:lnTo>
                      <a:pt x="23" y="4"/>
                    </a:lnTo>
                    <a:lnTo>
                      <a:pt x="23" y="0"/>
                    </a:lnTo>
                    <a:close/>
                  </a:path>
                </a:pathLst>
              </a:custGeom>
              <a:solidFill>
                <a:srgbClr val="000000"/>
              </a:solidFill>
              <a:ln w="9525">
                <a:noFill/>
                <a:round/>
                <a:headEnd/>
                <a:tailEnd/>
              </a:ln>
            </p:spPr>
            <p:txBody>
              <a:bodyPr/>
              <a:lstStyle/>
              <a:p>
                <a:endParaRPr lang="cs-CZ"/>
              </a:p>
            </p:txBody>
          </p:sp>
        </p:grpSp>
        <p:grpSp>
          <p:nvGrpSpPr>
            <p:cNvPr id="29733" name="Group 48"/>
            <p:cNvGrpSpPr>
              <a:grpSpLocks/>
            </p:cNvGrpSpPr>
            <p:nvPr/>
          </p:nvGrpSpPr>
          <p:grpSpPr bwMode="auto">
            <a:xfrm>
              <a:off x="1069" y="2062"/>
              <a:ext cx="142" cy="177"/>
              <a:chOff x="1069" y="2062"/>
              <a:chExt cx="142" cy="177"/>
            </a:xfrm>
          </p:grpSpPr>
          <p:sp>
            <p:nvSpPr>
              <p:cNvPr id="29734" name="Rectangle 49"/>
              <p:cNvSpPr>
                <a:spLocks noChangeArrowheads="1"/>
              </p:cNvSpPr>
              <p:nvPr/>
            </p:nvSpPr>
            <p:spPr bwMode="auto">
              <a:xfrm>
                <a:off x="1069" y="2062"/>
                <a:ext cx="142" cy="177"/>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endParaRPr lang="en-US"/>
              </a:p>
            </p:txBody>
          </p:sp>
          <p:sp>
            <p:nvSpPr>
              <p:cNvPr id="29735" name="Freeform 50"/>
              <p:cNvSpPr>
                <a:spLocks/>
              </p:cNvSpPr>
              <p:nvPr/>
            </p:nvSpPr>
            <p:spPr bwMode="auto">
              <a:xfrm>
                <a:off x="1157" y="2140"/>
                <a:ext cx="23" cy="54"/>
              </a:xfrm>
              <a:custGeom>
                <a:avLst/>
                <a:gdLst>
                  <a:gd name="T0" fmla="*/ 23 w 23"/>
                  <a:gd name="T1" fmla="*/ 0 h 54"/>
                  <a:gd name="T2" fmla="*/ 16 w 23"/>
                  <a:gd name="T3" fmla="*/ 0 h 54"/>
                  <a:gd name="T4" fmla="*/ 8 w 23"/>
                  <a:gd name="T5" fmla="*/ 7 h 54"/>
                  <a:gd name="T6" fmla="*/ 0 w 23"/>
                  <a:gd name="T7" fmla="*/ 11 h 54"/>
                  <a:gd name="T8" fmla="*/ 0 w 23"/>
                  <a:gd name="T9" fmla="*/ 19 h 54"/>
                  <a:gd name="T10" fmla="*/ 8 w 23"/>
                  <a:gd name="T11" fmla="*/ 15 h 54"/>
                  <a:gd name="T12" fmla="*/ 16 w 23"/>
                  <a:gd name="T13" fmla="*/ 11 h 54"/>
                  <a:gd name="T14" fmla="*/ 16 w 23"/>
                  <a:gd name="T15" fmla="*/ 54 h 54"/>
                  <a:gd name="T16" fmla="*/ 23 w 23"/>
                  <a:gd name="T17" fmla="*/ 54 h 54"/>
                  <a:gd name="T18" fmla="*/ 23 w 23"/>
                  <a:gd name="T19" fmla="*/ 3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6" y="0"/>
                    </a:lnTo>
                    <a:lnTo>
                      <a:pt x="8" y="7"/>
                    </a:lnTo>
                    <a:lnTo>
                      <a:pt x="0" y="11"/>
                    </a:lnTo>
                    <a:lnTo>
                      <a:pt x="0" y="19"/>
                    </a:lnTo>
                    <a:lnTo>
                      <a:pt x="8" y="15"/>
                    </a:lnTo>
                    <a:lnTo>
                      <a:pt x="16" y="11"/>
                    </a:lnTo>
                    <a:lnTo>
                      <a:pt x="16" y="54"/>
                    </a:lnTo>
                    <a:lnTo>
                      <a:pt x="23" y="54"/>
                    </a:lnTo>
                    <a:lnTo>
                      <a:pt x="23" y="3"/>
                    </a:lnTo>
                    <a:lnTo>
                      <a:pt x="23" y="0"/>
                    </a:lnTo>
                    <a:close/>
                  </a:path>
                </a:pathLst>
              </a:custGeom>
              <a:solidFill>
                <a:srgbClr val="000000"/>
              </a:solidFill>
              <a:ln w="9525">
                <a:noFill/>
                <a:round/>
                <a:headEnd/>
                <a:tailEnd/>
              </a:ln>
            </p:spPr>
            <p:txBody>
              <a:bodyPr/>
              <a:lstStyle/>
              <a:p>
                <a:endParaRPr lang="cs-CZ"/>
              </a:p>
            </p:txBody>
          </p:sp>
        </p:grpSp>
      </p:grpSp>
      <p:grpSp>
        <p:nvGrpSpPr>
          <p:cNvPr id="8" name="Group 51"/>
          <p:cNvGrpSpPr>
            <a:grpSpLocks/>
          </p:cNvGrpSpPr>
          <p:nvPr/>
        </p:nvGrpSpPr>
        <p:grpSpPr bwMode="auto">
          <a:xfrm>
            <a:off x="1690688" y="4319588"/>
            <a:ext cx="1833562" cy="1719262"/>
            <a:chOff x="1065" y="2721"/>
            <a:chExt cx="1155" cy="1083"/>
          </a:xfrm>
        </p:grpSpPr>
        <p:sp>
          <p:nvSpPr>
            <p:cNvPr id="29726" name="Freeform 52"/>
            <p:cNvSpPr>
              <a:spLocks/>
            </p:cNvSpPr>
            <p:nvPr/>
          </p:nvSpPr>
          <p:spPr bwMode="auto">
            <a:xfrm>
              <a:off x="1249" y="2770"/>
              <a:ext cx="900" cy="844"/>
            </a:xfrm>
            <a:custGeom>
              <a:avLst/>
              <a:gdLst>
                <a:gd name="T0" fmla="*/ 0 w 900"/>
                <a:gd name="T1" fmla="*/ 0 h 844"/>
                <a:gd name="T2" fmla="*/ 900 w 900"/>
                <a:gd name="T3" fmla="*/ 0 h 844"/>
                <a:gd name="T4" fmla="*/ 900 w 900"/>
                <a:gd name="T5" fmla="*/ 844 h 844"/>
                <a:gd name="T6" fmla="*/ 0 60000 65536"/>
                <a:gd name="T7" fmla="*/ 0 60000 65536"/>
                <a:gd name="T8" fmla="*/ 0 60000 65536"/>
                <a:gd name="T9" fmla="*/ 0 w 900"/>
                <a:gd name="T10" fmla="*/ 0 h 844"/>
                <a:gd name="T11" fmla="*/ 900 w 900"/>
                <a:gd name="T12" fmla="*/ 844 h 844"/>
              </a:gdLst>
              <a:ahLst/>
              <a:cxnLst>
                <a:cxn ang="T6">
                  <a:pos x="T0" y="T1"/>
                </a:cxn>
                <a:cxn ang="T7">
                  <a:pos x="T2" y="T3"/>
                </a:cxn>
                <a:cxn ang="T8">
                  <a:pos x="T4" y="T5"/>
                </a:cxn>
              </a:cxnLst>
              <a:rect l="T9" t="T10" r="T11" b="T12"/>
              <a:pathLst>
                <a:path w="900" h="844">
                  <a:moveTo>
                    <a:pt x="0" y="0"/>
                  </a:moveTo>
                  <a:lnTo>
                    <a:pt x="900" y="0"/>
                  </a:lnTo>
                  <a:lnTo>
                    <a:pt x="900" y="844"/>
                  </a:lnTo>
                </a:path>
              </a:pathLst>
            </a:custGeom>
            <a:noFill/>
            <a:ln w="19050">
              <a:solidFill>
                <a:schemeClr val="tx1"/>
              </a:solidFill>
              <a:prstDash val="sysDot"/>
              <a:round/>
              <a:headEnd/>
              <a:tailEnd/>
            </a:ln>
          </p:spPr>
          <p:txBody>
            <a:bodyPr/>
            <a:lstStyle/>
            <a:p>
              <a:endParaRPr lang="cs-CZ"/>
            </a:p>
          </p:txBody>
        </p:sp>
        <p:sp>
          <p:nvSpPr>
            <p:cNvPr id="29727" name="Oval 53"/>
            <p:cNvSpPr>
              <a:spLocks noChangeArrowheads="1"/>
            </p:cNvSpPr>
            <p:nvPr/>
          </p:nvSpPr>
          <p:spPr bwMode="auto">
            <a:xfrm>
              <a:off x="2106" y="2736"/>
              <a:ext cx="81" cy="81"/>
            </a:xfrm>
            <a:prstGeom prst="ellipse">
              <a:avLst/>
            </a:prstGeom>
            <a:solidFill>
              <a:srgbClr val="000000"/>
            </a:solidFill>
            <a:ln w="9525">
              <a:noFill/>
              <a:round/>
              <a:headEnd/>
              <a:tailEnd/>
            </a:ln>
          </p:spPr>
          <p:txBody>
            <a:bodyPr/>
            <a:lstStyle/>
            <a:p>
              <a:endParaRPr lang="en-GB"/>
            </a:p>
          </p:txBody>
        </p:sp>
        <p:sp>
          <p:nvSpPr>
            <p:cNvPr id="29728" name="Rectangle 54"/>
            <p:cNvSpPr>
              <a:spLocks noChangeArrowheads="1"/>
            </p:cNvSpPr>
            <p:nvPr/>
          </p:nvSpPr>
          <p:spPr bwMode="auto">
            <a:xfrm>
              <a:off x="2096" y="3660"/>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r>
                <a:rPr lang="en-US" sz="1500" baseline="-25000">
                  <a:solidFill>
                    <a:srgbClr val="000000"/>
                  </a:solidFill>
                  <a:latin typeface="Arial" charset="0"/>
                </a:rPr>
                <a:t>2</a:t>
              </a:r>
              <a:endParaRPr lang="en-US"/>
            </a:p>
          </p:txBody>
        </p:sp>
        <p:sp>
          <p:nvSpPr>
            <p:cNvPr id="29729" name="Rectangle 55"/>
            <p:cNvSpPr>
              <a:spLocks noChangeArrowheads="1"/>
            </p:cNvSpPr>
            <p:nvPr/>
          </p:nvSpPr>
          <p:spPr bwMode="auto">
            <a:xfrm>
              <a:off x="1065" y="2721"/>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r>
                <a:rPr lang="en-US" sz="1500" baseline="-25000">
                  <a:solidFill>
                    <a:srgbClr val="000000"/>
                  </a:solidFill>
                  <a:latin typeface="Arial" charset="0"/>
                </a:rPr>
                <a:t>2</a:t>
              </a:r>
              <a:endParaRPr lang="en-US"/>
            </a:p>
          </p:txBody>
        </p:sp>
      </p:grpSp>
      <p:sp>
        <p:nvSpPr>
          <p:cNvPr id="29725" name="Text Box 57"/>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3682"/>
                                        </p:tgtEl>
                                        <p:attrNameLst>
                                          <p:attrName>style.visibility</p:attrName>
                                        </p:attrNameLst>
                                      </p:cBhvr>
                                      <p:to>
                                        <p:strVal val="visible"/>
                                      </p:to>
                                    </p:set>
                                    <p:animEffect transition="in" filter="wipe(up)">
                                      <p:cBhvr>
                                        <p:cTn id="12" dur="500"/>
                                        <p:tgtEl>
                                          <p:spTgt spid="1136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3683"/>
                                        </p:tgtEl>
                                        <p:attrNameLst>
                                          <p:attrName>style.visibility</p:attrName>
                                        </p:attrNameLst>
                                      </p:cBhvr>
                                      <p:to>
                                        <p:strVal val="visible"/>
                                      </p:to>
                                    </p:set>
                                    <p:animEffect transition="in" filter="wipe(right)">
                                      <p:cBhvr>
                                        <p:cTn id="22" dur="500"/>
                                        <p:tgtEl>
                                          <p:spTgt spid="1136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2" grpId="0" animBg="1"/>
      <p:bldP spid="1136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200" smtClean="0">
                <a:solidFill>
                  <a:srgbClr val="FFFFFF"/>
                </a:solidFill>
              </a:rPr>
              <a:t>Why the Aggregate Supply Curve Slopes Upward in the Short Run?</a:t>
            </a:r>
            <a:endParaRPr lang="en-US" sz="3200" smtClean="0">
              <a:solidFill>
                <a:srgbClr val="FFFFFF"/>
              </a:solidFill>
              <a:latin typeface="Tahoma" pitchFamily="34" charset="0"/>
            </a:endParaRPr>
          </a:p>
        </p:txBody>
      </p:sp>
      <p:sp>
        <p:nvSpPr>
          <p:cNvPr id="30723" name="Rectangle 3"/>
          <p:cNvSpPr>
            <a:spLocks noGrp="1" noChangeArrowheads="1"/>
          </p:cNvSpPr>
          <p:nvPr>
            <p:ph type="body" idx="1"/>
          </p:nvPr>
        </p:nvSpPr>
        <p:spPr/>
        <p:txBody>
          <a:bodyPr/>
          <a:lstStyle/>
          <a:p>
            <a:endParaRPr lang="en-US" smtClean="0"/>
          </a:p>
          <a:p>
            <a:r>
              <a:rPr lang="en-US" smtClean="0"/>
              <a:t>The Misperceptions Theory</a:t>
            </a:r>
            <a:endParaRPr lang="en-US" smtClean="0">
              <a:latin typeface="Tahoma" pitchFamily="34" charset="0"/>
            </a:endParaRPr>
          </a:p>
          <a:p>
            <a:pPr lvl="1"/>
            <a:r>
              <a:rPr lang="en-US" smtClean="0"/>
              <a:t>Changes in the overall price level temporarily mislead suppliers about what is happening in the markets in which they sell their output.</a:t>
            </a:r>
          </a:p>
          <a:p>
            <a:pPr lvl="1"/>
            <a:r>
              <a:rPr lang="en-US" smtClean="0"/>
              <a:t>A lower price level causes misperceptions about relative prices.</a:t>
            </a:r>
          </a:p>
          <a:p>
            <a:pPr lvl="2"/>
            <a:r>
              <a:rPr lang="en-US" smtClean="0"/>
              <a:t>These misperceptions induce suppliers to decrease the quantity of goods and services supplied.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smtClean="0">
                <a:solidFill>
                  <a:srgbClr val="FFFFFF"/>
                </a:solidFill>
              </a:rPr>
              <a:t>Why the Aggregate Supply Curve Slopes Upward in the Short Run?</a:t>
            </a:r>
            <a:endParaRPr lang="en-US" sz="3200" smtClean="0">
              <a:solidFill>
                <a:srgbClr val="FFFFFF"/>
              </a:solidFill>
              <a:latin typeface="Tahoma" pitchFamily="34" charset="0"/>
            </a:endParaRPr>
          </a:p>
        </p:txBody>
      </p:sp>
      <p:sp>
        <p:nvSpPr>
          <p:cNvPr id="31747" name="Rectangle 3"/>
          <p:cNvSpPr>
            <a:spLocks noGrp="1" noChangeArrowheads="1"/>
          </p:cNvSpPr>
          <p:nvPr>
            <p:ph type="body" idx="1"/>
          </p:nvPr>
        </p:nvSpPr>
        <p:spPr/>
        <p:txBody>
          <a:bodyPr/>
          <a:lstStyle/>
          <a:p>
            <a:endParaRPr lang="en-US" smtClean="0"/>
          </a:p>
          <a:p>
            <a:r>
              <a:rPr lang="en-US" smtClean="0"/>
              <a:t>The Sticky Wage Theory</a:t>
            </a:r>
            <a:endParaRPr lang="en-US" smtClean="0">
              <a:latin typeface="Tahoma" pitchFamily="34" charset="0"/>
            </a:endParaRPr>
          </a:p>
          <a:p>
            <a:pPr lvl="1"/>
            <a:r>
              <a:rPr lang="en-US" smtClean="0"/>
              <a:t>Nominal wages are slow to adjust, or are “sticky” in the short run:</a:t>
            </a:r>
          </a:p>
          <a:p>
            <a:pPr lvl="2"/>
            <a:r>
              <a:rPr lang="en-US" smtClean="0"/>
              <a:t>Wages do not adjust immediately to a fall in the price level.</a:t>
            </a:r>
          </a:p>
          <a:p>
            <a:pPr lvl="2"/>
            <a:r>
              <a:rPr lang="en-US" smtClean="0"/>
              <a:t>A lower price level makes employment and production less profitable.</a:t>
            </a:r>
          </a:p>
          <a:p>
            <a:pPr lvl="2"/>
            <a:r>
              <a:rPr lang="en-US" smtClean="0"/>
              <a:t>This induces firms to reduce the quantity of goods and services supplied.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лавие 1"/>
          <p:cNvSpPr>
            <a:spLocks noGrp="1"/>
          </p:cNvSpPr>
          <p:nvPr>
            <p:ph type="title"/>
          </p:nvPr>
        </p:nvSpPr>
        <p:spPr/>
        <p:txBody>
          <a:bodyPr/>
          <a:lstStyle/>
          <a:p>
            <a:r>
              <a:rPr lang="en-US" smtClean="0"/>
              <a:t>Revision</a:t>
            </a:r>
            <a:endParaRPr lang="bg-BG" smtClean="0"/>
          </a:p>
        </p:txBody>
      </p:sp>
      <p:sp>
        <p:nvSpPr>
          <p:cNvPr id="5123" name="Контейнер за съдържание 2"/>
          <p:cNvSpPr>
            <a:spLocks noGrp="1"/>
          </p:cNvSpPr>
          <p:nvPr>
            <p:ph idx="1"/>
          </p:nvPr>
        </p:nvSpPr>
        <p:spPr/>
        <p:txBody>
          <a:bodyPr/>
          <a:lstStyle/>
          <a:p>
            <a:r>
              <a:rPr lang="en-US" smtClean="0"/>
              <a:t>What characterized the economic activity in UK during the period before financial crisis?</a:t>
            </a:r>
          </a:p>
          <a:p>
            <a:pPr lvl="1"/>
            <a:r>
              <a:rPr lang="en-US" smtClean="0"/>
              <a:t>Stable growth of 2-3% for more than 18 years (1991-2008)</a:t>
            </a:r>
          </a:p>
          <a:p>
            <a:r>
              <a:rPr lang="en-US" smtClean="0"/>
              <a:t>How it changes during the crisis?</a:t>
            </a:r>
          </a:p>
          <a:p>
            <a:pPr lvl="1"/>
            <a:r>
              <a:rPr lang="en-US" smtClean="0"/>
              <a:t>The greatest GDP fall in UK for more than 60 years</a:t>
            </a:r>
          </a:p>
          <a:p>
            <a:r>
              <a:rPr lang="en-US" smtClean="0"/>
              <a:t>What were the causes of the crisis?</a:t>
            </a:r>
          </a:p>
          <a:p>
            <a:pPr lvl="1"/>
            <a:r>
              <a:rPr lang="en-US" smtClean="0"/>
              <a:t>Bank deregulation in 1980s</a:t>
            </a:r>
          </a:p>
          <a:p>
            <a:pPr lvl="1"/>
            <a:r>
              <a:rPr lang="en-US" smtClean="0"/>
              <a:t>Securitization after the fall of interest rates in 2000s</a:t>
            </a:r>
          </a:p>
          <a:p>
            <a:pPr lvl="1"/>
            <a:r>
              <a:rPr lang="en-US" smtClean="0"/>
              <a:t>Sharp rise in inter-bank interest rates in 2006-2008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smtClean="0">
                <a:solidFill>
                  <a:srgbClr val="FFFFFF"/>
                </a:solidFill>
              </a:rPr>
              <a:t>Why the Aggregate Supply Curve Slopes Upward in the Short Run?</a:t>
            </a:r>
            <a:endParaRPr lang="en-US" sz="3200" smtClean="0">
              <a:solidFill>
                <a:srgbClr val="FFFFFF"/>
              </a:solidFill>
              <a:latin typeface="Tahoma" pitchFamily="34" charset="0"/>
            </a:endParaRPr>
          </a:p>
        </p:txBody>
      </p:sp>
      <p:sp>
        <p:nvSpPr>
          <p:cNvPr id="32771" name="Rectangle 3"/>
          <p:cNvSpPr>
            <a:spLocks noGrp="1" noChangeArrowheads="1"/>
          </p:cNvSpPr>
          <p:nvPr>
            <p:ph type="body" idx="1"/>
          </p:nvPr>
        </p:nvSpPr>
        <p:spPr/>
        <p:txBody>
          <a:bodyPr/>
          <a:lstStyle/>
          <a:p>
            <a:pPr>
              <a:buFontTx/>
              <a:buNone/>
            </a:pPr>
            <a:endParaRPr lang="en-US" sz="4400" smtClean="0"/>
          </a:p>
          <a:p>
            <a:r>
              <a:rPr lang="en-US" smtClean="0"/>
              <a:t>The Sticky Price Theory</a:t>
            </a:r>
          </a:p>
          <a:p>
            <a:pPr lvl="1"/>
            <a:r>
              <a:rPr lang="en-US" smtClean="0"/>
              <a:t>Prices of some goods and services adjust sluggishly in response to changing economic conditions. </a:t>
            </a:r>
          </a:p>
          <a:p>
            <a:pPr lvl="2"/>
            <a:r>
              <a:rPr lang="en-US" smtClean="0"/>
              <a:t>An unexpected fall in the price level leaves some firms with higher-than-desired prices.</a:t>
            </a:r>
          </a:p>
          <a:p>
            <a:pPr lvl="2"/>
            <a:r>
              <a:rPr lang="en-US" smtClean="0"/>
              <a:t>This depresses sales, which induces firms to reduce the quantity of goods and services they produce.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smtClean="0">
                <a:solidFill>
                  <a:srgbClr val="FFFFFF"/>
                </a:solidFill>
              </a:rPr>
              <a:t>Why the Short-Run Aggregate Supply Curve Might Shift?</a:t>
            </a:r>
            <a:endParaRPr lang="en-US" sz="3200" smtClean="0">
              <a:solidFill>
                <a:srgbClr val="FFFFFF"/>
              </a:solidFill>
              <a:latin typeface="Tahoma" pitchFamily="34" charset="0"/>
            </a:endParaRPr>
          </a:p>
        </p:txBody>
      </p:sp>
      <p:sp>
        <p:nvSpPr>
          <p:cNvPr id="33795" name="Rectangle 3"/>
          <p:cNvSpPr>
            <a:spLocks noGrp="1" noChangeArrowheads="1"/>
          </p:cNvSpPr>
          <p:nvPr>
            <p:ph type="body" idx="1"/>
          </p:nvPr>
        </p:nvSpPr>
        <p:spPr/>
        <p:txBody>
          <a:bodyPr/>
          <a:lstStyle/>
          <a:p>
            <a:r>
              <a:rPr lang="en-US" sz="2600" smtClean="0"/>
              <a:t>Shifts arising from production factors</a:t>
            </a:r>
          </a:p>
          <a:p>
            <a:pPr lvl="1"/>
            <a:r>
              <a:rPr lang="en-US" sz="2400" smtClean="0"/>
              <a:t>Labor</a:t>
            </a:r>
          </a:p>
          <a:p>
            <a:pPr lvl="1"/>
            <a:r>
              <a:rPr lang="en-US" sz="2400" smtClean="0"/>
              <a:t>Capital</a:t>
            </a:r>
          </a:p>
          <a:p>
            <a:pPr lvl="1"/>
            <a:r>
              <a:rPr lang="en-US" sz="2400" smtClean="0"/>
              <a:t>Natural Resources.</a:t>
            </a:r>
          </a:p>
          <a:p>
            <a:pPr lvl="1"/>
            <a:r>
              <a:rPr lang="en-US" sz="2400" smtClean="0"/>
              <a:t>Technology</a:t>
            </a:r>
          </a:p>
          <a:p>
            <a:pPr lvl="1"/>
            <a:r>
              <a:rPr lang="en-US" sz="2400" smtClean="0"/>
              <a:t>Expected Price Level</a:t>
            </a:r>
          </a:p>
          <a:p>
            <a:r>
              <a:rPr lang="en-US" sz="2600" smtClean="0"/>
              <a:t>An increase in the </a:t>
            </a:r>
            <a:r>
              <a:rPr lang="en-US" sz="2600" b="1" smtClean="0"/>
              <a:t>expected</a:t>
            </a:r>
            <a:r>
              <a:rPr lang="en-US" sz="2600" smtClean="0"/>
              <a:t> price level reduces the quantity of goods and services supplied and shifts the short-run aggregate supply curve to the left.</a:t>
            </a:r>
          </a:p>
          <a:p>
            <a:r>
              <a:rPr lang="en-US" sz="2600" smtClean="0"/>
              <a:t>A decrease in the </a:t>
            </a:r>
            <a:r>
              <a:rPr lang="en-US" sz="2600" b="1" smtClean="0"/>
              <a:t>expected</a:t>
            </a:r>
            <a:r>
              <a:rPr lang="en-US" sz="2600" smtClean="0"/>
              <a:t> price level raises the quantity of goods and services supplied and shifts the short-run aggregate supply curve to the right.</a:t>
            </a:r>
          </a:p>
          <a:p>
            <a:endParaRPr lang="en-US" sz="26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4819" name="Rectangle 3"/>
          <p:cNvSpPr>
            <a:spLocks noGrp="1" noChangeArrowheads="1"/>
          </p:cNvSpPr>
          <p:nvPr>
            <p:ph type="title"/>
          </p:nvPr>
        </p:nvSpPr>
        <p:spPr>
          <a:xfrm>
            <a:off x="609600" y="50800"/>
            <a:ext cx="8229600" cy="685800"/>
          </a:xfrm>
        </p:spPr>
        <p:txBody>
          <a:bodyPr/>
          <a:lstStyle/>
          <a:p>
            <a:pPr>
              <a:lnSpc>
                <a:spcPct val="80000"/>
              </a:lnSpc>
            </a:pPr>
            <a:r>
              <a:rPr lang="en-US" sz="2800" smtClean="0"/>
              <a:t>Figure 7 The Long-Run Equilibrium</a:t>
            </a:r>
          </a:p>
        </p:txBody>
      </p:sp>
      <p:sp>
        <p:nvSpPr>
          <p:cNvPr id="34820" name="Rectangle 5"/>
          <p:cNvSpPr>
            <a:spLocks noChangeArrowheads="1"/>
          </p:cNvSpPr>
          <p:nvPr/>
        </p:nvSpPr>
        <p:spPr bwMode="auto">
          <a:xfrm>
            <a:off x="1698625" y="1524000"/>
            <a:ext cx="6932613" cy="4311650"/>
          </a:xfrm>
          <a:prstGeom prst="rect">
            <a:avLst/>
          </a:prstGeom>
          <a:solidFill>
            <a:srgbClr val="F3F6F9"/>
          </a:solidFill>
          <a:ln w="211138">
            <a:solidFill>
              <a:srgbClr val="F3F6F9"/>
            </a:solidFill>
            <a:miter lim="800000"/>
            <a:headEnd/>
            <a:tailEnd/>
          </a:ln>
        </p:spPr>
        <p:txBody>
          <a:bodyPr/>
          <a:lstStyle/>
          <a:p>
            <a:endParaRPr lang="en-GB"/>
          </a:p>
        </p:txBody>
      </p:sp>
      <p:sp>
        <p:nvSpPr>
          <p:cNvPr id="34821" name="Rectangle 6"/>
          <p:cNvSpPr>
            <a:spLocks noChangeArrowheads="1"/>
          </p:cNvSpPr>
          <p:nvPr/>
        </p:nvSpPr>
        <p:spPr bwMode="auto">
          <a:xfrm>
            <a:off x="1698625" y="1524000"/>
            <a:ext cx="6932613" cy="4311650"/>
          </a:xfrm>
          <a:prstGeom prst="rect">
            <a:avLst/>
          </a:prstGeom>
          <a:solidFill>
            <a:srgbClr val="F2F4F8"/>
          </a:solidFill>
          <a:ln w="192088">
            <a:solidFill>
              <a:srgbClr val="F2F4F8"/>
            </a:solidFill>
            <a:miter lim="800000"/>
            <a:headEnd/>
            <a:tailEnd/>
          </a:ln>
        </p:spPr>
        <p:txBody>
          <a:bodyPr/>
          <a:lstStyle/>
          <a:p>
            <a:endParaRPr lang="en-GB"/>
          </a:p>
        </p:txBody>
      </p:sp>
      <p:sp>
        <p:nvSpPr>
          <p:cNvPr id="34822" name="Rectangle 7"/>
          <p:cNvSpPr>
            <a:spLocks noChangeArrowheads="1"/>
          </p:cNvSpPr>
          <p:nvPr/>
        </p:nvSpPr>
        <p:spPr bwMode="auto">
          <a:xfrm>
            <a:off x="1698625" y="1524000"/>
            <a:ext cx="6932613" cy="4311650"/>
          </a:xfrm>
          <a:prstGeom prst="rect">
            <a:avLst/>
          </a:prstGeom>
          <a:solidFill>
            <a:srgbClr val="F1F4F7"/>
          </a:solidFill>
          <a:ln w="173038">
            <a:solidFill>
              <a:srgbClr val="F1F4F7"/>
            </a:solidFill>
            <a:miter lim="800000"/>
            <a:headEnd/>
            <a:tailEnd/>
          </a:ln>
        </p:spPr>
        <p:txBody>
          <a:bodyPr/>
          <a:lstStyle/>
          <a:p>
            <a:endParaRPr lang="en-GB"/>
          </a:p>
        </p:txBody>
      </p:sp>
      <p:sp>
        <p:nvSpPr>
          <p:cNvPr id="34823" name="Rectangle 8"/>
          <p:cNvSpPr>
            <a:spLocks noChangeArrowheads="1"/>
          </p:cNvSpPr>
          <p:nvPr/>
        </p:nvSpPr>
        <p:spPr bwMode="auto">
          <a:xfrm>
            <a:off x="1698625" y="1524000"/>
            <a:ext cx="6932613" cy="4311650"/>
          </a:xfrm>
          <a:prstGeom prst="rect">
            <a:avLst/>
          </a:prstGeom>
          <a:solidFill>
            <a:srgbClr val="F0F2F5"/>
          </a:solidFill>
          <a:ln w="153988">
            <a:solidFill>
              <a:srgbClr val="F0F2F5"/>
            </a:solidFill>
            <a:miter lim="800000"/>
            <a:headEnd/>
            <a:tailEnd/>
          </a:ln>
        </p:spPr>
        <p:txBody>
          <a:bodyPr/>
          <a:lstStyle/>
          <a:p>
            <a:endParaRPr lang="en-GB"/>
          </a:p>
        </p:txBody>
      </p:sp>
      <p:sp>
        <p:nvSpPr>
          <p:cNvPr id="34824" name="Rectangle 9"/>
          <p:cNvSpPr>
            <a:spLocks noChangeArrowheads="1"/>
          </p:cNvSpPr>
          <p:nvPr/>
        </p:nvSpPr>
        <p:spPr bwMode="auto">
          <a:xfrm>
            <a:off x="1698625" y="1524000"/>
            <a:ext cx="6932613" cy="4311650"/>
          </a:xfrm>
          <a:prstGeom prst="rect">
            <a:avLst/>
          </a:prstGeom>
          <a:solidFill>
            <a:srgbClr val="EEF1F4"/>
          </a:solidFill>
          <a:ln w="133350">
            <a:solidFill>
              <a:srgbClr val="EEF1F4"/>
            </a:solidFill>
            <a:miter lim="800000"/>
            <a:headEnd/>
            <a:tailEnd/>
          </a:ln>
        </p:spPr>
        <p:txBody>
          <a:bodyPr/>
          <a:lstStyle/>
          <a:p>
            <a:endParaRPr lang="en-GB"/>
          </a:p>
        </p:txBody>
      </p:sp>
      <p:sp>
        <p:nvSpPr>
          <p:cNvPr id="34825" name="Rectangle 10"/>
          <p:cNvSpPr>
            <a:spLocks noChangeArrowheads="1"/>
          </p:cNvSpPr>
          <p:nvPr/>
        </p:nvSpPr>
        <p:spPr bwMode="auto">
          <a:xfrm>
            <a:off x="1698625" y="1524000"/>
            <a:ext cx="6932613" cy="4311650"/>
          </a:xfrm>
          <a:prstGeom prst="rect">
            <a:avLst/>
          </a:prstGeom>
          <a:solidFill>
            <a:srgbClr val="EDEFF3"/>
          </a:solidFill>
          <a:ln w="114300">
            <a:solidFill>
              <a:srgbClr val="EDEFF3"/>
            </a:solidFill>
            <a:miter lim="800000"/>
            <a:headEnd/>
            <a:tailEnd/>
          </a:ln>
        </p:spPr>
        <p:txBody>
          <a:bodyPr/>
          <a:lstStyle/>
          <a:p>
            <a:endParaRPr lang="en-GB"/>
          </a:p>
        </p:txBody>
      </p:sp>
      <p:sp>
        <p:nvSpPr>
          <p:cNvPr id="34826" name="Rectangle 11"/>
          <p:cNvSpPr>
            <a:spLocks noChangeArrowheads="1"/>
          </p:cNvSpPr>
          <p:nvPr/>
        </p:nvSpPr>
        <p:spPr bwMode="auto">
          <a:xfrm>
            <a:off x="1698625" y="1524000"/>
            <a:ext cx="6932613" cy="4311650"/>
          </a:xfrm>
          <a:prstGeom prst="rect">
            <a:avLst/>
          </a:prstGeom>
          <a:solidFill>
            <a:srgbClr val="EBEEF2"/>
          </a:solidFill>
          <a:ln w="95250">
            <a:solidFill>
              <a:srgbClr val="EBEEF2"/>
            </a:solidFill>
            <a:miter lim="800000"/>
            <a:headEnd/>
            <a:tailEnd/>
          </a:ln>
        </p:spPr>
        <p:txBody>
          <a:bodyPr/>
          <a:lstStyle/>
          <a:p>
            <a:endParaRPr lang="en-GB"/>
          </a:p>
        </p:txBody>
      </p:sp>
      <p:sp>
        <p:nvSpPr>
          <p:cNvPr id="34827" name="Rectangle 12"/>
          <p:cNvSpPr>
            <a:spLocks noChangeArrowheads="1"/>
          </p:cNvSpPr>
          <p:nvPr/>
        </p:nvSpPr>
        <p:spPr bwMode="auto">
          <a:xfrm>
            <a:off x="1698625" y="1524000"/>
            <a:ext cx="6932613" cy="4311650"/>
          </a:xfrm>
          <a:prstGeom prst="rect">
            <a:avLst/>
          </a:prstGeom>
          <a:solidFill>
            <a:srgbClr val="EAECF1"/>
          </a:solidFill>
          <a:ln w="76200">
            <a:solidFill>
              <a:srgbClr val="EAECF1"/>
            </a:solidFill>
            <a:miter lim="800000"/>
            <a:headEnd/>
            <a:tailEnd/>
          </a:ln>
        </p:spPr>
        <p:txBody>
          <a:bodyPr/>
          <a:lstStyle/>
          <a:p>
            <a:endParaRPr lang="en-GB"/>
          </a:p>
        </p:txBody>
      </p:sp>
      <p:sp>
        <p:nvSpPr>
          <p:cNvPr id="34828" name="Rectangle 13"/>
          <p:cNvSpPr>
            <a:spLocks noChangeArrowheads="1"/>
          </p:cNvSpPr>
          <p:nvPr/>
        </p:nvSpPr>
        <p:spPr bwMode="auto">
          <a:xfrm>
            <a:off x="1698625" y="1524000"/>
            <a:ext cx="6932613" cy="4311650"/>
          </a:xfrm>
          <a:prstGeom prst="rect">
            <a:avLst/>
          </a:prstGeom>
          <a:solidFill>
            <a:srgbClr val="E9EBF0"/>
          </a:solidFill>
          <a:ln w="57150">
            <a:solidFill>
              <a:srgbClr val="E9EBF0"/>
            </a:solidFill>
            <a:miter lim="800000"/>
            <a:headEnd/>
            <a:tailEnd/>
          </a:ln>
        </p:spPr>
        <p:txBody>
          <a:bodyPr/>
          <a:lstStyle/>
          <a:p>
            <a:endParaRPr lang="en-GB"/>
          </a:p>
        </p:txBody>
      </p:sp>
      <p:sp>
        <p:nvSpPr>
          <p:cNvPr id="34829" name="Rectangle 14"/>
          <p:cNvSpPr>
            <a:spLocks noChangeArrowheads="1"/>
          </p:cNvSpPr>
          <p:nvPr/>
        </p:nvSpPr>
        <p:spPr bwMode="auto">
          <a:xfrm>
            <a:off x="1698625" y="1524000"/>
            <a:ext cx="6932613" cy="4311650"/>
          </a:xfrm>
          <a:prstGeom prst="rect">
            <a:avLst/>
          </a:prstGeom>
          <a:solidFill>
            <a:srgbClr val="E7EAEF"/>
          </a:solidFill>
          <a:ln w="38100">
            <a:solidFill>
              <a:srgbClr val="E7EAEF"/>
            </a:solidFill>
            <a:miter lim="800000"/>
            <a:headEnd/>
            <a:tailEnd/>
          </a:ln>
        </p:spPr>
        <p:txBody>
          <a:bodyPr/>
          <a:lstStyle/>
          <a:p>
            <a:endParaRPr lang="en-GB"/>
          </a:p>
        </p:txBody>
      </p:sp>
      <p:sp>
        <p:nvSpPr>
          <p:cNvPr id="34830" name="Rectangle 15"/>
          <p:cNvSpPr>
            <a:spLocks noChangeArrowheads="1"/>
          </p:cNvSpPr>
          <p:nvPr/>
        </p:nvSpPr>
        <p:spPr bwMode="auto">
          <a:xfrm>
            <a:off x="1698625" y="1524000"/>
            <a:ext cx="6932613" cy="4311650"/>
          </a:xfrm>
          <a:prstGeom prst="rect">
            <a:avLst/>
          </a:prstGeom>
          <a:solidFill>
            <a:srgbClr val="E6E9EF"/>
          </a:solidFill>
          <a:ln w="19050">
            <a:solidFill>
              <a:srgbClr val="E6E9EF"/>
            </a:solidFill>
            <a:miter lim="800000"/>
            <a:headEnd/>
            <a:tailEnd/>
          </a:ln>
        </p:spPr>
        <p:txBody>
          <a:bodyPr/>
          <a:lstStyle/>
          <a:p>
            <a:endParaRPr lang="en-GB"/>
          </a:p>
        </p:txBody>
      </p:sp>
      <p:sp>
        <p:nvSpPr>
          <p:cNvPr id="34831" name="Rectangle 16"/>
          <p:cNvSpPr>
            <a:spLocks noChangeArrowheads="1"/>
          </p:cNvSpPr>
          <p:nvPr/>
        </p:nvSpPr>
        <p:spPr bwMode="auto">
          <a:xfrm>
            <a:off x="1489075" y="1331913"/>
            <a:ext cx="7085013" cy="4446587"/>
          </a:xfrm>
          <a:prstGeom prst="rect">
            <a:avLst/>
          </a:prstGeom>
          <a:solidFill>
            <a:srgbClr val="FFFFFF"/>
          </a:solidFill>
          <a:ln w="9525">
            <a:noFill/>
            <a:miter lim="800000"/>
            <a:headEnd/>
            <a:tailEnd/>
          </a:ln>
        </p:spPr>
        <p:txBody>
          <a:bodyPr/>
          <a:lstStyle/>
          <a:p>
            <a:endParaRPr lang="en-GB"/>
          </a:p>
        </p:txBody>
      </p:sp>
      <p:sp>
        <p:nvSpPr>
          <p:cNvPr id="34832" name="Freeform 17"/>
          <p:cNvSpPr>
            <a:spLocks/>
          </p:cNvSpPr>
          <p:nvPr/>
        </p:nvSpPr>
        <p:spPr bwMode="auto">
          <a:xfrm>
            <a:off x="1489075" y="1331913"/>
            <a:ext cx="7085013" cy="4446587"/>
          </a:xfrm>
          <a:custGeom>
            <a:avLst/>
            <a:gdLst>
              <a:gd name="T0" fmla="*/ 0 w 4463"/>
              <a:gd name="T1" fmla="*/ 0 h 2801"/>
              <a:gd name="T2" fmla="*/ 0 w 4463"/>
              <a:gd name="T3" fmla="*/ 2147483647 h 2801"/>
              <a:gd name="T4" fmla="*/ 2147483647 w 4463"/>
              <a:gd name="T5" fmla="*/ 2147483647 h 2801"/>
              <a:gd name="T6" fmla="*/ 0 60000 65536"/>
              <a:gd name="T7" fmla="*/ 0 60000 65536"/>
              <a:gd name="T8" fmla="*/ 0 60000 65536"/>
              <a:gd name="T9" fmla="*/ 0 w 4463"/>
              <a:gd name="T10" fmla="*/ 0 h 2801"/>
              <a:gd name="T11" fmla="*/ 4463 w 4463"/>
              <a:gd name="T12" fmla="*/ 2801 h 2801"/>
            </a:gdLst>
            <a:ahLst/>
            <a:cxnLst>
              <a:cxn ang="T6">
                <a:pos x="T0" y="T1"/>
              </a:cxn>
              <a:cxn ang="T7">
                <a:pos x="T2" y="T3"/>
              </a:cxn>
              <a:cxn ang="T8">
                <a:pos x="T4" y="T5"/>
              </a:cxn>
            </a:cxnLst>
            <a:rect l="T9" t="T10" r="T11" b="T12"/>
            <a:pathLst>
              <a:path w="4463" h="2801">
                <a:moveTo>
                  <a:pt x="0" y="0"/>
                </a:moveTo>
                <a:lnTo>
                  <a:pt x="0" y="2801"/>
                </a:lnTo>
                <a:lnTo>
                  <a:pt x="4463" y="2801"/>
                </a:lnTo>
              </a:path>
            </a:pathLst>
          </a:custGeom>
          <a:noFill/>
          <a:ln w="19050">
            <a:solidFill>
              <a:srgbClr val="000000"/>
            </a:solidFill>
            <a:round/>
            <a:headEnd/>
            <a:tailEnd/>
          </a:ln>
        </p:spPr>
        <p:txBody>
          <a:bodyPr/>
          <a:lstStyle/>
          <a:p>
            <a:endParaRPr lang="cs-CZ"/>
          </a:p>
        </p:txBody>
      </p:sp>
      <p:grpSp>
        <p:nvGrpSpPr>
          <p:cNvPr id="2" name="Group 18"/>
          <p:cNvGrpSpPr>
            <a:grpSpLocks/>
          </p:cNvGrpSpPr>
          <p:nvPr/>
        </p:nvGrpSpPr>
        <p:grpSpPr bwMode="auto">
          <a:xfrm>
            <a:off x="3554413" y="5861050"/>
            <a:ext cx="1139825" cy="530225"/>
            <a:chOff x="2239" y="3692"/>
            <a:chExt cx="718" cy="334"/>
          </a:xfrm>
        </p:grpSpPr>
        <p:sp>
          <p:nvSpPr>
            <p:cNvPr id="34861" name="Rectangle 19"/>
            <p:cNvSpPr>
              <a:spLocks noChangeArrowheads="1"/>
            </p:cNvSpPr>
            <p:nvPr/>
          </p:nvSpPr>
          <p:spPr bwMode="auto">
            <a:xfrm>
              <a:off x="2239" y="3692"/>
              <a:ext cx="718"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Natural rate</a:t>
              </a:r>
              <a:endParaRPr lang="en-US"/>
            </a:p>
          </p:txBody>
        </p:sp>
        <p:sp>
          <p:nvSpPr>
            <p:cNvPr id="34862" name="Rectangle 20"/>
            <p:cNvSpPr>
              <a:spLocks noChangeArrowheads="1"/>
            </p:cNvSpPr>
            <p:nvPr/>
          </p:nvSpPr>
          <p:spPr bwMode="auto">
            <a:xfrm>
              <a:off x="2327" y="3853"/>
              <a:ext cx="554"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of output</a:t>
              </a:r>
              <a:endParaRPr lang="en-US"/>
            </a:p>
          </p:txBody>
        </p:sp>
      </p:grpSp>
      <p:sp>
        <p:nvSpPr>
          <p:cNvPr id="34834" name="Rectangle 21"/>
          <p:cNvSpPr>
            <a:spLocks noChangeArrowheads="1"/>
          </p:cNvSpPr>
          <p:nvPr/>
        </p:nvSpPr>
        <p:spPr bwMode="auto">
          <a:xfrm>
            <a:off x="7497763" y="5854700"/>
            <a:ext cx="1165225" cy="280988"/>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Quantity of</a:t>
            </a:r>
            <a:endParaRPr lang="en-US"/>
          </a:p>
        </p:txBody>
      </p:sp>
      <p:sp>
        <p:nvSpPr>
          <p:cNvPr id="34835" name="Rectangle 22"/>
          <p:cNvSpPr>
            <a:spLocks noChangeArrowheads="1"/>
          </p:cNvSpPr>
          <p:nvPr/>
        </p:nvSpPr>
        <p:spPr bwMode="auto">
          <a:xfrm>
            <a:off x="7905750" y="6110288"/>
            <a:ext cx="750888" cy="280987"/>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Output</a:t>
            </a:r>
            <a:endParaRPr lang="en-US"/>
          </a:p>
        </p:txBody>
      </p:sp>
      <p:sp>
        <p:nvSpPr>
          <p:cNvPr id="34836" name="Rectangle 23"/>
          <p:cNvSpPr>
            <a:spLocks noChangeArrowheads="1"/>
          </p:cNvSpPr>
          <p:nvPr/>
        </p:nvSpPr>
        <p:spPr bwMode="auto">
          <a:xfrm>
            <a:off x="892175" y="1328738"/>
            <a:ext cx="598488" cy="280987"/>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Price</a:t>
            </a:r>
            <a:endParaRPr lang="en-US"/>
          </a:p>
        </p:txBody>
      </p:sp>
      <p:sp>
        <p:nvSpPr>
          <p:cNvPr id="34837" name="Rectangle 24"/>
          <p:cNvSpPr>
            <a:spLocks noChangeArrowheads="1"/>
          </p:cNvSpPr>
          <p:nvPr/>
        </p:nvSpPr>
        <p:spPr bwMode="auto">
          <a:xfrm>
            <a:off x="866775" y="1584325"/>
            <a:ext cx="623888" cy="280988"/>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Level</a:t>
            </a:r>
            <a:endParaRPr lang="en-US"/>
          </a:p>
        </p:txBody>
      </p:sp>
      <p:sp>
        <p:nvSpPr>
          <p:cNvPr id="34838" name="Rectangle 25"/>
          <p:cNvSpPr>
            <a:spLocks noChangeArrowheads="1"/>
          </p:cNvSpPr>
          <p:nvPr/>
        </p:nvSpPr>
        <p:spPr bwMode="auto">
          <a:xfrm>
            <a:off x="1427163" y="5861050"/>
            <a:ext cx="203200" cy="274638"/>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0</a:t>
            </a:r>
            <a:endParaRPr lang="en-US"/>
          </a:p>
        </p:txBody>
      </p:sp>
      <p:grpSp>
        <p:nvGrpSpPr>
          <p:cNvPr id="3" name="Group 26"/>
          <p:cNvGrpSpPr>
            <a:grpSpLocks/>
          </p:cNvGrpSpPr>
          <p:nvPr/>
        </p:nvGrpSpPr>
        <p:grpSpPr bwMode="auto">
          <a:xfrm>
            <a:off x="2273300" y="2362200"/>
            <a:ext cx="4556125" cy="2668588"/>
            <a:chOff x="1432" y="1488"/>
            <a:chExt cx="2870" cy="1681"/>
          </a:xfrm>
        </p:grpSpPr>
        <p:sp>
          <p:nvSpPr>
            <p:cNvPr id="34857" name="Line 27"/>
            <p:cNvSpPr>
              <a:spLocks noChangeShapeType="1"/>
            </p:cNvSpPr>
            <p:nvPr/>
          </p:nvSpPr>
          <p:spPr bwMode="auto">
            <a:xfrm flipV="1">
              <a:off x="1432" y="1563"/>
              <a:ext cx="2244" cy="1606"/>
            </a:xfrm>
            <a:prstGeom prst="line">
              <a:avLst/>
            </a:prstGeom>
            <a:noFill/>
            <a:ln w="57150">
              <a:solidFill>
                <a:srgbClr val="003F95"/>
              </a:solidFill>
              <a:round/>
              <a:headEnd/>
              <a:tailEnd/>
            </a:ln>
          </p:spPr>
          <p:txBody>
            <a:bodyPr/>
            <a:lstStyle/>
            <a:p>
              <a:endParaRPr lang="cs-CZ"/>
            </a:p>
          </p:txBody>
        </p:sp>
        <p:sp>
          <p:nvSpPr>
            <p:cNvPr id="34858" name="Rectangle 28"/>
            <p:cNvSpPr>
              <a:spLocks noChangeArrowheads="1"/>
            </p:cNvSpPr>
            <p:nvPr/>
          </p:nvSpPr>
          <p:spPr bwMode="auto">
            <a:xfrm>
              <a:off x="3708" y="1488"/>
              <a:ext cx="594"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Short-run</a:t>
              </a:r>
              <a:endParaRPr lang="en-US"/>
            </a:p>
          </p:txBody>
        </p:sp>
        <p:sp>
          <p:nvSpPr>
            <p:cNvPr id="34859" name="Rectangle 29"/>
            <p:cNvSpPr>
              <a:spLocks noChangeArrowheads="1"/>
            </p:cNvSpPr>
            <p:nvPr/>
          </p:nvSpPr>
          <p:spPr bwMode="auto">
            <a:xfrm>
              <a:off x="3688" y="1649"/>
              <a:ext cx="614"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aggregate</a:t>
              </a:r>
              <a:endParaRPr lang="en-US"/>
            </a:p>
          </p:txBody>
        </p:sp>
        <p:sp>
          <p:nvSpPr>
            <p:cNvPr id="34860" name="Rectangle 30"/>
            <p:cNvSpPr>
              <a:spLocks noChangeArrowheads="1"/>
            </p:cNvSpPr>
            <p:nvPr/>
          </p:nvSpPr>
          <p:spPr bwMode="auto">
            <a:xfrm>
              <a:off x="3792" y="1809"/>
              <a:ext cx="417"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supply</a:t>
              </a:r>
              <a:endParaRPr lang="en-US"/>
            </a:p>
          </p:txBody>
        </p:sp>
      </p:grpSp>
      <p:grpSp>
        <p:nvGrpSpPr>
          <p:cNvPr id="34840" name="Group 31"/>
          <p:cNvGrpSpPr>
            <a:grpSpLocks/>
          </p:cNvGrpSpPr>
          <p:nvPr/>
        </p:nvGrpSpPr>
        <p:grpSpPr bwMode="auto">
          <a:xfrm>
            <a:off x="3127375" y="1966913"/>
            <a:ext cx="974725" cy="3811587"/>
            <a:chOff x="1970" y="1239"/>
            <a:chExt cx="614" cy="2401"/>
          </a:xfrm>
        </p:grpSpPr>
        <p:sp>
          <p:nvSpPr>
            <p:cNvPr id="34853" name="Line 32"/>
            <p:cNvSpPr>
              <a:spLocks noChangeShapeType="1"/>
            </p:cNvSpPr>
            <p:nvPr/>
          </p:nvSpPr>
          <p:spPr bwMode="auto">
            <a:xfrm>
              <a:off x="2566" y="1249"/>
              <a:ext cx="1" cy="2391"/>
            </a:xfrm>
            <a:prstGeom prst="line">
              <a:avLst/>
            </a:prstGeom>
            <a:noFill/>
            <a:ln w="57150">
              <a:solidFill>
                <a:srgbClr val="00A4BC"/>
              </a:solidFill>
              <a:round/>
              <a:headEnd/>
              <a:tailEnd/>
            </a:ln>
          </p:spPr>
          <p:txBody>
            <a:bodyPr/>
            <a:lstStyle/>
            <a:p>
              <a:endParaRPr lang="cs-CZ"/>
            </a:p>
          </p:txBody>
        </p:sp>
        <p:sp>
          <p:nvSpPr>
            <p:cNvPr id="34854" name="Rectangle 33"/>
            <p:cNvSpPr>
              <a:spLocks noChangeArrowheads="1"/>
            </p:cNvSpPr>
            <p:nvPr/>
          </p:nvSpPr>
          <p:spPr bwMode="auto">
            <a:xfrm>
              <a:off x="2002" y="1239"/>
              <a:ext cx="570"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Long-run</a:t>
              </a:r>
              <a:endParaRPr lang="en-US"/>
            </a:p>
          </p:txBody>
        </p:sp>
        <p:sp>
          <p:nvSpPr>
            <p:cNvPr id="34855" name="Rectangle 34"/>
            <p:cNvSpPr>
              <a:spLocks noChangeArrowheads="1"/>
            </p:cNvSpPr>
            <p:nvPr/>
          </p:nvSpPr>
          <p:spPr bwMode="auto">
            <a:xfrm>
              <a:off x="1970" y="1400"/>
              <a:ext cx="614"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aggregate</a:t>
              </a:r>
              <a:endParaRPr lang="en-US"/>
            </a:p>
          </p:txBody>
        </p:sp>
        <p:sp>
          <p:nvSpPr>
            <p:cNvPr id="34856" name="Rectangle 35"/>
            <p:cNvSpPr>
              <a:spLocks noChangeArrowheads="1"/>
            </p:cNvSpPr>
            <p:nvPr/>
          </p:nvSpPr>
          <p:spPr bwMode="auto">
            <a:xfrm>
              <a:off x="2075" y="1560"/>
              <a:ext cx="417"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supply</a:t>
              </a:r>
              <a:endParaRPr lang="en-US"/>
            </a:p>
          </p:txBody>
        </p:sp>
      </p:grpSp>
      <p:grpSp>
        <p:nvGrpSpPr>
          <p:cNvPr id="5" name="Group 36"/>
          <p:cNvGrpSpPr>
            <a:grpSpLocks/>
          </p:cNvGrpSpPr>
          <p:nvPr/>
        </p:nvGrpSpPr>
        <p:grpSpPr bwMode="auto">
          <a:xfrm>
            <a:off x="2579688" y="2673350"/>
            <a:ext cx="4746625" cy="3060700"/>
            <a:chOff x="1625" y="1684"/>
            <a:chExt cx="2990" cy="1928"/>
          </a:xfrm>
        </p:grpSpPr>
        <p:sp>
          <p:nvSpPr>
            <p:cNvPr id="34850" name="Line 37"/>
            <p:cNvSpPr>
              <a:spLocks noChangeShapeType="1"/>
            </p:cNvSpPr>
            <p:nvPr/>
          </p:nvSpPr>
          <p:spPr bwMode="auto">
            <a:xfrm flipH="1" flipV="1">
              <a:off x="1625" y="1684"/>
              <a:ext cx="2304" cy="1666"/>
            </a:xfrm>
            <a:prstGeom prst="line">
              <a:avLst/>
            </a:prstGeom>
            <a:noFill/>
            <a:ln w="57150">
              <a:solidFill>
                <a:srgbClr val="003F95"/>
              </a:solidFill>
              <a:round/>
              <a:headEnd/>
              <a:tailEnd/>
            </a:ln>
          </p:spPr>
          <p:txBody>
            <a:bodyPr/>
            <a:lstStyle/>
            <a:p>
              <a:endParaRPr lang="cs-CZ"/>
            </a:p>
          </p:txBody>
        </p:sp>
        <p:sp>
          <p:nvSpPr>
            <p:cNvPr id="34851" name="Rectangle 38"/>
            <p:cNvSpPr>
              <a:spLocks noChangeArrowheads="1"/>
            </p:cNvSpPr>
            <p:nvPr/>
          </p:nvSpPr>
          <p:spPr bwMode="auto">
            <a:xfrm>
              <a:off x="3985" y="3279"/>
              <a:ext cx="630"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Aggregate</a:t>
              </a:r>
              <a:endParaRPr lang="en-US"/>
            </a:p>
          </p:txBody>
        </p:sp>
        <p:sp>
          <p:nvSpPr>
            <p:cNvPr id="34852" name="Rectangle 39"/>
            <p:cNvSpPr>
              <a:spLocks noChangeArrowheads="1"/>
            </p:cNvSpPr>
            <p:nvPr/>
          </p:nvSpPr>
          <p:spPr bwMode="auto">
            <a:xfrm>
              <a:off x="4049" y="3439"/>
              <a:ext cx="510"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demand</a:t>
              </a:r>
              <a:endParaRPr lang="en-US"/>
            </a:p>
          </p:txBody>
        </p:sp>
      </p:grpSp>
      <p:grpSp>
        <p:nvGrpSpPr>
          <p:cNvPr id="6" name="Group 40"/>
          <p:cNvGrpSpPr>
            <a:grpSpLocks/>
          </p:cNvGrpSpPr>
          <p:nvPr/>
        </p:nvGrpSpPr>
        <p:grpSpPr bwMode="auto">
          <a:xfrm>
            <a:off x="382588" y="3643313"/>
            <a:ext cx="4070350" cy="549275"/>
            <a:chOff x="241" y="2295"/>
            <a:chExt cx="2564" cy="346"/>
          </a:xfrm>
        </p:grpSpPr>
        <p:sp>
          <p:nvSpPr>
            <p:cNvPr id="34844" name="Rectangle 41"/>
            <p:cNvSpPr>
              <a:spLocks noChangeArrowheads="1"/>
            </p:cNvSpPr>
            <p:nvPr/>
          </p:nvSpPr>
          <p:spPr bwMode="auto">
            <a:xfrm>
              <a:off x="2665" y="2295"/>
              <a:ext cx="140"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A</a:t>
              </a:r>
              <a:endParaRPr lang="en-US"/>
            </a:p>
          </p:txBody>
        </p:sp>
        <p:grpSp>
          <p:nvGrpSpPr>
            <p:cNvPr id="34845" name="Group 42"/>
            <p:cNvGrpSpPr>
              <a:grpSpLocks/>
            </p:cNvGrpSpPr>
            <p:nvPr/>
          </p:nvGrpSpPr>
          <p:grpSpPr bwMode="auto">
            <a:xfrm>
              <a:off x="241" y="2307"/>
              <a:ext cx="2373" cy="334"/>
              <a:chOff x="241" y="2307"/>
              <a:chExt cx="2373" cy="334"/>
            </a:xfrm>
          </p:grpSpPr>
          <p:sp>
            <p:nvSpPr>
              <p:cNvPr id="34846" name="Line 43"/>
              <p:cNvSpPr>
                <a:spLocks noChangeShapeType="1"/>
              </p:cNvSpPr>
              <p:nvPr/>
            </p:nvSpPr>
            <p:spPr bwMode="auto">
              <a:xfrm>
                <a:off x="938" y="2360"/>
                <a:ext cx="1628" cy="1"/>
              </a:xfrm>
              <a:prstGeom prst="line">
                <a:avLst/>
              </a:prstGeom>
              <a:noFill/>
              <a:ln w="19050">
                <a:solidFill>
                  <a:schemeClr val="tx1"/>
                </a:solidFill>
                <a:prstDash val="sysDot"/>
                <a:round/>
                <a:headEnd/>
                <a:tailEnd/>
              </a:ln>
            </p:spPr>
            <p:txBody>
              <a:bodyPr/>
              <a:lstStyle/>
              <a:p>
                <a:endParaRPr lang="cs-CZ"/>
              </a:p>
            </p:txBody>
          </p:sp>
          <p:sp>
            <p:nvSpPr>
              <p:cNvPr id="34847" name="Oval 44"/>
              <p:cNvSpPr>
                <a:spLocks noChangeArrowheads="1"/>
              </p:cNvSpPr>
              <p:nvPr/>
            </p:nvSpPr>
            <p:spPr bwMode="auto">
              <a:xfrm>
                <a:off x="2530" y="2324"/>
                <a:ext cx="84" cy="86"/>
              </a:xfrm>
              <a:prstGeom prst="ellipse">
                <a:avLst/>
              </a:prstGeom>
              <a:solidFill>
                <a:srgbClr val="000000"/>
              </a:solidFill>
              <a:ln w="9525">
                <a:noFill/>
                <a:round/>
                <a:headEnd/>
                <a:tailEnd/>
              </a:ln>
            </p:spPr>
            <p:txBody>
              <a:bodyPr/>
              <a:lstStyle/>
              <a:p>
                <a:endParaRPr lang="en-GB"/>
              </a:p>
            </p:txBody>
          </p:sp>
          <p:sp>
            <p:nvSpPr>
              <p:cNvPr id="34848" name="Rectangle 45"/>
              <p:cNvSpPr>
                <a:spLocks noChangeArrowheads="1"/>
              </p:cNvSpPr>
              <p:nvPr/>
            </p:nvSpPr>
            <p:spPr bwMode="auto">
              <a:xfrm>
                <a:off x="241" y="2307"/>
                <a:ext cx="686"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Equilibrium</a:t>
                </a:r>
                <a:endParaRPr lang="en-US"/>
              </a:p>
            </p:txBody>
          </p:sp>
          <p:sp>
            <p:nvSpPr>
              <p:cNvPr id="34849" name="Rectangle 46"/>
              <p:cNvSpPr>
                <a:spLocks noChangeArrowheads="1"/>
              </p:cNvSpPr>
              <p:nvPr/>
            </p:nvSpPr>
            <p:spPr bwMode="auto">
              <a:xfrm>
                <a:off x="598" y="2468"/>
                <a:ext cx="329" cy="173"/>
              </a:xfrm>
              <a:prstGeom prst="rect">
                <a:avLst/>
              </a:prstGeom>
              <a:noFill/>
              <a:ln w="9525">
                <a:noFill/>
                <a:miter lim="800000"/>
                <a:headEnd/>
                <a:tailEnd/>
              </a:ln>
            </p:spPr>
            <p:txBody>
              <a:bodyPr wrap="none" lIns="0" tIns="0" rIns="0" bIns="0">
                <a:spAutoFit/>
              </a:bodyPr>
              <a:lstStyle/>
              <a:p>
                <a:r>
                  <a:rPr lang="en-US" sz="1600">
                    <a:solidFill>
                      <a:srgbClr val="000000"/>
                    </a:solidFill>
                    <a:latin typeface="Arial" charset="0"/>
                  </a:rPr>
                  <a:t>price</a:t>
                </a:r>
                <a:endParaRPr lang="en-US"/>
              </a:p>
            </p:txBody>
          </p:sp>
        </p:grpSp>
      </p:grpSp>
      <p:sp>
        <p:nvSpPr>
          <p:cNvPr id="34843" name="Text Box 48"/>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5843" name="Rectangle 3"/>
          <p:cNvSpPr>
            <a:spLocks noGrp="1" noChangeArrowheads="1"/>
          </p:cNvSpPr>
          <p:nvPr>
            <p:ph type="title"/>
          </p:nvPr>
        </p:nvSpPr>
        <p:spPr>
          <a:xfrm>
            <a:off x="609600" y="50800"/>
            <a:ext cx="8229600" cy="685800"/>
          </a:xfrm>
        </p:spPr>
        <p:txBody>
          <a:bodyPr/>
          <a:lstStyle/>
          <a:p>
            <a:pPr>
              <a:lnSpc>
                <a:spcPct val="80000"/>
              </a:lnSpc>
            </a:pPr>
            <a:r>
              <a:rPr lang="en-US" sz="2800" smtClean="0"/>
              <a:t>Figure 8 A Contraction in Aggregate Demand</a:t>
            </a:r>
          </a:p>
        </p:txBody>
      </p:sp>
      <p:sp>
        <p:nvSpPr>
          <p:cNvPr id="35844" name="Rectangle 5"/>
          <p:cNvSpPr>
            <a:spLocks noChangeArrowheads="1"/>
          </p:cNvSpPr>
          <p:nvPr/>
        </p:nvSpPr>
        <p:spPr bwMode="auto">
          <a:xfrm>
            <a:off x="1603375" y="1690688"/>
            <a:ext cx="6626225" cy="4160837"/>
          </a:xfrm>
          <a:prstGeom prst="rect">
            <a:avLst/>
          </a:prstGeom>
          <a:solidFill>
            <a:srgbClr val="F3F6F9"/>
          </a:solidFill>
          <a:ln w="200025">
            <a:solidFill>
              <a:srgbClr val="F3F6F9"/>
            </a:solidFill>
            <a:miter lim="800000"/>
            <a:headEnd/>
            <a:tailEnd/>
          </a:ln>
        </p:spPr>
        <p:txBody>
          <a:bodyPr/>
          <a:lstStyle/>
          <a:p>
            <a:endParaRPr lang="en-GB"/>
          </a:p>
        </p:txBody>
      </p:sp>
      <p:sp>
        <p:nvSpPr>
          <p:cNvPr id="35845" name="Rectangle 6"/>
          <p:cNvSpPr>
            <a:spLocks noChangeArrowheads="1"/>
          </p:cNvSpPr>
          <p:nvPr/>
        </p:nvSpPr>
        <p:spPr bwMode="auto">
          <a:xfrm>
            <a:off x="1603375" y="1690688"/>
            <a:ext cx="6626225" cy="4160837"/>
          </a:xfrm>
          <a:prstGeom prst="rect">
            <a:avLst/>
          </a:prstGeom>
          <a:solidFill>
            <a:srgbClr val="F2F4F8"/>
          </a:solidFill>
          <a:ln w="180975">
            <a:solidFill>
              <a:srgbClr val="F2F4F8"/>
            </a:solidFill>
            <a:miter lim="800000"/>
            <a:headEnd/>
            <a:tailEnd/>
          </a:ln>
        </p:spPr>
        <p:txBody>
          <a:bodyPr/>
          <a:lstStyle/>
          <a:p>
            <a:endParaRPr lang="en-GB"/>
          </a:p>
        </p:txBody>
      </p:sp>
      <p:sp>
        <p:nvSpPr>
          <p:cNvPr id="35846" name="Rectangle 7"/>
          <p:cNvSpPr>
            <a:spLocks noChangeArrowheads="1"/>
          </p:cNvSpPr>
          <p:nvPr/>
        </p:nvSpPr>
        <p:spPr bwMode="auto">
          <a:xfrm>
            <a:off x="1603375" y="1690688"/>
            <a:ext cx="6626225" cy="4160837"/>
          </a:xfrm>
          <a:prstGeom prst="rect">
            <a:avLst/>
          </a:prstGeom>
          <a:solidFill>
            <a:srgbClr val="F1F4F7"/>
          </a:solidFill>
          <a:ln w="163513">
            <a:solidFill>
              <a:srgbClr val="F1F4F7"/>
            </a:solidFill>
            <a:miter lim="800000"/>
            <a:headEnd/>
            <a:tailEnd/>
          </a:ln>
        </p:spPr>
        <p:txBody>
          <a:bodyPr/>
          <a:lstStyle/>
          <a:p>
            <a:endParaRPr lang="en-GB"/>
          </a:p>
        </p:txBody>
      </p:sp>
      <p:sp>
        <p:nvSpPr>
          <p:cNvPr id="35847" name="Rectangle 8"/>
          <p:cNvSpPr>
            <a:spLocks noChangeArrowheads="1"/>
          </p:cNvSpPr>
          <p:nvPr/>
        </p:nvSpPr>
        <p:spPr bwMode="auto">
          <a:xfrm>
            <a:off x="1603375" y="1690688"/>
            <a:ext cx="6626225" cy="4160837"/>
          </a:xfrm>
          <a:prstGeom prst="rect">
            <a:avLst/>
          </a:prstGeom>
          <a:solidFill>
            <a:srgbClr val="F0F2F5"/>
          </a:solidFill>
          <a:ln w="144463">
            <a:solidFill>
              <a:srgbClr val="F0F2F5"/>
            </a:solidFill>
            <a:miter lim="800000"/>
            <a:headEnd/>
            <a:tailEnd/>
          </a:ln>
        </p:spPr>
        <p:txBody>
          <a:bodyPr/>
          <a:lstStyle/>
          <a:p>
            <a:endParaRPr lang="en-GB"/>
          </a:p>
        </p:txBody>
      </p:sp>
      <p:sp>
        <p:nvSpPr>
          <p:cNvPr id="35848" name="Rectangle 9"/>
          <p:cNvSpPr>
            <a:spLocks noChangeArrowheads="1"/>
          </p:cNvSpPr>
          <p:nvPr/>
        </p:nvSpPr>
        <p:spPr bwMode="auto">
          <a:xfrm>
            <a:off x="1603375" y="1690688"/>
            <a:ext cx="6626225" cy="4160837"/>
          </a:xfrm>
          <a:prstGeom prst="rect">
            <a:avLst/>
          </a:prstGeom>
          <a:solidFill>
            <a:srgbClr val="EEF1F4"/>
          </a:solidFill>
          <a:ln w="127000">
            <a:solidFill>
              <a:srgbClr val="EEF1F4"/>
            </a:solidFill>
            <a:miter lim="800000"/>
            <a:headEnd/>
            <a:tailEnd/>
          </a:ln>
        </p:spPr>
        <p:txBody>
          <a:bodyPr/>
          <a:lstStyle/>
          <a:p>
            <a:endParaRPr lang="en-GB"/>
          </a:p>
        </p:txBody>
      </p:sp>
      <p:sp>
        <p:nvSpPr>
          <p:cNvPr id="35849" name="Rectangle 10"/>
          <p:cNvSpPr>
            <a:spLocks noChangeArrowheads="1"/>
          </p:cNvSpPr>
          <p:nvPr/>
        </p:nvSpPr>
        <p:spPr bwMode="auto">
          <a:xfrm>
            <a:off x="1603375" y="1690688"/>
            <a:ext cx="6626225" cy="4160837"/>
          </a:xfrm>
          <a:prstGeom prst="rect">
            <a:avLst/>
          </a:prstGeom>
          <a:solidFill>
            <a:srgbClr val="EDEFF3"/>
          </a:solidFill>
          <a:ln w="109538">
            <a:solidFill>
              <a:srgbClr val="EDEFF3"/>
            </a:solidFill>
            <a:miter lim="800000"/>
            <a:headEnd/>
            <a:tailEnd/>
          </a:ln>
        </p:spPr>
        <p:txBody>
          <a:bodyPr/>
          <a:lstStyle/>
          <a:p>
            <a:endParaRPr lang="en-GB"/>
          </a:p>
        </p:txBody>
      </p:sp>
      <p:sp>
        <p:nvSpPr>
          <p:cNvPr id="35850" name="Rectangle 11"/>
          <p:cNvSpPr>
            <a:spLocks noChangeArrowheads="1"/>
          </p:cNvSpPr>
          <p:nvPr/>
        </p:nvSpPr>
        <p:spPr bwMode="auto">
          <a:xfrm>
            <a:off x="1603375" y="1690688"/>
            <a:ext cx="6626225" cy="4160837"/>
          </a:xfrm>
          <a:prstGeom prst="rect">
            <a:avLst/>
          </a:prstGeom>
          <a:solidFill>
            <a:srgbClr val="EBEEF2"/>
          </a:solidFill>
          <a:ln w="90488">
            <a:solidFill>
              <a:srgbClr val="EBEEF2"/>
            </a:solidFill>
            <a:miter lim="800000"/>
            <a:headEnd/>
            <a:tailEnd/>
          </a:ln>
        </p:spPr>
        <p:txBody>
          <a:bodyPr/>
          <a:lstStyle/>
          <a:p>
            <a:endParaRPr lang="en-GB"/>
          </a:p>
        </p:txBody>
      </p:sp>
      <p:sp>
        <p:nvSpPr>
          <p:cNvPr id="35851" name="Rectangle 12"/>
          <p:cNvSpPr>
            <a:spLocks noChangeArrowheads="1"/>
          </p:cNvSpPr>
          <p:nvPr/>
        </p:nvSpPr>
        <p:spPr bwMode="auto">
          <a:xfrm>
            <a:off x="1603375" y="1690688"/>
            <a:ext cx="6626225" cy="4160837"/>
          </a:xfrm>
          <a:prstGeom prst="rect">
            <a:avLst/>
          </a:prstGeom>
          <a:solidFill>
            <a:srgbClr val="EAECF1"/>
          </a:solidFill>
          <a:ln w="73025">
            <a:solidFill>
              <a:srgbClr val="EAECF1"/>
            </a:solidFill>
            <a:miter lim="800000"/>
            <a:headEnd/>
            <a:tailEnd/>
          </a:ln>
        </p:spPr>
        <p:txBody>
          <a:bodyPr/>
          <a:lstStyle/>
          <a:p>
            <a:endParaRPr lang="en-GB"/>
          </a:p>
        </p:txBody>
      </p:sp>
      <p:sp>
        <p:nvSpPr>
          <p:cNvPr id="35852" name="Rectangle 13"/>
          <p:cNvSpPr>
            <a:spLocks noChangeArrowheads="1"/>
          </p:cNvSpPr>
          <p:nvPr/>
        </p:nvSpPr>
        <p:spPr bwMode="auto">
          <a:xfrm>
            <a:off x="1603375" y="1690688"/>
            <a:ext cx="6626225" cy="4160837"/>
          </a:xfrm>
          <a:prstGeom prst="rect">
            <a:avLst/>
          </a:prstGeom>
          <a:solidFill>
            <a:srgbClr val="E9EBF0"/>
          </a:solidFill>
          <a:ln w="53975">
            <a:solidFill>
              <a:srgbClr val="E9EBF0"/>
            </a:solidFill>
            <a:miter lim="800000"/>
            <a:headEnd/>
            <a:tailEnd/>
          </a:ln>
        </p:spPr>
        <p:txBody>
          <a:bodyPr/>
          <a:lstStyle/>
          <a:p>
            <a:endParaRPr lang="en-GB"/>
          </a:p>
        </p:txBody>
      </p:sp>
      <p:sp>
        <p:nvSpPr>
          <p:cNvPr id="35853" name="Rectangle 14"/>
          <p:cNvSpPr>
            <a:spLocks noChangeArrowheads="1"/>
          </p:cNvSpPr>
          <p:nvPr/>
        </p:nvSpPr>
        <p:spPr bwMode="auto">
          <a:xfrm>
            <a:off x="1603375" y="1690688"/>
            <a:ext cx="6626225" cy="4160837"/>
          </a:xfrm>
          <a:prstGeom prst="rect">
            <a:avLst/>
          </a:prstGeom>
          <a:solidFill>
            <a:srgbClr val="E7EAEF"/>
          </a:solidFill>
          <a:ln w="36513">
            <a:solidFill>
              <a:srgbClr val="E7EAEF"/>
            </a:solidFill>
            <a:miter lim="800000"/>
            <a:headEnd/>
            <a:tailEnd/>
          </a:ln>
        </p:spPr>
        <p:txBody>
          <a:bodyPr/>
          <a:lstStyle/>
          <a:p>
            <a:endParaRPr lang="en-GB"/>
          </a:p>
        </p:txBody>
      </p:sp>
      <p:sp>
        <p:nvSpPr>
          <p:cNvPr id="35854" name="Rectangle 15"/>
          <p:cNvSpPr>
            <a:spLocks noChangeArrowheads="1"/>
          </p:cNvSpPr>
          <p:nvPr/>
        </p:nvSpPr>
        <p:spPr bwMode="auto">
          <a:xfrm>
            <a:off x="1603375" y="1690688"/>
            <a:ext cx="6626225" cy="4160837"/>
          </a:xfrm>
          <a:prstGeom prst="rect">
            <a:avLst/>
          </a:prstGeom>
          <a:solidFill>
            <a:srgbClr val="E6E9EF"/>
          </a:solidFill>
          <a:ln w="17463">
            <a:solidFill>
              <a:srgbClr val="E6E9EF"/>
            </a:solidFill>
            <a:miter lim="800000"/>
            <a:headEnd/>
            <a:tailEnd/>
          </a:ln>
        </p:spPr>
        <p:txBody>
          <a:bodyPr/>
          <a:lstStyle/>
          <a:p>
            <a:endParaRPr lang="en-GB"/>
          </a:p>
        </p:txBody>
      </p:sp>
      <p:sp>
        <p:nvSpPr>
          <p:cNvPr id="35855" name="Rectangle 16"/>
          <p:cNvSpPr>
            <a:spLocks noChangeArrowheads="1"/>
          </p:cNvSpPr>
          <p:nvPr/>
        </p:nvSpPr>
        <p:spPr bwMode="auto">
          <a:xfrm>
            <a:off x="1457325" y="1527175"/>
            <a:ext cx="6716713" cy="4214813"/>
          </a:xfrm>
          <a:prstGeom prst="rect">
            <a:avLst/>
          </a:prstGeom>
          <a:solidFill>
            <a:srgbClr val="FFFFFF"/>
          </a:solidFill>
          <a:ln w="9525">
            <a:noFill/>
            <a:miter lim="800000"/>
            <a:headEnd/>
            <a:tailEnd/>
          </a:ln>
        </p:spPr>
        <p:txBody>
          <a:bodyPr/>
          <a:lstStyle/>
          <a:p>
            <a:endParaRPr lang="en-GB"/>
          </a:p>
        </p:txBody>
      </p:sp>
      <p:sp>
        <p:nvSpPr>
          <p:cNvPr id="35856" name="Line 17"/>
          <p:cNvSpPr>
            <a:spLocks noChangeShapeType="1"/>
          </p:cNvSpPr>
          <p:nvPr/>
        </p:nvSpPr>
        <p:spPr bwMode="auto">
          <a:xfrm>
            <a:off x="3908425" y="2144713"/>
            <a:ext cx="1588" cy="3597275"/>
          </a:xfrm>
          <a:prstGeom prst="line">
            <a:avLst/>
          </a:prstGeom>
          <a:noFill/>
          <a:ln w="53975">
            <a:solidFill>
              <a:srgbClr val="00A4BC"/>
            </a:solidFill>
            <a:round/>
            <a:headEnd/>
            <a:tailEnd/>
          </a:ln>
        </p:spPr>
        <p:txBody>
          <a:bodyPr/>
          <a:lstStyle/>
          <a:p>
            <a:endParaRPr lang="cs-CZ"/>
          </a:p>
        </p:txBody>
      </p:sp>
      <p:sp>
        <p:nvSpPr>
          <p:cNvPr id="35857" name="Line 18"/>
          <p:cNvSpPr>
            <a:spLocks noChangeShapeType="1"/>
          </p:cNvSpPr>
          <p:nvPr/>
        </p:nvSpPr>
        <p:spPr bwMode="auto">
          <a:xfrm>
            <a:off x="3908425" y="6215063"/>
            <a:ext cx="1588" cy="1587"/>
          </a:xfrm>
          <a:prstGeom prst="line">
            <a:avLst/>
          </a:prstGeom>
          <a:noFill/>
          <a:ln w="17463">
            <a:solidFill>
              <a:srgbClr val="60220F"/>
            </a:solidFill>
            <a:round/>
            <a:headEnd/>
            <a:tailEnd/>
          </a:ln>
        </p:spPr>
        <p:txBody>
          <a:bodyPr/>
          <a:lstStyle/>
          <a:p>
            <a:endParaRPr lang="cs-CZ"/>
          </a:p>
        </p:txBody>
      </p:sp>
      <p:sp>
        <p:nvSpPr>
          <p:cNvPr id="35858" name="Freeform 19"/>
          <p:cNvSpPr>
            <a:spLocks/>
          </p:cNvSpPr>
          <p:nvPr/>
        </p:nvSpPr>
        <p:spPr bwMode="auto">
          <a:xfrm>
            <a:off x="1457325" y="1527175"/>
            <a:ext cx="6716713" cy="4214813"/>
          </a:xfrm>
          <a:custGeom>
            <a:avLst/>
            <a:gdLst>
              <a:gd name="T0" fmla="*/ 0 w 4231"/>
              <a:gd name="T1" fmla="*/ 0 h 2655"/>
              <a:gd name="T2" fmla="*/ 0 w 4231"/>
              <a:gd name="T3" fmla="*/ 2147483647 h 2655"/>
              <a:gd name="T4" fmla="*/ 2147483647 w 4231"/>
              <a:gd name="T5" fmla="*/ 2147483647 h 2655"/>
              <a:gd name="T6" fmla="*/ 0 60000 65536"/>
              <a:gd name="T7" fmla="*/ 0 60000 65536"/>
              <a:gd name="T8" fmla="*/ 0 60000 65536"/>
              <a:gd name="T9" fmla="*/ 0 w 4231"/>
              <a:gd name="T10" fmla="*/ 0 h 2655"/>
              <a:gd name="T11" fmla="*/ 4231 w 4231"/>
              <a:gd name="T12" fmla="*/ 2655 h 2655"/>
            </a:gdLst>
            <a:ahLst/>
            <a:cxnLst>
              <a:cxn ang="T6">
                <a:pos x="T0" y="T1"/>
              </a:cxn>
              <a:cxn ang="T7">
                <a:pos x="T2" y="T3"/>
              </a:cxn>
              <a:cxn ang="T8">
                <a:pos x="T4" y="T5"/>
              </a:cxn>
            </a:cxnLst>
            <a:rect l="T9" t="T10" r="T11" b="T12"/>
            <a:pathLst>
              <a:path w="4231" h="2655">
                <a:moveTo>
                  <a:pt x="0" y="0"/>
                </a:moveTo>
                <a:lnTo>
                  <a:pt x="0" y="2655"/>
                </a:lnTo>
                <a:lnTo>
                  <a:pt x="4231" y="2655"/>
                </a:lnTo>
              </a:path>
            </a:pathLst>
          </a:custGeom>
          <a:noFill/>
          <a:ln w="17463">
            <a:solidFill>
              <a:srgbClr val="000000"/>
            </a:solidFill>
            <a:round/>
            <a:headEnd/>
            <a:tailEnd/>
          </a:ln>
        </p:spPr>
        <p:txBody>
          <a:bodyPr/>
          <a:lstStyle/>
          <a:p>
            <a:endParaRPr lang="cs-CZ"/>
          </a:p>
        </p:txBody>
      </p:sp>
      <p:sp>
        <p:nvSpPr>
          <p:cNvPr id="115732" name="Line 20"/>
          <p:cNvSpPr>
            <a:spLocks noChangeShapeType="1"/>
          </p:cNvSpPr>
          <p:nvPr/>
        </p:nvSpPr>
        <p:spPr bwMode="auto">
          <a:xfrm>
            <a:off x="4960938" y="3162300"/>
            <a:ext cx="998537" cy="1588"/>
          </a:xfrm>
          <a:prstGeom prst="line">
            <a:avLst/>
          </a:prstGeom>
          <a:noFill/>
          <a:ln w="17526">
            <a:solidFill>
              <a:srgbClr val="000000"/>
            </a:solidFill>
            <a:round/>
            <a:headEnd/>
            <a:tailEnd type="stealth" w="med" len="med"/>
          </a:ln>
        </p:spPr>
        <p:txBody>
          <a:bodyPr/>
          <a:lstStyle/>
          <a:p>
            <a:endParaRPr lang="cs-CZ"/>
          </a:p>
        </p:txBody>
      </p:sp>
      <p:sp>
        <p:nvSpPr>
          <p:cNvPr id="115733" name="Line 21"/>
          <p:cNvSpPr>
            <a:spLocks noChangeShapeType="1"/>
          </p:cNvSpPr>
          <p:nvPr/>
        </p:nvSpPr>
        <p:spPr bwMode="auto">
          <a:xfrm flipH="1">
            <a:off x="4543425" y="5124450"/>
            <a:ext cx="1035050" cy="1588"/>
          </a:xfrm>
          <a:prstGeom prst="line">
            <a:avLst/>
          </a:prstGeom>
          <a:noFill/>
          <a:ln w="17526">
            <a:solidFill>
              <a:srgbClr val="000000"/>
            </a:solidFill>
            <a:round/>
            <a:headEnd/>
            <a:tailEnd type="stealth" w="med" len="med"/>
          </a:ln>
        </p:spPr>
        <p:txBody>
          <a:bodyPr/>
          <a:lstStyle/>
          <a:p>
            <a:endParaRPr lang="cs-CZ"/>
          </a:p>
        </p:txBody>
      </p:sp>
      <p:sp>
        <p:nvSpPr>
          <p:cNvPr id="35861" name="Rectangle 22"/>
          <p:cNvSpPr>
            <a:spLocks noChangeArrowheads="1"/>
          </p:cNvSpPr>
          <p:nvPr/>
        </p:nvSpPr>
        <p:spPr bwMode="auto">
          <a:xfrm>
            <a:off x="7158038" y="5783263"/>
            <a:ext cx="1162050" cy="2889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Quantity of</a:t>
            </a:r>
            <a:endParaRPr lang="en-US"/>
          </a:p>
        </p:txBody>
      </p:sp>
      <p:sp>
        <p:nvSpPr>
          <p:cNvPr id="35862" name="Rectangle 23"/>
          <p:cNvSpPr>
            <a:spLocks noChangeArrowheads="1"/>
          </p:cNvSpPr>
          <p:nvPr/>
        </p:nvSpPr>
        <p:spPr bwMode="auto">
          <a:xfrm>
            <a:off x="7543800" y="6024563"/>
            <a:ext cx="752475" cy="2889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Output</a:t>
            </a:r>
            <a:endParaRPr lang="en-US"/>
          </a:p>
        </p:txBody>
      </p:sp>
      <p:sp>
        <p:nvSpPr>
          <p:cNvPr id="35863" name="Rectangle 24"/>
          <p:cNvSpPr>
            <a:spLocks noChangeArrowheads="1"/>
          </p:cNvSpPr>
          <p:nvPr/>
        </p:nvSpPr>
        <p:spPr bwMode="auto">
          <a:xfrm>
            <a:off x="915988" y="1509713"/>
            <a:ext cx="601662" cy="2889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Price</a:t>
            </a:r>
            <a:endParaRPr lang="en-US"/>
          </a:p>
        </p:txBody>
      </p:sp>
      <p:sp>
        <p:nvSpPr>
          <p:cNvPr id="35864" name="Rectangle 25"/>
          <p:cNvSpPr>
            <a:spLocks noChangeArrowheads="1"/>
          </p:cNvSpPr>
          <p:nvPr/>
        </p:nvSpPr>
        <p:spPr bwMode="auto">
          <a:xfrm>
            <a:off x="892175" y="1751013"/>
            <a:ext cx="620713" cy="288925"/>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Level</a:t>
            </a:r>
            <a:endParaRPr lang="en-US"/>
          </a:p>
        </p:txBody>
      </p:sp>
      <p:sp>
        <p:nvSpPr>
          <p:cNvPr id="35865" name="Rectangle 26"/>
          <p:cNvSpPr>
            <a:spLocks noChangeArrowheads="1"/>
          </p:cNvSpPr>
          <p:nvPr/>
        </p:nvSpPr>
        <p:spPr bwMode="auto">
          <a:xfrm>
            <a:off x="1277938" y="5789613"/>
            <a:ext cx="204787" cy="27622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grpSp>
        <p:nvGrpSpPr>
          <p:cNvPr id="2" name="Group 27"/>
          <p:cNvGrpSpPr>
            <a:grpSpLocks/>
          </p:cNvGrpSpPr>
          <p:nvPr/>
        </p:nvGrpSpPr>
        <p:grpSpPr bwMode="auto">
          <a:xfrm>
            <a:off x="2201863" y="2117725"/>
            <a:ext cx="4354512" cy="2916238"/>
            <a:chOff x="1387" y="1334"/>
            <a:chExt cx="2743" cy="1837"/>
          </a:xfrm>
        </p:grpSpPr>
        <p:grpSp>
          <p:nvGrpSpPr>
            <p:cNvPr id="35928" name="Group 28"/>
            <p:cNvGrpSpPr>
              <a:grpSpLocks/>
            </p:cNvGrpSpPr>
            <p:nvPr/>
          </p:nvGrpSpPr>
          <p:grpSpPr bwMode="auto">
            <a:xfrm>
              <a:off x="1387" y="1334"/>
              <a:ext cx="2743" cy="1837"/>
              <a:chOff x="1387" y="1334"/>
              <a:chExt cx="2743" cy="1837"/>
            </a:xfrm>
          </p:grpSpPr>
          <p:sp>
            <p:nvSpPr>
              <p:cNvPr id="35930" name="Line 29"/>
              <p:cNvSpPr>
                <a:spLocks noChangeShapeType="1"/>
              </p:cNvSpPr>
              <p:nvPr/>
            </p:nvSpPr>
            <p:spPr bwMode="auto">
              <a:xfrm flipV="1">
                <a:off x="1387" y="1649"/>
                <a:ext cx="2127" cy="1522"/>
              </a:xfrm>
              <a:prstGeom prst="line">
                <a:avLst/>
              </a:prstGeom>
              <a:noFill/>
              <a:ln w="53975">
                <a:solidFill>
                  <a:srgbClr val="003F95"/>
                </a:solidFill>
                <a:round/>
                <a:headEnd/>
                <a:tailEnd/>
              </a:ln>
            </p:spPr>
            <p:txBody>
              <a:bodyPr/>
              <a:lstStyle/>
              <a:p>
                <a:endParaRPr lang="cs-CZ"/>
              </a:p>
            </p:txBody>
          </p:sp>
          <p:sp>
            <p:nvSpPr>
              <p:cNvPr id="35931" name="Rectangle 30"/>
              <p:cNvSpPr>
                <a:spLocks noChangeArrowheads="1"/>
              </p:cNvSpPr>
              <p:nvPr/>
            </p:nvSpPr>
            <p:spPr bwMode="auto">
              <a:xfrm>
                <a:off x="2955" y="1334"/>
                <a:ext cx="1175" cy="17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Short-run aggregate</a:t>
                </a:r>
                <a:endParaRPr lang="en-US"/>
              </a:p>
            </p:txBody>
          </p:sp>
          <p:sp>
            <p:nvSpPr>
              <p:cNvPr id="35932" name="Rectangle 31"/>
              <p:cNvSpPr>
                <a:spLocks noChangeArrowheads="1"/>
              </p:cNvSpPr>
              <p:nvPr/>
            </p:nvSpPr>
            <p:spPr bwMode="auto">
              <a:xfrm>
                <a:off x="3186" y="1486"/>
                <a:ext cx="489" cy="17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 </a:t>
                </a:r>
                <a:endParaRPr lang="en-US"/>
              </a:p>
            </p:txBody>
          </p:sp>
          <p:sp>
            <p:nvSpPr>
              <p:cNvPr id="35933" name="Rectangle 32"/>
              <p:cNvSpPr>
                <a:spLocks noChangeArrowheads="1"/>
              </p:cNvSpPr>
              <p:nvPr/>
            </p:nvSpPr>
            <p:spPr bwMode="auto">
              <a:xfrm>
                <a:off x="3603" y="1486"/>
                <a:ext cx="231" cy="178"/>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AS</a:t>
                </a:r>
                <a:endParaRPr lang="en-US"/>
              </a:p>
            </p:txBody>
          </p:sp>
        </p:grpSp>
        <p:sp>
          <p:nvSpPr>
            <p:cNvPr id="35929" name="Freeform 33"/>
            <p:cNvSpPr>
              <a:spLocks/>
            </p:cNvSpPr>
            <p:nvPr/>
          </p:nvSpPr>
          <p:spPr bwMode="auto">
            <a:xfrm>
              <a:off x="3774" y="1566"/>
              <a:ext cx="22" cy="53"/>
            </a:xfrm>
            <a:custGeom>
              <a:avLst/>
              <a:gdLst>
                <a:gd name="T0" fmla="*/ 22 w 22"/>
                <a:gd name="T1" fmla="*/ 0 h 53"/>
                <a:gd name="T2" fmla="*/ 19 w 22"/>
                <a:gd name="T3" fmla="*/ 0 h 53"/>
                <a:gd name="T4" fmla="*/ 11 w 22"/>
                <a:gd name="T5" fmla="*/ 3 h 53"/>
                <a:gd name="T6" fmla="*/ 0 w 22"/>
                <a:gd name="T7" fmla="*/ 11 h 53"/>
                <a:gd name="T8" fmla="*/ 0 w 22"/>
                <a:gd name="T9" fmla="*/ 19 h 53"/>
                <a:gd name="T10" fmla="*/ 7 w 22"/>
                <a:gd name="T11" fmla="*/ 15 h 53"/>
                <a:gd name="T12" fmla="*/ 15 w 22"/>
                <a:gd name="T13" fmla="*/ 11 h 53"/>
                <a:gd name="T14" fmla="*/ 15 w 22"/>
                <a:gd name="T15" fmla="*/ 53 h 53"/>
                <a:gd name="T16" fmla="*/ 22 w 22"/>
                <a:gd name="T17" fmla="*/ 53 h 53"/>
                <a:gd name="T18" fmla="*/ 22 w 22"/>
                <a:gd name="T19" fmla="*/ 3 h 53"/>
                <a:gd name="T20" fmla="*/ 22 w 22"/>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3"/>
                <a:gd name="T35" fmla="*/ 22 w 22"/>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3">
                  <a:moveTo>
                    <a:pt x="22" y="0"/>
                  </a:moveTo>
                  <a:lnTo>
                    <a:pt x="19" y="0"/>
                  </a:lnTo>
                  <a:lnTo>
                    <a:pt x="11" y="3"/>
                  </a:lnTo>
                  <a:lnTo>
                    <a:pt x="0" y="11"/>
                  </a:lnTo>
                  <a:lnTo>
                    <a:pt x="0" y="19"/>
                  </a:lnTo>
                  <a:lnTo>
                    <a:pt x="7" y="15"/>
                  </a:lnTo>
                  <a:lnTo>
                    <a:pt x="15" y="11"/>
                  </a:lnTo>
                  <a:lnTo>
                    <a:pt x="15" y="53"/>
                  </a:lnTo>
                  <a:lnTo>
                    <a:pt x="22" y="53"/>
                  </a:lnTo>
                  <a:lnTo>
                    <a:pt x="22" y="3"/>
                  </a:lnTo>
                  <a:lnTo>
                    <a:pt x="22" y="0"/>
                  </a:lnTo>
                  <a:close/>
                </a:path>
              </a:pathLst>
            </a:custGeom>
            <a:solidFill>
              <a:srgbClr val="000000"/>
            </a:solidFill>
            <a:ln w="9525">
              <a:noFill/>
              <a:round/>
              <a:headEnd/>
              <a:tailEnd/>
            </a:ln>
          </p:spPr>
          <p:txBody>
            <a:bodyPr/>
            <a:lstStyle/>
            <a:p>
              <a:endParaRPr lang="cs-CZ"/>
            </a:p>
          </p:txBody>
        </p:sp>
      </p:grpSp>
      <p:sp>
        <p:nvSpPr>
          <p:cNvPr id="35867" name="Rectangle 34"/>
          <p:cNvSpPr>
            <a:spLocks noChangeArrowheads="1"/>
          </p:cNvSpPr>
          <p:nvPr/>
        </p:nvSpPr>
        <p:spPr bwMode="auto">
          <a:xfrm>
            <a:off x="3041650" y="2081213"/>
            <a:ext cx="896938" cy="27622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Long-run</a:t>
            </a:r>
            <a:endParaRPr lang="en-US"/>
          </a:p>
        </p:txBody>
      </p:sp>
      <p:sp>
        <p:nvSpPr>
          <p:cNvPr id="35868" name="Rectangle 35"/>
          <p:cNvSpPr>
            <a:spLocks noChangeArrowheads="1"/>
          </p:cNvSpPr>
          <p:nvPr/>
        </p:nvSpPr>
        <p:spPr bwMode="auto">
          <a:xfrm>
            <a:off x="2992438" y="2322513"/>
            <a:ext cx="968375" cy="27622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35869" name="Rectangle 36"/>
          <p:cNvSpPr>
            <a:spLocks noChangeArrowheads="1"/>
          </p:cNvSpPr>
          <p:nvPr/>
        </p:nvSpPr>
        <p:spPr bwMode="auto">
          <a:xfrm>
            <a:off x="3149600" y="2563813"/>
            <a:ext cx="668338" cy="27622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a:t>
            </a:r>
            <a:endParaRPr lang="en-US"/>
          </a:p>
        </p:txBody>
      </p:sp>
      <p:grpSp>
        <p:nvGrpSpPr>
          <p:cNvPr id="4" name="Group 37"/>
          <p:cNvGrpSpPr>
            <a:grpSpLocks/>
          </p:cNvGrpSpPr>
          <p:nvPr/>
        </p:nvGrpSpPr>
        <p:grpSpPr bwMode="auto">
          <a:xfrm>
            <a:off x="2492375" y="2798763"/>
            <a:ext cx="4702175" cy="2708275"/>
            <a:chOff x="1570" y="1763"/>
            <a:chExt cx="2962" cy="1706"/>
          </a:xfrm>
        </p:grpSpPr>
        <p:sp>
          <p:nvSpPr>
            <p:cNvPr id="35922" name="Line 38"/>
            <p:cNvSpPr>
              <a:spLocks noChangeShapeType="1"/>
            </p:cNvSpPr>
            <p:nvPr/>
          </p:nvSpPr>
          <p:spPr bwMode="auto">
            <a:xfrm flipH="1" flipV="1">
              <a:off x="1570" y="1763"/>
              <a:ext cx="2184" cy="1579"/>
            </a:xfrm>
            <a:prstGeom prst="line">
              <a:avLst/>
            </a:prstGeom>
            <a:noFill/>
            <a:ln w="53975">
              <a:solidFill>
                <a:srgbClr val="003F95"/>
              </a:solidFill>
              <a:round/>
              <a:headEnd/>
              <a:tailEnd/>
            </a:ln>
          </p:spPr>
          <p:txBody>
            <a:bodyPr/>
            <a:lstStyle/>
            <a:p>
              <a:endParaRPr lang="cs-CZ"/>
            </a:p>
          </p:txBody>
        </p:sp>
        <p:grpSp>
          <p:nvGrpSpPr>
            <p:cNvPr id="35923" name="Group 39"/>
            <p:cNvGrpSpPr>
              <a:grpSpLocks/>
            </p:cNvGrpSpPr>
            <p:nvPr/>
          </p:nvGrpSpPr>
          <p:grpSpPr bwMode="auto">
            <a:xfrm>
              <a:off x="3789" y="3139"/>
              <a:ext cx="743" cy="330"/>
              <a:chOff x="3789" y="3139"/>
              <a:chExt cx="743" cy="330"/>
            </a:xfrm>
          </p:grpSpPr>
          <p:sp>
            <p:nvSpPr>
              <p:cNvPr id="35924" name="Rectangle 40"/>
              <p:cNvSpPr>
                <a:spLocks noChangeArrowheads="1"/>
              </p:cNvSpPr>
              <p:nvPr/>
            </p:nvSpPr>
            <p:spPr bwMode="auto">
              <a:xfrm>
                <a:off x="3868" y="3139"/>
                <a:ext cx="629" cy="17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35925" name="Rectangle 41"/>
              <p:cNvSpPr>
                <a:spLocks noChangeArrowheads="1"/>
              </p:cNvSpPr>
              <p:nvPr/>
            </p:nvSpPr>
            <p:spPr bwMode="auto">
              <a:xfrm>
                <a:off x="3789" y="3291"/>
                <a:ext cx="573" cy="17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demand, </a:t>
                </a:r>
                <a:endParaRPr lang="en-US"/>
              </a:p>
            </p:txBody>
          </p:sp>
          <p:sp>
            <p:nvSpPr>
              <p:cNvPr id="35926" name="Rectangle 42"/>
              <p:cNvSpPr>
                <a:spLocks noChangeArrowheads="1"/>
              </p:cNvSpPr>
              <p:nvPr/>
            </p:nvSpPr>
            <p:spPr bwMode="auto">
              <a:xfrm>
                <a:off x="4293" y="3291"/>
                <a:ext cx="239" cy="178"/>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AD</a:t>
                </a:r>
                <a:endParaRPr lang="en-US"/>
              </a:p>
            </p:txBody>
          </p:sp>
          <p:sp>
            <p:nvSpPr>
              <p:cNvPr id="35927" name="Freeform 43"/>
              <p:cNvSpPr>
                <a:spLocks/>
              </p:cNvSpPr>
              <p:nvPr/>
            </p:nvSpPr>
            <p:spPr bwMode="auto">
              <a:xfrm>
                <a:off x="4471" y="3371"/>
                <a:ext cx="23" cy="53"/>
              </a:xfrm>
              <a:custGeom>
                <a:avLst/>
                <a:gdLst>
                  <a:gd name="T0" fmla="*/ 23 w 23"/>
                  <a:gd name="T1" fmla="*/ 0 h 53"/>
                  <a:gd name="T2" fmla="*/ 19 w 23"/>
                  <a:gd name="T3" fmla="*/ 0 h 53"/>
                  <a:gd name="T4" fmla="*/ 12 w 23"/>
                  <a:gd name="T5" fmla="*/ 3 h 53"/>
                  <a:gd name="T6" fmla="*/ 0 w 23"/>
                  <a:gd name="T7" fmla="*/ 11 h 53"/>
                  <a:gd name="T8" fmla="*/ 0 w 23"/>
                  <a:gd name="T9" fmla="*/ 18 h 53"/>
                  <a:gd name="T10" fmla="*/ 8 w 23"/>
                  <a:gd name="T11" fmla="*/ 15 h 53"/>
                  <a:gd name="T12" fmla="*/ 15 w 23"/>
                  <a:gd name="T13" fmla="*/ 11 h 53"/>
                  <a:gd name="T14" fmla="*/ 15 w 23"/>
                  <a:gd name="T15" fmla="*/ 53 h 53"/>
                  <a:gd name="T16" fmla="*/ 23 w 23"/>
                  <a:gd name="T17" fmla="*/ 53 h 53"/>
                  <a:gd name="T18" fmla="*/ 23 w 23"/>
                  <a:gd name="T19" fmla="*/ 3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3"/>
                    </a:lnTo>
                    <a:lnTo>
                      <a:pt x="0" y="11"/>
                    </a:lnTo>
                    <a:lnTo>
                      <a:pt x="0" y="18"/>
                    </a:lnTo>
                    <a:lnTo>
                      <a:pt x="8" y="15"/>
                    </a:lnTo>
                    <a:lnTo>
                      <a:pt x="15" y="11"/>
                    </a:lnTo>
                    <a:lnTo>
                      <a:pt x="15" y="53"/>
                    </a:lnTo>
                    <a:lnTo>
                      <a:pt x="23" y="53"/>
                    </a:lnTo>
                    <a:lnTo>
                      <a:pt x="23" y="3"/>
                    </a:lnTo>
                    <a:lnTo>
                      <a:pt x="23" y="0"/>
                    </a:lnTo>
                    <a:close/>
                  </a:path>
                </a:pathLst>
              </a:custGeom>
              <a:solidFill>
                <a:srgbClr val="000000"/>
              </a:solidFill>
              <a:ln w="9525">
                <a:noFill/>
                <a:round/>
                <a:headEnd/>
                <a:tailEnd/>
              </a:ln>
            </p:spPr>
            <p:txBody>
              <a:bodyPr/>
              <a:lstStyle/>
              <a:p>
                <a:endParaRPr lang="cs-CZ"/>
              </a:p>
            </p:txBody>
          </p:sp>
        </p:grpSp>
      </p:grpSp>
      <p:grpSp>
        <p:nvGrpSpPr>
          <p:cNvPr id="6" name="Group 44"/>
          <p:cNvGrpSpPr>
            <a:grpSpLocks/>
          </p:cNvGrpSpPr>
          <p:nvPr/>
        </p:nvGrpSpPr>
        <p:grpSpPr bwMode="auto">
          <a:xfrm>
            <a:off x="1198563" y="3695700"/>
            <a:ext cx="3130550" cy="2382838"/>
            <a:chOff x="755" y="2328"/>
            <a:chExt cx="1972" cy="1501"/>
          </a:xfrm>
        </p:grpSpPr>
        <p:grpSp>
          <p:nvGrpSpPr>
            <p:cNvPr id="35912" name="Group 45"/>
            <p:cNvGrpSpPr>
              <a:grpSpLocks/>
            </p:cNvGrpSpPr>
            <p:nvPr/>
          </p:nvGrpSpPr>
          <p:grpSpPr bwMode="auto">
            <a:xfrm>
              <a:off x="755" y="2328"/>
              <a:ext cx="1972" cy="189"/>
              <a:chOff x="755" y="2328"/>
              <a:chExt cx="1972" cy="189"/>
            </a:xfrm>
          </p:grpSpPr>
          <p:sp>
            <p:nvSpPr>
              <p:cNvPr id="35916" name="Freeform 46"/>
              <p:cNvSpPr>
                <a:spLocks/>
              </p:cNvSpPr>
              <p:nvPr/>
            </p:nvSpPr>
            <p:spPr bwMode="auto">
              <a:xfrm>
                <a:off x="918" y="2404"/>
                <a:ext cx="1544" cy="1"/>
              </a:xfrm>
              <a:custGeom>
                <a:avLst/>
                <a:gdLst>
                  <a:gd name="T0" fmla="*/ 0 w 1544"/>
                  <a:gd name="T1" fmla="*/ 0 h 1"/>
                  <a:gd name="T2" fmla="*/ 1544 w 1544"/>
                  <a:gd name="T3" fmla="*/ 0 h 1"/>
                  <a:gd name="T4" fmla="*/ 0 60000 65536"/>
                  <a:gd name="T5" fmla="*/ 0 60000 65536"/>
                  <a:gd name="T6" fmla="*/ 0 w 1544"/>
                  <a:gd name="T7" fmla="*/ 0 h 1"/>
                  <a:gd name="T8" fmla="*/ 1544 w 1544"/>
                  <a:gd name="T9" fmla="*/ 1 h 1"/>
                </a:gdLst>
                <a:ahLst/>
                <a:cxnLst>
                  <a:cxn ang="T4">
                    <a:pos x="T0" y="T1"/>
                  </a:cxn>
                  <a:cxn ang="T5">
                    <a:pos x="T2" y="T3"/>
                  </a:cxn>
                </a:cxnLst>
                <a:rect l="T6" t="T7" r="T8" b="T9"/>
                <a:pathLst>
                  <a:path w="1544" h="1">
                    <a:moveTo>
                      <a:pt x="0" y="0"/>
                    </a:moveTo>
                    <a:lnTo>
                      <a:pt x="1544" y="0"/>
                    </a:lnTo>
                  </a:path>
                </a:pathLst>
              </a:custGeom>
              <a:noFill/>
              <a:ln w="17463">
                <a:solidFill>
                  <a:schemeClr val="tx1"/>
                </a:solidFill>
                <a:prstDash val="sysDot"/>
                <a:round/>
                <a:headEnd/>
                <a:tailEnd/>
              </a:ln>
            </p:spPr>
            <p:txBody>
              <a:bodyPr/>
              <a:lstStyle/>
              <a:p>
                <a:endParaRPr lang="cs-CZ"/>
              </a:p>
            </p:txBody>
          </p:sp>
          <p:sp>
            <p:nvSpPr>
              <p:cNvPr id="35917" name="Oval 47"/>
              <p:cNvSpPr>
                <a:spLocks noChangeArrowheads="1"/>
              </p:cNvSpPr>
              <p:nvPr/>
            </p:nvSpPr>
            <p:spPr bwMode="auto">
              <a:xfrm>
                <a:off x="2424" y="2370"/>
                <a:ext cx="81" cy="80"/>
              </a:xfrm>
              <a:prstGeom prst="ellipse">
                <a:avLst/>
              </a:prstGeom>
              <a:solidFill>
                <a:srgbClr val="000000"/>
              </a:solidFill>
              <a:ln w="9525">
                <a:noFill/>
                <a:round/>
                <a:headEnd/>
                <a:tailEnd/>
              </a:ln>
            </p:spPr>
            <p:txBody>
              <a:bodyPr/>
              <a:lstStyle/>
              <a:p>
                <a:endParaRPr lang="en-GB"/>
              </a:p>
            </p:txBody>
          </p:sp>
          <p:sp>
            <p:nvSpPr>
              <p:cNvPr id="35918" name="Rectangle 48"/>
              <p:cNvSpPr>
                <a:spLocks noChangeArrowheads="1"/>
              </p:cNvSpPr>
              <p:nvPr/>
            </p:nvSpPr>
            <p:spPr bwMode="auto">
              <a:xfrm>
                <a:off x="2583" y="2328"/>
                <a:ext cx="144" cy="17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a:t>
                </a:r>
                <a:endParaRPr lang="en-US"/>
              </a:p>
            </p:txBody>
          </p:sp>
          <p:grpSp>
            <p:nvGrpSpPr>
              <p:cNvPr id="35919" name="Group 49"/>
              <p:cNvGrpSpPr>
                <a:grpSpLocks/>
              </p:cNvGrpSpPr>
              <p:nvPr/>
            </p:nvGrpSpPr>
            <p:grpSpPr bwMode="auto">
              <a:xfrm>
                <a:off x="755" y="2339"/>
                <a:ext cx="144" cy="178"/>
                <a:chOff x="755" y="2339"/>
                <a:chExt cx="144" cy="178"/>
              </a:xfrm>
            </p:grpSpPr>
            <p:sp>
              <p:nvSpPr>
                <p:cNvPr id="35920" name="Rectangle 50"/>
                <p:cNvSpPr>
                  <a:spLocks noChangeArrowheads="1"/>
                </p:cNvSpPr>
                <p:nvPr/>
              </p:nvSpPr>
              <p:spPr bwMode="auto">
                <a:xfrm>
                  <a:off x="755" y="2339"/>
                  <a:ext cx="144" cy="178"/>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endParaRPr lang="en-US"/>
                </a:p>
              </p:txBody>
            </p:sp>
            <p:sp>
              <p:nvSpPr>
                <p:cNvPr id="35921" name="Freeform 51"/>
                <p:cNvSpPr>
                  <a:spLocks/>
                </p:cNvSpPr>
                <p:nvPr/>
              </p:nvSpPr>
              <p:spPr bwMode="auto">
                <a:xfrm>
                  <a:off x="839" y="2415"/>
                  <a:ext cx="23" cy="57"/>
                </a:xfrm>
                <a:custGeom>
                  <a:avLst/>
                  <a:gdLst>
                    <a:gd name="T0" fmla="*/ 23 w 23"/>
                    <a:gd name="T1" fmla="*/ 0 h 57"/>
                    <a:gd name="T2" fmla="*/ 19 w 23"/>
                    <a:gd name="T3" fmla="*/ 0 h 57"/>
                    <a:gd name="T4" fmla="*/ 11 w 23"/>
                    <a:gd name="T5" fmla="*/ 8 h 57"/>
                    <a:gd name="T6" fmla="*/ 0 w 23"/>
                    <a:gd name="T7" fmla="*/ 15 h 57"/>
                    <a:gd name="T8" fmla="*/ 0 w 23"/>
                    <a:gd name="T9" fmla="*/ 23 h 57"/>
                    <a:gd name="T10" fmla="*/ 7 w 23"/>
                    <a:gd name="T11" fmla="*/ 19 h 57"/>
                    <a:gd name="T12" fmla="*/ 15 w 23"/>
                    <a:gd name="T13" fmla="*/ 11 h 57"/>
                    <a:gd name="T14" fmla="*/ 15 w 23"/>
                    <a:gd name="T15" fmla="*/ 57 h 57"/>
                    <a:gd name="T16" fmla="*/ 23 w 23"/>
                    <a:gd name="T17" fmla="*/ 57 h 57"/>
                    <a:gd name="T18" fmla="*/ 23 w 23"/>
                    <a:gd name="T19" fmla="*/ 4 h 57"/>
                    <a:gd name="T20" fmla="*/ 23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w="9525">
                  <a:noFill/>
                  <a:round/>
                  <a:headEnd/>
                  <a:tailEnd/>
                </a:ln>
              </p:spPr>
              <p:txBody>
                <a:bodyPr/>
                <a:lstStyle/>
                <a:p>
                  <a:endParaRPr lang="cs-CZ"/>
                </a:p>
              </p:txBody>
            </p:sp>
          </p:grpSp>
        </p:grpSp>
        <p:grpSp>
          <p:nvGrpSpPr>
            <p:cNvPr id="35913" name="Group 52"/>
            <p:cNvGrpSpPr>
              <a:grpSpLocks/>
            </p:cNvGrpSpPr>
            <p:nvPr/>
          </p:nvGrpSpPr>
          <p:grpSpPr bwMode="auto">
            <a:xfrm>
              <a:off x="2420" y="3651"/>
              <a:ext cx="144" cy="178"/>
              <a:chOff x="2420" y="3651"/>
              <a:chExt cx="144" cy="178"/>
            </a:xfrm>
          </p:grpSpPr>
          <p:sp>
            <p:nvSpPr>
              <p:cNvPr id="35914" name="Rectangle 53"/>
              <p:cNvSpPr>
                <a:spLocks noChangeArrowheads="1"/>
              </p:cNvSpPr>
              <p:nvPr/>
            </p:nvSpPr>
            <p:spPr bwMode="auto">
              <a:xfrm>
                <a:off x="2420" y="3651"/>
                <a:ext cx="144" cy="178"/>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endParaRPr lang="en-US"/>
              </a:p>
            </p:txBody>
          </p:sp>
          <p:sp>
            <p:nvSpPr>
              <p:cNvPr id="35915" name="Freeform 54"/>
              <p:cNvSpPr>
                <a:spLocks/>
              </p:cNvSpPr>
              <p:nvPr/>
            </p:nvSpPr>
            <p:spPr bwMode="auto">
              <a:xfrm>
                <a:off x="2503" y="3731"/>
                <a:ext cx="23" cy="53"/>
              </a:xfrm>
              <a:custGeom>
                <a:avLst/>
                <a:gdLst>
                  <a:gd name="T0" fmla="*/ 23 w 23"/>
                  <a:gd name="T1" fmla="*/ 0 h 53"/>
                  <a:gd name="T2" fmla="*/ 16 w 23"/>
                  <a:gd name="T3" fmla="*/ 0 h 53"/>
                  <a:gd name="T4" fmla="*/ 12 w 23"/>
                  <a:gd name="T5" fmla="*/ 4 h 53"/>
                  <a:gd name="T6" fmla="*/ 0 w 23"/>
                  <a:gd name="T7" fmla="*/ 11 h 53"/>
                  <a:gd name="T8" fmla="*/ 0 w 23"/>
                  <a:gd name="T9" fmla="*/ 19 h 53"/>
                  <a:gd name="T10" fmla="*/ 8 w 23"/>
                  <a:gd name="T11" fmla="*/ 15 h 53"/>
                  <a:gd name="T12" fmla="*/ 16 w 23"/>
                  <a:gd name="T13" fmla="*/ 11 h 53"/>
                  <a:gd name="T14" fmla="*/ 16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w="9525">
                <a:noFill/>
                <a:round/>
                <a:headEnd/>
                <a:tailEnd/>
              </a:ln>
            </p:spPr>
            <p:txBody>
              <a:bodyPr/>
              <a:lstStyle/>
              <a:p>
                <a:endParaRPr lang="cs-CZ"/>
              </a:p>
            </p:txBody>
          </p:sp>
        </p:grpSp>
      </p:grpSp>
      <p:grpSp>
        <p:nvGrpSpPr>
          <p:cNvPr id="10" name="Group 55"/>
          <p:cNvGrpSpPr>
            <a:grpSpLocks/>
          </p:cNvGrpSpPr>
          <p:nvPr/>
        </p:nvGrpSpPr>
        <p:grpSpPr bwMode="auto">
          <a:xfrm>
            <a:off x="1549400" y="3125788"/>
            <a:ext cx="3890963" cy="2568575"/>
            <a:chOff x="976" y="1969"/>
            <a:chExt cx="2451" cy="1618"/>
          </a:xfrm>
        </p:grpSpPr>
        <p:sp>
          <p:nvSpPr>
            <p:cNvPr id="35910" name="Line 56"/>
            <p:cNvSpPr>
              <a:spLocks noChangeShapeType="1"/>
            </p:cNvSpPr>
            <p:nvPr/>
          </p:nvSpPr>
          <p:spPr bwMode="auto">
            <a:xfrm flipH="1" flipV="1">
              <a:off x="976" y="1969"/>
              <a:ext cx="2184" cy="1579"/>
            </a:xfrm>
            <a:prstGeom prst="line">
              <a:avLst/>
            </a:prstGeom>
            <a:noFill/>
            <a:ln w="53975">
              <a:solidFill>
                <a:srgbClr val="AD0D1B"/>
              </a:solidFill>
              <a:round/>
              <a:headEnd/>
              <a:tailEnd/>
            </a:ln>
          </p:spPr>
          <p:txBody>
            <a:bodyPr/>
            <a:lstStyle/>
            <a:p>
              <a:endParaRPr lang="cs-CZ"/>
            </a:p>
          </p:txBody>
        </p:sp>
        <p:sp>
          <p:nvSpPr>
            <p:cNvPr id="35911" name="Rectangle 57"/>
            <p:cNvSpPr>
              <a:spLocks noChangeArrowheads="1"/>
            </p:cNvSpPr>
            <p:nvPr/>
          </p:nvSpPr>
          <p:spPr bwMode="auto">
            <a:xfrm>
              <a:off x="3216" y="3443"/>
              <a:ext cx="211"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AD</a:t>
              </a:r>
              <a:r>
                <a:rPr lang="en-US" sz="1500" baseline="-25000">
                  <a:solidFill>
                    <a:srgbClr val="000000"/>
                  </a:solidFill>
                  <a:latin typeface="Arial" charset="0"/>
                </a:rPr>
                <a:t>2</a:t>
              </a:r>
              <a:endParaRPr lang="en-US"/>
            </a:p>
          </p:txBody>
        </p:sp>
      </p:grpSp>
      <p:grpSp>
        <p:nvGrpSpPr>
          <p:cNvPr id="11" name="Group 58"/>
          <p:cNvGrpSpPr>
            <a:grpSpLocks/>
          </p:cNvGrpSpPr>
          <p:nvPr/>
        </p:nvGrpSpPr>
        <p:grpSpPr bwMode="auto">
          <a:xfrm>
            <a:off x="2982913" y="2816225"/>
            <a:ext cx="3595687" cy="2671763"/>
            <a:chOff x="1879" y="1774"/>
            <a:chExt cx="2265" cy="1683"/>
          </a:xfrm>
        </p:grpSpPr>
        <p:sp>
          <p:nvSpPr>
            <p:cNvPr id="35908" name="Line 59"/>
            <p:cNvSpPr>
              <a:spLocks noChangeShapeType="1"/>
            </p:cNvSpPr>
            <p:nvPr/>
          </p:nvSpPr>
          <p:spPr bwMode="auto">
            <a:xfrm flipV="1">
              <a:off x="1879" y="1923"/>
              <a:ext cx="2127" cy="1534"/>
            </a:xfrm>
            <a:prstGeom prst="line">
              <a:avLst/>
            </a:prstGeom>
            <a:noFill/>
            <a:ln w="53975">
              <a:solidFill>
                <a:srgbClr val="AD0D1B"/>
              </a:solidFill>
              <a:round/>
              <a:headEnd/>
              <a:tailEnd/>
            </a:ln>
          </p:spPr>
          <p:txBody>
            <a:bodyPr/>
            <a:lstStyle/>
            <a:p>
              <a:endParaRPr lang="cs-CZ"/>
            </a:p>
          </p:txBody>
        </p:sp>
        <p:sp>
          <p:nvSpPr>
            <p:cNvPr id="35909" name="Rectangle 60"/>
            <p:cNvSpPr>
              <a:spLocks noChangeArrowheads="1"/>
            </p:cNvSpPr>
            <p:nvPr/>
          </p:nvSpPr>
          <p:spPr bwMode="auto">
            <a:xfrm>
              <a:off x="3940" y="1774"/>
              <a:ext cx="20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AS</a:t>
              </a:r>
              <a:r>
                <a:rPr lang="en-US" sz="1500" baseline="-25000">
                  <a:solidFill>
                    <a:srgbClr val="000000"/>
                  </a:solidFill>
                  <a:latin typeface="Arial" charset="0"/>
                </a:rPr>
                <a:t>2</a:t>
              </a:r>
              <a:endParaRPr lang="en-US"/>
            </a:p>
          </p:txBody>
        </p:sp>
      </p:grpSp>
      <p:grpSp>
        <p:nvGrpSpPr>
          <p:cNvPr id="12" name="Group 61"/>
          <p:cNvGrpSpPr>
            <a:grpSpLocks/>
          </p:cNvGrpSpPr>
          <p:nvPr/>
        </p:nvGrpSpPr>
        <p:grpSpPr bwMode="auto">
          <a:xfrm>
            <a:off x="5053013" y="4343400"/>
            <a:ext cx="2813050" cy="727075"/>
            <a:chOff x="3183" y="2736"/>
            <a:chExt cx="1772" cy="458"/>
          </a:xfrm>
        </p:grpSpPr>
        <p:sp>
          <p:nvSpPr>
            <p:cNvPr id="35903" name="Line 62"/>
            <p:cNvSpPr>
              <a:spLocks noChangeShapeType="1"/>
            </p:cNvSpPr>
            <p:nvPr/>
          </p:nvSpPr>
          <p:spPr bwMode="auto">
            <a:xfrm flipH="1">
              <a:off x="3183" y="2827"/>
              <a:ext cx="537" cy="367"/>
            </a:xfrm>
            <a:prstGeom prst="line">
              <a:avLst/>
            </a:prstGeom>
            <a:noFill/>
            <a:ln w="17463">
              <a:solidFill>
                <a:srgbClr val="000000"/>
              </a:solidFill>
              <a:round/>
              <a:headEnd/>
              <a:tailEnd/>
            </a:ln>
          </p:spPr>
          <p:txBody>
            <a:bodyPr/>
            <a:lstStyle/>
            <a:p>
              <a:endParaRPr lang="cs-CZ"/>
            </a:p>
          </p:txBody>
        </p:sp>
        <p:grpSp>
          <p:nvGrpSpPr>
            <p:cNvPr id="35904" name="Group 63"/>
            <p:cNvGrpSpPr>
              <a:grpSpLocks/>
            </p:cNvGrpSpPr>
            <p:nvPr/>
          </p:nvGrpSpPr>
          <p:grpSpPr bwMode="auto">
            <a:xfrm>
              <a:off x="3686" y="2736"/>
              <a:ext cx="1269" cy="320"/>
              <a:chOff x="3686" y="2736"/>
              <a:chExt cx="1269" cy="320"/>
            </a:xfrm>
          </p:grpSpPr>
          <p:sp>
            <p:nvSpPr>
              <p:cNvPr id="35905" name="Rectangle 64"/>
              <p:cNvSpPr>
                <a:spLocks noChangeArrowheads="1"/>
              </p:cNvSpPr>
              <p:nvPr/>
            </p:nvSpPr>
            <p:spPr bwMode="auto">
              <a:xfrm>
                <a:off x="3686" y="2736"/>
                <a:ext cx="1269" cy="320"/>
              </a:xfrm>
              <a:prstGeom prst="rect">
                <a:avLst/>
              </a:prstGeom>
              <a:solidFill>
                <a:srgbClr val="E1E5E9"/>
              </a:solidFill>
              <a:ln w="9525">
                <a:noFill/>
                <a:miter lim="800000"/>
                <a:headEnd/>
                <a:tailEnd/>
              </a:ln>
            </p:spPr>
            <p:txBody>
              <a:bodyPr/>
              <a:lstStyle/>
              <a:p>
                <a:endParaRPr lang="en-GB"/>
              </a:p>
            </p:txBody>
          </p:sp>
          <p:sp>
            <p:nvSpPr>
              <p:cNvPr id="35906" name="Rectangle 65"/>
              <p:cNvSpPr>
                <a:spLocks noChangeArrowheads="1"/>
              </p:cNvSpPr>
              <p:nvPr/>
            </p:nvSpPr>
            <p:spPr bwMode="auto">
              <a:xfrm>
                <a:off x="3724" y="2749"/>
                <a:ext cx="8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 A decrease in</a:t>
                </a:r>
                <a:endParaRPr lang="en-US"/>
              </a:p>
            </p:txBody>
          </p:sp>
          <p:sp>
            <p:nvSpPr>
              <p:cNvPr id="35907" name="Rectangle 66"/>
              <p:cNvSpPr>
                <a:spLocks noChangeArrowheads="1"/>
              </p:cNvSpPr>
              <p:nvPr/>
            </p:nvSpPr>
            <p:spPr bwMode="auto">
              <a:xfrm>
                <a:off x="3724" y="2900"/>
                <a:ext cx="120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 demand . . .</a:t>
                </a:r>
                <a:endParaRPr lang="en-US"/>
              </a:p>
            </p:txBody>
          </p:sp>
        </p:grpSp>
      </p:grpSp>
      <p:grpSp>
        <p:nvGrpSpPr>
          <p:cNvPr id="14" name="Group 67"/>
          <p:cNvGrpSpPr>
            <a:grpSpLocks/>
          </p:cNvGrpSpPr>
          <p:nvPr/>
        </p:nvGrpSpPr>
        <p:grpSpPr bwMode="auto">
          <a:xfrm>
            <a:off x="1222375" y="1109663"/>
            <a:ext cx="4138613" cy="3106737"/>
            <a:chOff x="770" y="699"/>
            <a:chExt cx="2607" cy="1957"/>
          </a:xfrm>
        </p:grpSpPr>
        <p:sp>
          <p:nvSpPr>
            <p:cNvPr id="35900" name="Line 68"/>
            <p:cNvSpPr>
              <a:spLocks noChangeShapeType="1"/>
            </p:cNvSpPr>
            <p:nvPr/>
          </p:nvSpPr>
          <p:spPr bwMode="auto">
            <a:xfrm>
              <a:off x="987" y="848"/>
              <a:ext cx="1018" cy="1808"/>
            </a:xfrm>
            <a:prstGeom prst="line">
              <a:avLst/>
            </a:prstGeom>
            <a:noFill/>
            <a:ln w="17463">
              <a:solidFill>
                <a:srgbClr val="000000"/>
              </a:solidFill>
              <a:round/>
              <a:headEnd/>
              <a:tailEnd/>
            </a:ln>
          </p:spPr>
          <p:txBody>
            <a:bodyPr/>
            <a:lstStyle/>
            <a:p>
              <a:endParaRPr lang="cs-CZ"/>
            </a:p>
          </p:txBody>
        </p:sp>
        <p:sp>
          <p:nvSpPr>
            <p:cNvPr id="35901" name="Rectangle 69"/>
            <p:cNvSpPr>
              <a:spLocks noChangeArrowheads="1"/>
            </p:cNvSpPr>
            <p:nvPr/>
          </p:nvSpPr>
          <p:spPr bwMode="auto">
            <a:xfrm>
              <a:off x="770" y="699"/>
              <a:ext cx="2607" cy="172"/>
            </a:xfrm>
            <a:prstGeom prst="rect">
              <a:avLst/>
            </a:prstGeom>
            <a:solidFill>
              <a:srgbClr val="E1E5E9"/>
            </a:solidFill>
            <a:ln w="9525">
              <a:noFill/>
              <a:miter lim="800000"/>
              <a:headEnd/>
              <a:tailEnd/>
            </a:ln>
          </p:spPr>
          <p:txBody>
            <a:bodyPr/>
            <a:lstStyle/>
            <a:p>
              <a:endParaRPr lang="en-GB"/>
            </a:p>
          </p:txBody>
        </p:sp>
        <p:sp>
          <p:nvSpPr>
            <p:cNvPr id="35902" name="Rectangle 70"/>
            <p:cNvSpPr>
              <a:spLocks noChangeArrowheads="1"/>
            </p:cNvSpPr>
            <p:nvPr/>
          </p:nvSpPr>
          <p:spPr bwMode="auto">
            <a:xfrm>
              <a:off x="827" y="720"/>
              <a:ext cx="243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 . . . causes output to fall in the short run . . .</a:t>
              </a:r>
              <a:endParaRPr lang="en-US"/>
            </a:p>
          </p:txBody>
        </p:sp>
      </p:grpSp>
      <p:grpSp>
        <p:nvGrpSpPr>
          <p:cNvPr id="15" name="Group 71"/>
          <p:cNvGrpSpPr>
            <a:grpSpLocks/>
          </p:cNvGrpSpPr>
          <p:nvPr/>
        </p:nvGrpSpPr>
        <p:grpSpPr bwMode="auto">
          <a:xfrm>
            <a:off x="5343525" y="3198813"/>
            <a:ext cx="2722563" cy="998537"/>
            <a:chOff x="3366" y="2015"/>
            <a:chExt cx="1715" cy="629"/>
          </a:xfrm>
        </p:grpSpPr>
        <p:sp>
          <p:nvSpPr>
            <p:cNvPr id="35894" name="Line 72"/>
            <p:cNvSpPr>
              <a:spLocks noChangeShapeType="1"/>
            </p:cNvSpPr>
            <p:nvPr/>
          </p:nvSpPr>
          <p:spPr bwMode="auto">
            <a:xfrm flipH="1" flipV="1">
              <a:off x="3366" y="2026"/>
              <a:ext cx="663" cy="321"/>
            </a:xfrm>
            <a:prstGeom prst="line">
              <a:avLst/>
            </a:prstGeom>
            <a:noFill/>
            <a:ln w="17463">
              <a:solidFill>
                <a:srgbClr val="000000"/>
              </a:solidFill>
              <a:round/>
              <a:headEnd/>
              <a:tailEnd/>
            </a:ln>
          </p:spPr>
          <p:txBody>
            <a:bodyPr/>
            <a:lstStyle/>
            <a:p>
              <a:endParaRPr lang="cs-CZ"/>
            </a:p>
          </p:txBody>
        </p:sp>
        <p:sp>
          <p:nvSpPr>
            <p:cNvPr id="35895" name="Rectangle 73"/>
            <p:cNvSpPr>
              <a:spLocks noChangeArrowheads="1"/>
            </p:cNvSpPr>
            <p:nvPr/>
          </p:nvSpPr>
          <p:spPr bwMode="auto">
            <a:xfrm>
              <a:off x="3994" y="2015"/>
              <a:ext cx="1087" cy="629"/>
            </a:xfrm>
            <a:prstGeom prst="rect">
              <a:avLst/>
            </a:prstGeom>
            <a:solidFill>
              <a:srgbClr val="E1E5E9"/>
            </a:solidFill>
            <a:ln w="9525">
              <a:noFill/>
              <a:miter lim="800000"/>
              <a:headEnd/>
              <a:tailEnd/>
            </a:ln>
          </p:spPr>
          <p:txBody>
            <a:bodyPr/>
            <a:lstStyle/>
            <a:p>
              <a:endParaRPr lang="en-GB"/>
            </a:p>
          </p:txBody>
        </p:sp>
        <p:sp>
          <p:nvSpPr>
            <p:cNvPr id="35896" name="Rectangle 74"/>
            <p:cNvSpPr>
              <a:spLocks noChangeArrowheads="1"/>
            </p:cNvSpPr>
            <p:nvPr/>
          </p:nvSpPr>
          <p:spPr bwMode="auto">
            <a:xfrm>
              <a:off x="4035" y="2028"/>
              <a:ext cx="79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3. . . . but over </a:t>
              </a:r>
              <a:endParaRPr lang="en-US"/>
            </a:p>
          </p:txBody>
        </p:sp>
        <p:sp>
          <p:nvSpPr>
            <p:cNvPr id="35897" name="Rectangle 75"/>
            <p:cNvSpPr>
              <a:spLocks noChangeArrowheads="1"/>
            </p:cNvSpPr>
            <p:nvPr/>
          </p:nvSpPr>
          <p:spPr bwMode="auto">
            <a:xfrm>
              <a:off x="4035" y="2180"/>
              <a:ext cx="974"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time, the short-run</a:t>
              </a:r>
              <a:endParaRPr lang="en-US"/>
            </a:p>
          </p:txBody>
        </p:sp>
        <p:sp>
          <p:nvSpPr>
            <p:cNvPr id="35898" name="Rectangle 76"/>
            <p:cNvSpPr>
              <a:spLocks noChangeArrowheads="1"/>
            </p:cNvSpPr>
            <p:nvPr/>
          </p:nvSpPr>
          <p:spPr bwMode="auto">
            <a:xfrm>
              <a:off x="4035" y="2332"/>
              <a:ext cx="923"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 supply</a:t>
              </a:r>
              <a:endParaRPr lang="en-US"/>
            </a:p>
          </p:txBody>
        </p:sp>
        <p:sp>
          <p:nvSpPr>
            <p:cNvPr id="35899" name="Rectangle 77"/>
            <p:cNvSpPr>
              <a:spLocks noChangeArrowheads="1"/>
            </p:cNvSpPr>
            <p:nvPr/>
          </p:nvSpPr>
          <p:spPr bwMode="auto">
            <a:xfrm>
              <a:off x="4035" y="2483"/>
              <a:ext cx="805"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curve shifts . . .</a:t>
              </a:r>
              <a:endParaRPr lang="en-US"/>
            </a:p>
          </p:txBody>
        </p:sp>
      </p:grpSp>
      <p:grpSp>
        <p:nvGrpSpPr>
          <p:cNvPr id="16" name="Group 78"/>
          <p:cNvGrpSpPr>
            <a:grpSpLocks/>
          </p:cNvGrpSpPr>
          <p:nvPr/>
        </p:nvGrpSpPr>
        <p:grpSpPr bwMode="auto">
          <a:xfrm>
            <a:off x="3962400" y="4906963"/>
            <a:ext cx="2541588" cy="1616075"/>
            <a:chOff x="2496" y="3091"/>
            <a:chExt cx="1601" cy="1018"/>
          </a:xfrm>
        </p:grpSpPr>
        <p:sp>
          <p:nvSpPr>
            <p:cNvPr id="35890" name="Line 79"/>
            <p:cNvSpPr>
              <a:spLocks noChangeShapeType="1"/>
            </p:cNvSpPr>
            <p:nvPr/>
          </p:nvSpPr>
          <p:spPr bwMode="auto">
            <a:xfrm flipH="1" flipV="1">
              <a:off x="2496" y="3091"/>
              <a:ext cx="401" cy="686"/>
            </a:xfrm>
            <a:prstGeom prst="line">
              <a:avLst/>
            </a:prstGeom>
            <a:noFill/>
            <a:ln w="17463">
              <a:solidFill>
                <a:srgbClr val="000000"/>
              </a:solidFill>
              <a:round/>
              <a:headEnd/>
              <a:tailEnd/>
            </a:ln>
          </p:spPr>
          <p:txBody>
            <a:bodyPr/>
            <a:lstStyle/>
            <a:p>
              <a:endParaRPr lang="cs-CZ"/>
            </a:p>
          </p:txBody>
        </p:sp>
        <p:sp>
          <p:nvSpPr>
            <p:cNvPr id="35891" name="Rectangle 80"/>
            <p:cNvSpPr>
              <a:spLocks noChangeArrowheads="1"/>
            </p:cNvSpPr>
            <p:nvPr/>
          </p:nvSpPr>
          <p:spPr bwMode="auto">
            <a:xfrm>
              <a:off x="2691" y="3777"/>
              <a:ext cx="1406" cy="332"/>
            </a:xfrm>
            <a:prstGeom prst="rect">
              <a:avLst/>
            </a:prstGeom>
            <a:solidFill>
              <a:srgbClr val="E1E5E9"/>
            </a:solidFill>
            <a:ln w="9525">
              <a:noFill/>
              <a:miter lim="800000"/>
              <a:headEnd/>
              <a:tailEnd/>
            </a:ln>
          </p:spPr>
          <p:txBody>
            <a:bodyPr/>
            <a:lstStyle/>
            <a:p>
              <a:endParaRPr lang="en-GB"/>
            </a:p>
          </p:txBody>
        </p:sp>
        <p:sp>
          <p:nvSpPr>
            <p:cNvPr id="35892" name="Rectangle 81"/>
            <p:cNvSpPr>
              <a:spLocks noChangeArrowheads="1"/>
            </p:cNvSpPr>
            <p:nvPr/>
          </p:nvSpPr>
          <p:spPr bwMode="auto">
            <a:xfrm>
              <a:off x="2742" y="3788"/>
              <a:ext cx="1306"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 . . . and output returns</a:t>
              </a:r>
              <a:endParaRPr lang="en-US"/>
            </a:p>
          </p:txBody>
        </p:sp>
        <p:sp>
          <p:nvSpPr>
            <p:cNvPr id="35893" name="Rectangle 82"/>
            <p:cNvSpPr>
              <a:spLocks noChangeArrowheads="1"/>
            </p:cNvSpPr>
            <p:nvPr/>
          </p:nvSpPr>
          <p:spPr bwMode="auto">
            <a:xfrm>
              <a:off x="2742" y="3939"/>
              <a:ext cx="92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to its natural rate.</a:t>
              </a:r>
              <a:endParaRPr lang="en-US"/>
            </a:p>
          </p:txBody>
        </p:sp>
      </p:grpSp>
      <p:grpSp>
        <p:nvGrpSpPr>
          <p:cNvPr id="17" name="Group 83"/>
          <p:cNvGrpSpPr>
            <a:grpSpLocks/>
          </p:cNvGrpSpPr>
          <p:nvPr/>
        </p:nvGrpSpPr>
        <p:grpSpPr bwMode="auto">
          <a:xfrm>
            <a:off x="1193800" y="4706938"/>
            <a:ext cx="3154363" cy="276225"/>
            <a:chOff x="752" y="2965"/>
            <a:chExt cx="1987" cy="174"/>
          </a:xfrm>
        </p:grpSpPr>
        <p:sp>
          <p:nvSpPr>
            <p:cNvPr id="35886" name="Oval 84"/>
            <p:cNvSpPr>
              <a:spLocks noChangeArrowheads="1"/>
            </p:cNvSpPr>
            <p:nvPr/>
          </p:nvSpPr>
          <p:spPr bwMode="auto">
            <a:xfrm>
              <a:off x="2424" y="2999"/>
              <a:ext cx="81" cy="80"/>
            </a:xfrm>
            <a:prstGeom prst="ellipse">
              <a:avLst/>
            </a:prstGeom>
            <a:solidFill>
              <a:srgbClr val="000000"/>
            </a:solidFill>
            <a:ln w="9525">
              <a:noFill/>
              <a:round/>
              <a:headEnd/>
              <a:tailEnd/>
            </a:ln>
          </p:spPr>
          <p:txBody>
            <a:bodyPr/>
            <a:lstStyle/>
            <a:p>
              <a:endParaRPr lang="en-GB"/>
            </a:p>
          </p:txBody>
        </p:sp>
        <p:sp>
          <p:nvSpPr>
            <p:cNvPr id="35887" name="Line 85"/>
            <p:cNvSpPr>
              <a:spLocks noChangeShapeType="1"/>
            </p:cNvSpPr>
            <p:nvPr/>
          </p:nvSpPr>
          <p:spPr bwMode="auto">
            <a:xfrm>
              <a:off x="918" y="3033"/>
              <a:ext cx="1544" cy="1"/>
            </a:xfrm>
            <a:prstGeom prst="line">
              <a:avLst/>
            </a:prstGeom>
            <a:noFill/>
            <a:ln w="17463">
              <a:solidFill>
                <a:schemeClr val="tx1"/>
              </a:solidFill>
              <a:prstDash val="sysDot"/>
              <a:round/>
              <a:headEnd/>
              <a:tailEnd/>
            </a:ln>
          </p:spPr>
          <p:txBody>
            <a:bodyPr/>
            <a:lstStyle/>
            <a:p>
              <a:endParaRPr lang="cs-CZ"/>
            </a:p>
          </p:txBody>
        </p:sp>
        <p:sp>
          <p:nvSpPr>
            <p:cNvPr id="35888" name="Rectangle 86"/>
            <p:cNvSpPr>
              <a:spLocks noChangeArrowheads="1"/>
            </p:cNvSpPr>
            <p:nvPr/>
          </p:nvSpPr>
          <p:spPr bwMode="auto">
            <a:xfrm>
              <a:off x="2587" y="2965"/>
              <a:ext cx="152" cy="17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C</a:t>
              </a:r>
              <a:endParaRPr lang="en-US"/>
            </a:p>
          </p:txBody>
        </p:sp>
        <p:sp>
          <p:nvSpPr>
            <p:cNvPr id="35889" name="Rectangle 87"/>
            <p:cNvSpPr>
              <a:spLocks noChangeArrowheads="1"/>
            </p:cNvSpPr>
            <p:nvPr/>
          </p:nvSpPr>
          <p:spPr bwMode="auto">
            <a:xfrm>
              <a:off x="752" y="2965"/>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r>
                <a:rPr lang="en-US" sz="1500" baseline="-25000">
                  <a:solidFill>
                    <a:srgbClr val="000000"/>
                  </a:solidFill>
                  <a:latin typeface="Arial" charset="0"/>
                </a:rPr>
                <a:t>3</a:t>
              </a:r>
              <a:endParaRPr lang="en-US"/>
            </a:p>
          </p:txBody>
        </p:sp>
      </p:grpSp>
      <p:grpSp>
        <p:nvGrpSpPr>
          <p:cNvPr id="18" name="Group 88"/>
          <p:cNvGrpSpPr>
            <a:grpSpLocks/>
          </p:cNvGrpSpPr>
          <p:nvPr/>
        </p:nvGrpSpPr>
        <p:grpSpPr bwMode="auto">
          <a:xfrm>
            <a:off x="1193800" y="4200525"/>
            <a:ext cx="2436813" cy="1824038"/>
            <a:chOff x="752" y="2646"/>
            <a:chExt cx="1535" cy="1149"/>
          </a:xfrm>
        </p:grpSpPr>
        <p:sp>
          <p:nvSpPr>
            <p:cNvPr id="35881" name="Oval 89"/>
            <p:cNvSpPr>
              <a:spLocks noChangeArrowheads="1"/>
            </p:cNvSpPr>
            <p:nvPr/>
          </p:nvSpPr>
          <p:spPr bwMode="auto">
            <a:xfrm>
              <a:off x="1978" y="2679"/>
              <a:ext cx="81" cy="80"/>
            </a:xfrm>
            <a:prstGeom prst="ellipse">
              <a:avLst/>
            </a:prstGeom>
            <a:solidFill>
              <a:srgbClr val="000000"/>
            </a:solidFill>
            <a:ln w="9525">
              <a:noFill/>
              <a:round/>
              <a:headEnd/>
              <a:tailEnd/>
            </a:ln>
          </p:spPr>
          <p:txBody>
            <a:bodyPr/>
            <a:lstStyle/>
            <a:p>
              <a:endParaRPr lang="en-GB"/>
            </a:p>
          </p:txBody>
        </p:sp>
        <p:sp>
          <p:nvSpPr>
            <p:cNvPr id="35882" name="Freeform 90"/>
            <p:cNvSpPr>
              <a:spLocks/>
            </p:cNvSpPr>
            <p:nvPr/>
          </p:nvSpPr>
          <p:spPr bwMode="auto">
            <a:xfrm>
              <a:off x="918" y="2713"/>
              <a:ext cx="1098" cy="904"/>
            </a:xfrm>
            <a:custGeom>
              <a:avLst/>
              <a:gdLst>
                <a:gd name="T0" fmla="*/ 0 w 1098"/>
                <a:gd name="T1" fmla="*/ 0 h 904"/>
                <a:gd name="T2" fmla="*/ 1098 w 1098"/>
                <a:gd name="T3" fmla="*/ 0 h 904"/>
                <a:gd name="T4" fmla="*/ 1098 w 1098"/>
                <a:gd name="T5" fmla="*/ 904 h 904"/>
                <a:gd name="T6" fmla="*/ 0 60000 65536"/>
                <a:gd name="T7" fmla="*/ 0 60000 65536"/>
                <a:gd name="T8" fmla="*/ 0 60000 65536"/>
                <a:gd name="T9" fmla="*/ 0 w 1098"/>
                <a:gd name="T10" fmla="*/ 0 h 904"/>
                <a:gd name="T11" fmla="*/ 1098 w 1098"/>
                <a:gd name="T12" fmla="*/ 904 h 904"/>
              </a:gdLst>
              <a:ahLst/>
              <a:cxnLst>
                <a:cxn ang="T6">
                  <a:pos x="T0" y="T1"/>
                </a:cxn>
                <a:cxn ang="T7">
                  <a:pos x="T2" y="T3"/>
                </a:cxn>
                <a:cxn ang="T8">
                  <a:pos x="T4" y="T5"/>
                </a:cxn>
              </a:cxnLst>
              <a:rect l="T9" t="T10" r="T11" b="T12"/>
              <a:pathLst>
                <a:path w="1098" h="904">
                  <a:moveTo>
                    <a:pt x="0" y="0"/>
                  </a:moveTo>
                  <a:lnTo>
                    <a:pt x="1098" y="0"/>
                  </a:lnTo>
                  <a:lnTo>
                    <a:pt x="1098" y="904"/>
                  </a:lnTo>
                </a:path>
              </a:pathLst>
            </a:custGeom>
            <a:noFill/>
            <a:ln w="17463">
              <a:solidFill>
                <a:schemeClr val="tx1"/>
              </a:solidFill>
              <a:prstDash val="sysDot"/>
              <a:round/>
              <a:headEnd/>
              <a:tailEnd/>
            </a:ln>
          </p:spPr>
          <p:txBody>
            <a:bodyPr/>
            <a:lstStyle/>
            <a:p>
              <a:endParaRPr lang="cs-CZ"/>
            </a:p>
          </p:txBody>
        </p:sp>
        <p:sp>
          <p:nvSpPr>
            <p:cNvPr id="35883" name="Rectangle 91"/>
            <p:cNvSpPr>
              <a:spLocks noChangeArrowheads="1"/>
            </p:cNvSpPr>
            <p:nvPr/>
          </p:nvSpPr>
          <p:spPr bwMode="auto">
            <a:xfrm>
              <a:off x="2143" y="2646"/>
              <a:ext cx="144" cy="17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B</a:t>
              </a:r>
              <a:endParaRPr lang="en-US"/>
            </a:p>
          </p:txBody>
        </p:sp>
        <p:sp>
          <p:nvSpPr>
            <p:cNvPr id="35884" name="Rectangle 92"/>
            <p:cNvSpPr>
              <a:spLocks noChangeArrowheads="1"/>
            </p:cNvSpPr>
            <p:nvPr/>
          </p:nvSpPr>
          <p:spPr bwMode="auto">
            <a:xfrm>
              <a:off x="752" y="2650"/>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r>
                <a:rPr lang="en-US" sz="1500" baseline="-25000">
                  <a:solidFill>
                    <a:srgbClr val="000000"/>
                  </a:solidFill>
                  <a:latin typeface="Arial" charset="0"/>
                </a:rPr>
                <a:t>2</a:t>
              </a:r>
              <a:endParaRPr lang="en-US"/>
            </a:p>
          </p:txBody>
        </p:sp>
        <p:sp>
          <p:nvSpPr>
            <p:cNvPr id="35885" name="Rectangle 93"/>
            <p:cNvSpPr>
              <a:spLocks noChangeArrowheads="1"/>
            </p:cNvSpPr>
            <p:nvPr/>
          </p:nvSpPr>
          <p:spPr bwMode="auto">
            <a:xfrm>
              <a:off x="1973" y="3651"/>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r>
                <a:rPr lang="en-US" sz="1500" baseline="-25000">
                  <a:solidFill>
                    <a:srgbClr val="000000"/>
                  </a:solidFill>
                  <a:latin typeface="Arial" charset="0"/>
                </a:rPr>
                <a:t>2</a:t>
              </a:r>
              <a:endParaRPr lang="en-US"/>
            </a:p>
          </p:txBody>
        </p:sp>
      </p:grpSp>
      <p:sp>
        <p:nvSpPr>
          <p:cNvPr id="35880" name="Text Box 95"/>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5733"/>
                                        </p:tgtEl>
                                        <p:attrNameLst>
                                          <p:attrName>style.visibility</p:attrName>
                                        </p:attrNameLst>
                                      </p:cBhvr>
                                      <p:to>
                                        <p:strVal val="visible"/>
                                      </p:to>
                                    </p:set>
                                    <p:animEffect transition="in" filter="wipe(right)">
                                      <p:cBhvr>
                                        <p:cTn id="22" dur="500"/>
                                        <p:tgtEl>
                                          <p:spTgt spid="1157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up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5732"/>
                                        </p:tgtEl>
                                        <p:attrNameLst>
                                          <p:attrName>style.visibility</p:attrName>
                                        </p:attrNameLst>
                                      </p:cBhvr>
                                      <p:to>
                                        <p:strVal val="visible"/>
                                      </p:to>
                                    </p:set>
                                    <p:animEffect transition="in" filter="wipe(left)">
                                      <p:cBhvr>
                                        <p:cTn id="47" dur="500"/>
                                        <p:tgtEl>
                                          <p:spTgt spid="11573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trips(down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strips(upRigh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righ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2" grpId="0" animBg="1"/>
      <p:bldP spid="1157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TWO CAUSES OF ECONOMIC FLUCTUATIONS</a:t>
            </a:r>
          </a:p>
        </p:txBody>
      </p:sp>
      <p:sp>
        <p:nvSpPr>
          <p:cNvPr id="36867" name="Rectangle 3"/>
          <p:cNvSpPr>
            <a:spLocks noGrp="1" noChangeArrowheads="1"/>
          </p:cNvSpPr>
          <p:nvPr>
            <p:ph type="body" idx="1"/>
          </p:nvPr>
        </p:nvSpPr>
        <p:spPr>
          <a:xfrm>
            <a:off x="457200" y="1447800"/>
            <a:ext cx="8305800" cy="5194300"/>
          </a:xfrm>
        </p:spPr>
        <p:txBody>
          <a:bodyPr/>
          <a:lstStyle/>
          <a:p>
            <a:r>
              <a:rPr lang="en-US" sz="2800" smtClean="0"/>
              <a:t>Shifts in Aggregate Demand</a:t>
            </a:r>
            <a:endParaRPr lang="en-US" sz="2800" smtClean="0">
              <a:latin typeface="Tahoma" pitchFamily="34" charset="0"/>
            </a:endParaRPr>
          </a:p>
          <a:p>
            <a:pPr lvl="1"/>
            <a:r>
              <a:rPr lang="en-US" sz="2600" smtClean="0"/>
              <a:t>In the short run, shifts in aggregate demand cause fluctuations in the economy’s output of goods and services.</a:t>
            </a:r>
          </a:p>
          <a:p>
            <a:pPr lvl="1"/>
            <a:r>
              <a:rPr lang="en-US" sz="2600" smtClean="0"/>
              <a:t>In the long run, shifts in aggregate demand affect the overall price level but do not affect output.</a:t>
            </a:r>
          </a:p>
          <a:p>
            <a:r>
              <a:rPr lang="en-US" sz="2800" smtClean="0"/>
              <a:t>An Adverse Shift in Aggregate Supply</a:t>
            </a:r>
            <a:endParaRPr lang="en-US" sz="2800" smtClean="0">
              <a:latin typeface="Tahoma" pitchFamily="34" charset="0"/>
            </a:endParaRPr>
          </a:p>
          <a:p>
            <a:pPr lvl="1"/>
            <a:r>
              <a:rPr lang="en-US" sz="2600" smtClean="0"/>
              <a:t>Aggregate supply shifts the curve to the left when:</a:t>
            </a:r>
          </a:p>
          <a:p>
            <a:pPr lvl="2"/>
            <a:r>
              <a:rPr lang="en-US" smtClean="0"/>
              <a:t>Output falls below the natural rate of employment.</a:t>
            </a:r>
          </a:p>
          <a:p>
            <a:pPr lvl="2"/>
            <a:r>
              <a:rPr lang="en-US" smtClean="0"/>
              <a:t>Unemployment rises.</a:t>
            </a:r>
          </a:p>
          <a:p>
            <a:pPr lvl="2"/>
            <a:r>
              <a:rPr lang="en-US" smtClean="0"/>
              <a:t>The price level rises.</a:t>
            </a:r>
          </a:p>
          <a:p>
            <a:pPr lvl="1"/>
            <a:endParaRPr lang="en-US" smtClean="0"/>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7891" name="Rectangle 3"/>
          <p:cNvSpPr>
            <a:spLocks noGrp="1" noChangeArrowheads="1"/>
          </p:cNvSpPr>
          <p:nvPr>
            <p:ph type="title"/>
          </p:nvPr>
        </p:nvSpPr>
        <p:spPr>
          <a:xfrm>
            <a:off x="609600" y="50800"/>
            <a:ext cx="8229600" cy="685800"/>
          </a:xfrm>
        </p:spPr>
        <p:txBody>
          <a:bodyPr/>
          <a:lstStyle/>
          <a:p>
            <a:pPr>
              <a:lnSpc>
                <a:spcPct val="80000"/>
              </a:lnSpc>
            </a:pPr>
            <a:r>
              <a:rPr lang="en-US" sz="2800" smtClean="0"/>
              <a:t>Figure 10 An</a:t>
            </a:r>
            <a:r>
              <a:rPr lang="en-US" sz="2800" smtClean="0">
                <a:latin typeface="Tahoma" pitchFamily="34" charset="0"/>
              </a:rPr>
              <a:t> </a:t>
            </a:r>
            <a:r>
              <a:rPr lang="en-US" sz="2800" smtClean="0"/>
              <a:t>Adverse Shift in Aggregate Supply</a:t>
            </a:r>
          </a:p>
        </p:txBody>
      </p:sp>
      <p:sp>
        <p:nvSpPr>
          <p:cNvPr id="37892" name="Rectangle 5"/>
          <p:cNvSpPr>
            <a:spLocks noChangeArrowheads="1"/>
          </p:cNvSpPr>
          <p:nvPr/>
        </p:nvSpPr>
        <p:spPr bwMode="auto">
          <a:xfrm>
            <a:off x="2052638" y="1825625"/>
            <a:ext cx="6300787" cy="4098925"/>
          </a:xfrm>
          <a:prstGeom prst="rect">
            <a:avLst/>
          </a:prstGeom>
          <a:solidFill>
            <a:srgbClr val="F3F6F9"/>
          </a:solidFill>
          <a:ln w="200025">
            <a:solidFill>
              <a:srgbClr val="F3F6F9"/>
            </a:solidFill>
            <a:miter lim="800000"/>
            <a:headEnd/>
            <a:tailEnd/>
          </a:ln>
        </p:spPr>
        <p:txBody>
          <a:bodyPr/>
          <a:lstStyle/>
          <a:p>
            <a:endParaRPr lang="en-GB"/>
          </a:p>
        </p:txBody>
      </p:sp>
      <p:sp>
        <p:nvSpPr>
          <p:cNvPr id="37893" name="Rectangle 6"/>
          <p:cNvSpPr>
            <a:spLocks noChangeArrowheads="1"/>
          </p:cNvSpPr>
          <p:nvPr/>
        </p:nvSpPr>
        <p:spPr bwMode="auto">
          <a:xfrm>
            <a:off x="2052638" y="1825625"/>
            <a:ext cx="6300787" cy="4098925"/>
          </a:xfrm>
          <a:prstGeom prst="rect">
            <a:avLst/>
          </a:prstGeom>
          <a:solidFill>
            <a:srgbClr val="F2F4F8"/>
          </a:solidFill>
          <a:ln w="180975">
            <a:solidFill>
              <a:srgbClr val="F2F4F8"/>
            </a:solidFill>
            <a:miter lim="800000"/>
            <a:headEnd/>
            <a:tailEnd/>
          </a:ln>
        </p:spPr>
        <p:txBody>
          <a:bodyPr/>
          <a:lstStyle/>
          <a:p>
            <a:endParaRPr lang="en-GB"/>
          </a:p>
        </p:txBody>
      </p:sp>
      <p:sp>
        <p:nvSpPr>
          <p:cNvPr id="37894" name="Rectangle 7"/>
          <p:cNvSpPr>
            <a:spLocks noChangeArrowheads="1"/>
          </p:cNvSpPr>
          <p:nvPr/>
        </p:nvSpPr>
        <p:spPr bwMode="auto">
          <a:xfrm>
            <a:off x="2052638" y="1825625"/>
            <a:ext cx="6300787" cy="4098925"/>
          </a:xfrm>
          <a:prstGeom prst="rect">
            <a:avLst/>
          </a:prstGeom>
          <a:solidFill>
            <a:srgbClr val="F1F4F7"/>
          </a:solidFill>
          <a:ln w="163513">
            <a:solidFill>
              <a:srgbClr val="F1F4F7"/>
            </a:solidFill>
            <a:miter lim="800000"/>
            <a:headEnd/>
            <a:tailEnd/>
          </a:ln>
        </p:spPr>
        <p:txBody>
          <a:bodyPr/>
          <a:lstStyle/>
          <a:p>
            <a:endParaRPr lang="en-GB"/>
          </a:p>
        </p:txBody>
      </p:sp>
      <p:sp>
        <p:nvSpPr>
          <p:cNvPr id="37895" name="Rectangle 8"/>
          <p:cNvSpPr>
            <a:spLocks noChangeArrowheads="1"/>
          </p:cNvSpPr>
          <p:nvPr/>
        </p:nvSpPr>
        <p:spPr bwMode="auto">
          <a:xfrm>
            <a:off x="2052638" y="1825625"/>
            <a:ext cx="6300787" cy="4098925"/>
          </a:xfrm>
          <a:prstGeom prst="rect">
            <a:avLst/>
          </a:prstGeom>
          <a:solidFill>
            <a:srgbClr val="F0F2F5"/>
          </a:solidFill>
          <a:ln w="146050">
            <a:solidFill>
              <a:srgbClr val="F0F2F5"/>
            </a:solidFill>
            <a:miter lim="800000"/>
            <a:headEnd/>
            <a:tailEnd/>
          </a:ln>
        </p:spPr>
        <p:txBody>
          <a:bodyPr/>
          <a:lstStyle/>
          <a:p>
            <a:endParaRPr lang="en-GB"/>
          </a:p>
        </p:txBody>
      </p:sp>
      <p:sp>
        <p:nvSpPr>
          <p:cNvPr id="37896" name="Rectangle 9"/>
          <p:cNvSpPr>
            <a:spLocks noChangeArrowheads="1"/>
          </p:cNvSpPr>
          <p:nvPr/>
        </p:nvSpPr>
        <p:spPr bwMode="auto">
          <a:xfrm>
            <a:off x="2052638" y="1825625"/>
            <a:ext cx="6300787" cy="4098925"/>
          </a:xfrm>
          <a:prstGeom prst="rect">
            <a:avLst/>
          </a:prstGeom>
          <a:solidFill>
            <a:srgbClr val="EEF1F4"/>
          </a:solidFill>
          <a:ln w="127000">
            <a:solidFill>
              <a:srgbClr val="EEF1F4"/>
            </a:solidFill>
            <a:miter lim="800000"/>
            <a:headEnd/>
            <a:tailEnd/>
          </a:ln>
        </p:spPr>
        <p:txBody>
          <a:bodyPr/>
          <a:lstStyle/>
          <a:p>
            <a:endParaRPr lang="en-GB"/>
          </a:p>
        </p:txBody>
      </p:sp>
      <p:sp>
        <p:nvSpPr>
          <p:cNvPr id="37897" name="Rectangle 10"/>
          <p:cNvSpPr>
            <a:spLocks noChangeArrowheads="1"/>
          </p:cNvSpPr>
          <p:nvPr/>
        </p:nvSpPr>
        <p:spPr bwMode="auto">
          <a:xfrm>
            <a:off x="2052638" y="1825625"/>
            <a:ext cx="6300787" cy="4098925"/>
          </a:xfrm>
          <a:prstGeom prst="rect">
            <a:avLst/>
          </a:prstGeom>
          <a:solidFill>
            <a:srgbClr val="EDEFF3"/>
          </a:solidFill>
          <a:ln w="109538">
            <a:solidFill>
              <a:srgbClr val="EDEFF3"/>
            </a:solidFill>
            <a:miter lim="800000"/>
            <a:headEnd/>
            <a:tailEnd/>
          </a:ln>
        </p:spPr>
        <p:txBody>
          <a:bodyPr/>
          <a:lstStyle/>
          <a:p>
            <a:endParaRPr lang="en-GB"/>
          </a:p>
        </p:txBody>
      </p:sp>
      <p:sp>
        <p:nvSpPr>
          <p:cNvPr id="37898" name="Rectangle 11"/>
          <p:cNvSpPr>
            <a:spLocks noChangeArrowheads="1"/>
          </p:cNvSpPr>
          <p:nvPr/>
        </p:nvSpPr>
        <p:spPr bwMode="auto">
          <a:xfrm>
            <a:off x="2052638" y="1825625"/>
            <a:ext cx="6300787" cy="4098925"/>
          </a:xfrm>
          <a:prstGeom prst="rect">
            <a:avLst/>
          </a:prstGeom>
          <a:solidFill>
            <a:srgbClr val="EBEEF2"/>
          </a:solidFill>
          <a:ln w="90488">
            <a:solidFill>
              <a:srgbClr val="EBEEF2"/>
            </a:solidFill>
            <a:miter lim="800000"/>
            <a:headEnd/>
            <a:tailEnd/>
          </a:ln>
        </p:spPr>
        <p:txBody>
          <a:bodyPr/>
          <a:lstStyle/>
          <a:p>
            <a:endParaRPr lang="en-GB"/>
          </a:p>
        </p:txBody>
      </p:sp>
      <p:sp>
        <p:nvSpPr>
          <p:cNvPr id="37899" name="Rectangle 12"/>
          <p:cNvSpPr>
            <a:spLocks noChangeArrowheads="1"/>
          </p:cNvSpPr>
          <p:nvPr/>
        </p:nvSpPr>
        <p:spPr bwMode="auto">
          <a:xfrm>
            <a:off x="2052638" y="1825625"/>
            <a:ext cx="6300787" cy="4098925"/>
          </a:xfrm>
          <a:prstGeom prst="rect">
            <a:avLst/>
          </a:prstGeom>
          <a:solidFill>
            <a:srgbClr val="EAECF1"/>
          </a:solidFill>
          <a:ln w="73025">
            <a:solidFill>
              <a:srgbClr val="EAECF1"/>
            </a:solidFill>
            <a:miter lim="800000"/>
            <a:headEnd/>
            <a:tailEnd/>
          </a:ln>
        </p:spPr>
        <p:txBody>
          <a:bodyPr/>
          <a:lstStyle/>
          <a:p>
            <a:endParaRPr lang="en-GB"/>
          </a:p>
        </p:txBody>
      </p:sp>
      <p:sp>
        <p:nvSpPr>
          <p:cNvPr id="37900" name="Rectangle 13"/>
          <p:cNvSpPr>
            <a:spLocks noChangeArrowheads="1"/>
          </p:cNvSpPr>
          <p:nvPr/>
        </p:nvSpPr>
        <p:spPr bwMode="auto">
          <a:xfrm>
            <a:off x="2052638" y="1825625"/>
            <a:ext cx="6300787" cy="4098925"/>
          </a:xfrm>
          <a:prstGeom prst="rect">
            <a:avLst/>
          </a:prstGeom>
          <a:solidFill>
            <a:srgbClr val="E9EBF0"/>
          </a:solidFill>
          <a:ln w="53975">
            <a:solidFill>
              <a:srgbClr val="E9EBF0"/>
            </a:solidFill>
            <a:miter lim="800000"/>
            <a:headEnd/>
            <a:tailEnd/>
          </a:ln>
        </p:spPr>
        <p:txBody>
          <a:bodyPr/>
          <a:lstStyle/>
          <a:p>
            <a:endParaRPr lang="en-GB"/>
          </a:p>
        </p:txBody>
      </p:sp>
      <p:sp>
        <p:nvSpPr>
          <p:cNvPr id="37901" name="Rectangle 14"/>
          <p:cNvSpPr>
            <a:spLocks noChangeArrowheads="1"/>
          </p:cNvSpPr>
          <p:nvPr/>
        </p:nvSpPr>
        <p:spPr bwMode="auto">
          <a:xfrm>
            <a:off x="2052638" y="1825625"/>
            <a:ext cx="6300787" cy="4098925"/>
          </a:xfrm>
          <a:prstGeom prst="rect">
            <a:avLst/>
          </a:prstGeom>
          <a:solidFill>
            <a:srgbClr val="E7EAEF"/>
          </a:solidFill>
          <a:ln w="36513">
            <a:solidFill>
              <a:srgbClr val="E7EAEF"/>
            </a:solidFill>
            <a:miter lim="800000"/>
            <a:headEnd/>
            <a:tailEnd/>
          </a:ln>
        </p:spPr>
        <p:txBody>
          <a:bodyPr/>
          <a:lstStyle/>
          <a:p>
            <a:endParaRPr lang="en-GB"/>
          </a:p>
        </p:txBody>
      </p:sp>
      <p:sp>
        <p:nvSpPr>
          <p:cNvPr id="37902" name="Rectangle 15"/>
          <p:cNvSpPr>
            <a:spLocks noChangeArrowheads="1"/>
          </p:cNvSpPr>
          <p:nvPr/>
        </p:nvSpPr>
        <p:spPr bwMode="auto">
          <a:xfrm>
            <a:off x="2052638" y="1825625"/>
            <a:ext cx="6300787" cy="4098925"/>
          </a:xfrm>
          <a:prstGeom prst="rect">
            <a:avLst/>
          </a:prstGeom>
          <a:solidFill>
            <a:srgbClr val="E6E9EF"/>
          </a:solidFill>
          <a:ln w="17463">
            <a:solidFill>
              <a:srgbClr val="E6E9EF"/>
            </a:solidFill>
            <a:miter lim="800000"/>
            <a:headEnd/>
            <a:tailEnd/>
          </a:ln>
        </p:spPr>
        <p:txBody>
          <a:bodyPr/>
          <a:lstStyle/>
          <a:p>
            <a:endParaRPr lang="en-GB"/>
          </a:p>
        </p:txBody>
      </p:sp>
      <p:sp>
        <p:nvSpPr>
          <p:cNvPr id="37903" name="Rectangle 16"/>
          <p:cNvSpPr>
            <a:spLocks noChangeArrowheads="1"/>
          </p:cNvSpPr>
          <p:nvPr/>
        </p:nvSpPr>
        <p:spPr bwMode="auto">
          <a:xfrm>
            <a:off x="1889125" y="1662113"/>
            <a:ext cx="6427788" cy="4206875"/>
          </a:xfrm>
          <a:prstGeom prst="rect">
            <a:avLst/>
          </a:prstGeom>
          <a:solidFill>
            <a:srgbClr val="FFFFFF"/>
          </a:solidFill>
          <a:ln w="9525">
            <a:noFill/>
            <a:miter lim="800000"/>
            <a:headEnd/>
            <a:tailEnd/>
          </a:ln>
        </p:spPr>
        <p:txBody>
          <a:bodyPr/>
          <a:lstStyle/>
          <a:p>
            <a:endParaRPr lang="en-GB"/>
          </a:p>
        </p:txBody>
      </p:sp>
      <p:sp>
        <p:nvSpPr>
          <p:cNvPr id="37904" name="Line 17"/>
          <p:cNvSpPr>
            <a:spLocks noChangeShapeType="1"/>
          </p:cNvSpPr>
          <p:nvPr/>
        </p:nvSpPr>
        <p:spPr bwMode="auto">
          <a:xfrm>
            <a:off x="4540250" y="6342063"/>
            <a:ext cx="1588" cy="1587"/>
          </a:xfrm>
          <a:prstGeom prst="line">
            <a:avLst/>
          </a:prstGeom>
          <a:noFill/>
          <a:ln w="17463">
            <a:solidFill>
              <a:srgbClr val="60220F"/>
            </a:solidFill>
            <a:round/>
            <a:headEnd/>
            <a:tailEnd/>
          </a:ln>
        </p:spPr>
        <p:txBody>
          <a:bodyPr/>
          <a:lstStyle/>
          <a:p>
            <a:endParaRPr lang="cs-CZ"/>
          </a:p>
        </p:txBody>
      </p:sp>
      <p:sp>
        <p:nvSpPr>
          <p:cNvPr id="116754" name="Line 18"/>
          <p:cNvSpPr>
            <a:spLocks noChangeShapeType="1"/>
          </p:cNvSpPr>
          <p:nvPr/>
        </p:nvSpPr>
        <p:spPr bwMode="auto">
          <a:xfrm flipH="1">
            <a:off x="5684838" y="3276600"/>
            <a:ext cx="744537" cy="1588"/>
          </a:xfrm>
          <a:prstGeom prst="line">
            <a:avLst/>
          </a:prstGeom>
          <a:noFill/>
          <a:ln w="17526">
            <a:solidFill>
              <a:srgbClr val="000000"/>
            </a:solidFill>
            <a:round/>
            <a:headEnd/>
            <a:tailEnd type="stealth" w="med" len="med"/>
          </a:ln>
        </p:spPr>
        <p:txBody>
          <a:bodyPr/>
          <a:lstStyle/>
          <a:p>
            <a:endParaRPr lang="cs-CZ"/>
          </a:p>
        </p:txBody>
      </p:sp>
      <p:sp>
        <p:nvSpPr>
          <p:cNvPr id="116755" name="Line 19"/>
          <p:cNvSpPr>
            <a:spLocks noChangeShapeType="1"/>
          </p:cNvSpPr>
          <p:nvPr/>
        </p:nvSpPr>
        <p:spPr bwMode="auto">
          <a:xfrm flipH="1">
            <a:off x="4106863" y="6051550"/>
            <a:ext cx="236537" cy="1588"/>
          </a:xfrm>
          <a:prstGeom prst="line">
            <a:avLst/>
          </a:prstGeom>
          <a:noFill/>
          <a:ln w="17526">
            <a:solidFill>
              <a:srgbClr val="000000"/>
            </a:solidFill>
            <a:round/>
            <a:headEnd/>
            <a:tailEnd type="stealth" w="med" len="med"/>
          </a:ln>
        </p:spPr>
        <p:txBody>
          <a:bodyPr/>
          <a:lstStyle/>
          <a:p>
            <a:endParaRPr lang="cs-CZ"/>
          </a:p>
        </p:txBody>
      </p:sp>
      <p:sp>
        <p:nvSpPr>
          <p:cNvPr id="37907" name="Line 20"/>
          <p:cNvSpPr>
            <a:spLocks noChangeShapeType="1"/>
          </p:cNvSpPr>
          <p:nvPr/>
        </p:nvSpPr>
        <p:spPr bwMode="auto">
          <a:xfrm>
            <a:off x="4540250" y="2278063"/>
            <a:ext cx="1588" cy="3590925"/>
          </a:xfrm>
          <a:prstGeom prst="line">
            <a:avLst/>
          </a:prstGeom>
          <a:noFill/>
          <a:ln w="53975">
            <a:solidFill>
              <a:srgbClr val="0094AC"/>
            </a:solidFill>
            <a:round/>
            <a:headEnd/>
            <a:tailEnd/>
          </a:ln>
        </p:spPr>
        <p:txBody>
          <a:bodyPr/>
          <a:lstStyle/>
          <a:p>
            <a:endParaRPr lang="cs-CZ"/>
          </a:p>
        </p:txBody>
      </p:sp>
      <p:sp>
        <p:nvSpPr>
          <p:cNvPr id="116757" name="Line 21"/>
          <p:cNvSpPr>
            <a:spLocks noChangeShapeType="1"/>
          </p:cNvSpPr>
          <p:nvPr/>
        </p:nvSpPr>
        <p:spPr bwMode="auto">
          <a:xfrm flipV="1">
            <a:off x="1689100" y="4221163"/>
            <a:ext cx="3175" cy="268287"/>
          </a:xfrm>
          <a:prstGeom prst="line">
            <a:avLst/>
          </a:prstGeom>
          <a:noFill/>
          <a:ln w="17526">
            <a:solidFill>
              <a:srgbClr val="000000"/>
            </a:solidFill>
            <a:round/>
            <a:headEnd/>
            <a:tailEnd type="stealth" w="med" len="med"/>
          </a:ln>
        </p:spPr>
        <p:txBody>
          <a:bodyPr/>
          <a:lstStyle/>
          <a:p>
            <a:endParaRPr lang="cs-CZ"/>
          </a:p>
        </p:txBody>
      </p:sp>
      <p:sp>
        <p:nvSpPr>
          <p:cNvPr id="37909" name="Freeform 22"/>
          <p:cNvSpPr>
            <a:spLocks/>
          </p:cNvSpPr>
          <p:nvPr/>
        </p:nvSpPr>
        <p:spPr bwMode="auto">
          <a:xfrm>
            <a:off x="1889125" y="1662113"/>
            <a:ext cx="6427788" cy="4206875"/>
          </a:xfrm>
          <a:custGeom>
            <a:avLst/>
            <a:gdLst>
              <a:gd name="T0" fmla="*/ 0 w 4049"/>
              <a:gd name="T1" fmla="*/ 0 h 2650"/>
              <a:gd name="T2" fmla="*/ 0 w 4049"/>
              <a:gd name="T3" fmla="*/ 2147483647 h 2650"/>
              <a:gd name="T4" fmla="*/ 2147483647 w 4049"/>
              <a:gd name="T5" fmla="*/ 2147483647 h 2650"/>
              <a:gd name="T6" fmla="*/ 0 60000 65536"/>
              <a:gd name="T7" fmla="*/ 0 60000 65536"/>
              <a:gd name="T8" fmla="*/ 0 60000 65536"/>
              <a:gd name="T9" fmla="*/ 0 w 4049"/>
              <a:gd name="T10" fmla="*/ 0 h 2650"/>
              <a:gd name="T11" fmla="*/ 4049 w 4049"/>
              <a:gd name="T12" fmla="*/ 2650 h 2650"/>
            </a:gdLst>
            <a:ahLst/>
            <a:cxnLst>
              <a:cxn ang="T6">
                <a:pos x="T0" y="T1"/>
              </a:cxn>
              <a:cxn ang="T7">
                <a:pos x="T2" y="T3"/>
              </a:cxn>
              <a:cxn ang="T8">
                <a:pos x="T4" y="T5"/>
              </a:cxn>
            </a:cxnLst>
            <a:rect l="T9" t="T10" r="T11" b="T12"/>
            <a:pathLst>
              <a:path w="4049" h="2650">
                <a:moveTo>
                  <a:pt x="0" y="0"/>
                </a:moveTo>
                <a:lnTo>
                  <a:pt x="0" y="2650"/>
                </a:lnTo>
                <a:lnTo>
                  <a:pt x="4049" y="2650"/>
                </a:lnTo>
              </a:path>
            </a:pathLst>
          </a:custGeom>
          <a:noFill/>
          <a:ln w="17463">
            <a:solidFill>
              <a:srgbClr val="000000"/>
            </a:solidFill>
            <a:round/>
            <a:headEnd/>
            <a:tailEnd/>
          </a:ln>
        </p:spPr>
        <p:txBody>
          <a:bodyPr/>
          <a:lstStyle/>
          <a:p>
            <a:endParaRPr lang="cs-CZ"/>
          </a:p>
        </p:txBody>
      </p:sp>
      <p:sp>
        <p:nvSpPr>
          <p:cNvPr id="37910" name="Rectangle 23"/>
          <p:cNvSpPr>
            <a:spLocks noChangeArrowheads="1"/>
          </p:cNvSpPr>
          <p:nvPr/>
        </p:nvSpPr>
        <p:spPr bwMode="auto">
          <a:xfrm>
            <a:off x="7273925" y="5935663"/>
            <a:ext cx="1152525" cy="274637"/>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Quantity of</a:t>
            </a:r>
            <a:endParaRPr lang="en-US"/>
          </a:p>
        </p:txBody>
      </p:sp>
      <p:sp>
        <p:nvSpPr>
          <p:cNvPr id="37911" name="Rectangle 24"/>
          <p:cNvSpPr>
            <a:spLocks noChangeArrowheads="1"/>
          </p:cNvSpPr>
          <p:nvPr/>
        </p:nvSpPr>
        <p:spPr bwMode="auto">
          <a:xfrm>
            <a:off x="7664450" y="6180138"/>
            <a:ext cx="749300" cy="274637"/>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Output</a:t>
            </a:r>
            <a:endParaRPr lang="en-US"/>
          </a:p>
        </p:txBody>
      </p:sp>
      <p:sp>
        <p:nvSpPr>
          <p:cNvPr id="37912" name="Rectangle 25"/>
          <p:cNvSpPr>
            <a:spLocks noChangeArrowheads="1"/>
          </p:cNvSpPr>
          <p:nvPr/>
        </p:nvSpPr>
        <p:spPr bwMode="auto">
          <a:xfrm>
            <a:off x="1244600" y="1593850"/>
            <a:ext cx="579438" cy="274638"/>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Price</a:t>
            </a:r>
            <a:endParaRPr lang="en-US"/>
          </a:p>
        </p:txBody>
      </p:sp>
      <p:sp>
        <p:nvSpPr>
          <p:cNvPr id="37913" name="Rectangle 26"/>
          <p:cNvSpPr>
            <a:spLocks noChangeArrowheads="1"/>
          </p:cNvSpPr>
          <p:nvPr/>
        </p:nvSpPr>
        <p:spPr bwMode="auto">
          <a:xfrm>
            <a:off x="1220788" y="1838325"/>
            <a:ext cx="609600" cy="274638"/>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Level</a:t>
            </a:r>
            <a:endParaRPr lang="en-US"/>
          </a:p>
        </p:txBody>
      </p:sp>
      <p:sp>
        <p:nvSpPr>
          <p:cNvPr id="37914" name="Rectangle 27"/>
          <p:cNvSpPr>
            <a:spLocks noChangeArrowheads="1"/>
          </p:cNvSpPr>
          <p:nvPr/>
        </p:nvSpPr>
        <p:spPr bwMode="auto">
          <a:xfrm>
            <a:off x="1609725" y="5942013"/>
            <a:ext cx="201613" cy="274637"/>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grpSp>
        <p:nvGrpSpPr>
          <p:cNvPr id="2" name="Group 28"/>
          <p:cNvGrpSpPr>
            <a:grpSpLocks/>
          </p:cNvGrpSpPr>
          <p:nvPr/>
        </p:nvGrpSpPr>
        <p:grpSpPr bwMode="auto">
          <a:xfrm>
            <a:off x="2668588" y="2949575"/>
            <a:ext cx="4957762" cy="2816225"/>
            <a:chOff x="1681" y="1858"/>
            <a:chExt cx="3123" cy="1774"/>
          </a:xfrm>
        </p:grpSpPr>
        <p:sp>
          <p:nvSpPr>
            <p:cNvPr id="37961" name="Line 29"/>
            <p:cNvSpPr>
              <a:spLocks noChangeShapeType="1"/>
            </p:cNvSpPr>
            <p:nvPr/>
          </p:nvSpPr>
          <p:spPr bwMode="auto">
            <a:xfrm flipH="1" flipV="1">
              <a:off x="1681" y="1858"/>
              <a:ext cx="2014" cy="1691"/>
            </a:xfrm>
            <a:prstGeom prst="line">
              <a:avLst/>
            </a:prstGeom>
            <a:noFill/>
            <a:ln w="53975">
              <a:solidFill>
                <a:srgbClr val="003F95"/>
              </a:solidFill>
              <a:round/>
              <a:headEnd/>
              <a:tailEnd/>
            </a:ln>
          </p:spPr>
          <p:txBody>
            <a:bodyPr/>
            <a:lstStyle/>
            <a:p>
              <a:endParaRPr lang="cs-CZ"/>
            </a:p>
          </p:txBody>
        </p:sp>
        <p:sp>
          <p:nvSpPr>
            <p:cNvPr id="37962" name="Rectangle 30"/>
            <p:cNvSpPr>
              <a:spLocks noChangeArrowheads="1"/>
            </p:cNvSpPr>
            <p:nvPr/>
          </p:nvSpPr>
          <p:spPr bwMode="auto">
            <a:xfrm>
              <a:off x="3706" y="3459"/>
              <a:ext cx="1098"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 demand</a:t>
              </a:r>
              <a:endParaRPr lang="en-US"/>
            </a:p>
          </p:txBody>
        </p:sp>
      </p:grpSp>
      <p:grpSp>
        <p:nvGrpSpPr>
          <p:cNvPr id="3" name="Group 31"/>
          <p:cNvGrpSpPr>
            <a:grpSpLocks/>
          </p:cNvGrpSpPr>
          <p:nvPr/>
        </p:nvGrpSpPr>
        <p:grpSpPr bwMode="auto">
          <a:xfrm>
            <a:off x="490538" y="4364038"/>
            <a:ext cx="1162050" cy="1125537"/>
            <a:chOff x="309" y="2749"/>
            <a:chExt cx="732" cy="709"/>
          </a:xfrm>
        </p:grpSpPr>
        <p:sp>
          <p:nvSpPr>
            <p:cNvPr id="37956" name="Line 32"/>
            <p:cNvSpPr>
              <a:spLocks noChangeShapeType="1"/>
            </p:cNvSpPr>
            <p:nvPr/>
          </p:nvSpPr>
          <p:spPr bwMode="auto">
            <a:xfrm flipH="1">
              <a:off x="686" y="2749"/>
              <a:ext cx="343" cy="297"/>
            </a:xfrm>
            <a:prstGeom prst="line">
              <a:avLst/>
            </a:prstGeom>
            <a:noFill/>
            <a:ln w="17463">
              <a:solidFill>
                <a:srgbClr val="000000"/>
              </a:solidFill>
              <a:round/>
              <a:headEnd/>
              <a:tailEnd/>
            </a:ln>
          </p:spPr>
          <p:txBody>
            <a:bodyPr/>
            <a:lstStyle/>
            <a:p>
              <a:endParaRPr lang="cs-CZ"/>
            </a:p>
          </p:txBody>
        </p:sp>
        <p:sp>
          <p:nvSpPr>
            <p:cNvPr id="37957" name="Rectangle 33"/>
            <p:cNvSpPr>
              <a:spLocks noChangeArrowheads="1"/>
            </p:cNvSpPr>
            <p:nvPr/>
          </p:nvSpPr>
          <p:spPr bwMode="auto">
            <a:xfrm>
              <a:off x="309" y="2989"/>
              <a:ext cx="732" cy="469"/>
            </a:xfrm>
            <a:prstGeom prst="rect">
              <a:avLst/>
            </a:prstGeom>
            <a:solidFill>
              <a:srgbClr val="E1E5E9"/>
            </a:solidFill>
            <a:ln w="9525">
              <a:noFill/>
              <a:miter lim="800000"/>
              <a:headEnd/>
              <a:tailEnd/>
            </a:ln>
          </p:spPr>
          <p:txBody>
            <a:bodyPr/>
            <a:lstStyle/>
            <a:p>
              <a:endParaRPr lang="en-GB"/>
            </a:p>
          </p:txBody>
        </p:sp>
        <p:sp>
          <p:nvSpPr>
            <p:cNvPr id="37958" name="Rectangle 34"/>
            <p:cNvSpPr>
              <a:spLocks noChangeArrowheads="1"/>
            </p:cNvSpPr>
            <p:nvPr/>
          </p:nvSpPr>
          <p:spPr bwMode="auto">
            <a:xfrm>
              <a:off x="336" y="2998"/>
              <a:ext cx="565"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3. . . . and </a:t>
              </a:r>
              <a:endParaRPr lang="en-US"/>
            </a:p>
          </p:txBody>
        </p:sp>
        <p:sp>
          <p:nvSpPr>
            <p:cNvPr id="37959" name="Rectangle 35"/>
            <p:cNvSpPr>
              <a:spLocks noChangeArrowheads="1"/>
            </p:cNvSpPr>
            <p:nvPr/>
          </p:nvSpPr>
          <p:spPr bwMode="auto">
            <a:xfrm>
              <a:off x="336" y="3152"/>
              <a:ext cx="494"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the price </a:t>
              </a:r>
              <a:endParaRPr lang="en-US"/>
            </a:p>
          </p:txBody>
        </p:sp>
        <p:sp>
          <p:nvSpPr>
            <p:cNvPr id="37960" name="Rectangle 36"/>
            <p:cNvSpPr>
              <a:spLocks noChangeArrowheads="1"/>
            </p:cNvSpPr>
            <p:nvPr/>
          </p:nvSpPr>
          <p:spPr bwMode="auto">
            <a:xfrm>
              <a:off x="336" y="3305"/>
              <a:ext cx="64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level to rise.</a:t>
              </a:r>
              <a:endParaRPr lang="en-US"/>
            </a:p>
          </p:txBody>
        </p:sp>
      </p:grpSp>
      <p:grpSp>
        <p:nvGrpSpPr>
          <p:cNvPr id="4" name="Group 37"/>
          <p:cNvGrpSpPr>
            <a:grpSpLocks/>
          </p:cNvGrpSpPr>
          <p:nvPr/>
        </p:nvGrpSpPr>
        <p:grpSpPr bwMode="auto">
          <a:xfrm>
            <a:off x="1289050" y="6159500"/>
            <a:ext cx="2960688" cy="344488"/>
            <a:chOff x="812" y="3880"/>
            <a:chExt cx="1865" cy="217"/>
          </a:xfrm>
        </p:grpSpPr>
        <p:sp>
          <p:nvSpPr>
            <p:cNvPr id="37953" name="Rectangle 38"/>
            <p:cNvSpPr>
              <a:spLocks noChangeArrowheads="1"/>
            </p:cNvSpPr>
            <p:nvPr/>
          </p:nvSpPr>
          <p:spPr bwMode="auto">
            <a:xfrm>
              <a:off x="812" y="3926"/>
              <a:ext cx="1716" cy="171"/>
            </a:xfrm>
            <a:prstGeom prst="rect">
              <a:avLst/>
            </a:prstGeom>
            <a:solidFill>
              <a:srgbClr val="E1E5E9"/>
            </a:solidFill>
            <a:ln w="9525">
              <a:noFill/>
              <a:miter lim="800000"/>
              <a:headEnd/>
              <a:tailEnd/>
            </a:ln>
          </p:spPr>
          <p:txBody>
            <a:bodyPr/>
            <a:lstStyle/>
            <a:p>
              <a:endParaRPr lang="en-GB"/>
            </a:p>
          </p:txBody>
        </p:sp>
        <p:sp>
          <p:nvSpPr>
            <p:cNvPr id="37954" name="Line 39"/>
            <p:cNvSpPr>
              <a:spLocks noChangeShapeType="1"/>
            </p:cNvSpPr>
            <p:nvPr/>
          </p:nvSpPr>
          <p:spPr bwMode="auto">
            <a:xfrm flipH="1">
              <a:off x="2528" y="3880"/>
              <a:ext cx="149" cy="149"/>
            </a:xfrm>
            <a:prstGeom prst="line">
              <a:avLst/>
            </a:prstGeom>
            <a:noFill/>
            <a:ln w="17463">
              <a:solidFill>
                <a:srgbClr val="000000"/>
              </a:solidFill>
              <a:round/>
              <a:headEnd/>
              <a:tailEnd/>
            </a:ln>
          </p:spPr>
          <p:txBody>
            <a:bodyPr/>
            <a:lstStyle/>
            <a:p>
              <a:endParaRPr lang="cs-CZ"/>
            </a:p>
          </p:txBody>
        </p:sp>
        <p:sp>
          <p:nvSpPr>
            <p:cNvPr id="37955" name="Rectangle 40"/>
            <p:cNvSpPr>
              <a:spLocks noChangeArrowheads="1"/>
            </p:cNvSpPr>
            <p:nvPr/>
          </p:nvSpPr>
          <p:spPr bwMode="auto">
            <a:xfrm>
              <a:off x="839" y="3939"/>
              <a:ext cx="15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 . . . causes output to fall . . .</a:t>
              </a:r>
              <a:endParaRPr lang="en-US"/>
            </a:p>
          </p:txBody>
        </p:sp>
      </p:grpSp>
      <p:grpSp>
        <p:nvGrpSpPr>
          <p:cNvPr id="5" name="Group 41"/>
          <p:cNvGrpSpPr>
            <a:grpSpLocks/>
          </p:cNvGrpSpPr>
          <p:nvPr/>
        </p:nvGrpSpPr>
        <p:grpSpPr bwMode="auto">
          <a:xfrm>
            <a:off x="5738813" y="1063625"/>
            <a:ext cx="2760662" cy="2159000"/>
            <a:chOff x="3615" y="670"/>
            <a:chExt cx="1739" cy="1360"/>
          </a:xfrm>
        </p:grpSpPr>
        <p:sp>
          <p:nvSpPr>
            <p:cNvPr id="37949" name="Line 42"/>
            <p:cNvSpPr>
              <a:spLocks noChangeShapeType="1"/>
            </p:cNvSpPr>
            <p:nvPr/>
          </p:nvSpPr>
          <p:spPr bwMode="auto">
            <a:xfrm flipV="1">
              <a:off x="3924" y="933"/>
              <a:ext cx="515" cy="1097"/>
            </a:xfrm>
            <a:prstGeom prst="line">
              <a:avLst/>
            </a:prstGeom>
            <a:noFill/>
            <a:ln w="17463">
              <a:solidFill>
                <a:srgbClr val="000000"/>
              </a:solidFill>
              <a:round/>
              <a:headEnd/>
              <a:tailEnd/>
            </a:ln>
          </p:spPr>
          <p:txBody>
            <a:bodyPr/>
            <a:lstStyle/>
            <a:p>
              <a:endParaRPr lang="cs-CZ"/>
            </a:p>
          </p:txBody>
        </p:sp>
        <p:sp>
          <p:nvSpPr>
            <p:cNvPr id="37950" name="Rectangle 43"/>
            <p:cNvSpPr>
              <a:spLocks noChangeArrowheads="1"/>
            </p:cNvSpPr>
            <p:nvPr/>
          </p:nvSpPr>
          <p:spPr bwMode="auto">
            <a:xfrm>
              <a:off x="3615" y="670"/>
              <a:ext cx="1739" cy="331"/>
            </a:xfrm>
            <a:prstGeom prst="rect">
              <a:avLst/>
            </a:prstGeom>
            <a:solidFill>
              <a:srgbClr val="E1E5E9"/>
            </a:solidFill>
            <a:ln w="9525">
              <a:noFill/>
              <a:miter lim="800000"/>
              <a:headEnd/>
              <a:tailEnd/>
            </a:ln>
          </p:spPr>
          <p:txBody>
            <a:bodyPr/>
            <a:lstStyle/>
            <a:p>
              <a:endParaRPr lang="en-GB"/>
            </a:p>
          </p:txBody>
        </p:sp>
        <p:sp>
          <p:nvSpPr>
            <p:cNvPr id="37951" name="Rectangle 44"/>
            <p:cNvSpPr>
              <a:spLocks noChangeArrowheads="1"/>
            </p:cNvSpPr>
            <p:nvPr/>
          </p:nvSpPr>
          <p:spPr bwMode="auto">
            <a:xfrm>
              <a:off x="3646" y="678"/>
              <a:ext cx="166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 An adverse shift in the short-</a:t>
              </a:r>
              <a:endParaRPr lang="en-US"/>
            </a:p>
          </p:txBody>
        </p:sp>
        <p:sp>
          <p:nvSpPr>
            <p:cNvPr id="37952" name="Rectangle 45"/>
            <p:cNvSpPr>
              <a:spLocks noChangeArrowheads="1"/>
            </p:cNvSpPr>
            <p:nvPr/>
          </p:nvSpPr>
          <p:spPr bwMode="auto">
            <a:xfrm>
              <a:off x="3646" y="832"/>
              <a:ext cx="1655"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run aggregate supply curve . . .</a:t>
              </a:r>
              <a:endParaRPr lang="en-US"/>
            </a:p>
          </p:txBody>
        </p:sp>
      </p:grpSp>
      <p:grpSp>
        <p:nvGrpSpPr>
          <p:cNvPr id="6" name="Group 46"/>
          <p:cNvGrpSpPr>
            <a:grpSpLocks/>
          </p:cNvGrpSpPr>
          <p:nvPr/>
        </p:nvGrpSpPr>
        <p:grpSpPr bwMode="auto">
          <a:xfrm>
            <a:off x="3541713" y="2282825"/>
            <a:ext cx="4391025" cy="2825750"/>
            <a:chOff x="2231" y="1438"/>
            <a:chExt cx="2766" cy="1780"/>
          </a:xfrm>
        </p:grpSpPr>
        <p:sp>
          <p:nvSpPr>
            <p:cNvPr id="37943" name="Line 47"/>
            <p:cNvSpPr>
              <a:spLocks noChangeShapeType="1"/>
            </p:cNvSpPr>
            <p:nvPr/>
          </p:nvSpPr>
          <p:spPr bwMode="auto">
            <a:xfrm flipV="1">
              <a:off x="2231" y="1938"/>
              <a:ext cx="2196" cy="1280"/>
            </a:xfrm>
            <a:prstGeom prst="line">
              <a:avLst/>
            </a:prstGeom>
            <a:noFill/>
            <a:ln w="53975">
              <a:solidFill>
                <a:srgbClr val="003F95"/>
              </a:solidFill>
              <a:round/>
              <a:headEnd/>
              <a:tailEnd/>
            </a:ln>
          </p:spPr>
          <p:txBody>
            <a:bodyPr/>
            <a:lstStyle/>
            <a:p>
              <a:endParaRPr lang="cs-CZ"/>
            </a:p>
          </p:txBody>
        </p:sp>
        <p:sp>
          <p:nvSpPr>
            <p:cNvPr id="37944" name="Rectangle 48"/>
            <p:cNvSpPr>
              <a:spLocks noChangeArrowheads="1"/>
            </p:cNvSpPr>
            <p:nvPr/>
          </p:nvSpPr>
          <p:spPr bwMode="auto">
            <a:xfrm>
              <a:off x="4409" y="1438"/>
              <a:ext cx="576"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Short-run</a:t>
              </a:r>
              <a:endParaRPr lang="en-US"/>
            </a:p>
          </p:txBody>
        </p:sp>
        <p:sp>
          <p:nvSpPr>
            <p:cNvPr id="37945" name="Rectangle 49"/>
            <p:cNvSpPr>
              <a:spLocks noChangeArrowheads="1"/>
            </p:cNvSpPr>
            <p:nvPr/>
          </p:nvSpPr>
          <p:spPr bwMode="auto">
            <a:xfrm>
              <a:off x="4390" y="1592"/>
              <a:ext cx="603"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37946" name="Rectangle 50"/>
            <p:cNvSpPr>
              <a:spLocks noChangeArrowheads="1"/>
            </p:cNvSpPr>
            <p:nvPr/>
          </p:nvSpPr>
          <p:spPr bwMode="auto">
            <a:xfrm>
              <a:off x="4348" y="1746"/>
              <a:ext cx="484" cy="17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 </a:t>
              </a:r>
              <a:endParaRPr lang="en-US"/>
            </a:p>
          </p:txBody>
        </p:sp>
        <p:sp>
          <p:nvSpPr>
            <p:cNvPr id="37947" name="Rectangle 51"/>
            <p:cNvSpPr>
              <a:spLocks noChangeArrowheads="1"/>
            </p:cNvSpPr>
            <p:nvPr/>
          </p:nvSpPr>
          <p:spPr bwMode="auto">
            <a:xfrm>
              <a:off x="4770" y="1746"/>
              <a:ext cx="227" cy="177"/>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AS</a:t>
              </a:r>
              <a:endParaRPr lang="en-US"/>
            </a:p>
          </p:txBody>
        </p:sp>
        <p:sp>
          <p:nvSpPr>
            <p:cNvPr id="37948" name="Freeform 52"/>
            <p:cNvSpPr>
              <a:spLocks/>
            </p:cNvSpPr>
            <p:nvPr/>
          </p:nvSpPr>
          <p:spPr bwMode="auto">
            <a:xfrm>
              <a:off x="4943" y="1822"/>
              <a:ext cx="23" cy="54"/>
            </a:xfrm>
            <a:custGeom>
              <a:avLst/>
              <a:gdLst>
                <a:gd name="T0" fmla="*/ 23 w 23"/>
                <a:gd name="T1" fmla="*/ 0 h 54"/>
                <a:gd name="T2" fmla="*/ 19 w 23"/>
                <a:gd name="T3" fmla="*/ 0 h 54"/>
                <a:gd name="T4" fmla="*/ 11 w 23"/>
                <a:gd name="T5" fmla="*/ 8 h 54"/>
                <a:gd name="T6" fmla="*/ 0 w 23"/>
                <a:gd name="T7" fmla="*/ 12 h 54"/>
                <a:gd name="T8" fmla="*/ 0 w 23"/>
                <a:gd name="T9" fmla="*/ 19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9" y="0"/>
                  </a:lnTo>
                  <a:lnTo>
                    <a:pt x="11" y="8"/>
                  </a:lnTo>
                  <a:lnTo>
                    <a:pt x="0" y="12"/>
                  </a:lnTo>
                  <a:lnTo>
                    <a:pt x="0" y="19"/>
                  </a:lnTo>
                  <a:lnTo>
                    <a:pt x="7" y="16"/>
                  </a:lnTo>
                  <a:lnTo>
                    <a:pt x="15" y="12"/>
                  </a:lnTo>
                  <a:lnTo>
                    <a:pt x="15" y="54"/>
                  </a:lnTo>
                  <a:lnTo>
                    <a:pt x="23" y="54"/>
                  </a:lnTo>
                  <a:lnTo>
                    <a:pt x="23" y="4"/>
                  </a:lnTo>
                  <a:lnTo>
                    <a:pt x="23" y="0"/>
                  </a:lnTo>
                  <a:close/>
                </a:path>
              </a:pathLst>
            </a:custGeom>
            <a:solidFill>
              <a:srgbClr val="000000"/>
            </a:solidFill>
            <a:ln w="9525">
              <a:noFill/>
              <a:round/>
              <a:headEnd/>
              <a:tailEnd/>
            </a:ln>
          </p:spPr>
          <p:txBody>
            <a:bodyPr/>
            <a:lstStyle/>
            <a:p>
              <a:endParaRPr lang="cs-CZ"/>
            </a:p>
          </p:txBody>
        </p:sp>
      </p:grpSp>
      <p:sp>
        <p:nvSpPr>
          <p:cNvPr id="37920" name="Rectangle 53"/>
          <p:cNvSpPr>
            <a:spLocks noChangeArrowheads="1"/>
          </p:cNvSpPr>
          <p:nvPr/>
        </p:nvSpPr>
        <p:spPr bwMode="auto">
          <a:xfrm>
            <a:off x="4684713" y="2222500"/>
            <a:ext cx="765175"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Long-run</a:t>
            </a:r>
            <a:endParaRPr lang="en-US"/>
          </a:p>
        </p:txBody>
      </p:sp>
      <p:sp>
        <p:nvSpPr>
          <p:cNvPr id="37921" name="Rectangle 54"/>
          <p:cNvSpPr>
            <a:spLocks noChangeArrowheads="1"/>
          </p:cNvSpPr>
          <p:nvPr/>
        </p:nvSpPr>
        <p:spPr bwMode="auto">
          <a:xfrm>
            <a:off x="4637088" y="2466975"/>
            <a:ext cx="860425"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37922" name="Rectangle 55"/>
          <p:cNvSpPr>
            <a:spLocks noChangeArrowheads="1"/>
          </p:cNvSpPr>
          <p:nvPr/>
        </p:nvSpPr>
        <p:spPr bwMode="auto">
          <a:xfrm>
            <a:off x="4791075" y="2709863"/>
            <a:ext cx="552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a:t>
            </a:r>
            <a:endParaRPr lang="en-US"/>
          </a:p>
        </p:txBody>
      </p:sp>
      <p:grpSp>
        <p:nvGrpSpPr>
          <p:cNvPr id="7" name="Group 56"/>
          <p:cNvGrpSpPr>
            <a:grpSpLocks/>
          </p:cNvGrpSpPr>
          <p:nvPr/>
        </p:nvGrpSpPr>
        <p:grpSpPr bwMode="auto">
          <a:xfrm>
            <a:off x="1530350" y="4198938"/>
            <a:ext cx="3176588" cy="1978025"/>
            <a:chOff x="964" y="2645"/>
            <a:chExt cx="2001" cy="1246"/>
          </a:xfrm>
        </p:grpSpPr>
        <p:grpSp>
          <p:nvGrpSpPr>
            <p:cNvPr id="37934" name="Group 57"/>
            <p:cNvGrpSpPr>
              <a:grpSpLocks/>
            </p:cNvGrpSpPr>
            <p:nvPr/>
          </p:nvGrpSpPr>
          <p:grpSpPr bwMode="auto">
            <a:xfrm>
              <a:off x="2801" y="3747"/>
              <a:ext cx="108" cy="144"/>
              <a:chOff x="2773" y="3747"/>
              <a:chExt cx="108" cy="144"/>
            </a:xfrm>
          </p:grpSpPr>
          <p:sp>
            <p:nvSpPr>
              <p:cNvPr id="37941" name="Rectangle 58"/>
              <p:cNvSpPr>
                <a:spLocks noChangeArrowheads="1"/>
              </p:cNvSpPr>
              <p:nvPr/>
            </p:nvSpPr>
            <p:spPr bwMode="auto">
              <a:xfrm>
                <a:off x="2773" y="3747"/>
                <a:ext cx="80"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endParaRPr lang="en-US"/>
              </a:p>
            </p:txBody>
          </p:sp>
          <p:sp>
            <p:nvSpPr>
              <p:cNvPr id="37942" name="Freeform 59"/>
              <p:cNvSpPr>
                <a:spLocks/>
              </p:cNvSpPr>
              <p:nvPr/>
            </p:nvSpPr>
            <p:spPr bwMode="auto">
              <a:xfrm>
                <a:off x="2858" y="3827"/>
                <a:ext cx="23" cy="54"/>
              </a:xfrm>
              <a:custGeom>
                <a:avLst/>
                <a:gdLst>
                  <a:gd name="T0" fmla="*/ 23 w 23"/>
                  <a:gd name="T1" fmla="*/ 0 h 54"/>
                  <a:gd name="T2" fmla="*/ 15 w 23"/>
                  <a:gd name="T3" fmla="*/ 0 h 54"/>
                  <a:gd name="T4" fmla="*/ 11 w 23"/>
                  <a:gd name="T5" fmla="*/ 4 h 54"/>
                  <a:gd name="T6" fmla="*/ 0 w 23"/>
                  <a:gd name="T7" fmla="*/ 12 h 54"/>
                  <a:gd name="T8" fmla="*/ 0 w 23"/>
                  <a:gd name="T9" fmla="*/ 20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5" y="0"/>
                    </a:lnTo>
                    <a:lnTo>
                      <a:pt x="11" y="4"/>
                    </a:lnTo>
                    <a:lnTo>
                      <a:pt x="0" y="12"/>
                    </a:lnTo>
                    <a:lnTo>
                      <a:pt x="0" y="20"/>
                    </a:lnTo>
                    <a:lnTo>
                      <a:pt x="7" y="16"/>
                    </a:lnTo>
                    <a:lnTo>
                      <a:pt x="15" y="12"/>
                    </a:lnTo>
                    <a:lnTo>
                      <a:pt x="15" y="54"/>
                    </a:lnTo>
                    <a:lnTo>
                      <a:pt x="23" y="54"/>
                    </a:lnTo>
                    <a:lnTo>
                      <a:pt x="23" y="4"/>
                    </a:lnTo>
                    <a:lnTo>
                      <a:pt x="23" y="0"/>
                    </a:lnTo>
                    <a:close/>
                  </a:path>
                </a:pathLst>
              </a:custGeom>
              <a:solidFill>
                <a:srgbClr val="000000"/>
              </a:solidFill>
              <a:ln w="9525">
                <a:noFill/>
                <a:round/>
                <a:headEnd/>
                <a:tailEnd/>
              </a:ln>
            </p:spPr>
            <p:txBody>
              <a:bodyPr/>
              <a:lstStyle/>
              <a:p>
                <a:endParaRPr lang="cs-CZ"/>
              </a:p>
            </p:txBody>
          </p:sp>
        </p:grpSp>
        <p:grpSp>
          <p:nvGrpSpPr>
            <p:cNvPr id="37935" name="Group 60"/>
            <p:cNvGrpSpPr>
              <a:grpSpLocks/>
            </p:cNvGrpSpPr>
            <p:nvPr/>
          </p:nvGrpSpPr>
          <p:grpSpPr bwMode="auto">
            <a:xfrm>
              <a:off x="964" y="2645"/>
              <a:ext cx="2001" cy="319"/>
              <a:chOff x="964" y="2645"/>
              <a:chExt cx="2001" cy="319"/>
            </a:xfrm>
          </p:grpSpPr>
          <p:sp>
            <p:nvSpPr>
              <p:cNvPr id="37936" name="Line 61"/>
              <p:cNvSpPr>
                <a:spLocks noChangeShapeType="1"/>
              </p:cNvSpPr>
              <p:nvPr/>
            </p:nvSpPr>
            <p:spPr bwMode="auto">
              <a:xfrm>
                <a:off x="1190" y="2852"/>
                <a:ext cx="1670" cy="1"/>
              </a:xfrm>
              <a:prstGeom prst="line">
                <a:avLst/>
              </a:prstGeom>
              <a:noFill/>
              <a:ln w="17463">
                <a:solidFill>
                  <a:schemeClr val="tx1"/>
                </a:solidFill>
                <a:prstDash val="sysDot"/>
                <a:round/>
                <a:headEnd/>
                <a:tailEnd/>
              </a:ln>
            </p:spPr>
            <p:txBody>
              <a:bodyPr/>
              <a:lstStyle/>
              <a:p>
                <a:endParaRPr lang="cs-CZ"/>
              </a:p>
            </p:txBody>
          </p:sp>
          <p:sp>
            <p:nvSpPr>
              <p:cNvPr id="37937" name="Oval 62"/>
              <p:cNvSpPr>
                <a:spLocks noChangeArrowheads="1"/>
              </p:cNvSpPr>
              <p:nvPr/>
            </p:nvSpPr>
            <p:spPr bwMode="auto">
              <a:xfrm>
                <a:off x="2826" y="2818"/>
                <a:ext cx="75" cy="75"/>
              </a:xfrm>
              <a:prstGeom prst="ellipse">
                <a:avLst/>
              </a:prstGeom>
              <a:solidFill>
                <a:srgbClr val="000000"/>
              </a:solidFill>
              <a:ln w="9525">
                <a:noFill/>
                <a:round/>
                <a:headEnd/>
                <a:tailEnd/>
              </a:ln>
            </p:spPr>
            <p:txBody>
              <a:bodyPr/>
              <a:lstStyle/>
              <a:p>
                <a:endParaRPr lang="en-GB"/>
              </a:p>
            </p:txBody>
          </p:sp>
          <p:sp>
            <p:nvSpPr>
              <p:cNvPr id="37938" name="Rectangle 63"/>
              <p:cNvSpPr>
                <a:spLocks noChangeArrowheads="1"/>
              </p:cNvSpPr>
              <p:nvPr/>
            </p:nvSpPr>
            <p:spPr bwMode="auto">
              <a:xfrm>
                <a:off x="2885" y="2645"/>
                <a:ext cx="80"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a:t>
                </a:r>
                <a:endParaRPr lang="en-US"/>
              </a:p>
            </p:txBody>
          </p:sp>
          <p:sp>
            <p:nvSpPr>
              <p:cNvPr id="37939" name="Rectangle 64"/>
              <p:cNvSpPr>
                <a:spLocks noChangeArrowheads="1"/>
              </p:cNvSpPr>
              <p:nvPr/>
            </p:nvSpPr>
            <p:spPr bwMode="auto">
              <a:xfrm>
                <a:off x="964" y="2787"/>
                <a:ext cx="142" cy="177"/>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endParaRPr lang="en-US"/>
              </a:p>
            </p:txBody>
          </p:sp>
          <p:sp>
            <p:nvSpPr>
              <p:cNvPr id="37940" name="Freeform 65"/>
              <p:cNvSpPr>
                <a:spLocks/>
              </p:cNvSpPr>
              <p:nvPr/>
            </p:nvSpPr>
            <p:spPr bwMode="auto">
              <a:xfrm>
                <a:off x="1049" y="2863"/>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8 w 23"/>
                  <a:gd name="T11" fmla="*/ 19 h 58"/>
                  <a:gd name="T12" fmla="*/ 15 w 23"/>
                  <a:gd name="T13" fmla="*/ 16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8" y="19"/>
                    </a:lnTo>
                    <a:lnTo>
                      <a:pt x="15" y="16"/>
                    </a:lnTo>
                    <a:lnTo>
                      <a:pt x="15" y="58"/>
                    </a:lnTo>
                    <a:lnTo>
                      <a:pt x="23" y="58"/>
                    </a:lnTo>
                    <a:lnTo>
                      <a:pt x="23" y="4"/>
                    </a:lnTo>
                    <a:lnTo>
                      <a:pt x="23" y="0"/>
                    </a:lnTo>
                    <a:close/>
                  </a:path>
                </a:pathLst>
              </a:custGeom>
              <a:solidFill>
                <a:srgbClr val="000000"/>
              </a:solidFill>
              <a:ln w="9525">
                <a:noFill/>
                <a:round/>
                <a:headEnd/>
                <a:tailEnd/>
              </a:ln>
            </p:spPr>
            <p:txBody>
              <a:bodyPr/>
              <a:lstStyle/>
              <a:p>
                <a:endParaRPr lang="cs-CZ"/>
              </a:p>
            </p:txBody>
          </p:sp>
        </p:grpSp>
      </p:grpSp>
      <p:grpSp>
        <p:nvGrpSpPr>
          <p:cNvPr id="10" name="Group 66"/>
          <p:cNvGrpSpPr>
            <a:grpSpLocks/>
          </p:cNvGrpSpPr>
          <p:nvPr/>
        </p:nvGrpSpPr>
        <p:grpSpPr bwMode="auto">
          <a:xfrm>
            <a:off x="2668588" y="2471738"/>
            <a:ext cx="3716337" cy="2346325"/>
            <a:chOff x="1681" y="1557"/>
            <a:chExt cx="2341" cy="1478"/>
          </a:xfrm>
        </p:grpSpPr>
        <p:sp>
          <p:nvSpPr>
            <p:cNvPr id="37932" name="Line 67"/>
            <p:cNvSpPr>
              <a:spLocks noChangeShapeType="1"/>
            </p:cNvSpPr>
            <p:nvPr/>
          </p:nvSpPr>
          <p:spPr bwMode="auto">
            <a:xfrm flipV="1">
              <a:off x="1681" y="1733"/>
              <a:ext cx="2277" cy="1302"/>
            </a:xfrm>
            <a:prstGeom prst="line">
              <a:avLst/>
            </a:prstGeom>
            <a:noFill/>
            <a:ln w="53975">
              <a:solidFill>
                <a:srgbClr val="AD0D1B"/>
              </a:solidFill>
              <a:round/>
              <a:headEnd/>
              <a:tailEnd/>
            </a:ln>
          </p:spPr>
          <p:txBody>
            <a:bodyPr/>
            <a:lstStyle/>
            <a:p>
              <a:endParaRPr lang="cs-CZ"/>
            </a:p>
          </p:txBody>
        </p:sp>
        <p:sp>
          <p:nvSpPr>
            <p:cNvPr id="37933" name="Rectangle 68"/>
            <p:cNvSpPr>
              <a:spLocks noChangeArrowheads="1"/>
            </p:cNvSpPr>
            <p:nvPr/>
          </p:nvSpPr>
          <p:spPr bwMode="auto">
            <a:xfrm>
              <a:off x="3818" y="1557"/>
              <a:ext cx="20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AS</a:t>
              </a:r>
              <a:r>
                <a:rPr lang="en-US" sz="1500" baseline="-25000">
                  <a:solidFill>
                    <a:srgbClr val="000000"/>
                  </a:solidFill>
                  <a:latin typeface="Arial" charset="0"/>
                </a:rPr>
                <a:t>2</a:t>
              </a:r>
              <a:endParaRPr lang="en-US"/>
            </a:p>
          </p:txBody>
        </p:sp>
      </p:grpSp>
      <p:grpSp>
        <p:nvGrpSpPr>
          <p:cNvPr id="11" name="Group 69"/>
          <p:cNvGrpSpPr>
            <a:grpSpLocks/>
          </p:cNvGrpSpPr>
          <p:nvPr/>
        </p:nvGrpSpPr>
        <p:grpSpPr bwMode="auto">
          <a:xfrm>
            <a:off x="1530350" y="3752850"/>
            <a:ext cx="2525713" cy="2424113"/>
            <a:chOff x="964" y="2364"/>
            <a:chExt cx="1591" cy="1527"/>
          </a:xfrm>
        </p:grpSpPr>
        <p:sp>
          <p:nvSpPr>
            <p:cNvPr id="37927" name="Freeform 70"/>
            <p:cNvSpPr>
              <a:spLocks/>
            </p:cNvSpPr>
            <p:nvPr/>
          </p:nvSpPr>
          <p:spPr bwMode="auto">
            <a:xfrm>
              <a:off x="1190" y="2555"/>
              <a:ext cx="1315" cy="1142"/>
            </a:xfrm>
            <a:custGeom>
              <a:avLst/>
              <a:gdLst>
                <a:gd name="T0" fmla="*/ 0 w 1315"/>
                <a:gd name="T1" fmla="*/ 0 h 1142"/>
                <a:gd name="T2" fmla="*/ 1315 w 1315"/>
                <a:gd name="T3" fmla="*/ 0 h 1142"/>
                <a:gd name="T4" fmla="*/ 1315 w 1315"/>
                <a:gd name="T5" fmla="*/ 1142 h 1142"/>
                <a:gd name="T6" fmla="*/ 0 60000 65536"/>
                <a:gd name="T7" fmla="*/ 0 60000 65536"/>
                <a:gd name="T8" fmla="*/ 0 60000 65536"/>
                <a:gd name="T9" fmla="*/ 0 w 1315"/>
                <a:gd name="T10" fmla="*/ 0 h 1142"/>
                <a:gd name="T11" fmla="*/ 1315 w 1315"/>
                <a:gd name="T12" fmla="*/ 1142 h 1142"/>
              </a:gdLst>
              <a:ahLst/>
              <a:cxnLst>
                <a:cxn ang="T6">
                  <a:pos x="T0" y="T1"/>
                </a:cxn>
                <a:cxn ang="T7">
                  <a:pos x="T2" y="T3"/>
                </a:cxn>
                <a:cxn ang="T8">
                  <a:pos x="T4" y="T5"/>
                </a:cxn>
              </a:cxnLst>
              <a:rect l="T9" t="T10" r="T11" b="T12"/>
              <a:pathLst>
                <a:path w="1315" h="1142">
                  <a:moveTo>
                    <a:pt x="0" y="0"/>
                  </a:moveTo>
                  <a:lnTo>
                    <a:pt x="1315" y="0"/>
                  </a:lnTo>
                  <a:lnTo>
                    <a:pt x="1315" y="1142"/>
                  </a:lnTo>
                </a:path>
              </a:pathLst>
            </a:custGeom>
            <a:noFill/>
            <a:ln w="17463">
              <a:solidFill>
                <a:schemeClr val="tx1"/>
              </a:solidFill>
              <a:prstDash val="sysDot"/>
              <a:round/>
              <a:headEnd/>
              <a:tailEnd/>
            </a:ln>
          </p:spPr>
          <p:txBody>
            <a:bodyPr/>
            <a:lstStyle/>
            <a:p>
              <a:endParaRPr lang="cs-CZ"/>
            </a:p>
          </p:txBody>
        </p:sp>
        <p:sp>
          <p:nvSpPr>
            <p:cNvPr id="37928" name="Oval 71"/>
            <p:cNvSpPr>
              <a:spLocks noChangeArrowheads="1"/>
            </p:cNvSpPr>
            <p:nvPr/>
          </p:nvSpPr>
          <p:spPr bwMode="auto">
            <a:xfrm>
              <a:off x="2471" y="2509"/>
              <a:ext cx="75" cy="75"/>
            </a:xfrm>
            <a:prstGeom prst="ellipse">
              <a:avLst/>
            </a:prstGeom>
            <a:solidFill>
              <a:srgbClr val="000000"/>
            </a:solidFill>
            <a:ln w="9525">
              <a:noFill/>
              <a:round/>
              <a:headEnd/>
              <a:tailEnd/>
            </a:ln>
          </p:spPr>
          <p:txBody>
            <a:bodyPr/>
            <a:lstStyle/>
            <a:p>
              <a:endParaRPr lang="en-GB"/>
            </a:p>
          </p:txBody>
        </p:sp>
        <p:sp>
          <p:nvSpPr>
            <p:cNvPr id="37929" name="Rectangle 72"/>
            <p:cNvSpPr>
              <a:spLocks noChangeArrowheads="1"/>
            </p:cNvSpPr>
            <p:nvPr/>
          </p:nvSpPr>
          <p:spPr bwMode="auto">
            <a:xfrm>
              <a:off x="2475" y="2364"/>
              <a:ext cx="80"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B</a:t>
              </a:r>
              <a:endParaRPr lang="en-US"/>
            </a:p>
          </p:txBody>
        </p:sp>
        <p:sp>
          <p:nvSpPr>
            <p:cNvPr id="37930" name="Rectangle 73"/>
            <p:cNvSpPr>
              <a:spLocks noChangeArrowheads="1"/>
            </p:cNvSpPr>
            <p:nvPr/>
          </p:nvSpPr>
          <p:spPr bwMode="auto">
            <a:xfrm>
              <a:off x="2416" y="3747"/>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Y</a:t>
              </a:r>
              <a:r>
                <a:rPr lang="en-US" sz="1500" baseline="-25000">
                  <a:solidFill>
                    <a:srgbClr val="000000"/>
                  </a:solidFill>
                  <a:latin typeface="Arial" charset="0"/>
                </a:rPr>
                <a:t>2</a:t>
              </a:r>
              <a:endParaRPr lang="en-US"/>
            </a:p>
          </p:txBody>
        </p:sp>
        <p:sp>
          <p:nvSpPr>
            <p:cNvPr id="37931" name="Rectangle 74"/>
            <p:cNvSpPr>
              <a:spLocks noChangeArrowheads="1"/>
            </p:cNvSpPr>
            <p:nvPr/>
          </p:nvSpPr>
          <p:spPr bwMode="auto">
            <a:xfrm>
              <a:off x="964" y="2491"/>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r>
                <a:rPr lang="en-US" sz="1500" baseline="-25000">
                  <a:solidFill>
                    <a:srgbClr val="000000"/>
                  </a:solidFill>
                  <a:latin typeface="Arial" charset="0"/>
                </a:rPr>
                <a:t>2</a:t>
              </a:r>
              <a:endParaRPr lang="en-US"/>
            </a:p>
          </p:txBody>
        </p:sp>
      </p:grpSp>
      <p:sp>
        <p:nvSpPr>
          <p:cNvPr id="37926" name="Text Box 76"/>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up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6754"/>
                                        </p:tgtEl>
                                        <p:attrNameLst>
                                          <p:attrName>style.visibility</p:attrName>
                                        </p:attrNameLst>
                                      </p:cBhvr>
                                      <p:to>
                                        <p:strVal val="visible"/>
                                      </p:to>
                                    </p:set>
                                    <p:animEffect transition="in" filter="wipe(right)">
                                      <p:cBhvr>
                                        <p:cTn id="22" dur="500"/>
                                        <p:tgtEl>
                                          <p:spTgt spid="1167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up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116755"/>
                                        </p:tgtEl>
                                        <p:attrNameLst>
                                          <p:attrName>style.visibility</p:attrName>
                                        </p:attrNameLst>
                                      </p:cBhvr>
                                      <p:to>
                                        <p:strVal val="visible"/>
                                      </p:to>
                                    </p:set>
                                    <p:anim calcmode="lin" valueType="num">
                                      <p:cBhvr>
                                        <p:cTn id="37" dur="500" fill="hold"/>
                                        <p:tgtEl>
                                          <p:spTgt spid="116755"/>
                                        </p:tgtEl>
                                        <p:attrNameLst>
                                          <p:attrName>ppt_w</p:attrName>
                                        </p:attrNameLst>
                                      </p:cBhvr>
                                      <p:tavLst>
                                        <p:tav tm="0">
                                          <p:val>
                                            <p:strVal val="4/3*#ppt_w"/>
                                          </p:val>
                                        </p:tav>
                                        <p:tav tm="100000">
                                          <p:val>
                                            <p:strVal val="#ppt_w"/>
                                          </p:val>
                                        </p:tav>
                                      </p:tavLst>
                                    </p:anim>
                                    <p:anim calcmode="lin" valueType="num">
                                      <p:cBhvr>
                                        <p:cTn id="38" dur="500" fill="hold"/>
                                        <p:tgtEl>
                                          <p:spTgt spid="116755"/>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trips(upRigh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288" fill="hold" grpId="0" nodeType="clickEffect">
                                  <p:stCondLst>
                                    <p:cond delay="0"/>
                                  </p:stCondLst>
                                  <p:childTnLst>
                                    <p:set>
                                      <p:cBhvr>
                                        <p:cTn id="52" dur="1" fill="hold">
                                          <p:stCondLst>
                                            <p:cond delay="0"/>
                                          </p:stCondLst>
                                        </p:cTn>
                                        <p:tgtEl>
                                          <p:spTgt spid="116757"/>
                                        </p:tgtEl>
                                        <p:attrNameLst>
                                          <p:attrName>style.visibility</p:attrName>
                                        </p:attrNameLst>
                                      </p:cBhvr>
                                      <p:to>
                                        <p:strVal val="visible"/>
                                      </p:to>
                                    </p:set>
                                    <p:anim calcmode="lin" valueType="num">
                                      <p:cBhvr>
                                        <p:cTn id="53" dur="500" fill="hold"/>
                                        <p:tgtEl>
                                          <p:spTgt spid="116757"/>
                                        </p:tgtEl>
                                        <p:attrNameLst>
                                          <p:attrName>ppt_w</p:attrName>
                                        </p:attrNameLst>
                                      </p:cBhvr>
                                      <p:tavLst>
                                        <p:tav tm="0">
                                          <p:val>
                                            <p:strVal val="4/3*#ppt_w"/>
                                          </p:val>
                                        </p:tav>
                                        <p:tav tm="100000">
                                          <p:val>
                                            <p:strVal val="#ppt_w"/>
                                          </p:val>
                                        </p:tav>
                                      </p:tavLst>
                                    </p:anim>
                                    <p:anim calcmode="lin" valueType="num">
                                      <p:cBhvr>
                                        <p:cTn id="54" dur="500" fill="hold"/>
                                        <p:tgtEl>
                                          <p:spTgt spid="116757"/>
                                        </p:tgtEl>
                                        <p:attrNameLst>
                                          <p:attrName>ppt_h</p:attrName>
                                        </p:attrNameLst>
                                      </p:cBhvr>
                                      <p:tavLst>
                                        <p:tav tm="0">
                                          <p:val>
                                            <p:strVal val="4/3*#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up)">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4" grpId="0" animBg="1"/>
      <p:bldP spid="116755" grpId="0" animBg="1"/>
      <p:bldP spid="1167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3200" smtClean="0">
                <a:solidFill>
                  <a:srgbClr val="FFFFFF"/>
                </a:solidFill>
              </a:rPr>
              <a:t>The Effects of a Shift in Aggregate Supply</a:t>
            </a:r>
          </a:p>
        </p:txBody>
      </p:sp>
      <p:sp>
        <p:nvSpPr>
          <p:cNvPr id="38915" name="Rectangle 3"/>
          <p:cNvSpPr>
            <a:spLocks noGrp="1" noChangeArrowheads="1"/>
          </p:cNvSpPr>
          <p:nvPr>
            <p:ph type="body" idx="1"/>
          </p:nvPr>
        </p:nvSpPr>
        <p:spPr/>
        <p:txBody>
          <a:bodyPr/>
          <a:lstStyle/>
          <a:p>
            <a:pPr>
              <a:buClr>
                <a:srgbClr val="000000"/>
              </a:buClr>
            </a:pPr>
            <a:r>
              <a:rPr lang="en-US" smtClean="0"/>
              <a:t>Adverse shifts in aggregate supply cause </a:t>
            </a:r>
            <a:r>
              <a:rPr lang="en-US" i="1" smtClean="0">
                <a:solidFill>
                  <a:srgbClr val="25A9A6"/>
                </a:solidFill>
              </a:rPr>
              <a:t>stagflation</a:t>
            </a:r>
            <a:r>
              <a:rPr lang="en-US" smtClean="0"/>
              <a:t>—a period of recession and inflation.</a:t>
            </a:r>
          </a:p>
          <a:p>
            <a:pPr lvl="2"/>
            <a:r>
              <a:rPr lang="en-US" smtClean="0"/>
              <a:t>Output falls and prices rise.</a:t>
            </a:r>
          </a:p>
          <a:p>
            <a:pPr lvl="2"/>
            <a:r>
              <a:rPr lang="en-US" smtClean="0"/>
              <a:t>Policymakers who can influence aggregate demand cannot offset both of these adverse effects simultaneously.</a:t>
            </a:r>
          </a:p>
          <a:p>
            <a:pPr lvl="1"/>
            <a:r>
              <a:rPr lang="en-US" smtClean="0"/>
              <a:t>Policymakers may respond to a recession in one of the following ways:</a:t>
            </a:r>
          </a:p>
          <a:p>
            <a:pPr lvl="2"/>
            <a:r>
              <a:rPr lang="en-US" smtClean="0"/>
              <a:t>Do nothing and wait for prices and wages to adjust.</a:t>
            </a:r>
          </a:p>
          <a:p>
            <a:pPr lvl="2"/>
            <a:r>
              <a:rPr lang="en-US" smtClean="0"/>
              <a:t>Take action to increase aggregate demand by using monetary and fiscal policy.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39939" name="Rectangle 3"/>
          <p:cNvSpPr>
            <a:spLocks noGrp="1" noChangeArrowheads="1"/>
          </p:cNvSpPr>
          <p:nvPr>
            <p:ph type="title"/>
          </p:nvPr>
        </p:nvSpPr>
        <p:spPr>
          <a:xfrm>
            <a:off x="609600" y="50800"/>
            <a:ext cx="8229600" cy="685800"/>
          </a:xfrm>
        </p:spPr>
        <p:txBody>
          <a:bodyPr/>
          <a:lstStyle/>
          <a:p>
            <a:pPr>
              <a:lnSpc>
                <a:spcPct val="80000"/>
              </a:lnSpc>
            </a:pPr>
            <a:r>
              <a:rPr lang="en-US" sz="2800" smtClean="0"/>
              <a:t>Figure 11 Accommodating an Adverse Shift in Aggregate Supply</a:t>
            </a:r>
          </a:p>
        </p:txBody>
      </p:sp>
      <p:sp>
        <p:nvSpPr>
          <p:cNvPr id="39940" name="Rectangle 5"/>
          <p:cNvSpPr>
            <a:spLocks noChangeArrowheads="1"/>
          </p:cNvSpPr>
          <p:nvPr/>
        </p:nvSpPr>
        <p:spPr bwMode="auto">
          <a:xfrm>
            <a:off x="1976438" y="2003425"/>
            <a:ext cx="6191250" cy="3929063"/>
          </a:xfrm>
          <a:prstGeom prst="rect">
            <a:avLst/>
          </a:prstGeom>
          <a:solidFill>
            <a:srgbClr val="F3F6F9"/>
          </a:solidFill>
          <a:ln w="195263">
            <a:solidFill>
              <a:srgbClr val="F3F6F9"/>
            </a:solidFill>
            <a:miter lim="800000"/>
            <a:headEnd/>
            <a:tailEnd/>
          </a:ln>
        </p:spPr>
        <p:txBody>
          <a:bodyPr/>
          <a:lstStyle/>
          <a:p>
            <a:endParaRPr lang="en-GB"/>
          </a:p>
        </p:txBody>
      </p:sp>
      <p:sp>
        <p:nvSpPr>
          <p:cNvPr id="39941" name="Rectangle 6"/>
          <p:cNvSpPr>
            <a:spLocks noChangeArrowheads="1"/>
          </p:cNvSpPr>
          <p:nvPr/>
        </p:nvSpPr>
        <p:spPr bwMode="auto">
          <a:xfrm>
            <a:off x="1976438" y="2003425"/>
            <a:ext cx="6191250" cy="3929063"/>
          </a:xfrm>
          <a:prstGeom prst="rect">
            <a:avLst/>
          </a:prstGeom>
          <a:solidFill>
            <a:srgbClr val="F2F4F8"/>
          </a:solidFill>
          <a:ln w="176213">
            <a:solidFill>
              <a:srgbClr val="F2F4F8"/>
            </a:solidFill>
            <a:miter lim="800000"/>
            <a:headEnd/>
            <a:tailEnd/>
          </a:ln>
        </p:spPr>
        <p:txBody>
          <a:bodyPr/>
          <a:lstStyle/>
          <a:p>
            <a:endParaRPr lang="en-GB"/>
          </a:p>
        </p:txBody>
      </p:sp>
      <p:sp>
        <p:nvSpPr>
          <p:cNvPr id="39942" name="Rectangle 7"/>
          <p:cNvSpPr>
            <a:spLocks noChangeArrowheads="1"/>
          </p:cNvSpPr>
          <p:nvPr/>
        </p:nvSpPr>
        <p:spPr bwMode="auto">
          <a:xfrm>
            <a:off x="1976438" y="2003425"/>
            <a:ext cx="6191250" cy="3929063"/>
          </a:xfrm>
          <a:prstGeom prst="rect">
            <a:avLst/>
          </a:prstGeom>
          <a:solidFill>
            <a:srgbClr val="F1F4F7"/>
          </a:solidFill>
          <a:ln w="158750">
            <a:solidFill>
              <a:srgbClr val="F1F4F7"/>
            </a:solidFill>
            <a:miter lim="800000"/>
            <a:headEnd/>
            <a:tailEnd/>
          </a:ln>
        </p:spPr>
        <p:txBody>
          <a:bodyPr/>
          <a:lstStyle/>
          <a:p>
            <a:endParaRPr lang="en-GB"/>
          </a:p>
        </p:txBody>
      </p:sp>
      <p:sp>
        <p:nvSpPr>
          <p:cNvPr id="39943" name="Rectangle 8"/>
          <p:cNvSpPr>
            <a:spLocks noChangeArrowheads="1"/>
          </p:cNvSpPr>
          <p:nvPr/>
        </p:nvSpPr>
        <p:spPr bwMode="auto">
          <a:xfrm>
            <a:off x="1976438" y="2003425"/>
            <a:ext cx="6191250" cy="3929063"/>
          </a:xfrm>
          <a:prstGeom prst="rect">
            <a:avLst/>
          </a:prstGeom>
          <a:solidFill>
            <a:srgbClr val="F0F2F5"/>
          </a:solidFill>
          <a:ln w="141288">
            <a:solidFill>
              <a:srgbClr val="F0F2F5"/>
            </a:solidFill>
            <a:miter lim="800000"/>
            <a:headEnd/>
            <a:tailEnd/>
          </a:ln>
        </p:spPr>
        <p:txBody>
          <a:bodyPr/>
          <a:lstStyle/>
          <a:p>
            <a:endParaRPr lang="en-GB"/>
          </a:p>
        </p:txBody>
      </p:sp>
      <p:sp>
        <p:nvSpPr>
          <p:cNvPr id="39944" name="Rectangle 9"/>
          <p:cNvSpPr>
            <a:spLocks noChangeArrowheads="1"/>
          </p:cNvSpPr>
          <p:nvPr/>
        </p:nvSpPr>
        <p:spPr bwMode="auto">
          <a:xfrm>
            <a:off x="1976438" y="2003425"/>
            <a:ext cx="6191250" cy="3929063"/>
          </a:xfrm>
          <a:prstGeom prst="rect">
            <a:avLst/>
          </a:prstGeom>
          <a:solidFill>
            <a:srgbClr val="EEF1F4"/>
          </a:solidFill>
          <a:ln w="123825">
            <a:solidFill>
              <a:srgbClr val="EEF1F4"/>
            </a:solidFill>
            <a:miter lim="800000"/>
            <a:headEnd/>
            <a:tailEnd/>
          </a:ln>
        </p:spPr>
        <p:txBody>
          <a:bodyPr/>
          <a:lstStyle/>
          <a:p>
            <a:endParaRPr lang="en-GB"/>
          </a:p>
        </p:txBody>
      </p:sp>
      <p:sp>
        <p:nvSpPr>
          <p:cNvPr id="39945" name="Rectangle 10"/>
          <p:cNvSpPr>
            <a:spLocks noChangeArrowheads="1"/>
          </p:cNvSpPr>
          <p:nvPr/>
        </p:nvSpPr>
        <p:spPr bwMode="auto">
          <a:xfrm>
            <a:off x="1976438" y="2003425"/>
            <a:ext cx="6191250" cy="3929063"/>
          </a:xfrm>
          <a:prstGeom prst="rect">
            <a:avLst/>
          </a:prstGeom>
          <a:solidFill>
            <a:srgbClr val="EDEFF3"/>
          </a:solidFill>
          <a:ln w="106363">
            <a:solidFill>
              <a:srgbClr val="EDEFF3"/>
            </a:solidFill>
            <a:miter lim="800000"/>
            <a:headEnd/>
            <a:tailEnd/>
          </a:ln>
        </p:spPr>
        <p:txBody>
          <a:bodyPr/>
          <a:lstStyle/>
          <a:p>
            <a:endParaRPr lang="en-GB"/>
          </a:p>
        </p:txBody>
      </p:sp>
      <p:sp>
        <p:nvSpPr>
          <p:cNvPr id="39946" name="Rectangle 11"/>
          <p:cNvSpPr>
            <a:spLocks noChangeArrowheads="1"/>
          </p:cNvSpPr>
          <p:nvPr/>
        </p:nvSpPr>
        <p:spPr bwMode="auto">
          <a:xfrm>
            <a:off x="1976438" y="2003425"/>
            <a:ext cx="6191250" cy="3929063"/>
          </a:xfrm>
          <a:prstGeom prst="rect">
            <a:avLst/>
          </a:prstGeom>
          <a:solidFill>
            <a:srgbClr val="EBEEF2"/>
          </a:solidFill>
          <a:ln w="88900">
            <a:solidFill>
              <a:srgbClr val="EBEEF2"/>
            </a:solidFill>
            <a:miter lim="800000"/>
            <a:headEnd/>
            <a:tailEnd/>
          </a:ln>
        </p:spPr>
        <p:txBody>
          <a:bodyPr/>
          <a:lstStyle/>
          <a:p>
            <a:endParaRPr lang="en-GB"/>
          </a:p>
        </p:txBody>
      </p:sp>
      <p:sp>
        <p:nvSpPr>
          <p:cNvPr id="39947" name="Rectangle 12"/>
          <p:cNvSpPr>
            <a:spLocks noChangeArrowheads="1"/>
          </p:cNvSpPr>
          <p:nvPr/>
        </p:nvSpPr>
        <p:spPr bwMode="auto">
          <a:xfrm>
            <a:off x="1976438" y="2003425"/>
            <a:ext cx="6191250" cy="3929063"/>
          </a:xfrm>
          <a:prstGeom prst="rect">
            <a:avLst/>
          </a:prstGeom>
          <a:solidFill>
            <a:srgbClr val="EAECF1"/>
          </a:solidFill>
          <a:ln w="71438">
            <a:solidFill>
              <a:srgbClr val="EAECF1"/>
            </a:solidFill>
            <a:miter lim="800000"/>
            <a:headEnd/>
            <a:tailEnd/>
          </a:ln>
        </p:spPr>
        <p:txBody>
          <a:bodyPr/>
          <a:lstStyle/>
          <a:p>
            <a:endParaRPr lang="en-GB"/>
          </a:p>
        </p:txBody>
      </p:sp>
      <p:sp>
        <p:nvSpPr>
          <p:cNvPr id="39948" name="Rectangle 13"/>
          <p:cNvSpPr>
            <a:spLocks noChangeArrowheads="1"/>
          </p:cNvSpPr>
          <p:nvPr/>
        </p:nvSpPr>
        <p:spPr bwMode="auto">
          <a:xfrm>
            <a:off x="1976438" y="2003425"/>
            <a:ext cx="6191250" cy="3929063"/>
          </a:xfrm>
          <a:prstGeom prst="rect">
            <a:avLst/>
          </a:prstGeom>
          <a:solidFill>
            <a:srgbClr val="E9EBF0"/>
          </a:solidFill>
          <a:ln w="52388">
            <a:solidFill>
              <a:srgbClr val="E9EBF0"/>
            </a:solidFill>
            <a:miter lim="800000"/>
            <a:headEnd/>
            <a:tailEnd/>
          </a:ln>
        </p:spPr>
        <p:txBody>
          <a:bodyPr/>
          <a:lstStyle/>
          <a:p>
            <a:endParaRPr lang="en-GB"/>
          </a:p>
        </p:txBody>
      </p:sp>
      <p:sp>
        <p:nvSpPr>
          <p:cNvPr id="39949" name="Rectangle 14"/>
          <p:cNvSpPr>
            <a:spLocks noChangeArrowheads="1"/>
          </p:cNvSpPr>
          <p:nvPr/>
        </p:nvSpPr>
        <p:spPr bwMode="auto">
          <a:xfrm>
            <a:off x="1976438" y="2003425"/>
            <a:ext cx="6191250" cy="3929063"/>
          </a:xfrm>
          <a:prstGeom prst="rect">
            <a:avLst/>
          </a:prstGeom>
          <a:solidFill>
            <a:srgbClr val="E7EAEF"/>
          </a:solidFill>
          <a:ln w="34925">
            <a:solidFill>
              <a:srgbClr val="E7EAEF"/>
            </a:solidFill>
            <a:miter lim="800000"/>
            <a:headEnd/>
            <a:tailEnd/>
          </a:ln>
        </p:spPr>
        <p:txBody>
          <a:bodyPr/>
          <a:lstStyle/>
          <a:p>
            <a:endParaRPr lang="en-GB"/>
          </a:p>
        </p:txBody>
      </p:sp>
      <p:sp>
        <p:nvSpPr>
          <p:cNvPr id="39950" name="Rectangle 15"/>
          <p:cNvSpPr>
            <a:spLocks noChangeArrowheads="1"/>
          </p:cNvSpPr>
          <p:nvPr/>
        </p:nvSpPr>
        <p:spPr bwMode="auto">
          <a:xfrm>
            <a:off x="1976438" y="2003425"/>
            <a:ext cx="6191250" cy="3929063"/>
          </a:xfrm>
          <a:prstGeom prst="rect">
            <a:avLst/>
          </a:prstGeom>
          <a:solidFill>
            <a:srgbClr val="E6E9EF"/>
          </a:solidFill>
          <a:ln w="17463">
            <a:solidFill>
              <a:srgbClr val="E6E9EF"/>
            </a:solidFill>
            <a:miter lim="800000"/>
            <a:headEnd/>
            <a:tailEnd/>
          </a:ln>
        </p:spPr>
        <p:txBody>
          <a:bodyPr/>
          <a:lstStyle/>
          <a:p>
            <a:endParaRPr lang="en-GB"/>
          </a:p>
        </p:txBody>
      </p:sp>
      <p:sp>
        <p:nvSpPr>
          <p:cNvPr id="39951" name="Rectangle 16"/>
          <p:cNvSpPr>
            <a:spLocks noChangeArrowheads="1"/>
          </p:cNvSpPr>
          <p:nvPr/>
        </p:nvSpPr>
        <p:spPr bwMode="auto">
          <a:xfrm>
            <a:off x="1835150" y="1754188"/>
            <a:ext cx="6261100" cy="4106862"/>
          </a:xfrm>
          <a:prstGeom prst="rect">
            <a:avLst/>
          </a:prstGeom>
          <a:solidFill>
            <a:srgbClr val="FFFFFF"/>
          </a:solidFill>
          <a:ln w="9525">
            <a:noFill/>
            <a:miter lim="800000"/>
            <a:headEnd/>
            <a:tailEnd/>
          </a:ln>
        </p:spPr>
        <p:txBody>
          <a:bodyPr/>
          <a:lstStyle/>
          <a:p>
            <a:endParaRPr lang="en-GB"/>
          </a:p>
        </p:txBody>
      </p:sp>
      <p:sp>
        <p:nvSpPr>
          <p:cNvPr id="39952" name="Line 17"/>
          <p:cNvSpPr>
            <a:spLocks noChangeShapeType="1"/>
          </p:cNvSpPr>
          <p:nvPr/>
        </p:nvSpPr>
        <p:spPr bwMode="auto">
          <a:xfrm>
            <a:off x="4418013" y="2357438"/>
            <a:ext cx="1587" cy="3503612"/>
          </a:xfrm>
          <a:prstGeom prst="line">
            <a:avLst/>
          </a:prstGeom>
          <a:noFill/>
          <a:ln w="52388">
            <a:solidFill>
              <a:srgbClr val="0094AC"/>
            </a:solidFill>
            <a:round/>
            <a:headEnd/>
            <a:tailEnd/>
          </a:ln>
        </p:spPr>
        <p:txBody>
          <a:bodyPr/>
          <a:lstStyle/>
          <a:p>
            <a:endParaRPr lang="cs-CZ"/>
          </a:p>
        </p:txBody>
      </p:sp>
      <p:sp>
        <p:nvSpPr>
          <p:cNvPr id="39953" name="Line 18"/>
          <p:cNvSpPr>
            <a:spLocks noChangeShapeType="1"/>
          </p:cNvSpPr>
          <p:nvPr/>
        </p:nvSpPr>
        <p:spPr bwMode="auto">
          <a:xfrm flipH="1" flipV="1">
            <a:off x="2595563" y="3011488"/>
            <a:ext cx="3113087" cy="2619375"/>
          </a:xfrm>
          <a:prstGeom prst="line">
            <a:avLst/>
          </a:prstGeom>
          <a:noFill/>
          <a:ln w="52388">
            <a:solidFill>
              <a:srgbClr val="003F95"/>
            </a:solidFill>
            <a:round/>
            <a:headEnd/>
            <a:tailEnd/>
          </a:ln>
        </p:spPr>
        <p:txBody>
          <a:bodyPr/>
          <a:lstStyle/>
          <a:p>
            <a:endParaRPr lang="cs-CZ"/>
          </a:p>
        </p:txBody>
      </p:sp>
      <p:sp>
        <p:nvSpPr>
          <p:cNvPr id="39954" name="Line 19"/>
          <p:cNvSpPr>
            <a:spLocks noChangeShapeType="1"/>
          </p:cNvSpPr>
          <p:nvPr/>
        </p:nvSpPr>
        <p:spPr bwMode="auto">
          <a:xfrm>
            <a:off x="4418013" y="6321425"/>
            <a:ext cx="1587" cy="1588"/>
          </a:xfrm>
          <a:prstGeom prst="line">
            <a:avLst/>
          </a:prstGeom>
          <a:noFill/>
          <a:ln w="17463">
            <a:solidFill>
              <a:srgbClr val="60220F"/>
            </a:solidFill>
            <a:round/>
            <a:headEnd/>
            <a:tailEnd/>
          </a:ln>
        </p:spPr>
        <p:txBody>
          <a:bodyPr/>
          <a:lstStyle/>
          <a:p>
            <a:endParaRPr lang="cs-CZ"/>
          </a:p>
        </p:txBody>
      </p:sp>
      <p:sp>
        <p:nvSpPr>
          <p:cNvPr id="39955" name="Freeform 20"/>
          <p:cNvSpPr>
            <a:spLocks/>
          </p:cNvSpPr>
          <p:nvPr/>
        </p:nvSpPr>
        <p:spPr bwMode="auto">
          <a:xfrm>
            <a:off x="1835150" y="1754188"/>
            <a:ext cx="6261100" cy="4106862"/>
          </a:xfrm>
          <a:custGeom>
            <a:avLst/>
            <a:gdLst>
              <a:gd name="T0" fmla="*/ 0 w 3944"/>
              <a:gd name="T1" fmla="*/ 0 h 2587"/>
              <a:gd name="T2" fmla="*/ 0 w 3944"/>
              <a:gd name="T3" fmla="*/ 2147483647 h 2587"/>
              <a:gd name="T4" fmla="*/ 2147483647 w 3944"/>
              <a:gd name="T5" fmla="*/ 2147483647 h 2587"/>
              <a:gd name="T6" fmla="*/ 0 60000 65536"/>
              <a:gd name="T7" fmla="*/ 0 60000 65536"/>
              <a:gd name="T8" fmla="*/ 0 60000 65536"/>
              <a:gd name="T9" fmla="*/ 0 w 3944"/>
              <a:gd name="T10" fmla="*/ 0 h 2587"/>
              <a:gd name="T11" fmla="*/ 3944 w 3944"/>
              <a:gd name="T12" fmla="*/ 2587 h 2587"/>
            </a:gdLst>
            <a:ahLst/>
            <a:cxnLst>
              <a:cxn ang="T6">
                <a:pos x="T0" y="T1"/>
              </a:cxn>
              <a:cxn ang="T7">
                <a:pos x="T2" y="T3"/>
              </a:cxn>
              <a:cxn ang="T8">
                <a:pos x="T4" y="T5"/>
              </a:cxn>
            </a:cxnLst>
            <a:rect l="T9" t="T10" r="T11" b="T12"/>
            <a:pathLst>
              <a:path w="3944" h="2587">
                <a:moveTo>
                  <a:pt x="0" y="0"/>
                </a:moveTo>
                <a:lnTo>
                  <a:pt x="0" y="2587"/>
                </a:lnTo>
                <a:lnTo>
                  <a:pt x="3944" y="2587"/>
                </a:lnTo>
              </a:path>
            </a:pathLst>
          </a:custGeom>
          <a:noFill/>
          <a:ln w="17463">
            <a:solidFill>
              <a:srgbClr val="000000"/>
            </a:solidFill>
            <a:round/>
            <a:headEnd/>
            <a:tailEnd/>
          </a:ln>
        </p:spPr>
        <p:txBody>
          <a:bodyPr/>
          <a:lstStyle/>
          <a:p>
            <a:endParaRPr lang="cs-CZ"/>
          </a:p>
        </p:txBody>
      </p:sp>
      <p:sp>
        <p:nvSpPr>
          <p:cNvPr id="117781" name="Line 21"/>
          <p:cNvSpPr>
            <a:spLocks noChangeShapeType="1"/>
          </p:cNvSpPr>
          <p:nvPr/>
        </p:nvSpPr>
        <p:spPr bwMode="auto">
          <a:xfrm flipH="1">
            <a:off x="5567363" y="3313113"/>
            <a:ext cx="760412" cy="1587"/>
          </a:xfrm>
          <a:prstGeom prst="line">
            <a:avLst/>
          </a:prstGeom>
          <a:noFill/>
          <a:ln w="17526">
            <a:solidFill>
              <a:srgbClr val="000000"/>
            </a:solidFill>
            <a:round/>
            <a:headEnd/>
            <a:tailEnd type="stealth" w="med" len="med"/>
          </a:ln>
        </p:spPr>
        <p:txBody>
          <a:bodyPr/>
          <a:lstStyle/>
          <a:p>
            <a:endParaRPr lang="cs-CZ"/>
          </a:p>
        </p:txBody>
      </p:sp>
      <p:sp>
        <p:nvSpPr>
          <p:cNvPr id="117782" name="Line 22"/>
          <p:cNvSpPr>
            <a:spLocks noChangeShapeType="1"/>
          </p:cNvSpPr>
          <p:nvPr/>
        </p:nvSpPr>
        <p:spPr bwMode="auto">
          <a:xfrm>
            <a:off x="5178425" y="5046663"/>
            <a:ext cx="477838" cy="1587"/>
          </a:xfrm>
          <a:prstGeom prst="line">
            <a:avLst/>
          </a:prstGeom>
          <a:noFill/>
          <a:ln w="17526">
            <a:solidFill>
              <a:srgbClr val="000000"/>
            </a:solidFill>
            <a:round/>
            <a:headEnd/>
            <a:tailEnd type="stealth" w="med" len="med"/>
          </a:ln>
        </p:spPr>
        <p:txBody>
          <a:bodyPr/>
          <a:lstStyle/>
          <a:p>
            <a:endParaRPr lang="cs-CZ"/>
          </a:p>
        </p:txBody>
      </p:sp>
      <p:sp>
        <p:nvSpPr>
          <p:cNvPr id="117783" name="Line 23"/>
          <p:cNvSpPr>
            <a:spLocks noChangeShapeType="1"/>
          </p:cNvSpPr>
          <p:nvPr/>
        </p:nvSpPr>
        <p:spPr bwMode="auto">
          <a:xfrm flipV="1">
            <a:off x="1639888" y="4265613"/>
            <a:ext cx="1587" cy="209550"/>
          </a:xfrm>
          <a:prstGeom prst="line">
            <a:avLst/>
          </a:prstGeom>
          <a:noFill/>
          <a:ln w="17526">
            <a:solidFill>
              <a:srgbClr val="000000"/>
            </a:solidFill>
            <a:round/>
            <a:headEnd/>
            <a:tailEnd type="stealth" w="med" len="med"/>
          </a:ln>
        </p:spPr>
        <p:txBody>
          <a:bodyPr/>
          <a:lstStyle/>
          <a:p>
            <a:endParaRPr lang="cs-CZ"/>
          </a:p>
        </p:txBody>
      </p:sp>
      <p:sp>
        <p:nvSpPr>
          <p:cNvPr id="117784" name="Line 24"/>
          <p:cNvSpPr>
            <a:spLocks noChangeShapeType="1"/>
          </p:cNvSpPr>
          <p:nvPr/>
        </p:nvSpPr>
        <p:spPr bwMode="auto">
          <a:xfrm flipV="1">
            <a:off x="1627188" y="3857625"/>
            <a:ext cx="1587" cy="180975"/>
          </a:xfrm>
          <a:prstGeom prst="line">
            <a:avLst/>
          </a:prstGeom>
          <a:noFill/>
          <a:ln w="17526">
            <a:solidFill>
              <a:srgbClr val="000000"/>
            </a:solidFill>
            <a:round/>
            <a:headEnd/>
            <a:tailEnd type="stealth" w="med" len="med"/>
          </a:ln>
        </p:spPr>
        <p:txBody>
          <a:bodyPr/>
          <a:lstStyle/>
          <a:p>
            <a:endParaRPr lang="cs-CZ"/>
          </a:p>
        </p:txBody>
      </p:sp>
      <p:sp>
        <p:nvSpPr>
          <p:cNvPr id="39960" name="Rectangle 25"/>
          <p:cNvSpPr>
            <a:spLocks noChangeArrowheads="1"/>
          </p:cNvSpPr>
          <p:nvPr/>
        </p:nvSpPr>
        <p:spPr bwMode="auto">
          <a:xfrm>
            <a:off x="7118350" y="5937250"/>
            <a:ext cx="1089025" cy="261938"/>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Quantity of</a:t>
            </a:r>
            <a:endParaRPr lang="en-US"/>
          </a:p>
        </p:txBody>
      </p:sp>
      <p:sp>
        <p:nvSpPr>
          <p:cNvPr id="39961" name="Rectangle 26"/>
          <p:cNvSpPr>
            <a:spLocks noChangeArrowheads="1"/>
          </p:cNvSpPr>
          <p:nvPr/>
        </p:nvSpPr>
        <p:spPr bwMode="auto">
          <a:xfrm>
            <a:off x="7499350" y="6175375"/>
            <a:ext cx="701675" cy="261938"/>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Output</a:t>
            </a:r>
            <a:endParaRPr lang="en-US"/>
          </a:p>
        </p:txBody>
      </p:sp>
      <p:sp>
        <p:nvSpPr>
          <p:cNvPr id="39962" name="Rectangle 27"/>
          <p:cNvSpPr>
            <a:spLocks noChangeArrowheads="1"/>
          </p:cNvSpPr>
          <p:nvPr/>
        </p:nvSpPr>
        <p:spPr bwMode="auto">
          <a:xfrm>
            <a:off x="3913188" y="5942013"/>
            <a:ext cx="1065212" cy="255587"/>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Natural rate</a:t>
            </a:r>
            <a:endParaRPr lang="en-US"/>
          </a:p>
        </p:txBody>
      </p:sp>
      <p:sp>
        <p:nvSpPr>
          <p:cNvPr id="39963" name="Rectangle 28"/>
          <p:cNvSpPr>
            <a:spLocks noChangeArrowheads="1"/>
          </p:cNvSpPr>
          <p:nvPr/>
        </p:nvSpPr>
        <p:spPr bwMode="auto">
          <a:xfrm>
            <a:off x="4038600" y="6180138"/>
            <a:ext cx="820738" cy="255587"/>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of output</a:t>
            </a:r>
            <a:endParaRPr lang="en-US"/>
          </a:p>
        </p:txBody>
      </p:sp>
      <p:sp>
        <p:nvSpPr>
          <p:cNvPr id="39964" name="Rectangle 29"/>
          <p:cNvSpPr>
            <a:spLocks noChangeArrowheads="1"/>
          </p:cNvSpPr>
          <p:nvPr/>
        </p:nvSpPr>
        <p:spPr bwMode="auto">
          <a:xfrm>
            <a:off x="1236663" y="1703388"/>
            <a:ext cx="558800" cy="261937"/>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Price</a:t>
            </a:r>
            <a:endParaRPr lang="en-US"/>
          </a:p>
        </p:txBody>
      </p:sp>
      <p:sp>
        <p:nvSpPr>
          <p:cNvPr id="39965" name="Rectangle 30"/>
          <p:cNvSpPr>
            <a:spLocks noChangeArrowheads="1"/>
          </p:cNvSpPr>
          <p:nvPr/>
        </p:nvSpPr>
        <p:spPr bwMode="auto">
          <a:xfrm>
            <a:off x="1212850" y="1941513"/>
            <a:ext cx="582613" cy="261937"/>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Level</a:t>
            </a:r>
            <a:endParaRPr lang="en-US"/>
          </a:p>
        </p:txBody>
      </p:sp>
      <p:sp>
        <p:nvSpPr>
          <p:cNvPr id="39966" name="Rectangle 31"/>
          <p:cNvSpPr>
            <a:spLocks noChangeArrowheads="1"/>
          </p:cNvSpPr>
          <p:nvPr/>
        </p:nvSpPr>
        <p:spPr bwMode="auto">
          <a:xfrm>
            <a:off x="1593850" y="5942013"/>
            <a:ext cx="190500" cy="255587"/>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grpSp>
        <p:nvGrpSpPr>
          <p:cNvPr id="39967" name="Group 32"/>
          <p:cNvGrpSpPr>
            <a:grpSpLocks/>
          </p:cNvGrpSpPr>
          <p:nvPr/>
        </p:nvGrpSpPr>
        <p:grpSpPr bwMode="auto">
          <a:xfrm>
            <a:off x="3444875" y="2373313"/>
            <a:ext cx="4298950" cy="2744787"/>
            <a:chOff x="2170" y="1495"/>
            <a:chExt cx="2708" cy="1729"/>
          </a:xfrm>
        </p:grpSpPr>
        <p:sp>
          <p:nvSpPr>
            <p:cNvPr id="40020" name="Line 33"/>
            <p:cNvSpPr>
              <a:spLocks noChangeShapeType="1"/>
            </p:cNvSpPr>
            <p:nvPr/>
          </p:nvSpPr>
          <p:spPr bwMode="auto">
            <a:xfrm flipV="1">
              <a:off x="2170" y="1975"/>
              <a:ext cx="2139" cy="1249"/>
            </a:xfrm>
            <a:prstGeom prst="line">
              <a:avLst/>
            </a:prstGeom>
            <a:noFill/>
            <a:ln w="52388">
              <a:solidFill>
                <a:srgbClr val="003F95"/>
              </a:solidFill>
              <a:round/>
              <a:headEnd/>
              <a:tailEnd/>
            </a:ln>
          </p:spPr>
          <p:txBody>
            <a:bodyPr/>
            <a:lstStyle/>
            <a:p>
              <a:endParaRPr lang="cs-CZ"/>
            </a:p>
          </p:txBody>
        </p:sp>
        <p:sp>
          <p:nvSpPr>
            <p:cNvPr id="40021" name="Rectangle 34"/>
            <p:cNvSpPr>
              <a:spLocks noChangeArrowheads="1"/>
            </p:cNvSpPr>
            <p:nvPr/>
          </p:nvSpPr>
          <p:spPr bwMode="auto">
            <a:xfrm>
              <a:off x="4316" y="1495"/>
              <a:ext cx="554" cy="161"/>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Short-run</a:t>
              </a:r>
              <a:endParaRPr lang="en-US"/>
            </a:p>
          </p:txBody>
        </p:sp>
        <p:sp>
          <p:nvSpPr>
            <p:cNvPr id="40022" name="Rectangle 35"/>
            <p:cNvSpPr>
              <a:spLocks noChangeArrowheads="1"/>
            </p:cNvSpPr>
            <p:nvPr/>
          </p:nvSpPr>
          <p:spPr bwMode="auto">
            <a:xfrm>
              <a:off x="4297" y="1645"/>
              <a:ext cx="573" cy="161"/>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40023" name="Rectangle 36"/>
            <p:cNvSpPr>
              <a:spLocks noChangeArrowheads="1"/>
            </p:cNvSpPr>
            <p:nvPr/>
          </p:nvSpPr>
          <p:spPr bwMode="auto">
            <a:xfrm>
              <a:off x="4256" y="1795"/>
              <a:ext cx="457" cy="161"/>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 </a:t>
              </a:r>
              <a:endParaRPr lang="en-US"/>
            </a:p>
          </p:txBody>
        </p:sp>
        <p:sp>
          <p:nvSpPr>
            <p:cNvPr id="40024" name="Rectangle 37"/>
            <p:cNvSpPr>
              <a:spLocks noChangeArrowheads="1"/>
            </p:cNvSpPr>
            <p:nvPr/>
          </p:nvSpPr>
          <p:spPr bwMode="auto">
            <a:xfrm>
              <a:off x="4668" y="1795"/>
              <a:ext cx="210" cy="169"/>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AS</a:t>
              </a:r>
              <a:endParaRPr lang="en-US"/>
            </a:p>
          </p:txBody>
        </p:sp>
        <p:sp>
          <p:nvSpPr>
            <p:cNvPr id="40025" name="Freeform 38"/>
            <p:cNvSpPr>
              <a:spLocks/>
            </p:cNvSpPr>
            <p:nvPr/>
          </p:nvSpPr>
          <p:spPr bwMode="auto">
            <a:xfrm>
              <a:off x="4836" y="1870"/>
              <a:ext cx="23" cy="53"/>
            </a:xfrm>
            <a:custGeom>
              <a:avLst/>
              <a:gdLst>
                <a:gd name="T0" fmla="*/ 23 w 23"/>
                <a:gd name="T1" fmla="*/ 0 h 53"/>
                <a:gd name="T2" fmla="*/ 19 w 23"/>
                <a:gd name="T3" fmla="*/ 0 h 53"/>
                <a:gd name="T4" fmla="*/ 12 w 23"/>
                <a:gd name="T5" fmla="*/ 8 h 53"/>
                <a:gd name="T6" fmla="*/ 0 w 23"/>
                <a:gd name="T7" fmla="*/ 11 h 53"/>
                <a:gd name="T8" fmla="*/ 0 w 23"/>
                <a:gd name="T9" fmla="*/ 19 h 53"/>
                <a:gd name="T10" fmla="*/ 8 w 23"/>
                <a:gd name="T11" fmla="*/ 15 h 53"/>
                <a:gd name="T12" fmla="*/ 15 w 23"/>
                <a:gd name="T13" fmla="*/ 11 h 53"/>
                <a:gd name="T14" fmla="*/ 15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8"/>
                  </a:lnTo>
                  <a:lnTo>
                    <a:pt x="0" y="11"/>
                  </a:lnTo>
                  <a:lnTo>
                    <a:pt x="0" y="19"/>
                  </a:lnTo>
                  <a:lnTo>
                    <a:pt x="8" y="15"/>
                  </a:lnTo>
                  <a:lnTo>
                    <a:pt x="15" y="11"/>
                  </a:lnTo>
                  <a:lnTo>
                    <a:pt x="15" y="53"/>
                  </a:lnTo>
                  <a:lnTo>
                    <a:pt x="23" y="53"/>
                  </a:lnTo>
                  <a:lnTo>
                    <a:pt x="23" y="4"/>
                  </a:lnTo>
                  <a:lnTo>
                    <a:pt x="23" y="0"/>
                  </a:lnTo>
                  <a:close/>
                </a:path>
              </a:pathLst>
            </a:custGeom>
            <a:solidFill>
              <a:srgbClr val="000000"/>
            </a:solidFill>
            <a:ln w="9525">
              <a:noFill/>
              <a:round/>
              <a:headEnd/>
              <a:tailEnd/>
            </a:ln>
          </p:spPr>
          <p:txBody>
            <a:bodyPr/>
            <a:lstStyle/>
            <a:p>
              <a:endParaRPr lang="cs-CZ"/>
            </a:p>
          </p:txBody>
        </p:sp>
      </p:grpSp>
      <p:sp>
        <p:nvSpPr>
          <p:cNvPr id="39968" name="Rectangle 39"/>
          <p:cNvSpPr>
            <a:spLocks noChangeArrowheads="1"/>
          </p:cNvSpPr>
          <p:nvPr/>
        </p:nvSpPr>
        <p:spPr bwMode="auto">
          <a:xfrm>
            <a:off x="4514850" y="2314575"/>
            <a:ext cx="844550" cy="255588"/>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Long-run</a:t>
            </a:r>
            <a:endParaRPr lang="en-US"/>
          </a:p>
        </p:txBody>
      </p:sp>
      <p:sp>
        <p:nvSpPr>
          <p:cNvPr id="39969" name="Rectangle 40"/>
          <p:cNvSpPr>
            <a:spLocks noChangeArrowheads="1"/>
          </p:cNvSpPr>
          <p:nvPr/>
        </p:nvSpPr>
        <p:spPr bwMode="auto">
          <a:xfrm>
            <a:off x="4467225" y="2552700"/>
            <a:ext cx="909638" cy="255588"/>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a:t>
            </a:r>
            <a:endParaRPr lang="en-US"/>
          </a:p>
        </p:txBody>
      </p:sp>
      <p:sp>
        <p:nvSpPr>
          <p:cNvPr id="39970" name="Rectangle 41"/>
          <p:cNvSpPr>
            <a:spLocks noChangeArrowheads="1"/>
          </p:cNvSpPr>
          <p:nvPr/>
        </p:nvSpPr>
        <p:spPr bwMode="auto">
          <a:xfrm>
            <a:off x="4621213" y="2789238"/>
            <a:ext cx="619125" cy="255587"/>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a:t>
            </a:r>
            <a:endParaRPr lang="en-US"/>
          </a:p>
        </p:txBody>
      </p:sp>
      <p:sp>
        <p:nvSpPr>
          <p:cNvPr id="39971" name="Rectangle 42"/>
          <p:cNvSpPr>
            <a:spLocks noChangeArrowheads="1"/>
          </p:cNvSpPr>
          <p:nvPr/>
        </p:nvSpPr>
        <p:spPr bwMode="auto">
          <a:xfrm>
            <a:off x="5734050" y="5548313"/>
            <a:ext cx="1766888" cy="255587"/>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Aggregate demand, </a:t>
            </a:r>
            <a:endParaRPr lang="en-US"/>
          </a:p>
        </p:txBody>
      </p:sp>
      <p:sp>
        <p:nvSpPr>
          <p:cNvPr id="39972" name="Rectangle 43"/>
          <p:cNvSpPr>
            <a:spLocks noChangeArrowheads="1"/>
          </p:cNvSpPr>
          <p:nvPr/>
        </p:nvSpPr>
        <p:spPr bwMode="auto">
          <a:xfrm>
            <a:off x="7458075" y="5548313"/>
            <a:ext cx="344488" cy="268287"/>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AD</a:t>
            </a:r>
            <a:endParaRPr lang="en-US"/>
          </a:p>
        </p:txBody>
      </p:sp>
      <p:sp>
        <p:nvSpPr>
          <p:cNvPr id="39973" name="Freeform 44"/>
          <p:cNvSpPr>
            <a:spLocks/>
          </p:cNvSpPr>
          <p:nvPr/>
        </p:nvSpPr>
        <p:spPr bwMode="auto">
          <a:xfrm>
            <a:off x="7737475" y="5668963"/>
            <a:ext cx="34925" cy="88900"/>
          </a:xfrm>
          <a:custGeom>
            <a:avLst/>
            <a:gdLst>
              <a:gd name="T0" fmla="*/ 2147483647 w 22"/>
              <a:gd name="T1" fmla="*/ 0 h 56"/>
              <a:gd name="T2" fmla="*/ 2147483647 w 22"/>
              <a:gd name="T3" fmla="*/ 0 h 56"/>
              <a:gd name="T4" fmla="*/ 2147483647 w 22"/>
              <a:gd name="T5" fmla="*/ 2147483647 h 56"/>
              <a:gd name="T6" fmla="*/ 0 w 22"/>
              <a:gd name="T7" fmla="*/ 2147483647 h 56"/>
              <a:gd name="T8" fmla="*/ 0 w 22"/>
              <a:gd name="T9" fmla="*/ 2147483647 h 56"/>
              <a:gd name="T10" fmla="*/ 2147483647 w 22"/>
              <a:gd name="T11" fmla="*/ 2147483647 h 56"/>
              <a:gd name="T12" fmla="*/ 2147483647 w 22"/>
              <a:gd name="T13" fmla="*/ 2147483647 h 56"/>
              <a:gd name="T14" fmla="*/ 2147483647 w 22"/>
              <a:gd name="T15" fmla="*/ 2147483647 h 56"/>
              <a:gd name="T16" fmla="*/ 2147483647 w 22"/>
              <a:gd name="T17" fmla="*/ 2147483647 h 56"/>
              <a:gd name="T18" fmla="*/ 2147483647 w 22"/>
              <a:gd name="T19" fmla="*/ 2147483647 h 56"/>
              <a:gd name="T20" fmla="*/ 2147483647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5" y="0"/>
                </a:lnTo>
                <a:lnTo>
                  <a:pt x="11" y="7"/>
                </a:lnTo>
                <a:lnTo>
                  <a:pt x="0" y="15"/>
                </a:lnTo>
                <a:lnTo>
                  <a:pt x="0" y="22"/>
                </a:lnTo>
                <a:lnTo>
                  <a:pt x="7" y="18"/>
                </a:lnTo>
                <a:lnTo>
                  <a:pt x="15" y="11"/>
                </a:lnTo>
                <a:lnTo>
                  <a:pt x="15" y="56"/>
                </a:lnTo>
                <a:lnTo>
                  <a:pt x="22" y="56"/>
                </a:lnTo>
                <a:lnTo>
                  <a:pt x="22" y="4"/>
                </a:lnTo>
                <a:lnTo>
                  <a:pt x="22" y="0"/>
                </a:lnTo>
                <a:close/>
              </a:path>
            </a:pathLst>
          </a:custGeom>
          <a:solidFill>
            <a:srgbClr val="000000"/>
          </a:solidFill>
          <a:ln w="9525">
            <a:noFill/>
            <a:round/>
            <a:headEnd/>
            <a:tailEnd/>
          </a:ln>
        </p:spPr>
        <p:txBody>
          <a:bodyPr/>
          <a:lstStyle/>
          <a:p>
            <a:endParaRPr lang="cs-CZ"/>
          </a:p>
        </p:txBody>
      </p:sp>
      <p:grpSp>
        <p:nvGrpSpPr>
          <p:cNvPr id="3" name="Group 45"/>
          <p:cNvGrpSpPr>
            <a:grpSpLocks/>
          </p:cNvGrpSpPr>
          <p:nvPr/>
        </p:nvGrpSpPr>
        <p:grpSpPr bwMode="auto">
          <a:xfrm>
            <a:off x="1517650" y="4003675"/>
            <a:ext cx="2351088" cy="228600"/>
            <a:chOff x="956" y="2522"/>
            <a:chExt cx="1481" cy="144"/>
          </a:xfrm>
        </p:grpSpPr>
        <p:sp>
          <p:nvSpPr>
            <p:cNvPr id="40018" name="Line 46"/>
            <p:cNvSpPr>
              <a:spLocks noChangeShapeType="1"/>
            </p:cNvSpPr>
            <p:nvPr/>
          </p:nvSpPr>
          <p:spPr bwMode="auto">
            <a:xfrm>
              <a:off x="1156" y="2577"/>
              <a:ext cx="1281" cy="1"/>
            </a:xfrm>
            <a:prstGeom prst="line">
              <a:avLst/>
            </a:prstGeom>
            <a:noFill/>
            <a:ln w="17463">
              <a:solidFill>
                <a:schemeClr val="tx1"/>
              </a:solidFill>
              <a:prstDash val="sysDot"/>
              <a:round/>
              <a:headEnd/>
              <a:tailEnd/>
            </a:ln>
          </p:spPr>
          <p:txBody>
            <a:bodyPr/>
            <a:lstStyle/>
            <a:p>
              <a:endParaRPr lang="cs-CZ"/>
            </a:p>
          </p:txBody>
        </p:sp>
        <p:sp>
          <p:nvSpPr>
            <p:cNvPr id="40019" name="Rectangle 47"/>
            <p:cNvSpPr>
              <a:spLocks noChangeArrowheads="1"/>
            </p:cNvSpPr>
            <p:nvPr/>
          </p:nvSpPr>
          <p:spPr bwMode="auto">
            <a:xfrm>
              <a:off x="956" y="2522"/>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r>
                <a:rPr lang="en-US" sz="1500" baseline="-25000">
                  <a:solidFill>
                    <a:srgbClr val="000000"/>
                  </a:solidFill>
                  <a:latin typeface="Arial" charset="0"/>
                </a:rPr>
                <a:t>2</a:t>
              </a:r>
              <a:endParaRPr lang="en-US"/>
            </a:p>
          </p:txBody>
        </p:sp>
      </p:grpSp>
      <p:grpSp>
        <p:nvGrpSpPr>
          <p:cNvPr id="39975" name="Group 48"/>
          <p:cNvGrpSpPr>
            <a:grpSpLocks/>
          </p:cNvGrpSpPr>
          <p:nvPr/>
        </p:nvGrpSpPr>
        <p:grpSpPr bwMode="auto">
          <a:xfrm>
            <a:off x="1517650" y="4235450"/>
            <a:ext cx="3144838" cy="493713"/>
            <a:chOff x="956" y="2668"/>
            <a:chExt cx="1981" cy="311"/>
          </a:xfrm>
        </p:grpSpPr>
        <p:sp>
          <p:nvSpPr>
            <p:cNvPr id="40013" name="Oval 49"/>
            <p:cNvSpPr>
              <a:spLocks noChangeArrowheads="1"/>
            </p:cNvSpPr>
            <p:nvPr/>
          </p:nvSpPr>
          <p:spPr bwMode="auto">
            <a:xfrm>
              <a:off x="2749" y="2834"/>
              <a:ext cx="67" cy="69"/>
            </a:xfrm>
            <a:prstGeom prst="ellipse">
              <a:avLst/>
            </a:prstGeom>
            <a:solidFill>
              <a:srgbClr val="000000"/>
            </a:solidFill>
            <a:ln w="9525">
              <a:noFill/>
              <a:round/>
              <a:headEnd/>
              <a:tailEnd/>
            </a:ln>
          </p:spPr>
          <p:txBody>
            <a:bodyPr/>
            <a:lstStyle/>
            <a:p>
              <a:endParaRPr lang="en-GB"/>
            </a:p>
          </p:txBody>
        </p:sp>
        <p:sp>
          <p:nvSpPr>
            <p:cNvPr id="40014" name="Line 50"/>
            <p:cNvSpPr>
              <a:spLocks noChangeShapeType="1"/>
            </p:cNvSpPr>
            <p:nvPr/>
          </p:nvSpPr>
          <p:spPr bwMode="auto">
            <a:xfrm>
              <a:off x="1156" y="2867"/>
              <a:ext cx="1627" cy="1"/>
            </a:xfrm>
            <a:prstGeom prst="line">
              <a:avLst/>
            </a:prstGeom>
            <a:noFill/>
            <a:ln w="17463">
              <a:solidFill>
                <a:schemeClr val="tx1"/>
              </a:solidFill>
              <a:prstDash val="sysDot"/>
              <a:round/>
              <a:headEnd/>
              <a:tailEnd/>
            </a:ln>
          </p:spPr>
          <p:txBody>
            <a:bodyPr/>
            <a:lstStyle/>
            <a:p>
              <a:endParaRPr lang="cs-CZ"/>
            </a:p>
          </p:txBody>
        </p:sp>
        <p:sp>
          <p:nvSpPr>
            <p:cNvPr id="40015" name="Rectangle 51"/>
            <p:cNvSpPr>
              <a:spLocks noChangeArrowheads="1"/>
            </p:cNvSpPr>
            <p:nvPr/>
          </p:nvSpPr>
          <p:spPr bwMode="auto">
            <a:xfrm>
              <a:off x="2806" y="2668"/>
              <a:ext cx="131" cy="161"/>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a:t>
              </a:r>
              <a:endParaRPr lang="en-US"/>
            </a:p>
          </p:txBody>
        </p:sp>
        <p:sp>
          <p:nvSpPr>
            <p:cNvPr id="40016" name="Rectangle 52"/>
            <p:cNvSpPr>
              <a:spLocks noChangeArrowheads="1"/>
            </p:cNvSpPr>
            <p:nvPr/>
          </p:nvSpPr>
          <p:spPr bwMode="auto">
            <a:xfrm>
              <a:off x="956" y="2810"/>
              <a:ext cx="131" cy="169"/>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endParaRPr lang="en-US"/>
            </a:p>
          </p:txBody>
        </p:sp>
        <p:sp>
          <p:nvSpPr>
            <p:cNvPr id="40017" name="Freeform 53"/>
            <p:cNvSpPr>
              <a:spLocks/>
            </p:cNvSpPr>
            <p:nvPr/>
          </p:nvSpPr>
          <p:spPr bwMode="auto">
            <a:xfrm>
              <a:off x="1038" y="2885"/>
              <a:ext cx="22" cy="56"/>
            </a:xfrm>
            <a:custGeom>
              <a:avLst/>
              <a:gdLst>
                <a:gd name="T0" fmla="*/ 22 w 22"/>
                <a:gd name="T1" fmla="*/ 0 h 56"/>
                <a:gd name="T2" fmla="*/ 19 w 22"/>
                <a:gd name="T3" fmla="*/ 0 h 56"/>
                <a:gd name="T4" fmla="*/ 11 w 22"/>
                <a:gd name="T5" fmla="*/ 8 h 56"/>
                <a:gd name="T6" fmla="*/ 0 w 22"/>
                <a:gd name="T7" fmla="*/ 15 h 56"/>
                <a:gd name="T8" fmla="*/ 0 w 22"/>
                <a:gd name="T9" fmla="*/ 23 h 56"/>
                <a:gd name="T10" fmla="*/ 7 w 22"/>
                <a:gd name="T11" fmla="*/ 19 h 56"/>
                <a:gd name="T12" fmla="*/ 15 w 22"/>
                <a:gd name="T13" fmla="*/ 15 h 56"/>
                <a:gd name="T14" fmla="*/ 15 w 22"/>
                <a:gd name="T15" fmla="*/ 56 h 56"/>
                <a:gd name="T16" fmla="*/ 22 w 22"/>
                <a:gd name="T17" fmla="*/ 56 h 56"/>
                <a:gd name="T18" fmla="*/ 22 w 22"/>
                <a:gd name="T19" fmla="*/ 4 h 56"/>
                <a:gd name="T20" fmla="*/ 22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9" y="0"/>
                  </a:lnTo>
                  <a:lnTo>
                    <a:pt x="11" y="8"/>
                  </a:lnTo>
                  <a:lnTo>
                    <a:pt x="0" y="15"/>
                  </a:lnTo>
                  <a:lnTo>
                    <a:pt x="0" y="23"/>
                  </a:lnTo>
                  <a:lnTo>
                    <a:pt x="7" y="19"/>
                  </a:lnTo>
                  <a:lnTo>
                    <a:pt x="15" y="15"/>
                  </a:lnTo>
                  <a:lnTo>
                    <a:pt x="15" y="56"/>
                  </a:lnTo>
                  <a:lnTo>
                    <a:pt x="22" y="56"/>
                  </a:lnTo>
                  <a:lnTo>
                    <a:pt x="22" y="4"/>
                  </a:lnTo>
                  <a:lnTo>
                    <a:pt x="22" y="0"/>
                  </a:lnTo>
                  <a:close/>
                </a:path>
              </a:pathLst>
            </a:custGeom>
            <a:solidFill>
              <a:srgbClr val="000000"/>
            </a:solidFill>
            <a:ln w="9525">
              <a:noFill/>
              <a:round/>
              <a:headEnd/>
              <a:tailEnd/>
            </a:ln>
          </p:spPr>
          <p:txBody>
            <a:bodyPr/>
            <a:lstStyle/>
            <a:p>
              <a:endParaRPr lang="cs-CZ"/>
            </a:p>
          </p:txBody>
        </p:sp>
      </p:grpSp>
      <p:grpSp>
        <p:nvGrpSpPr>
          <p:cNvPr id="5" name="Group 54"/>
          <p:cNvGrpSpPr>
            <a:grpSpLocks/>
          </p:cNvGrpSpPr>
          <p:nvPr/>
        </p:nvGrpSpPr>
        <p:grpSpPr bwMode="auto">
          <a:xfrm>
            <a:off x="2595563" y="2557463"/>
            <a:ext cx="3663950" cy="2276475"/>
            <a:chOff x="1635" y="1611"/>
            <a:chExt cx="2308" cy="1434"/>
          </a:xfrm>
        </p:grpSpPr>
        <p:sp>
          <p:nvSpPr>
            <p:cNvPr id="40011" name="Line 55"/>
            <p:cNvSpPr>
              <a:spLocks noChangeShapeType="1"/>
            </p:cNvSpPr>
            <p:nvPr/>
          </p:nvSpPr>
          <p:spPr bwMode="auto">
            <a:xfrm flipV="1">
              <a:off x="1635" y="1774"/>
              <a:ext cx="2217" cy="1271"/>
            </a:xfrm>
            <a:prstGeom prst="line">
              <a:avLst/>
            </a:prstGeom>
            <a:noFill/>
            <a:ln w="52388">
              <a:solidFill>
                <a:srgbClr val="AD0D1B"/>
              </a:solidFill>
              <a:round/>
              <a:headEnd/>
              <a:tailEnd/>
            </a:ln>
          </p:spPr>
          <p:txBody>
            <a:bodyPr/>
            <a:lstStyle/>
            <a:p>
              <a:endParaRPr lang="cs-CZ"/>
            </a:p>
          </p:txBody>
        </p:sp>
        <p:sp>
          <p:nvSpPr>
            <p:cNvPr id="40012" name="Rectangle 56"/>
            <p:cNvSpPr>
              <a:spLocks noChangeArrowheads="1"/>
            </p:cNvSpPr>
            <p:nvPr/>
          </p:nvSpPr>
          <p:spPr bwMode="auto">
            <a:xfrm>
              <a:off x="3739" y="1611"/>
              <a:ext cx="20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AS</a:t>
              </a:r>
              <a:r>
                <a:rPr lang="en-US" sz="1500" baseline="-25000">
                  <a:solidFill>
                    <a:srgbClr val="000000"/>
                  </a:solidFill>
                  <a:latin typeface="Arial" charset="0"/>
                </a:rPr>
                <a:t>2</a:t>
              </a:r>
              <a:endParaRPr lang="en-US"/>
            </a:p>
          </p:txBody>
        </p:sp>
      </p:grpSp>
      <p:grpSp>
        <p:nvGrpSpPr>
          <p:cNvPr id="6" name="Group 57"/>
          <p:cNvGrpSpPr>
            <a:grpSpLocks/>
          </p:cNvGrpSpPr>
          <p:nvPr/>
        </p:nvGrpSpPr>
        <p:grpSpPr bwMode="auto">
          <a:xfrm>
            <a:off x="384175" y="3967163"/>
            <a:ext cx="1149350" cy="1638300"/>
            <a:chOff x="242" y="2499"/>
            <a:chExt cx="724" cy="1032"/>
          </a:xfrm>
        </p:grpSpPr>
        <p:sp>
          <p:nvSpPr>
            <p:cNvPr id="40004" name="Line 58"/>
            <p:cNvSpPr>
              <a:spLocks noChangeShapeType="1"/>
            </p:cNvSpPr>
            <p:nvPr/>
          </p:nvSpPr>
          <p:spPr bwMode="auto">
            <a:xfrm flipH="1">
              <a:off x="543" y="2499"/>
              <a:ext cx="423" cy="435"/>
            </a:xfrm>
            <a:prstGeom prst="line">
              <a:avLst/>
            </a:prstGeom>
            <a:noFill/>
            <a:ln w="17463">
              <a:solidFill>
                <a:srgbClr val="000000"/>
              </a:solidFill>
              <a:round/>
              <a:headEnd/>
              <a:tailEnd/>
            </a:ln>
          </p:spPr>
          <p:txBody>
            <a:bodyPr/>
            <a:lstStyle/>
            <a:p>
              <a:endParaRPr lang="cs-CZ"/>
            </a:p>
          </p:txBody>
        </p:sp>
        <p:sp>
          <p:nvSpPr>
            <p:cNvPr id="40005" name="Rectangle 59"/>
            <p:cNvSpPr>
              <a:spLocks noChangeArrowheads="1"/>
            </p:cNvSpPr>
            <p:nvPr/>
          </p:nvSpPr>
          <p:spPr bwMode="auto">
            <a:xfrm>
              <a:off x="242" y="2778"/>
              <a:ext cx="702" cy="747"/>
            </a:xfrm>
            <a:prstGeom prst="rect">
              <a:avLst/>
            </a:prstGeom>
            <a:solidFill>
              <a:srgbClr val="E1E5E9"/>
            </a:solidFill>
            <a:ln w="9525">
              <a:noFill/>
              <a:miter lim="800000"/>
              <a:headEnd/>
              <a:tailEnd/>
            </a:ln>
          </p:spPr>
          <p:txBody>
            <a:bodyPr/>
            <a:lstStyle/>
            <a:p>
              <a:endParaRPr lang="en-GB"/>
            </a:p>
          </p:txBody>
        </p:sp>
        <p:sp>
          <p:nvSpPr>
            <p:cNvPr id="40006" name="Rectangle 60"/>
            <p:cNvSpPr>
              <a:spLocks noChangeArrowheads="1"/>
            </p:cNvSpPr>
            <p:nvPr/>
          </p:nvSpPr>
          <p:spPr bwMode="auto">
            <a:xfrm>
              <a:off x="271" y="2788"/>
              <a:ext cx="639"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3. . . . which</a:t>
              </a:r>
              <a:endParaRPr lang="en-US"/>
            </a:p>
          </p:txBody>
        </p:sp>
        <p:sp>
          <p:nvSpPr>
            <p:cNvPr id="40007" name="Rectangle 61"/>
            <p:cNvSpPr>
              <a:spLocks noChangeArrowheads="1"/>
            </p:cNvSpPr>
            <p:nvPr/>
          </p:nvSpPr>
          <p:spPr bwMode="auto">
            <a:xfrm>
              <a:off x="271" y="2937"/>
              <a:ext cx="58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causes the</a:t>
              </a:r>
              <a:endParaRPr lang="en-US"/>
            </a:p>
          </p:txBody>
        </p:sp>
        <p:sp>
          <p:nvSpPr>
            <p:cNvPr id="40008" name="Rectangle 62"/>
            <p:cNvSpPr>
              <a:spLocks noChangeArrowheads="1"/>
            </p:cNvSpPr>
            <p:nvPr/>
          </p:nvSpPr>
          <p:spPr bwMode="auto">
            <a:xfrm>
              <a:off x="271" y="3087"/>
              <a:ext cx="575"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price level </a:t>
              </a:r>
              <a:endParaRPr lang="en-US"/>
            </a:p>
          </p:txBody>
        </p:sp>
        <p:sp>
          <p:nvSpPr>
            <p:cNvPr id="40009" name="Rectangle 63"/>
            <p:cNvSpPr>
              <a:spLocks noChangeArrowheads="1"/>
            </p:cNvSpPr>
            <p:nvPr/>
          </p:nvSpPr>
          <p:spPr bwMode="auto">
            <a:xfrm>
              <a:off x="271" y="3237"/>
              <a:ext cx="360"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to rise </a:t>
              </a:r>
              <a:endParaRPr lang="en-US"/>
            </a:p>
          </p:txBody>
        </p:sp>
        <p:sp>
          <p:nvSpPr>
            <p:cNvPr id="40010" name="Rectangle 64"/>
            <p:cNvSpPr>
              <a:spLocks noChangeArrowheads="1"/>
            </p:cNvSpPr>
            <p:nvPr/>
          </p:nvSpPr>
          <p:spPr bwMode="auto">
            <a:xfrm>
              <a:off x="271" y="3387"/>
              <a:ext cx="545"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further . . .</a:t>
              </a:r>
              <a:endParaRPr lang="en-US"/>
            </a:p>
          </p:txBody>
        </p:sp>
      </p:grpSp>
      <p:grpSp>
        <p:nvGrpSpPr>
          <p:cNvPr id="7" name="Group 65"/>
          <p:cNvGrpSpPr>
            <a:grpSpLocks/>
          </p:cNvGrpSpPr>
          <p:nvPr/>
        </p:nvGrpSpPr>
        <p:grpSpPr bwMode="auto">
          <a:xfrm>
            <a:off x="2189163" y="5153025"/>
            <a:ext cx="2174875" cy="673100"/>
            <a:chOff x="1379" y="3246"/>
            <a:chExt cx="1370" cy="424"/>
          </a:xfrm>
        </p:grpSpPr>
        <p:sp>
          <p:nvSpPr>
            <p:cNvPr id="40000" name="Line 66"/>
            <p:cNvSpPr>
              <a:spLocks noChangeShapeType="1"/>
            </p:cNvSpPr>
            <p:nvPr/>
          </p:nvSpPr>
          <p:spPr bwMode="auto">
            <a:xfrm flipH="1" flipV="1">
              <a:off x="2549" y="3391"/>
              <a:ext cx="200" cy="279"/>
            </a:xfrm>
            <a:prstGeom prst="line">
              <a:avLst/>
            </a:prstGeom>
            <a:noFill/>
            <a:ln w="17463">
              <a:solidFill>
                <a:srgbClr val="000000"/>
              </a:solidFill>
              <a:round/>
              <a:headEnd/>
              <a:tailEnd/>
            </a:ln>
          </p:spPr>
          <p:txBody>
            <a:bodyPr/>
            <a:lstStyle/>
            <a:p>
              <a:endParaRPr lang="cs-CZ"/>
            </a:p>
          </p:txBody>
        </p:sp>
        <p:sp>
          <p:nvSpPr>
            <p:cNvPr id="40001" name="Rectangle 67"/>
            <p:cNvSpPr>
              <a:spLocks noChangeArrowheads="1"/>
            </p:cNvSpPr>
            <p:nvPr/>
          </p:nvSpPr>
          <p:spPr bwMode="auto">
            <a:xfrm>
              <a:off x="1379" y="3246"/>
              <a:ext cx="1292" cy="312"/>
            </a:xfrm>
            <a:prstGeom prst="rect">
              <a:avLst/>
            </a:prstGeom>
            <a:solidFill>
              <a:srgbClr val="E1E5E9"/>
            </a:solidFill>
            <a:ln w="9525">
              <a:noFill/>
              <a:miter lim="800000"/>
              <a:headEnd/>
              <a:tailEnd/>
            </a:ln>
          </p:spPr>
          <p:txBody>
            <a:bodyPr/>
            <a:lstStyle/>
            <a:p>
              <a:endParaRPr lang="en-GB"/>
            </a:p>
          </p:txBody>
        </p:sp>
        <p:sp>
          <p:nvSpPr>
            <p:cNvPr id="40002" name="Rectangle 68"/>
            <p:cNvSpPr>
              <a:spLocks noChangeArrowheads="1"/>
            </p:cNvSpPr>
            <p:nvPr/>
          </p:nvSpPr>
          <p:spPr bwMode="auto">
            <a:xfrm>
              <a:off x="1409" y="3251"/>
              <a:ext cx="1219"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 . . . but keeps output</a:t>
              </a:r>
              <a:endParaRPr lang="en-US"/>
            </a:p>
          </p:txBody>
        </p:sp>
        <p:sp>
          <p:nvSpPr>
            <p:cNvPr id="40003" name="Rectangle 69"/>
            <p:cNvSpPr>
              <a:spLocks noChangeArrowheads="1"/>
            </p:cNvSpPr>
            <p:nvPr/>
          </p:nvSpPr>
          <p:spPr bwMode="auto">
            <a:xfrm>
              <a:off x="1409" y="3401"/>
              <a:ext cx="92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at its natural rate.</a:t>
              </a:r>
              <a:endParaRPr lang="en-US"/>
            </a:p>
          </p:txBody>
        </p:sp>
      </p:grpSp>
      <p:grpSp>
        <p:nvGrpSpPr>
          <p:cNvPr id="8" name="Group 70"/>
          <p:cNvGrpSpPr>
            <a:grpSpLocks/>
          </p:cNvGrpSpPr>
          <p:nvPr/>
        </p:nvGrpSpPr>
        <p:grpSpPr bwMode="auto">
          <a:xfrm>
            <a:off x="5408613" y="3736975"/>
            <a:ext cx="2709862" cy="1274763"/>
            <a:chOff x="3407" y="2354"/>
            <a:chExt cx="1707" cy="803"/>
          </a:xfrm>
        </p:grpSpPr>
        <p:sp>
          <p:nvSpPr>
            <p:cNvPr id="39994" name="Line 71"/>
            <p:cNvSpPr>
              <a:spLocks noChangeShapeType="1"/>
            </p:cNvSpPr>
            <p:nvPr/>
          </p:nvSpPr>
          <p:spPr bwMode="auto">
            <a:xfrm flipH="1">
              <a:off x="3407" y="2733"/>
              <a:ext cx="401" cy="424"/>
            </a:xfrm>
            <a:prstGeom prst="line">
              <a:avLst/>
            </a:prstGeom>
            <a:noFill/>
            <a:ln w="17463">
              <a:solidFill>
                <a:srgbClr val="000000"/>
              </a:solidFill>
              <a:round/>
              <a:headEnd/>
              <a:tailEnd/>
            </a:ln>
          </p:spPr>
          <p:txBody>
            <a:bodyPr/>
            <a:lstStyle/>
            <a:p>
              <a:endParaRPr lang="cs-CZ"/>
            </a:p>
          </p:txBody>
        </p:sp>
        <p:sp>
          <p:nvSpPr>
            <p:cNvPr id="39995" name="Rectangle 72"/>
            <p:cNvSpPr>
              <a:spLocks noChangeArrowheads="1"/>
            </p:cNvSpPr>
            <p:nvPr/>
          </p:nvSpPr>
          <p:spPr bwMode="auto">
            <a:xfrm>
              <a:off x="3774" y="2354"/>
              <a:ext cx="1340" cy="602"/>
            </a:xfrm>
            <a:prstGeom prst="rect">
              <a:avLst/>
            </a:prstGeom>
            <a:solidFill>
              <a:srgbClr val="E1E5E9"/>
            </a:solidFill>
            <a:ln w="9525">
              <a:noFill/>
              <a:miter lim="800000"/>
              <a:headEnd/>
              <a:tailEnd/>
            </a:ln>
          </p:spPr>
          <p:txBody>
            <a:bodyPr/>
            <a:lstStyle/>
            <a:p>
              <a:endParaRPr lang="en-GB"/>
            </a:p>
          </p:txBody>
        </p:sp>
        <p:sp>
          <p:nvSpPr>
            <p:cNvPr id="39996" name="Rectangle 73"/>
            <p:cNvSpPr>
              <a:spLocks noChangeArrowheads="1"/>
            </p:cNvSpPr>
            <p:nvPr/>
          </p:nvSpPr>
          <p:spPr bwMode="auto">
            <a:xfrm>
              <a:off x="3810" y="2356"/>
              <a:ext cx="1260"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 . . . policymakers can</a:t>
              </a:r>
              <a:endParaRPr lang="en-US"/>
            </a:p>
          </p:txBody>
        </p:sp>
        <p:sp>
          <p:nvSpPr>
            <p:cNvPr id="39997" name="Rectangle 74"/>
            <p:cNvSpPr>
              <a:spLocks noChangeArrowheads="1"/>
            </p:cNvSpPr>
            <p:nvPr/>
          </p:nvSpPr>
          <p:spPr bwMode="auto">
            <a:xfrm>
              <a:off x="3810" y="2506"/>
              <a:ext cx="120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accommodate the shift</a:t>
              </a:r>
              <a:endParaRPr lang="en-US"/>
            </a:p>
          </p:txBody>
        </p:sp>
        <p:sp>
          <p:nvSpPr>
            <p:cNvPr id="39998" name="Rectangle 75"/>
            <p:cNvSpPr>
              <a:spLocks noChangeArrowheads="1"/>
            </p:cNvSpPr>
            <p:nvPr/>
          </p:nvSpPr>
          <p:spPr bwMode="auto">
            <a:xfrm>
              <a:off x="3810" y="2655"/>
              <a:ext cx="129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by expanding aggregate</a:t>
              </a:r>
              <a:endParaRPr lang="en-US"/>
            </a:p>
          </p:txBody>
        </p:sp>
        <p:sp>
          <p:nvSpPr>
            <p:cNvPr id="39999" name="Rectangle 76"/>
            <p:cNvSpPr>
              <a:spLocks noChangeArrowheads="1"/>
            </p:cNvSpPr>
            <p:nvPr/>
          </p:nvSpPr>
          <p:spPr bwMode="auto">
            <a:xfrm>
              <a:off x="3810" y="2805"/>
              <a:ext cx="633"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demand . . .</a:t>
              </a:r>
              <a:endParaRPr lang="en-US"/>
            </a:p>
          </p:txBody>
        </p:sp>
      </p:grpSp>
      <p:grpSp>
        <p:nvGrpSpPr>
          <p:cNvPr id="9" name="Group 77"/>
          <p:cNvGrpSpPr>
            <a:grpSpLocks/>
          </p:cNvGrpSpPr>
          <p:nvPr/>
        </p:nvGrpSpPr>
        <p:grpSpPr bwMode="auto">
          <a:xfrm>
            <a:off x="5956300" y="1171575"/>
            <a:ext cx="2554288" cy="2070100"/>
            <a:chOff x="3752" y="738"/>
            <a:chExt cx="1609" cy="1304"/>
          </a:xfrm>
        </p:grpSpPr>
        <p:sp>
          <p:nvSpPr>
            <p:cNvPr id="39990" name="Line 78"/>
            <p:cNvSpPr>
              <a:spLocks noChangeShapeType="1"/>
            </p:cNvSpPr>
            <p:nvPr/>
          </p:nvSpPr>
          <p:spPr bwMode="auto">
            <a:xfrm flipV="1">
              <a:off x="3863" y="961"/>
              <a:ext cx="379" cy="1081"/>
            </a:xfrm>
            <a:prstGeom prst="line">
              <a:avLst/>
            </a:prstGeom>
            <a:noFill/>
            <a:ln w="17463">
              <a:solidFill>
                <a:srgbClr val="000000"/>
              </a:solidFill>
              <a:round/>
              <a:headEnd/>
              <a:tailEnd/>
            </a:ln>
          </p:spPr>
          <p:txBody>
            <a:bodyPr/>
            <a:lstStyle/>
            <a:p>
              <a:endParaRPr lang="cs-CZ"/>
            </a:p>
          </p:txBody>
        </p:sp>
        <p:sp>
          <p:nvSpPr>
            <p:cNvPr id="39991" name="Rectangle 79"/>
            <p:cNvSpPr>
              <a:spLocks noChangeArrowheads="1"/>
            </p:cNvSpPr>
            <p:nvPr/>
          </p:nvSpPr>
          <p:spPr bwMode="auto">
            <a:xfrm>
              <a:off x="3752" y="738"/>
              <a:ext cx="1589" cy="323"/>
            </a:xfrm>
            <a:prstGeom prst="rect">
              <a:avLst/>
            </a:prstGeom>
            <a:solidFill>
              <a:srgbClr val="E1E5E9"/>
            </a:solidFill>
            <a:ln w="9525">
              <a:noFill/>
              <a:miter lim="800000"/>
              <a:headEnd/>
              <a:tailEnd/>
            </a:ln>
          </p:spPr>
          <p:txBody>
            <a:bodyPr/>
            <a:lstStyle/>
            <a:p>
              <a:endParaRPr lang="en-GB"/>
            </a:p>
          </p:txBody>
        </p:sp>
        <p:sp>
          <p:nvSpPr>
            <p:cNvPr id="39992" name="Rectangle 80"/>
            <p:cNvSpPr>
              <a:spLocks noChangeArrowheads="1"/>
            </p:cNvSpPr>
            <p:nvPr/>
          </p:nvSpPr>
          <p:spPr bwMode="auto">
            <a:xfrm>
              <a:off x="3784" y="742"/>
              <a:ext cx="1577" cy="161"/>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 When short-run aggregate</a:t>
              </a:r>
              <a:endParaRPr lang="en-US"/>
            </a:p>
          </p:txBody>
        </p:sp>
        <p:sp>
          <p:nvSpPr>
            <p:cNvPr id="39993" name="Rectangle 81"/>
            <p:cNvSpPr>
              <a:spLocks noChangeArrowheads="1"/>
            </p:cNvSpPr>
            <p:nvPr/>
          </p:nvSpPr>
          <p:spPr bwMode="auto">
            <a:xfrm>
              <a:off x="3784" y="892"/>
              <a:ext cx="839" cy="161"/>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supply falls . . .</a:t>
              </a:r>
              <a:endParaRPr lang="en-US"/>
            </a:p>
          </p:txBody>
        </p:sp>
      </p:grpSp>
      <p:grpSp>
        <p:nvGrpSpPr>
          <p:cNvPr id="10" name="Group 82"/>
          <p:cNvGrpSpPr>
            <a:grpSpLocks/>
          </p:cNvGrpSpPr>
          <p:nvPr/>
        </p:nvGrpSpPr>
        <p:grpSpPr bwMode="auto">
          <a:xfrm>
            <a:off x="3073400" y="2657475"/>
            <a:ext cx="3541713" cy="2698750"/>
            <a:chOff x="1936" y="1674"/>
            <a:chExt cx="2231" cy="1700"/>
          </a:xfrm>
        </p:grpSpPr>
        <p:sp>
          <p:nvSpPr>
            <p:cNvPr id="39988" name="Line 83"/>
            <p:cNvSpPr>
              <a:spLocks noChangeShapeType="1"/>
            </p:cNvSpPr>
            <p:nvPr/>
          </p:nvSpPr>
          <p:spPr bwMode="auto">
            <a:xfrm flipH="1" flipV="1">
              <a:off x="1936" y="1674"/>
              <a:ext cx="1961" cy="1639"/>
            </a:xfrm>
            <a:prstGeom prst="line">
              <a:avLst/>
            </a:prstGeom>
            <a:noFill/>
            <a:ln w="52388">
              <a:solidFill>
                <a:srgbClr val="5F161D"/>
              </a:solidFill>
              <a:round/>
              <a:headEnd/>
              <a:tailEnd/>
            </a:ln>
          </p:spPr>
          <p:txBody>
            <a:bodyPr/>
            <a:lstStyle/>
            <a:p>
              <a:endParaRPr lang="cs-CZ"/>
            </a:p>
          </p:txBody>
        </p:sp>
        <p:sp>
          <p:nvSpPr>
            <p:cNvPr id="39989" name="Rectangle 84"/>
            <p:cNvSpPr>
              <a:spLocks noChangeArrowheads="1"/>
            </p:cNvSpPr>
            <p:nvPr/>
          </p:nvSpPr>
          <p:spPr bwMode="auto">
            <a:xfrm>
              <a:off x="3956" y="3230"/>
              <a:ext cx="211"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AD</a:t>
              </a:r>
              <a:r>
                <a:rPr lang="en-US" sz="1500" baseline="-25000">
                  <a:solidFill>
                    <a:srgbClr val="000000"/>
                  </a:solidFill>
                  <a:latin typeface="Arial" charset="0"/>
                </a:rPr>
                <a:t>2</a:t>
              </a:r>
              <a:endParaRPr lang="en-US"/>
            </a:p>
          </p:txBody>
        </p:sp>
      </p:grpSp>
      <p:grpSp>
        <p:nvGrpSpPr>
          <p:cNvPr id="11" name="Group 85"/>
          <p:cNvGrpSpPr>
            <a:grpSpLocks/>
          </p:cNvGrpSpPr>
          <p:nvPr/>
        </p:nvGrpSpPr>
        <p:grpSpPr bwMode="auto">
          <a:xfrm>
            <a:off x="1517650" y="3629025"/>
            <a:ext cx="3282950" cy="307975"/>
            <a:chOff x="956" y="2286"/>
            <a:chExt cx="2068" cy="194"/>
          </a:xfrm>
        </p:grpSpPr>
        <p:sp>
          <p:nvSpPr>
            <p:cNvPr id="39984" name="Line 86"/>
            <p:cNvSpPr>
              <a:spLocks noChangeShapeType="1"/>
            </p:cNvSpPr>
            <p:nvPr/>
          </p:nvSpPr>
          <p:spPr bwMode="auto">
            <a:xfrm>
              <a:off x="1156" y="2388"/>
              <a:ext cx="1615" cy="1"/>
            </a:xfrm>
            <a:prstGeom prst="line">
              <a:avLst/>
            </a:prstGeom>
            <a:noFill/>
            <a:ln w="17463">
              <a:solidFill>
                <a:schemeClr val="tx1"/>
              </a:solidFill>
              <a:prstDash val="sysDot"/>
              <a:round/>
              <a:headEnd/>
              <a:tailEnd/>
            </a:ln>
          </p:spPr>
          <p:txBody>
            <a:bodyPr/>
            <a:lstStyle/>
            <a:p>
              <a:endParaRPr lang="cs-CZ"/>
            </a:p>
          </p:txBody>
        </p:sp>
        <p:sp>
          <p:nvSpPr>
            <p:cNvPr id="39985" name="Oval 87"/>
            <p:cNvSpPr>
              <a:spLocks noChangeArrowheads="1"/>
            </p:cNvSpPr>
            <p:nvPr/>
          </p:nvSpPr>
          <p:spPr bwMode="auto">
            <a:xfrm>
              <a:off x="2749" y="2354"/>
              <a:ext cx="67" cy="69"/>
            </a:xfrm>
            <a:prstGeom prst="ellipse">
              <a:avLst/>
            </a:prstGeom>
            <a:solidFill>
              <a:srgbClr val="000000"/>
            </a:solidFill>
            <a:ln w="9525">
              <a:noFill/>
              <a:round/>
              <a:headEnd/>
              <a:tailEnd/>
            </a:ln>
          </p:spPr>
          <p:txBody>
            <a:bodyPr/>
            <a:lstStyle/>
            <a:p>
              <a:endParaRPr lang="en-GB"/>
            </a:p>
          </p:txBody>
        </p:sp>
        <p:sp>
          <p:nvSpPr>
            <p:cNvPr id="39986" name="Rectangle 88"/>
            <p:cNvSpPr>
              <a:spLocks noChangeArrowheads="1"/>
            </p:cNvSpPr>
            <p:nvPr/>
          </p:nvSpPr>
          <p:spPr bwMode="auto">
            <a:xfrm>
              <a:off x="2885" y="2319"/>
              <a:ext cx="139" cy="161"/>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C</a:t>
              </a:r>
              <a:endParaRPr lang="en-US"/>
            </a:p>
          </p:txBody>
        </p:sp>
        <p:sp>
          <p:nvSpPr>
            <p:cNvPr id="39987" name="Rectangle 89"/>
            <p:cNvSpPr>
              <a:spLocks noChangeArrowheads="1"/>
            </p:cNvSpPr>
            <p:nvPr/>
          </p:nvSpPr>
          <p:spPr bwMode="auto">
            <a:xfrm>
              <a:off x="956" y="2286"/>
              <a:ext cx="124" cy="144"/>
            </a:xfrm>
            <a:prstGeom prst="rect">
              <a:avLst/>
            </a:prstGeom>
            <a:noFill/>
            <a:ln w="9525">
              <a:noFill/>
              <a:miter lim="800000"/>
              <a:headEnd/>
              <a:tailEnd/>
            </a:ln>
          </p:spPr>
          <p:txBody>
            <a:bodyPr wrap="none" lIns="0" tIns="0" rIns="0" bIns="0">
              <a:spAutoFit/>
            </a:bodyPr>
            <a:lstStyle/>
            <a:p>
              <a:r>
                <a:rPr lang="en-US" sz="1500" i="1">
                  <a:solidFill>
                    <a:srgbClr val="000000"/>
                  </a:solidFill>
                  <a:latin typeface="Arial" charset="0"/>
                </a:rPr>
                <a:t>P</a:t>
              </a:r>
              <a:r>
                <a:rPr lang="en-US" sz="1500" baseline="-25000">
                  <a:solidFill>
                    <a:srgbClr val="000000"/>
                  </a:solidFill>
                  <a:latin typeface="Arial" charset="0"/>
                </a:rPr>
                <a:t>3</a:t>
              </a:r>
              <a:endParaRPr lang="en-US"/>
            </a:p>
          </p:txBody>
        </p:sp>
      </p:grpSp>
      <p:sp>
        <p:nvSpPr>
          <p:cNvPr id="39983" name="Text Box 91"/>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7781"/>
                                        </p:tgtEl>
                                        <p:attrNameLst>
                                          <p:attrName>style.visibility</p:attrName>
                                        </p:attrNameLst>
                                      </p:cBhvr>
                                      <p:to>
                                        <p:strVal val="visible"/>
                                      </p:to>
                                    </p:set>
                                    <p:animEffect transition="in" filter="wipe(right)">
                                      <p:cBhvr>
                                        <p:cTn id="7" dur="500"/>
                                        <p:tgtEl>
                                          <p:spTgt spid="11778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88" fill="hold" grpId="0" nodeType="clickEffect">
                                  <p:stCondLst>
                                    <p:cond delay="0"/>
                                  </p:stCondLst>
                                  <p:childTnLst>
                                    <p:set>
                                      <p:cBhvr>
                                        <p:cTn id="21" dur="1" fill="hold">
                                          <p:stCondLst>
                                            <p:cond delay="0"/>
                                          </p:stCondLst>
                                        </p:cTn>
                                        <p:tgtEl>
                                          <p:spTgt spid="117783"/>
                                        </p:tgtEl>
                                        <p:attrNameLst>
                                          <p:attrName>style.visibility</p:attrName>
                                        </p:attrNameLst>
                                      </p:cBhvr>
                                      <p:to>
                                        <p:strVal val="visible"/>
                                      </p:to>
                                    </p:set>
                                    <p:anim calcmode="lin" valueType="num">
                                      <p:cBhvr>
                                        <p:cTn id="22" dur="500" fill="hold"/>
                                        <p:tgtEl>
                                          <p:spTgt spid="117783"/>
                                        </p:tgtEl>
                                        <p:attrNameLst>
                                          <p:attrName>ppt_w</p:attrName>
                                        </p:attrNameLst>
                                      </p:cBhvr>
                                      <p:tavLst>
                                        <p:tav tm="0">
                                          <p:val>
                                            <p:strVal val="4/3*#ppt_w"/>
                                          </p:val>
                                        </p:tav>
                                        <p:tav tm="100000">
                                          <p:val>
                                            <p:strVal val="#ppt_w"/>
                                          </p:val>
                                        </p:tav>
                                      </p:tavLst>
                                    </p:anim>
                                    <p:anim calcmode="lin" valueType="num">
                                      <p:cBhvr>
                                        <p:cTn id="23" dur="500" fill="hold"/>
                                        <p:tgtEl>
                                          <p:spTgt spid="117783"/>
                                        </p:tgtEl>
                                        <p:attrNameLst>
                                          <p:attrName>ppt_h</p:attrName>
                                        </p:attrNameLst>
                                      </p:cBhvr>
                                      <p:tavLst>
                                        <p:tav tm="0">
                                          <p:val>
                                            <p:strVal val="4/3*#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7782"/>
                                        </p:tgtEl>
                                        <p:attrNameLst>
                                          <p:attrName>style.visibility</p:attrName>
                                        </p:attrNameLst>
                                      </p:cBhvr>
                                      <p:to>
                                        <p:strVal val="visible"/>
                                      </p:to>
                                    </p:set>
                                    <p:animEffect transition="in" filter="wipe(left)">
                                      <p:cBhvr>
                                        <p:cTn id="33" dur="500"/>
                                        <p:tgtEl>
                                          <p:spTgt spid="11778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Righ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117784"/>
                                        </p:tgtEl>
                                        <p:attrNameLst>
                                          <p:attrName>style.visibility</p:attrName>
                                        </p:attrNameLst>
                                      </p:cBhvr>
                                      <p:to>
                                        <p:strVal val="visible"/>
                                      </p:to>
                                    </p:set>
                                    <p:anim calcmode="lin" valueType="num">
                                      <p:cBhvr>
                                        <p:cTn id="48" dur="500" fill="hold"/>
                                        <p:tgtEl>
                                          <p:spTgt spid="117784"/>
                                        </p:tgtEl>
                                        <p:attrNameLst>
                                          <p:attrName>ppt_w</p:attrName>
                                        </p:attrNameLst>
                                      </p:cBhvr>
                                      <p:tavLst>
                                        <p:tav tm="0">
                                          <p:val>
                                            <p:strVal val="4/3*#ppt_w"/>
                                          </p:val>
                                        </p:tav>
                                        <p:tav tm="100000">
                                          <p:val>
                                            <p:strVal val="#ppt_w"/>
                                          </p:val>
                                        </p:tav>
                                      </p:tavLst>
                                    </p:anim>
                                    <p:anim calcmode="lin" valueType="num">
                                      <p:cBhvr>
                                        <p:cTn id="49" dur="500" fill="hold"/>
                                        <p:tgtEl>
                                          <p:spTgt spid="117784"/>
                                        </p:tgtEl>
                                        <p:attrNameLst>
                                          <p:attrName>ppt_h</p:attrName>
                                        </p:attrNameLst>
                                      </p:cBhvr>
                                      <p:tavLst>
                                        <p:tav tm="0">
                                          <p:val>
                                            <p:strVal val="4/3*#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9"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strips(upLef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1" grpId="0" animBg="1"/>
      <p:bldP spid="117782" grpId="0" animBg="1"/>
      <p:bldP spid="117783" grpId="0" animBg="1"/>
      <p:bldP spid="11778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0963" name="Rectangle 3"/>
          <p:cNvSpPr>
            <a:spLocks noGrp="1" noChangeArrowheads="1"/>
          </p:cNvSpPr>
          <p:nvPr>
            <p:ph type="body" idx="1"/>
          </p:nvPr>
        </p:nvSpPr>
        <p:spPr/>
        <p:txBody>
          <a:bodyPr/>
          <a:lstStyle/>
          <a:p>
            <a:r>
              <a:rPr lang="en-US" sz="2600" smtClean="0"/>
              <a:t>All societies experience short-run economic fluctuations around long-run trends. </a:t>
            </a:r>
          </a:p>
          <a:p>
            <a:r>
              <a:rPr lang="en-US" sz="2600" smtClean="0"/>
              <a:t>These fluctuations are irregular and largely unpredictable.</a:t>
            </a:r>
          </a:p>
          <a:p>
            <a:r>
              <a:rPr lang="en-US" sz="2600" smtClean="0"/>
              <a:t>When recessions occur, real GDP and other measures of income, spending, and production fall, and unemployment rises.</a:t>
            </a:r>
          </a:p>
          <a:p>
            <a:r>
              <a:rPr lang="en-US" sz="2600" smtClean="0"/>
              <a:t>Economists analyze short-run economic fluctuations using the aggregate demand and aggregate supply model.</a:t>
            </a:r>
          </a:p>
          <a:p>
            <a:r>
              <a:rPr lang="en-US" sz="2600" smtClean="0"/>
              <a:t>According to the model of aggregate demand and aggregate supply, the output of goods and services and the overall level of prices adjust to balance aggregate demand and aggregate supply.</a:t>
            </a:r>
          </a:p>
          <a:p>
            <a:endParaRPr lang="en-US" sz="2800" smtClean="0"/>
          </a:p>
        </p:txBody>
      </p:sp>
      <p:sp>
        <p:nvSpPr>
          <p:cNvPr id="4096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1987" name="Rectangle 3"/>
          <p:cNvSpPr>
            <a:spLocks noGrp="1" noChangeArrowheads="1"/>
          </p:cNvSpPr>
          <p:nvPr>
            <p:ph type="body" idx="1"/>
          </p:nvPr>
        </p:nvSpPr>
        <p:spPr/>
        <p:txBody>
          <a:bodyPr/>
          <a:lstStyle/>
          <a:p>
            <a:r>
              <a:rPr lang="en-US" sz="2900" smtClean="0"/>
              <a:t>The aggregate demand curve slopes downward for three reasons:  a wealth effect, an interest rate effect, and an exchange rate effect.</a:t>
            </a:r>
          </a:p>
          <a:p>
            <a:r>
              <a:rPr lang="en-US" sz="2900" smtClean="0"/>
              <a:t>Any event or policy that changes consumption, investment, government purchases, or net exports at a given price level will shift the aggregate demand curve.</a:t>
            </a:r>
          </a:p>
          <a:p>
            <a:r>
              <a:rPr lang="en-US" sz="2900" smtClean="0"/>
              <a:t>In the long run, the aggregate supply curve is vertical.</a:t>
            </a:r>
          </a:p>
          <a:p>
            <a:r>
              <a:rPr lang="en-US" sz="2900" smtClean="0"/>
              <a:t>In the short-run, the aggregate supply curve is upward sloping. </a:t>
            </a:r>
          </a:p>
          <a:p>
            <a:endParaRPr lang="en-US" smtClean="0"/>
          </a:p>
        </p:txBody>
      </p:sp>
      <p:sp>
        <p:nvSpPr>
          <p:cNvPr id="4198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Short-Run Economic Fluctuations</a:t>
            </a:r>
            <a:endParaRPr lang="en-US" smtClean="0">
              <a:latin typeface="Tahoma" pitchFamily="34" charset="0"/>
            </a:endParaRPr>
          </a:p>
        </p:txBody>
      </p:sp>
      <p:sp>
        <p:nvSpPr>
          <p:cNvPr id="6147" name="Rectangle 3"/>
          <p:cNvSpPr>
            <a:spLocks noGrp="1" noChangeArrowheads="1"/>
          </p:cNvSpPr>
          <p:nvPr>
            <p:ph type="body" idx="1"/>
          </p:nvPr>
        </p:nvSpPr>
        <p:spPr/>
        <p:txBody>
          <a:bodyPr/>
          <a:lstStyle/>
          <a:p>
            <a:pPr>
              <a:buFontTx/>
              <a:buNone/>
            </a:pPr>
            <a:endParaRPr lang="en-US" sz="1200" smtClean="0"/>
          </a:p>
          <a:p>
            <a:r>
              <a:rPr lang="en-US" smtClean="0"/>
              <a:t>Economic activity fluctuates from year to year.</a:t>
            </a:r>
          </a:p>
          <a:p>
            <a:pPr lvl="1"/>
            <a:r>
              <a:rPr lang="en-US" sz="2600" smtClean="0"/>
              <a:t>In most years production of goods and services rises.</a:t>
            </a:r>
          </a:p>
          <a:p>
            <a:pPr lvl="1"/>
            <a:r>
              <a:rPr lang="en-US" sz="2600" smtClean="0"/>
              <a:t>On average over the past 50 years, production in the UK economy has grown by about 2 per cent per year.</a:t>
            </a:r>
          </a:p>
          <a:p>
            <a:pPr lvl="1"/>
            <a:r>
              <a:rPr lang="en-US" sz="2600" smtClean="0"/>
              <a:t>In some years normal growth does not occur, causing a recession. </a:t>
            </a:r>
          </a:p>
          <a:p>
            <a:r>
              <a:rPr lang="en-US" sz="3000" smtClean="0"/>
              <a:t>Key issues concerning short-run fluctuations:</a:t>
            </a:r>
          </a:p>
          <a:p>
            <a:pPr lvl="1"/>
            <a:r>
              <a:rPr lang="en-US" sz="2600" smtClean="0"/>
              <a:t>What are the main facts that describe fluctuations?</a:t>
            </a:r>
          </a:p>
          <a:p>
            <a:pPr lvl="1"/>
            <a:r>
              <a:rPr lang="en-US" sz="2600" smtClean="0"/>
              <a:t>How could the short-run fluctuations be explained?</a:t>
            </a:r>
          </a:p>
          <a:p>
            <a:pPr lvl="1"/>
            <a:endParaRPr lang="en-US" sz="2600" smtClean="0"/>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3011" name="Rectangle 3"/>
          <p:cNvSpPr>
            <a:spLocks noGrp="1" noChangeArrowheads="1"/>
          </p:cNvSpPr>
          <p:nvPr>
            <p:ph type="body" idx="1"/>
          </p:nvPr>
        </p:nvSpPr>
        <p:spPr/>
        <p:txBody>
          <a:bodyPr/>
          <a:lstStyle/>
          <a:p>
            <a:r>
              <a:rPr lang="en-US" sz="2600" smtClean="0"/>
              <a:t>There are three theories explaining the upward slope of short-run aggregate supply:  the misperceptions theory, the sticky wage theory, and the sticky price theory.</a:t>
            </a:r>
          </a:p>
          <a:p>
            <a:r>
              <a:rPr lang="en-US" sz="2600" smtClean="0"/>
              <a:t>Events that alter the economy’s ability to produce output will shift the short-run aggregate supply curve.</a:t>
            </a:r>
          </a:p>
          <a:p>
            <a:r>
              <a:rPr lang="en-US" sz="2600" smtClean="0"/>
              <a:t>Also, the position of the short-run aggregate supply curve depends on the expected price level.</a:t>
            </a:r>
          </a:p>
          <a:p>
            <a:r>
              <a:rPr lang="en-US" sz="2600" smtClean="0"/>
              <a:t>One possible cause of economic fluctuations is a shift in aggregate demand.</a:t>
            </a:r>
          </a:p>
          <a:p>
            <a:r>
              <a:rPr lang="en-US" sz="2600" smtClean="0"/>
              <a:t>A second possible cause of economic fluctuations is a shift in aggregate supply.</a:t>
            </a:r>
          </a:p>
          <a:p>
            <a:r>
              <a:rPr lang="en-US" sz="2600" smtClean="0"/>
              <a:t>Stagflation is a period of falling output and rising prices.</a:t>
            </a:r>
          </a:p>
          <a:p>
            <a:endParaRPr lang="en-US" sz="2600" smtClean="0"/>
          </a:p>
          <a:p>
            <a:endParaRPr lang="en-US" sz="2600" smtClean="0"/>
          </a:p>
        </p:txBody>
      </p:sp>
      <p:sp>
        <p:nvSpPr>
          <p:cNvPr id="43012"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Short-Run Economic Fluctuations</a:t>
            </a:r>
            <a:endParaRPr lang="en-US" smtClean="0">
              <a:latin typeface="Tahoma" pitchFamily="34" charset="0"/>
            </a:endParaRPr>
          </a:p>
        </p:txBody>
      </p:sp>
      <p:sp>
        <p:nvSpPr>
          <p:cNvPr id="7171" name="Rectangle 3"/>
          <p:cNvSpPr>
            <a:spLocks noGrp="1" noChangeArrowheads="1"/>
          </p:cNvSpPr>
          <p:nvPr>
            <p:ph type="body" idx="1"/>
          </p:nvPr>
        </p:nvSpPr>
        <p:spPr/>
        <p:txBody>
          <a:bodyPr/>
          <a:lstStyle/>
          <a:p>
            <a:pPr>
              <a:buFontTx/>
              <a:buNone/>
            </a:pPr>
            <a:endParaRPr lang="en-US" smtClean="0"/>
          </a:p>
          <a:p>
            <a:r>
              <a:rPr lang="en-US" smtClean="0"/>
              <a:t>Economic fluctuations are irregular and unpredictable.</a:t>
            </a:r>
          </a:p>
          <a:p>
            <a:pPr lvl="1"/>
            <a:r>
              <a:rPr lang="en-US" smtClean="0"/>
              <a:t>Fluctuations in the economy are often called the business cycle.</a:t>
            </a:r>
          </a:p>
          <a:p>
            <a:pPr>
              <a:buClr>
                <a:srgbClr val="000000"/>
              </a:buClr>
            </a:pPr>
            <a:r>
              <a:rPr lang="en-US" smtClean="0"/>
              <a:t>A </a:t>
            </a:r>
            <a:r>
              <a:rPr lang="en-US" i="1" smtClean="0">
                <a:solidFill>
                  <a:srgbClr val="25A9A6"/>
                </a:solidFill>
              </a:rPr>
              <a:t>recession </a:t>
            </a:r>
            <a:r>
              <a:rPr lang="en-US" smtClean="0"/>
              <a:t>is a period of declining real incomes and rising unemployment.</a:t>
            </a:r>
          </a:p>
          <a:p>
            <a:pPr>
              <a:buClr>
                <a:srgbClr val="000000"/>
              </a:buClr>
            </a:pPr>
            <a:r>
              <a:rPr lang="en-US" smtClean="0"/>
              <a:t>A </a:t>
            </a:r>
            <a:r>
              <a:rPr lang="en-US" i="1" smtClean="0">
                <a:solidFill>
                  <a:srgbClr val="25A9A6"/>
                </a:solidFill>
              </a:rPr>
              <a:t>depression </a:t>
            </a:r>
            <a:r>
              <a:rPr lang="en-US" smtClean="0"/>
              <a:t>is a severe recession.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THREE KEY FACTS ABOUT ECONOMIC FLUCTUATIONS</a:t>
            </a:r>
            <a:endParaRPr lang="en-US" smtClean="0">
              <a:latin typeface="Tahoma" pitchFamily="34" charset="0"/>
            </a:endParaRPr>
          </a:p>
        </p:txBody>
      </p:sp>
      <p:sp>
        <p:nvSpPr>
          <p:cNvPr id="8195" name="Rectangle 3"/>
          <p:cNvSpPr>
            <a:spLocks noGrp="1" noChangeArrowheads="1"/>
          </p:cNvSpPr>
          <p:nvPr>
            <p:ph type="body" idx="1"/>
          </p:nvPr>
        </p:nvSpPr>
        <p:spPr/>
        <p:txBody>
          <a:bodyPr/>
          <a:lstStyle/>
          <a:p>
            <a:pPr>
              <a:buFontTx/>
              <a:buNone/>
            </a:pPr>
            <a:endParaRPr lang="en-US" sz="800" smtClean="0"/>
          </a:p>
          <a:p>
            <a:r>
              <a:rPr lang="en-US" smtClean="0"/>
              <a:t>Most macroeconomic variables fluctuate together.</a:t>
            </a:r>
          </a:p>
          <a:p>
            <a:pPr lvl="1"/>
            <a:r>
              <a:rPr lang="en-US" smtClean="0"/>
              <a:t>Most macroeconomic variables that measure some type of income or production fluctuate closely together.</a:t>
            </a:r>
          </a:p>
          <a:p>
            <a:pPr lvl="2"/>
            <a:r>
              <a:rPr lang="en-US" smtClean="0"/>
              <a:t>As output falls, unemployment rises.</a:t>
            </a:r>
          </a:p>
          <a:p>
            <a:pPr lvl="1"/>
            <a:r>
              <a:rPr lang="en-US" smtClean="0"/>
              <a:t>Although many macroeconomic variables fluctuate together, they fluctuate by different amounts.</a:t>
            </a:r>
          </a:p>
          <a:p>
            <a:pPr lvl="2"/>
            <a:r>
              <a:rPr lang="en-US" smtClean="0"/>
              <a:t>During times of recession, unemployment rises substantially.</a:t>
            </a:r>
          </a:p>
          <a:p>
            <a:pPr lvl="2"/>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1 A Look At Short-Run Economic Fluctuations</a:t>
            </a:r>
          </a:p>
        </p:txBody>
      </p:sp>
      <p:pic>
        <p:nvPicPr>
          <p:cNvPr id="9220" name="Picture 9"/>
          <p:cNvPicPr>
            <a:picLocks noChangeAspect="1" noChangeArrowheads="1"/>
          </p:cNvPicPr>
          <p:nvPr/>
        </p:nvPicPr>
        <p:blipFill>
          <a:blip r:embed="rId4" cstate="print"/>
          <a:srcRect/>
          <a:stretch>
            <a:fillRect/>
          </a:stretch>
        </p:blipFill>
        <p:spPr bwMode="auto">
          <a:xfrm>
            <a:off x="657225" y="1438275"/>
            <a:ext cx="7829550" cy="4581525"/>
          </a:xfrm>
          <a:prstGeom prst="rect">
            <a:avLst/>
          </a:prstGeom>
          <a:noFill/>
          <a:ln w="12700">
            <a:noFill/>
            <a:miter lim="800000"/>
            <a:headEnd type="none" w="sm" len="sm"/>
            <a:tailEnd type="none" w="sm" len="sm"/>
          </a:ln>
        </p:spPr>
      </p:pic>
      <p:sp>
        <p:nvSpPr>
          <p:cNvPr id="9221" name="Text Box 10"/>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1 A Look At Short-Run Economic Fluctuations</a:t>
            </a:r>
          </a:p>
        </p:txBody>
      </p:sp>
      <p:pic>
        <p:nvPicPr>
          <p:cNvPr id="10244" name="Picture 8"/>
          <p:cNvPicPr>
            <a:picLocks noChangeAspect="1" noChangeArrowheads="1"/>
          </p:cNvPicPr>
          <p:nvPr/>
        </p:nvPicPr>
        <p:blipFill>
          <a:blip r:embed="rId4" cstate="print"/>
          <a:srcRect/>
          <a:stretch>
            <a:fillRect/>
          </a:stretch>
        </p:blipFill>
        <p:spPr bwMode="auto">
          <a:xfrm>
            <a:off x="417513" y="1425575"/>
            <a:ext cx="8307387" cy="4670425"/>
          </a:xfrm>
          <a:prstGeom prst="rect">
            <a:avLst/>
          </a:prstGeom>
          <a:noFill/>
          <a:ln w="12700">
            <a:noFill/>
            <a:miter lim="800000"/>
            <a:headEnd type="none" w="sm" len="sm"/>
            <a:tailEnd type="none" w="sm" len="sm"/>
          </a:ln>
        </p:spPr>
      </p:pic>
      <p:sp>
        <p:nvSpPr>
          <p:cNvPr id="10245" name="Text Box 9"/>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narrow aqua button bckgrd"/>
          <p:cNvPicPr>
            <a:picLocks noChangeAspect="1" noChangeArrowheads="1"/>
          </p:cNvPicPr>
          <p:nvPr/>
        </p:nvPicPr>
        <p:blipFill>
          <a:blip r:embed="rId3" cstate="print"/>
          <a:srcRect r="1688"/>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1 A Look At Short-Run Economic Fluctuations</a:t>
            </a:r>
          </a:p>
        </p:txBody>
      </p:sp>
      <p:pic>
        <p:nvPicPr>
          <p:cNvPr id="11268" name="Picture 10"/>
          <p:cNvPicPr>
            <a:picLocks noChangeAspect="1" noChangeArrowheads="1"/>
          </p:cNvPicPr>
          <p:nvPr/>
        </p:nvPicPr>
        <p:blipFill>
          <a:blip r:embed="rId4" cstate="print"/>
          <a:srcRect/>
          <a:stretch>
            <a:fillRect/>
          </a:stretch>
        </p:blipFill>
        <p:spPr bwMode="auto">
          <a:xfrm>
            <a:off x="752475" y="1400175"/>
            <a:ext cx="7637463" cy="4619625"/>
          </a:xfrm>
          <a:prstGeom prst="rect">
            <a:avLst/>
          </a:prstGeom>
          <a:noFill/>
          <a:ln w="12700">
            <a:noFill/>
            <a:miter lim="800000"/>
            <a:headEnd type="none" w="sm" len="sm"/>
            <a:tailEnd type="none" w="sm" len="sm"/>
          </a:ln>
        </p:spPr>
      </p:pic>
      <p:sp>
        <p:nvSpPr>
          <p:cNvPr id="11269" name="Text Box 11"/>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sld>
</file>

<file path=ppt/theme/theme1.xml><?xml version="1.0" encoding="utf-8"?>
<a:theme xmlns:a="http://schemas.openxmlformats.org/drawingml/2006/main" name="3etemplate">
  <a:themeElements>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e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1193</TotalTime>
  <Words>2394</Words>
  <Application>Microsoft Office PowerPoint</Application>
  <PresentationFormat>On-screen Show (4:3)</PresentationFormat>
  <Paragraphs>430</Paragraphs>
  <Slides>40</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Times New Roman</vt:lpstr>
      <vt:lpstr>Arial</vt:lpstr>
      <vt:lpstr>Tahoma</vt:lpstr>
      <vt:lpstr>3etemplate</vt:lpstr>
      <vt:lpstr>Slide 1</vt:lpstr>
      <vt:lpstr>8</vt:lpstr>
      <vt:lpstr>Revision</vt:lpstr>
      <vt:lpstr>Short-Run Economic Fluctuations</vt:lpstr>
      <vt:lpstr>Short-Run Economic Fluctuations</vt:lpstr>
      <vt:lpstr>THREE KEY FACTS ABOUT ECONOMIC FLUCTUATIONS</vt:lpstr>
      <vt:lpstr>Figure 1 A Look At Short-Run Economic Fluctuations</vt:lpstr>
      <vt:lpstr>Figure 1 A Look At Short-Run Economic Fluctuations</vt:lpstr>
      <vt:lpstr>Figure 1 A Look At Short-Run Economic Fluctuations</vt:lpstr>
      <vt:lpstr>EXPLAINING SHORT-RUN ECONOMIC FLUCTUATIONS</vt:lpstr>
      <vt:lpstr>The Basic Model of Economic Fluctuations</vt:lpstr>
      <vt:lpstr>The Basic Model of Economic Fluctuations </vt:lpstr>
      <vt:lpstr>Figure 2 Aggregate Demand and Aggregate Supply</vt:lpstr>
      <vt:lpstr>Why the Aggregate Demand Curve Is Downward Sloping?</vt:lpstr>
      <vt:lpstr>Figure 3 The Aggregate Demand Curve</vt:lpstr>
      <vt:lpstr>Why the Aggregate Demand Curve Is Downward Sloping?</vt:lpstr>
      <vt:lpstr>Why the Aggregate Demand Curve Is Downward Sloping?</vt:lpstr>
      <vt:lpstr>Why the Aggregate Demand Curve Is Downward Sloping?</vt:lpstr>
      <vt:lpstr>Why the Aggregate Demand Curve Might Shift?</vt:lpstr>
      <vt:lpstr>Shifts in the Aggregate Demand Curve</vt:lpstr>
      <vt:lpstr>THE AGGREGATE SUPPLY CURVE</vt:lpstr>
      <vt:lpstr>Figure 4 The Long-Run Aggregate Supply Curve</vt:lpstr>
      <vt:lpstr>Why the Long-Run Aggregate Supply Curve Might Shift</vt:lpstr>
      <vt:lpstr>Figure 1 A Look At Short-Run Economic Fluctuations</vt:lpstr>
      <vt:lpstr>Figure 5 Long-Run Growth and Inflation</vt:lpstr>
      <vt:lpstr>Why the Aggregate Supply Curve Slopes Upward in the Short Run</vt:lpstr>
      <vt:lpstr>Figure 6 The Short-Run Aggregate Supply Curve</vt:lpstr>
      <vt:lpstr>Why the Aggregate Supply Curve Slopes Upward in the Short Run?</vt:lpstr>
      <vt:lpstr>Why the Aggregate Supply Curve Slopes Upward in the Short Run?</vt:lpstr>
      <vt:lpstr>Why the Aggregate Supply Curve Slopes Upward in the Short Run?</vt:lpstr>
      <vt:lpstr>Why the Short-Run Aggregate Supply Curve Might Shift?</vt:lpstr>
      <vt:lpstr>Figure 7 The Long-Run Equilibrium</vt:lpstr>
      <vt:lpstr>Figure 8 A Contraction in Aggregate Demand</vt:lpstr>
      <vt:lpstr>TWO CAUSES OF ECONOMIC FLUCTUATIONS</vt:lpstr>
      <vt:lpstr>Figure 10 An Adverse Shift in Aggregate Supply</vt:lpstr>
      <vt:lpstr>The Effects of a Shift in Aggregate Supply</vt:lpstr>
      <vt:lpstr>Figure 11 Accommodating an Adverse Shift in Aggregate Supply</vt:lpstr>
      <vt:lpstr>Summary</vt:lpstr>
      <vt:lpstr>Summary</vt:lpstr>
      <vt:lpstr>Summary</vt:lpstr>
    </vt:vector>
  </TitlesOfParts>
  <Company>OffCenter Concepts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dc:title>
  <dc:creator>Compositor</dc:creator>
  <cp:lastModifiedBy>ashot</cp:lastModifiedBy>
  <cp:revision>43</cp:revision>
  <dcterms:created xsi:type="dcterms:W3CDTF">2003-02-03T23:40:55Z</dcterms:created>
  <dcterms:modified xsi:type="dcterms:W3CDTF">2012-04-19T21:08:45Z</dcterms:modified>
</cp:coreProperties>
</file>