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sldIdLst>
    <p:sldId id="305" r:id="rId2"/>
    <p:sldId id="256" r:id="rId3"/>
    <p:sldId id="307" r:id="rId4"/>
    <p:sldId id="308" r:id="rId5"/>
    <p:sldId id="309" r:id="rId6"/>
    <p:sldId id="306" r:id="rId7"/>
    <p:sldId id="257" r:id="rId8"/>
    <p:sldId id="258" r:id="rId9"/>
    <p:sldId id="259" r:id="rId10"/>
    <p:sldId id="310" r:id="rId11"/>
    <p:sldId id="261" r:id="rId12"/>
    <p:sldId id="298" r:id="rId13"/>
    <p:sldId id="265" r:id="rId14"/>
    <p:sldId id="268" r:id="rId15"/>
    <p:sldId id="270" r:id="rId16"/>
    <p:sldId id="271" r:id="rId17"/>
    <p:sldId id="299" r:id="rId18"/>
    <p:sldId id="362" r:id="rId19"/>
    <p:sldId id="353" r:id="rId20"/>
    <p:sldId id="354" r:id="rId21"/>
    <p:sldId id="355" r:id="rId22"/>
    <p:sldId id="357" r:id="rId23"/>
    <p:sldId id="358" r:id="rId24"/>
    <p:sldId id="359" r:id="rId25"/>
    <p:sldId id="360" r:id="rId26"/>
    <p:sldId id="361" r:id="rId27"/>
    <p:sldId id="284" r:id="rId28"/>
    <p:sldId id="285" r:id="rId29"/>
    <p:sldId id="286" r:id="rId30"/>
    <p:sldId id="315" r:id="rId31"/>
    <p:sldId id="316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331" r:id="rId42"/>
    <p:sldId id="332" r:id="rId43"/>
    <p:sldId id="333" r:id="rId44"/>
    <p:sldId id="344" r:id="rId45"/>
    <p:sldId id="336" r:id="rId46"/>
    <p:sldId id="337" r:id="rId47"/>
    <p:sldId id="340" r:id="rId48"/>
    <p:sldId id="341" r:id="rId49"/>
    <p:sldId id="342" r:id="rId50"/>
    <p:sldId id="345" r:id="rId51"/>
    <p:sldId id="347" r:id="rId52"/>
    <p:sldId id="348" r:id="rId53"/>
    <p:sldId id="293" r:id="rId54"/>
    <p:sldId id="349" r:id="rId55"/>
    <p:sldId id="351" r:id="rId5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Заглавен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610600" y="0"/>
            <a:ext cx="533400" cy="6858000"/>
          </a:xfrm>
          <a:prstGeom prst="rect">
            <a:avLst/>
          </a:prstGeom>
          <a:solidFill>
            <a:srgbClr val="411D7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bg-BG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7696200" y="2514600"/>
            <a:ext cx="1066800" cy="1828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bg-BG"/>
          </a:p>
        </p:txBody>
      </p:sp>
      <p:sp>
        <p:nvSpPr>
          <p:cNvPr id="6" name="Text Box 10"/>
          <p:cNvSpPr txBox="1">
            <a:spLocks noChangeArrowheads="1"/>
          </p:cNvSpPr>
          <p:nvPr userDrawn="1"/>
        </p:nvSpPr>
        <p:spPr bwMode="auto">
          <a:xfrm>
            <a:off x="381000" y="6553200"/>
            <a:ext cx="19415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800">
                <a:solidFill>
                  <a:srgbClr val="411D72"/>
                </a:solidFill>
                <a:latin typeface="Arial" charset="0"/>
              </a:rPr>
              <a:t>Copyright © 2010 Cengage Learning</a:t>
            </a:r>
          </a:p>
        </p:txBody>
      </p:sp>
      <p:pic>
        <p:nvPicPr>
          <p:cNvPr id="7" name="Picture 11" descr="A6XEFY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361950"/>
            <a:ext cx="4797425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715000" y="2895600"/>
            <a:ext cx="3124200" cy="1143000"/>
          </a:xfrm>
        </p:spPr>
        <p:txBody>
          <a:bodyPr anchorCtr="1"/>
          <a:lstStyle>
            <a:lvl1pPr>
              <a:defRPr sz="15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altLang="en-US"/>
              <a:t>Click to editaster title style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5334000" cy="2590800"/>
          </a:xfrm>
        </p:spPr>
        <p:txBody>
          <a:bodyPr/>
          <a:lstStyle>
            <a:lvl1pPr marL="0" indent="0" algn="ctr">
              <a:buFontTx/>
              <a:buNone/>
              <a:defRPr sz="4000" b="1">
                <a:solidFill>
                  <a:srgbClr val="0094B9"/>
                </a:solidFill>
                <a:latin typeface="Arial" charset="0"/>
              </a:defRPr>
            </a:lvl1pPr>
          </a:lstStyle>
          <a:p>
            <a:r>
              <a:rPr lang="en-US" altLang="en-US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095500" cy="6489700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134100" cy="6489700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114800" cy="5194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4114800" cy="5194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4C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5613" y="1455738"/>
            <a:ext cx="8389937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 rot="-21600000">
            <a:off x="6407150" y="6675438"/>
            <a:ext cx="19415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800">
                <a:solidFill>
                  <a:schemeClr val="bg1"/>
                </a:solidFill>
                <a:latin typeface="Arial" charset="0"/>
              </a:rPr>
              <a:t>Copyright © 2010 Cengage Learning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382000" cy="5194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0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build="p" bldLvl="2" autoUpdateAnimBg="0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6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066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6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066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6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066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6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066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6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066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2235200"/>
          </a:xfrm>
          <a:prstGeom prst="rect">
            <a:avLst/>
          </a:prstGeom>
          <a:solidFill>
            <a:srgbClr val="FFEFCE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 rot="5400000">
            <a:off x="4305300" y="-2176462"/>
            <a:ext cx="533400" cy="9144000"/>
          </a:xfrm>
          <a:prstGeom prst="rect">
            <a:avLst/>
          </a:prstGeom>
          <a:solidFill>
            <a:srgbClr val="411D7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6148" name="Oval 5"/>
          <p:cNvSpPr>
            <a:spLocks noChangeArrowheads="1"/>
          </p:cNvSpPr>
          <p:nvPr/>
        </p:nvSpPr>
        <p:spPr bwMode="auto">
          <a:xfrm rot="5400000">
            <a:off x="4029075" y="1028700"/>
            <a:ext cx="1066800" cy="1828800"/>
          </a:xfrm>
          <a:prstGeom prst="ellipse">
            <a:avLst/>
          </a:prstGeom>
          <a:solidFill>
            <a:srgbClr val="FFEFCE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58738" y="712788"/>
            <a:ext cx="90106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4800">
                <a:latin typeface="Arial" charset="0"/>
              </a:rPr>
              <a:t>8</a:t>
            </a:r>
            <a:r>
              <a:rPr lang="en-US" altLang="en-US" sz="2000">
                <a:latin typeface="Arial" charset="0"/>
              </a:rPr>
              <a:t> </a:t>
            </a:r>
          </a:p>
          <a:p>
            <a:pPr algn="ctr"/>
            <a:r>
              <a:rPr lang="en-US" altLang="en-US">
                <a:solidFill>
                  <a:srgbClr val="0094B9"/>
                </a:solidFill>
                <a:latin typeface="Arial" charset="0"/>
              </a:rPr>
              <a:t>THE DATA OF MACROECONOMICS</a:t>
            </a:r>
          </a:p>
        </p:txBody>
      </p:sp>
      <p:pic>
        <p:nvPicPr>
          <p:cNvPr id="6150" name="Picture 8" descr="A6XEF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3200"/>
            <a:ext cx="8289925" cy="397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NATION’S INCOME AND LIVING STANDARD DYNAMICS</a:t>
            </a:r>
            <a:endParaRPr lang="en-US" smtClean="0">
              <a:latin typeface="Tahoma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smtClean="0"/>
              <a:t>The main questions concerning nation’s income and living standard are as follows:</a:t>
            </a:r>
          </a:p>
          <a:p>
            <a:pPr>
              <a:buFontTx/>
              <a:buNone/>
            </a:pPr>
            <a:endParaRPr lang="en-US" sz="1600" smtClean="0"/>
          </a:p>
          <a:p>
            <a:r>
              <a:rPr lang="en-US" sz="2400" smtClean="0"/>
              <a:t>How Gross Domestic Product (GDP) is defined and calculated? Is GDP a good measure of economic well-being?</a:t>
            </a:r>
          </a:p>
          <a:p>
            <a:r>
              <a:rPr lang="en-US" sz="2400" smtClean="0"/>
              <a:t>How Consumer Price Index (CPI) is constructed? Why the CPI is an imperfect measure of the cost of living?</a:t>
            </a:r>
          </a:p>
          <a:p>
            <a:r>
              <a:rPr lang="en-US" sz="2400" smtClean="0"/>
              <a:t>What are the differences between CPI and GDP deflator as measures of the overall price level?</a:t>
            </a:r>
          </a:p>
          <a:p>
            <a:r>
              <a:rPr lang="en-US" sz="2400" smtClean="0"/>
              <a:t>What distinguishes real GDP from nominal GDP? </a:t>
            </a:r>
          </a:p>
          <a:p>
            <a:r>
              <a:rPr lang="en-US" sz="2400" smtClean="0"/>
              <a:t>What is the distinction between real and nominal interest rates?</a:t>
            </a:r>
          </a:p>
          <a:p>
            <a:endParaRPr lang="en-US" sz="2400" smtClean="0"/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Measurement of Gross Domestic Product</a:t>
            </a:r>
            <a:endParaRPr lang="en-US" smtClean="0">
              <a:latin typeface="Tahoma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0" rIns="0"/>
          <a:lstStyle/>
          <a:p>
            <a:pPr>
              <a:buClr>
                <a:srgbClr val="000000"/>
              </a:buClr>
            </a:pPr>
            <a:r>
              <a:rPr lang="en-US" sz="2600" i="1" smtClean="0">
                <a:solidFill>
                  <a:srgbClr val="25A9A6"/>
                </a:solidFill>
              </a:rPr>
              <a:t>Gross domestic product (GDP) </a:t>
            </a:r>
            <a:r>
              <a:rPr lang="en-US" sz="2600" smtClean="0"/>
              <a:t>is a measure of the income and expenditures of an economy.</a:t>
            </a:r>
          </a:p>
          <a:p>
            <a:r>
              <a:rPr lang="en-US" sz="2600" smtClean="0"/>
              <a:t>It is the total market value of all final goods and services produced within a country in a given period of time.</a:t>
            </a:r>
          </a:p>
          <a:p>
            <a:r>
              <a:rPr lang="en-US" sz="2600" smtClean="0"/>
              <a:t>For an economy as a whole, </a:t>
            </a:r>
            <a:r>
              <a:rPr lang="en-US" sz="2600" i="1" u="sng" smtClean="0"/>
              <a:t>income must equal expenditure</a:t>
            </a:r>
            <a:r>
              <a:rPr lang="en-US" sz="2600" i="1" smtClean="0"/>
              <a:t> </a:t>
            </a:r>
            <a:r>
              <a:rPr lang="en-US" sz="2600" smtClean="0"/>
              <a:t>because:</a:t>
            </a:r>
          </a:p>
          <a:p>
            <a:pPr lvl="1"/>
            <a:r>
              <a:rPr lang="en-US" sz="2600" smtClean="0"/>
              <a:t>Every transaction has a buyer and a seller.</a:t>
            </a:r>
          </a:p>
          <a:p>
            <a:pPr lvl="1"/>
            <a:r>
              <a:rPr lang="en-US" sz="2600" smtClean="0"/>
              <a:t>Every dollar of spending by some buyer is a dollar of income for some seller.</a:t>
            </a:r>
          </a:p>
          <a:p>
            <a:r>
              <a:rPr lang="en-US" sz="2600" smtClean="0"/>
              <a:t>The equality of income and expenditure can be illustrated with the circular-flow diagram.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arrow aqua button bckgrd"/>
          <p:cNvPicPr>
            <a:picLocks noChangeAspect="1" noChangeArrowheads="1"/>
          </p:cNvPicPr>
          <p:nvPr/>
        </p:nvPicPr>
        <p:blipFill>
          <a:blip r:embed="rId2" cstate="print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</a:rPr>
              <a:t>Figure 1 The Circular-Flow Diagram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1681163" y="1201738"/>
            <a:ext cx="5802312" cy="5270500"/>
          </a:xfrm>
          <a:prstGeom prst="rect">
            <a:avLst/>
          </a:prstGeom>
          <a:solidFill>
            <a:srgbClr val="F3F6F9"/>
          </a:solidFill>
          <a:ln w="147638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1681163" y="1201738"/>
            <a:ext cx="5802312" cy="5270500"/>
          </a:xfrm>
          <a:prstGeom prst="rect">
            <a:avLst/>
          </a:prstGeom>
          <a:solidFill>
            <a:srgbClr val="F2F4F8"/>
          </a:solidFill>
          <a:ln w="134938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1681163" y="1201738"/>
            <a:ext cx="5802312" cy="5270500"/>
          </a:xfrm>
          <a:prstGeom prst="rect">
            <a:avLst/>
          </a:prstGeom>
          <a:solidFill>
            <a:srgbClr val="F1F4F7"/>
          </a:solidFill>
          <a:ln w="12065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1681163" y="1201738"/>
            <a:ext cx="5802312" cy="5270500"/>
          </a:xfrm>
          <a:prstGeom prst="rect">
            <a:avLst/>
          </a:prstGeom>
          <a:solidFill>
            <a:srgbClr val="F0F2F5"/>
          </a:solidFill>
          <a:ln w="107950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1681163" y="1201738"/>
            <a:ext cx="5802312" cy="5270500"/>
          </a:xfrm>
          <a:prstGeom prst="rect">
            <a:avLst/>
          </a:prstGeom>
          <a:solidFill>
            <a:srgbClr val="EEF1F4"/>
          </a:solidFill>
          <a:ln w="9366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>
            <a:off x="1681163" y="1201738"/>
            <a:ext cx="5802312" cy="5270500"/>
          </a:xfrm>
          <a:prstGeom prst="rect">
            <a:avLst/>
          </a:prstGeom>
          <a:solidFill>
            <a:srgbClr val="EDEFF3"/>
          </a:solidFill>
          <a:ln w="8096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7418" name="Rectangle 11"/>
          <p:cNvSpPr>
            <a:spLocks noChangeArrowheads="1"/>
          </p:cNvSpPr>
          <p:nvPr/>
        </p:nvSpPr>
        <p:spPr bwMode="auto">
          <a:xfrm>
            <a:off x="1681163" y="1201738"/>
            <a:ext cx="5802312" cy="5270500"/>
          </a:xfrm>
          <a:prstGeom prst="rect">
            <a:avLst/>
          </a:prstGeom>
          <a:solidFill>
            <a:srgbClr val="EBEEF2"/>
          </a:solidFill>
          <a:ln w="66675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7419" name="Rectangle 12"/>
          <p:cNvSpPr>
            <a:spLocks noChangeArrowheads="1"/>
          </p:cNvSpPr>
          <p:nvPr/>
        </p:nvSpPr>
        <p:spPr bwMode="auto">
          <a:xfrm>
            <a:off x="1681163" y="1201738"/>
            <a:ext cx="5802312" cy="5270500"/>
          </a:xfrm>
          <a:prstGeom prst="rect">
            <a:avLst/>
          </a:prstGeom>
          <a:solidFill>
            <a:srgbClr val="EAECF1"/>
          </a:solidFill>
          <a:ln w="53975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7420" name="Rectangle 13"/>
          <p:cNvSpPr>
            <a:spLocks noChangeArrowheads="1"/>
          </p:cNvSpPr>
          <p:nvPr/>
        </p:nvSpPr>
        <p:spPr bwMode="auto">
          <a:xfrm>
            <a:off x="1681163" y="1201738"/>
            <a:ext cx="5802312" cy="5270500"/>
          </a:xfrm>
          <a:prstGeom prst="rect">
            <a:avLst/>
          </a:prstGeom>
          <a:solidFill>
            <a:srgbClr val="E9EBF0"/>
          </a:solidFill>
          <a:ln w="3968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7421" name="Rectangle 14"/>
          <p:cNvSpPr>
            <a:spLocks noChangeArrowheads="1"/>
          </p:cNvSpPr>
          <p:nvPr/>
        </p:nvSpPr>
        <p:spPr bwMode="auto">
          <a:xfrm>
            <a:off x="1681163" y="1201738"/>
            <a:ext cx="5802312" cy="5270500"/>
          </a:xfrm>
          <a:prstGeom prst="rect">
            <a:avLst/>
          </a:prstGeom>
          <a:solidFill>
            <a:srgbClr val="E7EAEF"/>
          </a:solidFill>
          <a:ln w="26988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7422" name="Rectangle 15"/>
          <p:cNvSpPr>
            <a:spLocks noChangeArrowheads="1"/>
          </p:cNvSpPr>
          <p:nvPr/>
        </p:nvSpPr>
        <p:spPr bwMode="auto">
          <a:xfrm>
            <a:off x="1681163" y="1201738"/>
            <a:ext cx="5802312" cy="5270500"/>
          </a:xfrm>
          <a:prstGeom prst="rect">
            <a:avLst/>
          </a:prstGeom>
          <a:solidFill>
            <a:srgbClr val="E6E9EF"/>
          </a:solidFill>
          <a:ln w="12700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7423" name="Rectangle 59"/>
          <p:cNvSpPr>
            <a:spLocks noChangeArrowheads="1"/>
          </p:cNvSpPr>
          <p:nvPr/>
        </p:nvSpPr>
        <p:spPr bwMode="auto">
          <a:xfrm>
            <a:off x="6097588" y="5621338"/>
            <a:ext cx="96837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0">
                <a:solidFill>
                  <a:srgbClr val="000000"/>
                </a:solidFill>
                <a:latin typeface="Arial" charset="0"/>
              </a:rPr>
              <a:t> </a:t>
            </a:r>
            <a:endParaRPr lang="en-US" b="0"/>
          </a:p>
        </p:txBody>
      </p:sp>
      <p:sp>
        <p:nvSpPr>
          <p:cNvPr id="17424" name="Rectangle 63"/>
          <p:cNvSpPr>
            <a:spLocks noChangeArrowheads="1"/>
          </p:cNvSpPr>
          <p:nvPr/>
        </p:nvSpPr>
        <p:spPr bwMode="auto">
          <a:xfrm>
            <a:off x="6097588" y="5980113"/>
            <a:ext cx="96837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0">
                <a:solidFill>
                  <a:srgbClr val="000000"/>
                </a:solidFill>
                <a:latin typeface="Arial" charset="0"/>
              </a:rPr>
              <a:t> </a:t>
            </a:r>
            <a:endParaRPr lang="en-US" b="0"/>
          </a:p>
        </p:txBody>
      </p:sp>
      <p:sp>
        <p:nvSpPr>
          <p:cNvPr id="17425" name="Rectangle 71"/>
          <p:cNvSpPr>
            <a:spLocks noChangeArrowheads="1"/>
          </p:cNvSpPr>
          <p:nvPr/>
        </p:nvSpPr>
        <p:spPr bwMode="auto">
          <a:xfrm>
            <a:off x="2212975" y="3535363"/>
            <a:ext cx="9683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0">
                <a:solidFill>
                  <a:srgbClr val="000000"/>
                </a:solidFill>
                <a:latin typeface="Arial" charset="0"/>
              </a:rPr>
              <a:t> </a:t>
            </a:r>
            <a:endParaRPr lang="en-US" b="0"/>
          </a:p>
        </p:txBody>
      </p:sp>
      <p:sp>
        <p:nvSpPr>
          <p:cNvPr id="17426" name="Rectangle 72"/>
          <p:cNvSpPr>
            <a:spLocks noChangeArrowheads="1"/>
          </p:cNvSpPr>
          <p:nvPr/>
        </p:nvSpPr>
        <p:spPr bwMode="auto">
          <a:xfrm>
            <a:off x="2168525" y="3697288"/>
            <a:ext cx="9683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0">
                <a:solidFill>
                  <a:srgbClr val="000000"/>
                </a:solidFill>
                <a:latin typeface="Arial" charset="0"/>
              </a:rPr>
              <a:t> </a:t>
            </a:r>
            <a:endParaRPr lang="en-US" b="0"/>
          </a:p>
        </p:txBody>
      </p:sp>
      <p:sp>
        <p:nvSpPr>
          <p:cNvPr id="17427" name="Rectangle 73"/>
          <p:cNvSpPr>
            <a:spLocks noChangeArrowheads="1"/>
          </p:cNvSpPr>
          <p:nvPr/>
        </p:nvSpPr>
        <p:spPr bwMode="auto">
          <a:xfrm>
            <a:off x="2212975" y="3860800"/>
            <a:ext cx="9683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0">
                <a:solidFill>
                  <a:srgbClr val="000000"/>
                </a:solidFill>
                <a:latin typeface="Arial" charset="0"/>
              </a:rPr>
              <a:t> </a:t>
            </a:r>
            <a:endParaRPr lang="en-US" b="0"/>
          </a:p>
        </p:txBody>
      </p:sp>
      <p:sp>
        <p:nvSpPr>
          <p:cNvPr id="17428" name="Rectangle 74"/>
          <p:cNvSpPr>
            <a:spLocks noChangeArrowheads="1"/>
          </p:cNvSpPr>
          <p:nvPr/>
        </p:nvSpPr>
        <p:spPr bwMode="auto">
          <a:xfrm>
            <a:off x="2168525" y="4022725"/>
            <a:ext cx="9683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0">
                <a:solidFill>
                  <a:srgbClr val="000000"/>
                </a:solidFill>
                <a:latin typeface="Arial" charset="0"/>
              </a:rPr>
              <a:t> </a:t>
            </a:r>
            <a:endParaRPr lang="en-US" b="0"/>
          </a:p>
        </p:txBody>
      </p:sp>
      <p:sp>
        <p:nvSpPr>
          <p:cNvPr id="17429" name="Rectangle 82"/>
          <p:cNvSpPr>
            <a:spLocks noChangeArrowheads="1"/>
          </p:cNvSpPr>
          <p:nvPr/>
        </p:nvSpPr>
        <p:spPr bwMode="auto">
          <a:xfrm>
            <a:off x="5597525" y="3535363"/>
            <a:ext cx="9683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0">
                <a:solidFill>
                  <a:srgbClr val="000000"/>
                </a:solidFill>
                <a:latin typeface="Arial" charset="0"/>
              </a:rPr>
              <a:t> </a:t>
            </a:r>
            <a:endParaRPr lang="en-US" b="0"/>
          </a:p>
        </p:txBody>
      </p:sp>
      <p:sp>
        <p:nvSpPr>
          <p:cNvPr id="17430" name="Rectangle 83"/>
          <p:cNvSpPr>
            <a:spLocks noChangeArrowheads="1"/>
          </p:cNvSpPr>
          <p:nvPr/>
        </p:nvSpPr>
        <p:spPr bwMode="auto">
          <a:xfrm>
            <a:off x="5553075" y="3697288"/>
            <a:ext cx="9683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0">
                <a:solidFill>
                  <a:srgbClr val="000000"/>
                </a:solidFill>
                <a:latin typeface="Arial" charset="0"/>
              </a:rPr>
              <a:t> </a:t>
            </a:r>
            <a:endParaRPr lang="en-US" b="0"/>
          </a:p>
        </p:txBody>
      </p:sp>
      <p:sp>
        <p:nvSpPr>
          <p:cNvPr id="17431" name="Rectangle 84"/>
          <p:cNvSpPr>
            <a:spLocks noChangeArrowheads="1"/>
          </p:cNvSpPr>
          <p:nvPr/>
        </p:nvSpPr>
        <p:spPr bwMode="auto">
          <a:xfrm>
            <a:off x="5597525" y="3860800"/>
            <a:ext cx="9683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0">
                <a:solidFill>
                  <a:srgbClr val="000000"/>
                </a:solidFill>
                <a:latin typeface="Arial" charset="0"/>
              </a:rPr>
              <a:t> </a:t>
            </a:r>
            <a:endParaRPr lang="en-US" b="0"/>
          </a:p>
        </p:txBody>
      </p:sp>
      <p:sp>
        <p:nvSpPr>
          <p:cNvPr id="17432" name="Rectangle 85"/>
          <p:cNvSpPr>
            <a:spLocks noChangeArrowheads="1"/>
          </p:cNvSpPr>
          <p:nvPr/>
        </p:nvSpPr>
        <p:spPr bwMode="auto">
          <a:xfrm>
            <a:off x="5553075" y="4022725"/>
            <a:ext cx="9683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0">
                <a:solidFill>
                  <a:srgbClr val="000000"/>
                </a:solidFill>
                <a:latin typeface="Arial" charset="0"/>
              </a:rPr>
              <a:t> </a:t>
            </a:r>
            <a:endParaRPr lang="en-US" b="0"/>
          </a:p>
        </p:txBody>
      </p:sp>
      <p:sp>
        <p:nvSpPr>
          <p:cNvPr id="17433" name="Rectangle 93"/>
          <p:cNvSpPr>
            <a:spLocks noChangeArrowheads="1"/>
          </p:cNvSpPr>
          <p:nvPr/>
        </p:nvSpPr>
        <p:spPr bwMode="auto">
          <a:xfrm>
            <a:off x="4084638" y="5348288"/>
            <a:ext cx="96837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0">
                <a:solidFill>
                  <a:srgbClr val="000000"/>
                </a:solidFill>
                <a:latin typeface="Arial" charset="0"/>
              </a:rPr>
              <a:t> </a:t>
            </a:r>
            <a:endParaRPr lang="en-US" b="0"/>
          </a:p>
        </p:txBody>
      </p:sp>
      <p:sp>
        <p:nvSpPr>
          <p:cNvPr id="17434" name="Rectangle 94"/>
          <p:cNvSpPr>
            <a:spLocks noChangeArrowheads="1"/>
          </p:cNvSpPr>
          <p:nvPr/>
        </p:nvSpPr>
        <p:spPr bwMode="auto">
          <a:xfrm>
            <a:off x="4084638" y="5511800"/>
            <a:ext cx="96837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0">
                <a:solidFill>
                  <a:srgbClr val="000000"/>
                </a:solidFill>
                <a:latin typeface="Arial" charset="0"/>
              </a:rPr>
              <a:t> </a:t>
            </a:r>
            <a:endParaRPr lang="en-US" b="0"/>
          </a:p>
        </p:txBody>
      </p:sp>
      <p:sp>
        <p:nvSpPr>
          <p:cNvPr id="17435" name="Rectangle 103"/>
          <p:cNvSpPr>
            <a:spLocks noChangeArrowheads="1"/>
          </p:cNvSpPr>
          <p:nvPr/>
        </p:nvSpPr>
        <p:spPr bwMode="auto">
          <a:xfrm>
            <a:off x="4084638" y="2343150"/>
            <a:ext cx="96837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0">
                <a:solidFill>
                  <a:srgbClr val="000000"/>
                </a:solidFill>
                <a:latin typeface="Arial" charset="0"/>
              </a:rPr>
              <a:t> </a:t>
            </a:r>
            <a:endParaRPr lang="en-US" b="0"/>
          </a:p>
        </p:txBody>
      </p:sp>
      <p:sp>
        <p:nvSpPr>
          <p:cNvPr id="17436" name="Rectangle 104"/>
          <p:cNvSpPr>
            <a:spLocks noChangeArrowheads="1"/>
          </p:cNvSpPr>
          <p:nvPr/>
        </p:nvSpPr>
        <p:spPr bwMode="auto">
          <a:xfrm>
            <a:off x="4084638" y="2505075"/>
            <a:ext cx="96837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0">
                <a:solidFill>
                  <a:srgbClr val="000000"/>
                </a:solidFill>
                <a:latin typeface="Arial" charset="0"/>
              </a:rPr>
              <a:t> </a:t>
            </a:r>
            <a:endParaRPr lang="en-US" b="0"/>
          </a:p>
        </p:txBody>
      </p:sp>
      <p:pic>
        <p:nvPicPr>
          <p:cNvPr id="17437" name="Picture 113" descr="Mankiw23-1P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90600"/>
            <a:ext cx="586740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8" name="Text Box 114"/>
          <p:cNvSpPr txBox="1">
            <a:spLocks noChangeArrowheads="1"/>
          </p:cNvSpPr>
          <p:nvPr/>
        </p:nvSpPr>
        <p:spPr bwMode="auto">
          <a:xfrm>
            <a:off x="6565900" y="6675438"/>
            <a:ext cx="1746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rgbClr val="411D72"/>
                </a:solidFill>
                <a:latin typeface="Arial" charset="0"/>
              </a:rPr>
              <a:t>Copyright©2010  South-Western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Measurement of Gross Domestic Product</a:t>
            </a:r>
            <a:endParaRPr lang="en-US" smtClean="0">
              <a:latin typeface="Tahoma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 smtClean="0"/>
              <a:t>“GDP is the Market Value . . .”</a:t>
            </a:r>
          </a:p>
          <a:p>
            <a:pPr lvl="1">
              <a:defRPr/>
            </a:pPr>
            <a:r>
              <a:rPr lang="en-US" sz="1800" dirty="0" smtClean="0"/>
              <a:t>Output is valued at market prices.</a:t>
            </a:r>
          </a:p>
          <a:p>
            <a:pPr>
              <a:defRPr/>
            </a:pPr>
            <a:r>
              <a:rPr lang="en-US" sz="1800" dirty="0" smtClean="0"/>
              <a:t>“. . . Of All Final . . .”</a:t>
            </a:r>
          </a:p>
          <a:p>
            <a:pPr lvl="1">
              <a:defRPr/>
            </a:pPr>
            <a:r>
              <a:rPr lang="en-US" sz="1800" dirty="0" smtClean="0"/>
              <a:t>It records only the value of final goods, not intermediate goods (the value is counted only once).</a:t>
            </a:r>
          </a:p>
          <a:p>
            <a:pPr>
              <a:defRPr/>
            </a:pPr>
            <a:r>
              <a:rPr lang="en-US" sz="1800" dirty="0" smtClean="0"/>
              <a:t>“. . . Goods and Services . . . “</a:t>
            </a:r>
          </a:p>
          <a:p>
            <a:pPr lvl="1">
              <a:defRPr/>
            </a:pPr>
            <a:r>
              <a:rPr lang="en-US" sz="1800" dirty="0" smtClean="0"/>
              <a:t>It includes both tangible goods (food, clothing, cars) and intangible services (haircuts, house cleaning, doctor visits). </a:t>
            </a:r>
          </a:p>
          <a:p>
            <a:pPr>
              <a:defRPr/>
            </a:pPr>
            <a:r>
              <a:rPr lang="en-US" sz="1800" dirty="0" smtClean="0"/>
              <a:t>“. . . Produced . . .”</a:t>
            </a:r>
          </a:p>
          <a:p>
            <a:pPr lvl="1">
              <a:defRPr/>
            </a:pPr>
            <a:r>
              <a:rPr lang="en-US" sz="1800" dirty="0" smtClean="0"/>
              <a:t>It includes goods and services currently produced, not transactions involving goods produced in the past.</a:t>
            </a:r>
          </a:p>
          <a:p>
            <a:pPr>
              <a:defRPr/>
            </a:pPr>
            <a:r>
              <a:rPr lang="en-US" sz="1800" dirty="0" smtClean="0"/>
              <a:t>“ . . . Within a Country . . .”</a:t>
            </a:r>
          </a:p>
          <a:p>
            <a:pPr lvl="1">
              <a:spcBef>
                <a:spcPts val="0"/>
              </a:spcBef>
              <a:defRPr/>
            </a:pPr>
            <a:r>
              <a:rPr lang="en-US" sz="1800" dirty="0" smtClean="0">
                <a:ea typeface="+mn-ea"/>
                <a:cs typeface="+mn-cs"/>
              </a:rPr>
              <a:t>It measures the value of production </a:t>
            </a:r>
            <a:r>
              <a:rPr lang="en-US" sz="1800" dirty="0" smtClean="0"/>
              <a:t>within the geographic confines of a country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sz="1800" dirty="0" smtClean="0"/>
              <a:t>“. . . In a Given Period of Time.”</a:t>
            </a:r>
          </a:p>
          <a:p>
            <a:pPr lvl="1">
              <a:defRPr/>
            </a:pPr>
            <a:r>
              <a:rPr lang="en-US" sz="1800" dirty="0" smtClean="0"/>
              <a:t>It measures the value of production that takes place within a specific interval of time, usually a year or a quarter (three months). </a:t>
            </a:r>
          </a:p>
          <a:p>
            <a:pPr lvl="1"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Components of GDP</a:t>
            </a:r>
            <a:endParaRPr lang="en-US" smtClean="0">
              <a:latin typeface="Tahoma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GDP includes all items produced in the economy and sold </a:t>
            </a:r>
            <a:r>
              <a:rPr lang="en-US" i="1" smtClean="0"/>
              <a:t>legally</a:t>
            </a:r>
            <a:r>
              <a:rPr lang="en-US" smtClean="0"/>
              <a:t> in markets.</a:t>
            </a:r>
          </a:p>
          <a:p>
            <a:r>
              <a:rPr lang="en-US" smtClean="0"/>
              <a:t>What Is Not Counted in GDP?</a:t>
            </a:r>
            <a:endParaRPr lang="en-US" smtClean="0">
              <a:latin typeface="Tahoma" pitchFamily="34" charset="0"/>
            </a:endParaRPr>
          </a:p>
          <a:p>
            <a:pPr lvl="1"/>
            <a:r>
              <a:rPr lang="en-US" smtClean="0"/>
              <a:t>GDP excludes most items that are produced and consumed at home and that never enter the marketplace.</a:t>
            </a:r>
          </a:p>
          <a:p>
            <a:pPr lvl="1"/>
            <a:r>
              <a:rPr lang="en-US" smtClean="0"/>
              <a:t>It excludes items produced and sold illicitly, such as illegal drugs.</a:t>
            </a:r>
          </a:p>
        </p:txBody>
      </p:sp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Components of GDP</a:t>
            </a:r>
            <a:endParaRPr lang="en-US" smtClean="0">
              <a:latin typeface="Tahoma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GDP (</a:t>
            </a:r>
            <a:r>
              <a:rPr lang="en-US" i="1" smtClean="0"/>
              <a:t>Y</a:t>
            </a:r>
            <a:r>
              <a:rPr lang="en-US" smtClean="0"/>
              <a:t>) is the sum of the following:</a:t>
            </a:r>
          </a:p>
          <a:p>
            <a:pPr lvl="1"/>
            <a:r>
              <a:rPr lang="en-US" smtClean="0"/>
              <a:t>Consumption </a:t>
            </a:r>
            <a:r>
              <a:rPr lang="en-US" i="1" smtClean="0"/>
              <a:t>(C)</a:t>
            </a:r>
            <a:endParaRPr lang="en-US" smtClean="0"/>
          </a:p>
          <a:p>
            <a:pPr lvl="1"/>
            <a:r>
              <a:rPr lang="en-US" smtClean="0"/>
              <a:t> Investment </a:t>
            </a:r>
            <a:r>
              <a:rPr lang="en-US" i="1" smtClean="0"/>
              <a:t>(I)</a:t>
            </a:r>
            <a:endParaRPr lang="en-US" smtClean="0"/>
          </a:p>
          <a:p>
            <a:pPr lvl="1"/>
            <a:r>
              <a:rPr lang="en-US" smtClean="0"/>
              <a:t> Government Purchases </a:t>
            </a:r>
            <a:r>
              <a:rPr lang="en-US" i="1" smtClean="0"/>
              <a:t>(G)</a:t>
            </a:r>
            <a:endParaRPr lang="en-US" smtClean="0"/>
          </a:p>
          <a:p>
            <a:pPr lvl="1"/>
            <a:r>
              <a:rPr lang="en-US" smtClean="0"/>
              <a:t> Net Exports </a:t>
            </a:r>
            <a:r>
              <a:rPr lang="en-US" i="1" smtClean="0"/>
              <a:t>(NX)</a:t>
            </a:r>
            <a:endParaRPr lang="en-US" smtClean="0"/>
          </a:p>
          <a:p>
            <a:pPr algn="ctr">
              <a:buFontTx/>
              <a:buNone/>
            </a:pPr>
            <a:endParaRPr lang="en-US" smtClean="0"/>
          </a:p>
          <a:p>
            <a:pPr algn="ctr">
              <a:buFontTx/>
              <a:buNone/>
            </a:pPr>
            <a:r>
              <a:rPr lang="en-US" smtClean="0"/>
              <a:t>Y = C + I + G + NX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Components of GDP</a:t>
            </a:r>
            <a:endParaRPr lang="en-US" smtClean="0">
              <a:latin typeface="Tahoma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sz="2300" i="1" smtClean="0">
                <a:solidFill>
                  <a:srgbClr val="25A9A6"/>
                </a:solidFill>
              </a:rPr>
              <a:t>Consumption </a:t>
            </a:r>
            <a:r>
              <a:rPr lang="en-US" sz="2300" i="1" smtClean="0"/>
              <a:t>(C)</a:t>
            </a:r>
            <a:r>
              <a:rPr lang="en-US" sz="2300" smtClean="0"/>
              <a:t>:</a:t>
            </a:r>
          </a:p>
          <a:p>
            <a:pPr lvl="1"/>
            <a:r>
              <a:rPr lang="en-US" sz="2300" smtClean="0"/>
              <a:t>The spending by households on goods and services, with the exception of purchases of new housing.</a:t>
            </a:r>
          </a:p>
          <a:p>
            <a:pPr>
              <a:buClr>
                <a:srgbClr val="000000"/>
              </a:buClr>
            </a:pPr>
            <a:r>
              <a:rPr lang="en-US" sz="2300" i="1" smtClean="0">
                <a:solidFill>
                  <a:srgbClr val="25A9A6"/>
                </a:solidFill>
              </a:rPr>
              <a:t>Investment </a:t>
            </a:r>
            <a:r>
              <a:rPr lang="en-US" sz="2300" i="1" smtClean="0"/>
              <a:t>(I)</a:t>
            </a:r>
            <a:r>
              <a:rPr lang="en-US" sz="2300" smtClean="0"/>
              <a:t>:</a:t>
            </a:r>
          </a:p>
          <a:p>
            <a:pPr lvl="1"/>
            <a:r>
              <a:rPr lang="en-US" sz="2300" smtClean="0"/>
              <a:t>The spending on capital equipment, inventories, and structures, including new housing.</a:t>
            </a:r>
          </a:p>
          <a:p>
            <a:pPr>
              <a:buClr>
                <a:srgbClr val="000000"/>
              </a:buClr>
            </a:pPr>
            <a:r>
              <a:rPr lang="en-US" sz="2300" i="1" smtClean="0">
                <a:solidFill>
                  <a:srgbClr val="25A9A6"/>
                </a:solidFill>
              </a:rPr>
              <a:t>Government Purchases </a:t>
            </a:r>
            <a:r>
              <a:rPr lang="en-US" sz="2300" i="1" smtClean="0"/>
              <a:t>(G)</a:t>
            </a:r>
            <a:r>
              <a:rPr lang="en-US" sz="2300" smtClean="0"/>
              <a:t>:</a:t>
            </a:r>
          </a:p>
          <a:p>
            <a:pPr lvl="1"/>
            <a:r>
              <a:rPr lang="en-US" sz="2300" smtClean="0"/>
              <a:t>The spending on goods and services by local and central governments.</a:t>
            </a:r>
          </a:p>
          <a:p>
            <a:pPr lvl="1"/>
            <a:r>
              <a:rPr lang="en-US" sz="2300" smtClean="0"/>
              <a:t>Does </a:t>
            </a:r>
            <a:r>
              <a:rPr lang="en-US" sz="2300" i="1" smtClean="0"/>
              <a:t>not</a:t>
            </a:r>
            <a:r>
              <a:rPr lang="en-US" sz="2300" smtClean="0"/>
              <a:t> include transfer payments because they are not made in exchange for currently produced goods or services.</a:t>
            </a:r>
          </a:p>
          <a:p>
            <a:pPr>
              <a:buClr>
                <a:srgbClr val="000000"/>
              </a:buClr>
            </a:pPr>
            <a:r>
              <a:rPr lang="en-US" sz="2300" i="1" smtClean="0">
                <a:solidFill>
                  <a:srgbClr val="25A9A6"/>
                </a:solidFill>
              </a:rPr>
              <a:t>Net Exports </a:t>
            </a:r>
            <a:r>
              <a:rPr lang="en-US" sz="2300" i="1" smtClean="0"/>
              <a:t>(NX):</a:t>
            </a:r>
            <a:endParaRPr lang="en-US" sz="2300" smtClean="0"/>
          </a:p>
          <a:p>
            <a:pPr lvl="1"/>
            <a:r>
              <a:rPr lang="en-US" sz="2300" smtClean="0"/>
              <a:t>Exports minus imports.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urplebuttonmore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685800"/>
          </a:xfrm>
        </p:spPr>
        <p:txBody>
          <a:bodyPr/>
          <a:lstStyle/>
          <a:p>
            <a:r>
              <a:rPr lang="en-US" altLang="en-US" sz="2800" smtClean="0"/>
              <a:t>Table 1 GDP and Its Components</a:t>
            </a:r>
          </a:p>
        </p:txBody>
      </p:sp>
      <p:pic>
        <p:nvPicPr>
          <p:cNvPr id="22532" name="Picture 7" descr="Mankiw_Table23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1884363"/>
            <a:ext cx="8915400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6565900" y="6675438"/>
            <a:ext cx="1746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rgbClr val="411D72"/>
                </a:solidFill>
                <a:latin typeface="Arial" charset="0"/>
              </a:rPr>
              <a:t>Copyright©2010  South-Western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Measures of Income</a:t>
            </a:r>
            <a:endParaRPr lang="bg-BG" smtClean="0"/>
          </a:p>
        </p:txBody>
      </p:sp>
      <p:sp>
        <p:nvSpPr>
          <p:cNvPr id="23555" name="Правоъгълник 2"/>
          <p:cNvSpPr>
            <a:spLocks noChangeArrowheads="1"/>
          </p:cNvSpPr>
          <p:nvPr/>
        </p:nvSpPr>
        <p:spPr bwMode="auto">
          <a:xfrm>
            <a:off x="457200" y="1477963"/>
            <a:ext cx="8382000" cy="59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300" i="1">
                <a:solidFill>
                  <a:srgbClr val="25A9A6"/>
                </a:solidFill>
              </a:rPr>
              <a:t>Gross National Product </a:t>
            </a:r>
            <a:r>
              <a:rPr lang="en-US" sz="2300" i="1"/>
              <a:t>(GNP)</a:t>
            </a:r>
            <a:r>
              <a:rPr lang="en-US" sz="2300"/>
              <a:t>:</a:t>
            </a:r>
          </a:p>
          <a:p>
            <a:pPr lvl="1"/>
            <a:r>
              <a:rPr lang="en-US" sz="2000"/>
              <a:t>The total income earned by a nation’s permanent residents (called nationals).</a:t>
            </a:r>
          </a:p>
          <a:p>
            <a:pPr>
              <a:buClr>
                <a:srgbClr val="000000"/>
              </a:buClr>
            </a:pPr>
            <a:r>
              <a:rPr lang="en-US" sz="2300" i="1">
                <a:solidFill>
                  <a:srgbClr val="25A9A6"/>
                </a:solidFill>
              </a:rPr>
              <a:t>Net National Product </a:t>
            </a:r>
            <a:r>
              <a:rPr lang="en-US" sz="2300" i="1"/>
              <a:t>(NNP)</a:t>
            </a:r>
            <a:r>
              <a:rPr lang="en-US" sz="2300"/>
              <a:t>:</a:t>
            </a:r>
          </a:p>
          <a:p>
            <a:pPr lvl="1"/>
            <a:r>
              <a:rPr lang="en-US" sz="2000"/>
              <a:t>The total income of a nation’s residents (GNP) minus losses from depreciation (the wear and tear on economy’s stock of capital equipment and structures).</a:t>
            </a:r>
          </a:p>
          <a:p>
            <a:pPr>
              <a:buClr>
                <a:srgbClr val="000000"/>
              </a:buClr>
            </a:pPr>
            <a:r>
              <a:rPr lang="en-US" sz="2300" i="1">
                <a:solidFill>
                  <a:srgbClr val="25A9A6"/>
                </a:solidFill>
              </a:rPr>
              <a:t>National Income </a:t>
            </a:r>
            <a:r>
              <a:rPr lang="en-US" sz="2300" i="1"/>
              <a:t>(NI)</a:t>
            </a:r>
            <a:r>
              <a:rPr lang="en-US" sz="2300"/>
              <a:t>:</a:t>
            </a:r>
          </a:p>
          <a:p>
            <a:pPr lvl="1"/>
            <a:r>
              <a:rPr lang="en-US" sz="2000"/>
              <a:t>Total income earned by a nation’s residents in the production of goods and services (NNP – indirect taxes + subsidies).</a:t>
            </a:r>
          </a:p>
          <a:p>
            <a:pPr>
              <a:buClr>
                <a:srgbClr val="000000"/>
              </a:buClr>
            </a:pPr>
            <a:r>
              <a:rPr lang="en-US" sz="2300" i="1">
                <a:solidFill>
                  <a:srgbClr val="25A9A6"/>
                </a:solidFill>
              </a:rPr>
              <a:t>Personal Income </a:t>
            </a:r>
            <a:r>
              <a:rPr lang="en-US" sz="2300" i="1"/>
              <a:t>(PI):</a:t>
            </a:r>
            <a:endParaRPr lang="en-US" sz="2300"/>
          </a:p>
          <a:p>
            <a:pPr lvl="1"/>
            <a:r>
              <a:rPr lang="en-US" sz="2000"/>
              <a:t>Income the households and non-corporate businesses receive.</a:t>
            </a:r>
          </a:p>
          <a:p>
            <a:pPr lvl="1"/>
            <a:r>
              <a:rPr lang="en-US" sz="2000"/>
              <a:t>(NI – retained earnings – income taxes and social insurance + government social and interest payments to households) .</a:t>
            </a:r>
          </a:p>
          <a:p>
            <a:r>
              <a:rPr lang="en-US" sz="2300" i="1">
                <a:solidFill>
                  <a:srgbClr val="25A9A6"/>
                </a:solidFill>
              </a:rPr>
              <a:t>Disposable Personal Income </a:t>
            </a:r>
            <a:r>
              <a:rPr lang="en-US" sz="2300" i="1"/>
              <a:t>(DPI):</a:t>
            </a:r>
          </a:p>
          <a:p>
            <a:pPr lvl="1"/>
            <a:r>
              <a:rPr lang="en-US" sz="2000"/>
              <a:t>(PI – personal payments to government)</a:t>
            </a:r>
          </a:p>
          <a:p>
            <a:pPr lvl="1"/>
            <a:endParaRPr lang="en-US" sz="2000"/>
          </a:p>
          <a:p>
            <a:pPr lvl="1"/>
            <a:endParaRPr lang="en-US"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GDP and Economic Well-Being</a:t>
            </a:r>
            <a:endParaRPr lang="en-US" smtClean="0">
              <a:latin typeface="Tahoma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GDP is the best single measure of the economic well-being of a society. </a:t>
            </a:r>
          </a:p>
          <a:p>
            <a:r>
              <a:rPr lang="en-US" smtClean="0"/>
              <a:t>GDP per person</a:t>
            </a:r>
            <a:r>
              <a:rPr lang="en-US" i="1" smtClean="0"/>
              <a:t> </a:t>
            </a:r>
            <a:r>
              <a:rPr lang="en-US" smtClean="0"/>
              <a:t>tells us the mean income and expenditure of the people in the economy.</a:t>
            </a:r>
          </a:p>
          <a:p>
            <a:r>
              <a:rPr lang="en-US" smtClean="0"/>
              <a:t>Higher GDP per person indicates a higher standard of living.</a:t>
            </a:r>
          </a:p>
          <a:p>
            <a:r>
              <a:rPr lang="en-US" smtClean="0"/>
              <a:t>GDP is not a perfect measure of the happiness or quality of life, however.</a:t>
            </a:r>
          </a:p>
          <a:p>
            <a:endParaRPr lang="en-US" smtClean="0"/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581400"/>
            <a:ext cx="5105400" cy="2590800"/>
          </a:xfrm>
        </p:spPr>
        <p:txBody>
          <a:bodyPr/>
          <a:lstStyle/>
          <a:p>
            <a:r>
              <a:rPr lang="en-US" sz="3200" smtClean="0"/>
              <a:t>Introduction to Macroeconomics:</a:t>
            </a:r>
          </a:p>
          <a:p>
            <a:r>
              <a:rPr lang="en-US" sz="3200" smtClean="0"/>
              <a:t>Nation’s Income and Living Standard Dynamics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GDP and Economic Well-Being</a:t>
            </a:r>
            <a:endParaRPr lang="en-US" smtClean="0">
              <a:latin typeface="Tahoma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Some things that contribute to well-being are not included in GDP.</a:t>
            </a:r>
          </a:p>
          <a:p>
            <a:pPr lvl="1"/>
            <a:r>
              <a:rPr lang="en-US" smtClean="0"/>
              <a:t>The value of leisure.</a:t>
            </a:r>
          </a:p>
          <a:p>
            <a:pPr lvl="1"/>
            <a:r>
              <a:rPr lang="en-US" smtClean="0"/>
              <a:t>The value of a clean environment.</a:t>
            </a:r>
          </a:p>
          <a:p>
            <a:pPr lvl="1"/>
            <a:r>
              <a:rPr lang="en-US" smtClean="0"/>
              <a:t>The value of almost all activity that takes place outside of markets, such as the value of the time parents spend with their children and the value of volunteer work.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urplebuttonmore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762000"/>
          </a:xfrm>
        </p:spPr>
        <p:txBody>
          <a:bodyPr/>
          <a:lstStyle/>
          <a:p>
            <a:r>
              <a:rPr lang="en-US" altLang="en-US" sz="2800" smtClean="0"/>
              <a:t>Table 3 GDP, Life Expectancy, and Literacy</a:t>
            </a:r>
          </a:p>
        </p:txBody>
      </p:sp>
      <p:pic>
        <p:nvPicPr>
          <p:cNvPr id="26628" name="Picture 7" descr="Mankiw_Table23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1295400"/>
            <a:ext cx="89154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6565900" y="6675438"/>
            <a:ext cx="1746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rgbClr val="411D72"/>
                </a:solidFill>
                <a:latin typeface="Arial" charset="0"/>
              </a:rPr>
              <a:t>Copyright©2010  South-Western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narrow aqua button bckgrd"/>
          <p:cNvPicPr>
            <a:picLocks noChangeAspect="1" noChangeArrowheads="1"/>
          </p:cNvPicPr>
          <p:nvPr/>
        </p:nvPicPr>
        <p:blipFill>
          <a:blip r:embed="rId2" cstate="print"/>
          <a:srcRect r="1688"/>
          <a:stretch>
            <a:fillRect/>
          </a:stretch>
        </p:blipFill>
        <p:spPr bwMode="auto">
          <a:xfrm>
            <a:off x="152400" y="228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</a:rPr>
              <a:t>Figure 2 Real GDP in the United Kingdom</a:t>
            </a:r>
          </a:p>
        </p:txBody>
      </p:sp>
      <p:sp>
        <p:nvSpPr>
          <p:cNvPr id="28676" name="Rectangle 9"/>
          <p:cNvSpPr>
            <a:spLocks noChangeArrowheads="1"/>
          </p:cNvSpPr>
          <p:nvPr/>
        </p:nvSpPr>
        <p:spPr bwMode="auto">
          <a:xfrm>
            <a:off x="1600200" y="1752600"/>
            <a:ext cx="6858000" cy="3886200"/>
          </a:xfrm>
          <a:prstGeom prst="rect">
            <a:avLst/>
          </a:prstGeom>
          <a:solidFill>
            <a:srgbClr val="EEF1F4"/>
          </a:solidFill>
          <a:ln w="142875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bg-BG"/>
          </a:p>
        </p:txBody>
      </p:sp>
      <p:pic>
        <p:nvPicPr>
          <p:cNvPr id="28677" name="Picture 89" descr="Mankiw23-2P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4938" y="1524000"/>
            <a:ext cx="6900862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90"/>
          <p:cNvSpPr txBox="1">
            <a:spLocks noChangeArrowheads="1"/>
          </p:cNvSpPr>
          <p:nvPr/>
        </p:nvSpPr>
        <p:spPr bwMode="auto">
          <a:xfrm>
            <a:off x="6565900" y="6675438"/>
            <a:ext cx="1746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rgbClr val="411D72"/>
                </a:solidFill>
                <a:latin typeface="Arial" charset="0"/>
              </a:rPr>
              <a:t>Copyright©2010  South-Western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 versus Nominal GDP</a:t>
            </a:r>
            <a:endParaRPr lang="en-US" smtClean="0">
              <a:latin typeface="Tahoma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en-US" i="1" smtClean="0">
              <a:solidFill>
                <a:srgbClr val="25A9A6"/>
              </a:solidFill>
            </a:endParaRPr>
          </a:p>
          <a:p>
            <a:pPr>
              <a:buClr>
                <a:srgbClr val="000000"/>
              </a:buClr>
            </a:pPr>
            <a:r>
              <a:rPr lang="en-US" i="1" smtClean="0">
                <a:solidFill>
                  <a:srgbClr val="25A9A6"/>
                </a:solidFill>
              </a:rPr>
              <a:t>Nominal GDP </a:t>
            </a:r>
            <a:r>
              <a:rPr lang="en-US" smtClean="0"/>
              <a:t>values the production of goods and services at </a:t>
            </a:r>
            <a:r>
              <a:rPr lang="en-US" i="1" smtClean="0"/>
              <a:t>current prices</a:t>
            </a:r>
            <a:r>
              <a:rPr lang="en-US" smtClean="0"/>
              <a:t>.</a:t>
            </a:r>
          </a:p>
          <a:p>
            <a:pPr>
              <a:buClr>
                <a:srgbClr val="000000"/>
              </a:buClr>
            </a:pPr>
            <a:r>
              <a:rPr lang="en-US" i="1" smtClean="0">
                <a:solidFill>
                  <a:srgbClr val="25A9A6"/>
                </a:solidFill>
              </a:rPr>
              <a:t>Real GDP </a:t>
            </a:r>
            <a:r>
              <a:rPr lang="en-US" smtClean="0"/>
              <a:t>values the production of goods and services at </a:t>
            </a:r>
            <a:r>
              <a:rPr lang="en-US" i="1" smtClean="0"/>
              <a:t>constant prices</a:t>
            </a:r>
            <a:r>
              <a:rPr lang="en-US" smtClean="0"/>
              <a:t>.</a:t>
            </a:r>
            <a:endParaRPr lang="en-US" i="1" smtClean="0"/>
          </a:p>
          <a:p>
            <a:pPr>
              <a:buClr>
                <a:srgbClr val="000000"/>
              </a:buClr>
            </a:pPr>
            <a:r>
              <a:rPr lang="en-US" smtClean="0"/>
              <a:t>An accurate view of the economy requires adjusting nominal to real GDP by using the GDP deflator.</a:t>
            </a:r>
          </a:p>
          <a:p>
            <a:pPr>
              <a:buClr>
                <a:srgbClr val="000000"/>
              </a:buClr>
            </a:pPr>
            <a:endParaRPr lang="en-US" i="1" smtClean="0"/>
          </a:p>
        </p:txBody>
      </p:sp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urplebuttonmore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609600"/>
          </a:xfrm>
        </p:spPr>
        <p:txBody>
          <a:bodyPr/>
          <a:lstStyle/>
          <a:p>
            <a:r>
              <a:rPr lang="en-US" altLang="en-US" sz="2800" smtClean="0"/>
              <a:t>Table 2 Real and Nominal GDP</a:t>
            </a:r>
          </a:p>
        </p:txBody>
      </p:sp>
      <p:pic>
        <p:nvPicPr>
          <p:cNvPr id="30724" name="Picture 7" descr="Mankiw_Table23-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2065338"/>
            <a:ext cx="89154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6565900" y="6675438"/>
            <a:ext cx="1746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rgbClr val="411D72"/>
                </a:solidFill>
                <a:latin typeface="Arial" charset="0"/>
              </a:rPr>
              <a:t>Copyright©2010  South-Western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urplebuttonmore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609600"/>
          </a:xfrm>
        </p:spPr>
        <p:txBody>
          <a:bodyPr/>
          <a:lstStyle/>
          <a:p>
            <a:r>
              <a:rPr lang="en-US" altLang="en-US" sz="2800" smtClean="0"/>
              <a:t>Table 2 Real and Nominal GDP</a:t>
            </a:r>
          </a:p>
        </p:txBody>
      </p:sp>
      <p:pic>
        <p:nvPicPr>
          <p:cNvPr id="31748" name="Picture 7" descr="Mankiw_Table23-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2541588"/>
            <a:ext cx="891540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6565900" y="6675438"/>
            <a:ext cx="1746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rgbClr val="411D72"/>
                </a:solidFill>
                <a:latin typeface="Arial" charset="0"/>
              </a:rPr>
              <a:t>Copyright©2010  South-Western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urplebuttonmore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609600"/>
          </a:xfrm>
        </p:spPr>
        <p:txBody>
          <a:bodyPr/>
          <a:lstStyle/>
          <a:p>
            <a:r>
              <a:rPr lang="en-US" altLang="en-US" sz="2800" smtClean="0"/>
              <a:t>Table 2 Real and Nominal GDP</a:t>
            </a:r>
          </a:p>
        </p:txBody>
      </p:sp>
      <p:pic>
        <p:nvPicPr>
          <p:cNvPr id="32772" name="Picture 7" descr="Mankiw_Table23-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2603500"/>
            <a:ext cx="8915400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6565900" y="6675438"/>
            <a:ext cx="1746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rgbClr val="411D72"/>
                </a:solidFill>
                <a:latin typeface="Arial" charset="0"/>
              </a:rPr>
              <a:t>Copyright©2010  South-Western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smtClean="0">
                <a:solidFill>
                  <a:srgbClr val="FFFFFF"/>
                </a:solidFill>
              </a:rPr>
              <a:t>The GDP Deflator</a:t>
            </a:r>
            <a:endParaRPr lang="en-US" sz="320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en-US" smtClean="0"/>
          </a:p>
          <a:p>
            <a:pPr>
              <a:buClr>
                <a:srgbClr val="000000"/>
              </a:buClr>
            </a:pPr>
            <a:r>
              <a:rPr lang="en-US" smtClean="0"/>
              <a:t>The </a:t>
            </a:r>
            <a:r>
              <a:rPr lang="en-US" i="1" smtClean="0">
                <a:solidFill>
                  <a:srgbClr val="25A9A6"/>
                </a:solidFill>
              </a:rPr>
              <a:t>GDP deflator </a:t>
            </a:r>
            <a:r>
              <a:rPr lang="en-US" smtClean="0"/>
              <a:t>is a measure of the price level calculated as the ratio of nominal GDP to real GDP times 100.</a:t>
            </a:r>
          </a:p>
          <a:p>
            <a:r>
              <a:rPr lang="en-US" smtClean="0"/>
              <a:t>It tells us the rise in nominal GDP that is attributable to a rise in prices rather than a rise in the quantities produced.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smtClean="0">
                <a:solidFill>
                  <a:srgbClr val="FFFFFF"/>
                </a:solidFill>
              </a:rPr>
              <a:t>The GDP Deflator</a:t>
            </a:r>
            <a:endParaRPr lang="en-US" sz="320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GDP deflator is calculated as follows: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914400" y="2667000"/>
          <a:ext cx="7416800" cy="1195388"/>
        </p:xfrm>
        <a:graphic>
          <a:graphicData uri="http://schemas.openxmlformats.org/presentationml/2006/ole">
            <p:oleObj spid="_x0000_s1026" name="Equation" r:id="rId3" imgW="3377880" imgH="545760" progId="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smtClean="0">
                <a:solidFill>
                  <a:srgbClr val="FFFFFF"/>
                </a:solidFill>
              </a:rPr>
              <a:t>The GDP Deflator</a:t>
            </a:r>
            <a:endParaRPr lang="en-US" sz="320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Converting Nominal GDP to Real GDP</a:t>
            </a:r>
            <a:endParaRPr lang="en-US" smtClean="0">
              <a:latin typeface="Tahoma" pitchFamily="34" charset="0"/>
            </a:endParaRPr>
          </a:p>
          <a:p>
            <a:pPr lvl="1"/>
            <a:r>
              <a:rPr lang="en-US" smtClean="0"/>
              <a:t>Nominal GDP is converted to real GDP as follows: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219200" y="2971800"/>
          <a:ext cx="7315200" cy="1162050"/>
        </p:xfrm>
        <a:graphic>
          <a:graphicData uri="http://schemas.openxmlformats.org/presentationml/2006/ole">
            <p:oleObj spid="_x0000_s2050" name="Equation" r:id="rId3" imgW="3835080" imgH="609480" progId="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to Study Economics?</a:t>
            </a:r>
            <a:endParaRPr lang="bg-BG" smtClean="0"/>
          </a:p>
        </p:txBody>
      </p:sp>
      <p:sp>
        <p:nvSpPr>
          <p:cNvPr id="8195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“Economics is a study of mankind in the ordinary business of life.” Marshal (1890)</a:t>
            </a:r>
          </a:p>
          <a:p>
            <a:pPr>
              <a:buFontTx/>
              <a:buNone/>
            </a:pPr>
            <a:endParaRPr lang="en-US" sz="1600" smtClean="0"/>
          </a:p>
          <a:p>
            <a:pPr>
              <a:buFontTx/>
              <a:buNone/>
            </a:pPr>
            <a:r>
              <a:rPr lang="en-US" smtClean="0"/>
              <a:t>Economic education helps…</a:t>
            </a:r>
          </a:p>
          <a:p>
            <a:pPr>
              <a:buFontTx/>
              <a:buNone/>
            </a:pPr>
            <a:endParaRPr lang="en-US" sz="1600" smtClean="0"/>
          </a:p>
          <a:p>
            <a:pPr>
              <a:buFontTx/>
              <a:buAutoNum type="arabicPeriod"/>
            </a:pPr>
            <a:r>
              <a:rPr lang="en-US" smtClean="0">
                <a:latin typeface="Arial" charset="0"/>
              </a:rPr>
              <a:t>In </a:t>
            </a:r>
            <a:r>
              <a:rPr lang="en-US" b="1" smtClean="0">
                <a:latin typeface="Arial" charset="0"/>
              </a:rPr>
              <a:t>personal life</a:t>
            </a:r>
            <a:r>
              <a:rPr lang="en-US" smtClean="0">
                <a:latin typeface="Arial" charset="0"/>
              </a:rPr>
              <a:t>…</a:t>
            </a:r>
          </a:p>
          <a:p>
            <a:pPr>
              <a:buFontTx/>
              <a:buNone/>
            </a:pPr>
            <a:endParaRPr lang="en-US" sz="1200" smtClean="0">
              <a:latin typeface="Arial" charset="0"/>
            </a:endParaRPr>
          </a:p>
          <a:p>
            <a:pPr>
              <a:buFontTx/>
              <a:buNone/>
            </a:pPr>
            <a:r>
              <a:rPr lang="en-US" smtClean="0"/>
              <a:t>2. In </a:t>
            </a:r>
            <a:r>
              <a:rPr lang="en-US" b="1" smtClean="0"/>
              <a:t>business</a:t>
            </a:r>
            <a:r>
              <a:rPr lang="en-US" smtClean="0"/>
              <a:t>…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3. In dealing with </a:t>
            </a:r>
            <a:r>
              <a:rPr lang="en-US" b="1" smtClean="0"/>
              <a:t>government</a:t>
            </a:r>
            <a:r>
              <a:rPr lang="en-US" smtClean="0"/>
              <a:t>…</a:t>
            </a:r>
          </a:p>
        </p:txBody>
      </p:sp>
      <p:sp>
        <p:nvSpPr>
          <p:cNvPr id="4" name="Текстово поле 3"/>
          <p:cNvSpPr txBox="1">
            <a:spLocks noChangeArrowheads="1"/>
          </p:cNvSpPr>
          <p:nvPr/>
        </p:nvSpPr>
        <p:spPr bwMode="auto">
          <a:xfrm>
            <a:off x="4343400" y="3581400"/>
            <a:ext cx="457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0" i="1" dirty="0">
                <a:latin typeface="+mj-lt"/>
              </a:rPr>
              <a:t> to understand the world in which you live</a:t>
            </a:r>
            <a:endParaRPr lang="bg-BG" sz="2800" b="0" i="1" dirty="0">
              <a:latin typeface="+mj-lt"/>
            </a:endParaRPr>
          </a:p>
        </p:txBody>
      </p:sp>
      <p:sp>
        <p:nvSpPr>
          <p:cNvPr id="5" name="Текстово поле 4"/>
          <p:cNvSpPr txBox="1">
            <a:spLocks noChangeArrowheads="1"/>
          </p:cNvSpPr>
          <p:nvPr/>
        </p:nvSpPr>
        <p:spPr bwMode="auto">
          <a:xfrm>
            <a:off x="3124200" y="4572000"/>
            <a:ext cx="4800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</a:t>
            </a:r>
            <a:r>
              <a:rPr lang="en-US" sz="2800" b="0" i="1"/>
              <a:t>to be smarter participant in the economy</a:t>
            </a:r>
            <a:endParaRPr lang="bg-BG" sz="2800" b="0" i="1"/>
          </a:p>
        </p:txBody>
      </p:sp>
      <p:sp>
        <p:nvSpPr>
          <p:cNvPr id="6" name="Текстово поле 5"/>
          <p:cNvSpPr txBox="1">
            <a:spLocks noChangeArrowheads="1"/>
          </p:cNvSpPr>
          <p:nvPr/>
        </p:nvSpPr>
        <p:spPr bwMode="auto">
          <a:xfrm>
            <a:off x="5943600" y="5443538"/>
            <a:ext cx="320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</a:t>
            </a:r>
            <a:r>
              <a:rPr lang="en-US" sz="2300" b="0" i="1"/>
              <a:t>to get the potential and the limits of economic policy</a:t>
            </a:r>
            <a:endParaRPr lang="bg-BG" sz="2300" b="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Consumer Price Index</a:t>
            </a:r>
            <a:endParaRPr lang="en-US" smtClean="0"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smtClean="0"/>
              <a:t>The </a:t>
            </a:r>
            <a:r>
              <a:rPr lang="en-US" i="1" smtClean="0">
                <a:solidFill>
                  <a:srgbClr val="25A9A6"/>
                </a:solidFill>
              </a:rPr>
              <a:t>consumer price index (CPI) </a:t>
            </a:r>
            <a:r>
              <a:rPr lang="en-US" smtClean="0"/>
              <a:t>is a measure of the overall cost of the goods and services bought by a typical consumer. </a:t>
            </a:r>
          </a:p>
          <a:p>
            <a:pPr>
              <a:buClr>
                <a:srgbClr val="000000"/>
              </a:buClr>
            </a:pPr>
            <a:r>
              <a:rPr lang="en-US" smtClean="0"/>
              <a:t>The Office of National Statistics</a:t>
            </a:r>
            <a:r>
              <a:rPr lang="en-US" i="1" smtClean="0">
                <a:solidFill>
                  <a:srgbClr val="25A9A6"/>
                </a:solidFill>
              </a:rPr>
              <a:t> </a:t>
            </a:r>
            <a:r>
              <a:rPr lang="en-US" smtClean="0"/>
              <a:t>reports the CPI each month.</a:t>
            </a:r>
          </a:p>
          <a:p>
            <a:r>
              <a:rPr lang="en-US" smtClean="0"/>
              <a:t>It is used to monitor changes in the cost of living over time.</a:t>
            </a:r>
          </a:p>
          <a:p>
            <a:r>
              <a:rPr lang="en-US" smtClean="0"/>
              <a:t>When the CPI rises, the typical family has to spend more money to maintain the same standard of living.</a:t>
            </a:r>
          </a:p>
        </p:txBody>
      </p:sp>
    </p:spTree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smtClean="0">
                <a:solidFill>
                  <a:srgbClr val="FFFFFF"/>
                </a:solidFill>
              </a:rPr>
              <a:t>How the Consumer Price Index Is Calculated</a:t>
            </a:r>
            <a:endParaRPr lang="en-US" sz="320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0" rIns="0"/>
          <a:lstStyle/>
          <a:p>
            <a:pPr>
              <a:defRPr/>
            </a:pPr>
            <a:r>
              <a:rPr lang="en-US" sz="2450" b="1" i="1" dirty="0" smtClean="0"/>
              <a:t>Step 1 Fix </a:t>
            </a:r>
            <a:r>
              <a:rPr lang="en-US" sz="2450" b="1" i="1" dirty="0"/>
              <a:t>the Basket:</a:t>
            </a:r>
            <a:r>
              <a:rPr lang="en-US" sz="2450" dirty="0"/>
              <a:t> Determine what prices are most important to the typical consumer</a:t>
            </a:r>
            <a:r>
              <a:rPr lang="en-US" sz="2450" dirty="0" smtClean="0"/>
              <a:t>.</a:t>
            </a:r>
          </a:p>
          <a:p>
            <a:pPr>
              <a:defRPr/>
            </a:pPr>
            <a:r>
              <a:rPr lang="en-US" sz="2450" b="1" i="1" dirty="0" smtClean="0"/>
              <a:t>Step 2</a:t>
            </a:r>
            <a:r>
              <a:rPr lang="en-US" sz="2450" dirty="0" smtClean="0"/>
              <a:t> </a:t>
            </a:r>
            <a:r>
              <a:rPr lang="en-US" sz="2450" b="1" i="1" dirty="0" smtClean="0"/>
              <a:t>Find the Prices:</a:t>
            </a:r>
            <a:r>
              <a:rPr lang="en-US" sz="2450" dirty="0" smtClean="0"/>
              <a:t> Find the prices of each of the goods and services in the basket for each point in time.</a:t>
            </a:r>
          </a:p>
          <a:p>
            <a:pPr>
              <a:defRPr/>
            </a:pPr>
            <a:r>
              <a:rPr lang="en-US" sz="2450" b="1" i="1" dirty="0" smtClean="0"/>
              <a:t>Step 3 Compute the Basket’s Cost:</a:t>
            </a:r>
            <a:r>
              <a:rPr lang="en-US" sz="2450" dirty="0" smtClean="0"/>
              <a:t> Use the data on prices to calculate the cost of the basket of goods and services at different times.</a:t>
            </a:r>
          </a:p>
          <a:p>
            <a:pPr>
              <a:defRPr/>
            </a:pPr>
            <a:r>
              <a:rPr lang="en-US" sz="245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Step 4 Choose a Base Year and Compute the Index:</a:t>
            </a:r>
            <a:r>
              <a:rPr lang="en-US" sz="245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C</a:t>
            </a:r>
            <a:r>
              <a:rPr lang="en-US" sz="2450" dirty="0" smtClean="0"/>
              <a:t>ompute the index by dividing the price of the basket in one year by the price in the base year and multiplying by 100.</a:t>
            </a:r>
          </a:p>
          <a:p>
            <a:pPr>
              <a:defRPr/>
            </a:pPr>
            <a:r>
              <a:rPr lang="en-US" sz="2450" b="1" i="1" dirty="0" smtClean="0"/>
              <a:t>Step 5 Compute the inflation rate:</a:t>
            </a:r>
            <a:r>
              <a:rPr lang="en-US" sz="2450" dirty="0" smtClean="0"/>
              <a:t> The inflation rate is the percentage change in the price index from the preceding period.</a:t>
            </a:r>
          </a:p>
          <a:p>
            <a:pPr>
              <a:defRPr/>
            </a:pPr>
            <a:endParaRPr lang="en-US" sz="26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FFFFFF"/>
                </a:solidFill>
              </a:rPr>
              <a:t>Inflation Rate</a:t>
            </a:r>
            <a:endParaRPr lang="en-US" sz="320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Inflation</a:t>
            </a:r>
            <a:r>
              <a:rPr lang="en-US" dirty="0" smtClean="0"/>
              <a:t> refers to a situation in which the economy’s overall price level is rising.</a:t>
            </a:r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inflation rate</a:t>
            </a:r>
            <a:r>
              <a:rPr lang="en-US" dirty="0" smtClean="0"/>
              <a:t> is the percentage change in the price level from the previous period.</a:t>
            </a:r>
            <a:endParaRPr lang="en-US" dirty="0">
              <a:latin typeface="Tahoma" pitchFamily="34" charset="0"/>
            </a:endParaRPr>
          </a:p>
          <a:p>
            <a:pPr lvl="1">
              <a:buClr>
                <a:srgbClr val="000000"/>
              </a:buClr>
              <a:buFontTx/>
              <a:buNone/>
              <a:defRPr/>
            </a:pPr>
            <a:endParaRPr lang="en-US" sz="1400" dirty="0" smtClean="0"/>
          </a:p>
          <a:p>
            <a:pPr lvl="1">
              <a:buClr>
                <a:srgbClr val="000000"/>
              </a:buClr>
              <a:defRPr/>
            </a:pPr>
            <a:r>
              <a:rPr lang="en-US" dirty="0" smtClean="0"/>
              <a:t>The </a:t>
            </a:r>
            <a:r>
              <a:rPr lang="en-US" i="1" dirty="0">
                <a:solidFill>
                  <a:srgbClr val="25A9A6"/>
                </a:solidFill>
              </a:rPr>
              <a:t>inflation rate </a:t>
            </a:r>
            <a:r>
              <a:rPr lang="en-US" dirty="0"/>
              <a:t>is calculated as follows:</a:t>
            </a:r>
          </a:p>
          <a:p>
            <a:pPr lvl="1">
              <a:defRPr/>
            </a:pP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09600" y="4724400"/>
          <a:ext cx="8077200" cy="781050"/>
        </p:xfrm>
        <a:graphic>
          <a:graphicData uri="http://schemas.openxmlformats.org/presentationml/2006/ole">
            <p:oleObj spid="_x0000_s3074" name="Equation" r:id="rId3" imgW="5638680" imgH="545760" progId="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urplebuttonmore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01600"/>
            <a:ext cx="8382000" cy="609600"/>
          </a:xfrm>
          <a:noFill/>
        </p:spPr>
        <p:txBody>
          <a:bodyPr anchor="t"/>
          <a:lstStyle/>
          <a:p>
            <a:pPr algn="l">
              <a:lnSpc>
                <a:spcPct val="8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Table 1 Calculating the Consumer Price Index and the Inflation Rate: An Example</a:t>
            </a: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 cstate="print"/>
          <a:srcRect r="27826" b="87704"/>
          <a:stretch>
            <a:fillRect/>
          </a:stretch>
        </p:blipFill>
        <p:spPr bwMode="auto">
          <a:xfrm>
            <a:off x="381000" y="1676400"/>
            <a:ext cx="86106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6565900" y="6675438"/>
            <a:ext cx="1746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rgbClr val="411D72"/>
                </a:solidFill>
                <a:latin typeface="Arial" charset="0"/>
              </a:rPr>
              <a:t>Copyright©2010  South-Western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urplebuttonmore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82000" cy="609600"/>
          </a:xfrm>
          <a:noFill/>
        </p:spPr>
        <p:txBody>
          <a:bodyPr anchor="t"/>
          <a:lstStyle/>
          <a:p>
            <a:pPr algn="l">
              <a:lnSpc>
                <a:spcPct val="8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Table 1 Calculating the Consumer Price Index and the Inflation Rate: An Example</a:t>
            </a:r>
          </a:p>
        </p:txBody>
      </p:sp>
      <p:pic>
        <p:nvPicPr>
          <p:cNvPr id="37892" name="Picture 6" descr="Mankiw_Table24-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2447925"/>
            <a:ext cx="89154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6565900" y="6675438"/>
            <a:ext cx="1746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rgbClr val="411D72"/>
                </a:solidFill>
                <a:latin typeface="Arial" charset="0"/>
              </a:rPr>
              <a:t>Copyright©2010  South-Western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urplebuttonmore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88900"/>
            <a:ext cx="8382000" cy="609600"/>
          </a:xfrm>
          <a:noFill/>
        </p:spPr>
        <p:txBody>
          <a:bodyPr anchor="t"/>
          <a:lstStyle/>
          <a:p>
            <a:pPr algn="l">
              <a:lnSpc>
                <a:spcPct val="8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Table 1 Calculating the Consumer Price Index and the Inflation Rate: An Example</a:t>
            </a:r>
          </a:p>
        </p:txBody>
      </p:sp>
      <p:pic>
        <p:nvPicPr>
          <p:cNvPr id="38916" name="Picture 6" descr="Mankiw_Table24-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2724150"/>
            <a:ext cx="89154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6565900" y="6675438"/>
            <a:ext cx="1746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rgbClr val="411D72"/>
                </a:solidFill>
                <a:latin typeface="Arial" charset="0"/>
              </a:rPr>
              <a:t>Copyright©2010  South-Western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purplebuttonmore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82550"/>
            <a:ext cx="8382000" cy="609600"/>
          </a:xfrm>
          <a:noFill/>
        </p:spPr>
        <p:txBody>
          <a:bodyPr anchor="t"/>
          <a:lstStyle/>
          <a:p>
            <a:pPr algn="l">
              <a:lnSpc>
                <a:spcPct val="8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Table 1 Calculating the Consumer Price Index and the Inflation Rate: An Example</a:t>
            </a:r>
          </a:p>
        </p:txBody>
      </p:sp>
      <p:pic>
        <p:nvPicPr>
          <p:cNvPr id="39940" name="Picture 6" descr="Mankiw_Table24-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2600325"/>
            <a:ext cx="89154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6565900" y="6675438"/>
            <a:ext cx="1746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rgbClr val="411D72"/>
                </a:solidFill>
                <a:latin typeface="Arial" charset="0"/>
              </a:rPr>
              <a:t>Copyright©2010  South-Western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urplebuttonmore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01600"/>
            <a:ext cx="8382000" cy="609600"/>
          </a:xfrm>
          <a:noFill/>
        </p:spPr>
        <p:txBody>
          <a:bodyPr anchor="t"/>
          <a:lstStyle/>
          <a:p>
            <a:pPr algn="l">
              <a:lnSpc>
                <a:spcPct val="80000"/>
              </a:lnSpc>
            </a:pPr>
            <a:r>
              <a:rPr lang="en-US" altLang="en-US" sz="2400" smtClean="0">
                <a:solidFill>
                  <a:schemeClr val="bg1"/>
                </a:solidFill>
              </a:rPr>
              <a:t>Table 1 Calculating the Consumer Price Index and the Inflation Rate: An Example</a:t>
            </a:r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3" cstate="print"/>
          <a:srcRect t="86757"/>
          <a:stretch>
            <a:fillRect/>
          </a:stretch>
        </p:blipFill>
        <p:spPr bwMode="auto">
          <a:xfrm>
            <a:off x="228600" y="2133600"/>
            <a:ext cx="89154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6565900" y="6675438"/>
            <a:ext cx="1746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rgbClr val="411D72"/>
                </a:solidFill>
                <a:latin typeface="Arial" charset="0"/>
              </a:rPr>
              <a:t>Copyright©2010  South-Western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smtClean="0">
                <a:solidFill>
                  <a:srgbClr val="FFFFFF"/>
                </a:solidFill>
              </a:rPr>
              <a:t>How the Consumer Price Index Is Calculated</a:t>
            </a:r>
            <a:endParaRPr lang="en-US" sz="320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Calculating the Consumer Price Index and the Inflation Rate: Real-world Example</a:t>
            </a:r>
            <a:endParaRPr lang="en-US" smtClean="0">
              <a:latin typeface="Tahoma" pitchFamily="34" charset="0"/>
            </a:endParaRPr>
          </a:p>
          <a:p>
            <a:pPr lvl="1"/>
            <a:r>
              <a:rPr lang="en-US" smtClean="0"/>
              <a:t>Base Year is 2002.</a:t>
            </a:r>
          </a:p>
          <a:p>
            <a:pPr lvl="1"/>
            <a:r>
              <a:rPr lang="en-US" smtClean="0"/>
              <a:t>Basket of goods in 2002 costs </a:t>
            </a:r>
            <a:r>
              <a:rPr lang="en-GB" smtClean="0">
                <a:solidFill>
                  <a:srgbClr val="000000"/>
                </a:solidFill>
              </a:rPr>
              <a:t>€</a:t>
            </a:r>
            <a:r>
              <a:rPr lang="en-US" smtClean="0"/>
              <a:t>1,200.</a:t>
            </a:r>
          </a:p>
          <a:p>
            <a:pPr lvl="1"/>
            <a:r>
              <a:rPr lang="en-US" smtClean="0"/>
              <a:t>The same basket in 2004 costs </a:t>
            </a:r>
            <a:r>
              <a:rPr lang="en-GB" smtClean="0">
                <a:solidFill>
                  <a:srgbClr val="000000"/>
                </a:solidFill>
              </a:rPr>
              <a:t>€</a:t>
            </a:r>
            <a:r>
              <a:rPr lang="en-US" smtClean="0"/>
              <a:t>1,236.</a:t>
            </a:r>
          </a:p>
          <a:p>
            <a:pPr lvl="1"/>
            <a:r>
              <a:rPr lang="en-US" smtClean="0"/>
              <a:t>CPI = (</a:t>
            </a:r>
            <a:r>
              <a:rPr lang="en-GB" smtClean="0">
                <a:solidFill>
                  <a:srgbClr val="000000"/>
                </a:solidFill>
              </a:rPr>
              <a:t>€</a:t>
            </a:r>
            <a:r>
              <a:rPr lang="en-US" smtClean="0"/>
              <a:t>1,236/ </a:t>
            </a:r>
            <a:r>
              <a:rPr lang="en-GB" smtClean="0">
                <a:solidFill>
                  <a:srgbClr val="000000"/>
                </a:solidFill>
              </a:rPr>
              <a:t>€</a:t>
            </a:r>
            <a:r>
              <a:rPr lang="en-US" smtClean="0"/>
              <a:t>1,200) </a:t>
            </a:r>
            <a:r>
              <a:rPr lang="en-US" smtClean="0">
                <a:sym typeface="Symbol" pitchFamily="18" charset="2"/>
              </a:rPr>
              <a:t></a:t>
            </a:r>
            <a:r>
              <a:rPr lang="en-US" smtClean="0"/>
              <a:t> 100 = 103.</a:t>
            </a:r>
          </a:p>
          <a:p>
            <a:pPr lvl="1"/>
            <a:r>
              <a:rPr lang="en-US" smtClean="0"/>
              <a:t>Prices increased 3 percent between 2002 and 2004.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narrow aqua button bckgrd"/>
          <p:cNvPicPr>
            <a:picLocks noChangeAspect="1" noChangeArrowheads="1"/>
          </p:cNvPicPr>
          <p:nvPr/>
        </p:nvPicPr>
        <p:blipFill>
          <a:blip r:embed="rId2" cstate="print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  <a:noFill/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</a:rPr>
              <a:t>FYI: The Typical Basket of Goods and Services</a:t>
            </a:r>
          </a:p>
        </p:txBody>
      </p:sp>
      <p:pic>
        <p:nvPicPr>
          <p:cNvPr id="43012" name="Picture 47" descr="Mankiw24-1P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1106488"/>
            <a:ext cx="8775700" cy="537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48"/>
          <p:cNvSpPr txBox="1">
            <a:spLocks noChangeArrowheads="1"/>
          </p:cNvSpPr>
          <p:nvPr/>
        </p:nvSpPr>
        <p:spPr bwMode="auto">
          <a:xfrm>
            <a:off x="6565900" y="6675438"/>
            <a:ext cx="1746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rgbClr val="411D72"/>
                </a:solidFill>
                <a:latin typeface="Arial" charset="0"/>
              </a:rPr>
              <a:t>Copyright©2010  South-Western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to Study Economics?</a:t>
            </a:r>
            <a:endParaRPr lang="bg-BG" smtClean="0"/>
          </a:p>
        </p:txBody>
      </p:sp>
      <p:sp>
        <p:nvSpPr>
          <p:cNvPr id="5123" name="Текстово поле 2"/>
          <p:cNvSpPr txBox="1">
            <a:spLocks noChangeArrowheads="1"/>
          </p:cNvSpPr>
          <p:nvPr/>
        </p:nvSpPr>
        <p:spPr bwMode="auto">
          <a:xfrm>
            <a:off x="533400" y="1447800"/>
            <a:ext cx="556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0" i="1" dirty="0">
                <a:latin typeface="+mj-lt"/>
              </a:rPr>
              <a:t>Economic education will not…</a:t>
            </a:r>
            <a:endParaRPr lang="bg-BG" b="0" i="1" dirty="0">
              <a:latin typeface="+mj-lt"/>
            </a:endParaRPr>
          </a:p>
        </p:txBody>
      </p:sp>
      <p:sp>
        <p:nvSpPr>
          <p:cNvPr id="5124" name="Текстово поле 3"/>
          <p:cNvSpPr txBox="1">
            <a:spLocks noChangeArrowheads="1"/>
          </p:cNvSpPr>
          <p:nvPr/>
        </p:nvSpPr>
        <p:spPr bwMode="auto">
          <a:xfrm>
            <a:off x="685800" y="2209800"/>
            <a:ext cx="800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0" i="1" dirty="0">
                <a:latin typeface="+mj-lt"/>
              </a:rPr>
              <a:t>… make your life easier</a:t>
            </a:r>
          </a:p>
          <a:p>
            <a:pPr>
              <a:defRPr/>
            </a:pPr>
            <a:r>
              <a:rPr lang="en-US" b="0" i="1" dirty="0">
                <a:latin typeface="+mj-lt"/>
              </a:rPr>
              <a:t>			but will give you a philosophy how to make the most of living</a:t>
            </a:r>
            <a:endParaRPr lang="bg-BG" b="0" i="1" dirty="0">
              <a:latin typeface="+mj-lt"/>
            </a:endParaRPr>
          </a:p>
        </p:txBody>
      </p:sp>
      <p:sp>
        <p:nvSpPr>
          <p:cNvPr id="5125" name="Текстово поле 4"/>
          <p:cNvSpPr txBox="1">
            <a:spLocks noChangeArrowheads="1"/>
          </p:cNvSpPr>
          <p:nvPr/>
        </p:nvSpPr>
        <p:spPr bwMode="auto">
          <a:xfrm>
            <a:off x="685800" y="3676650"/>
            <a:ext cx="800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0" i="1" dirty="0">
                <a:latin typeface="+mj-lt"/>
              </a:rPr>
              <a:t>… by itself make you rich</a:t>
            </a:r>
          </a:p>
          <a:p>
            <a:pPr>
              <a:defRPr/>
            </a:pPr>
            <a:r>
              <a:rPr lang="en-US" b="0" i="1" dirty="0">
                <a:latin typeface="+mj-lt"/>
              </a:rPr>
              <a:t>			but it will give you some tools that may help you in that endeavor</a:t>
            </a:r>
            <a:endParaRPr lang="bg-BG" b="0" i="1" dirty="0">
              <a:latin typeface="+mj-lt"/>
            </a:endParaRPr>
          </a:p>
        </p:txBody>
      </p:sp>
      <p:sp>
        <p:nvSpPr>
          <p:cNvPr id="5126" name="Текстово поле 5"/>
          <p:cNvSpPr txBox="1">
            <a:spLocks noChangeArrowheads="1"/>
          </p:cNvSpPr>
          <p:nvPr/>
        </p:nvSpPr>
        <p:spPr bwMode="auto">
          <a:xfrm>
            <a:off x="609600" y="5245100"/>
            <a:ext cx="822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0" i="1" dirty="0">
                <a:latin typeface="+mj-lt"/>
              </a:rPr>
              <a:t>… give universal solution to any economic problem</a:t>
            </a:r>
          </a:p>
          <a:p>
            <a:pPr>
              <a:defRPr/>
            </a:pPr>
            <a:r>
              <a:rPr lang="en-US" b="0" i="1" dirty="0">
                <a:latin typeface="+mj-lt"/>
              </a:rPr>
              <a:t>			 but makes you more responsible about your choice of state policy</a:t>
            </a:r>
            <a:endParaRPr lang="bg-BG" b="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smtClean="0">
                <a:solidFill>
                  <a:srgbClr val="FFFFFF"/>
                </a:solidFill>
              </a:rPr>
              <a:t>Problems in Measuring the Cost of Living</a:t>
            </a:r>
            <a:endParaRPr lang="en-US" sz="320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sz="1000" dirty="0" smtClean="0"/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dirty="0"/>
              <a:t>CPI is an accurate measure of the selected goods that make up the typical bundle, but it is not a perfect measure of the cost of living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Substitution bias</a:t>
            </a:r>
          </a:p>
          <a:p>
            <a:pPr lvl="1">
              <a:defRPr/>
            </a:pPr>
            <a:r>
              <a:rPr lang="en-US" dirty="0" smtClean="0"/>
              <a:t>Introduction of new goods</a:t>
            </a:r>
          </a:p>
          <a:p>
            <a:pPr lvl="1">
              <a:defRPr/>
            </a:pPr>
            <a:r>
              <a:rPr lang="en-US" dirty="0" smtClean="0"/>
              <a:t>Unmeasured quality changes</a:t>
            </a:r>
          </a:p>
          <a:p>
            <a:pPr marL="342900" lvl="1" indent="-342900">
              <a:defRPr/>
            </a:pPr>
            <a:r>
              <a:rPr lang="en-US" sz="3200" dirty="0" smtClean="0"/>
              <a:t>The issue is important because many government programs use the CPI to adjust for changes in the overall level of prices.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smtClean="0">
                <a:solidFill>
                  <a:srgbClr val="FFFFFF"/>
                </a:solidFill>
              </a:rPr>
              <a:t>Problems in Measuring the Cost of Living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Substitution Bias</a:t>
            </a:r>
          </a:p>
          <a:p>
            <a:pPr lvl="1"/>
            <a:r>
              <a:rPr lang="en-US" smtClean="0"/>
              <a:t>The basket does not change to reflect consumer reaction to changes in relative prices.</a:t>
            </a:r>
          </a:p>
          <a:p>
            <a:pPr lvl="2"/>
            <a:r>
              <a:rPr lang="en-US" smtClean="0"/>
              <a:t>Consumers substitute toward goods that have become relatively less expensive.</a:t>
            </a:r>
          </a:p>
          <a:p>
            <a:pPr lvl="2"/>
            <a:r>
              <a:rPr lang="en-US" smtClean="0"/>
              <a:t>The index overstates the increase in cost of living by not considering consumer substitution.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smtClean="0">
                <a:solidFill>
                  <a:srgbClr val="FFFFFF"/>
                </a:solidFill>
              </a:rPr>
              <a:t>Problems in Measuring the Cost of Living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Introduction of New Goods</a:t>
            </a:r>
          </a:p>
          <a:p>
            <a:pPr lvl="1"/>
            <a:r>
              <a:rPr lang="en-US" smtClean="0"/>
              <a:t>The basket does not reflect the change in purchasing power brought on by the introduction of new products.</a:t>
            </a:r>
          </a:p>
          <a:p>
            <a:pPr lvl="2"/>
            <a:r>
              <a:rPr lang="en-US" smtClean="0"/>
              <a:t>New products result in greater variety, which in turn makes each euro more valuable.</a:t>
            </a:r>
          </a:p>
          <a:p>
            <a:pPr lvl="2"/>
            <a:r>
              <a:rPr lang="en-US" smtClean="0"/>
              <a:t>Consumers need less money to maintain any given standard of living.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smtClean="0">
                <a:solidFill>
                  <a:srgbClr val="FFFFFF"/>
                </a:solidFill>
              </a:rPr>
              <a:t>Problems in Measuring the Cost of Living</a:t>
            </a:r>
            <a:endParaRPr lang="en-US" sz="320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Unmeasured Quality Changes</a:t>
            </a:r>
            <a:endParaRPr lang="en-US" smtClean="0">
              <a:latin typeface="Tahoma" pitchFamily="34" charset="0"/>
            </a:endParaRPr>
          </a:p>
          <a:p>
            <a:pPr lvl="1"/>
            <a:r>
              <a:rPr lang="en-US" smtClean="0"/>
              <a:t>If the quality of a good rises from one year to the next, the value of a euro rises, even if the price of the good stays the same.</a:t>
            </a:r>
          </a:p>
          <a:p>
            <a:pPr lvl="1"/>
            <a:r>
              <a:rPr lang="en-US" smtClean="0"/>
              <a:t>If the quality of a good falls from one year to the next, the value of a euro falls, even if the price of the good stays the same.</a:t>
            </a:r>
          </a:p>
          <a:p>
            <a:pPr lvl="1"/>
            <a:r>
              <a:rPr lang="en-US" smtClean="0"/>
              <a:t>The ONS tries to adjust  the price for constant quality, but such differences are hard to measure.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smtClean="0">
                <a:solidFill>
                  <a:srgbClr val="FFFFFF"/>
                </a:solidFill>
              </a:rPr>
              <a:t>Indexation</a:t>
            </a:r>
            <a:endParaRPr lang="en-US" sz="320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smtClean="0"/>
              <a:t>When some money amount is automatically corrected for inflation by law or contract, the amount is said to be </a:t>
            </a:r>
            <a:r>
              <a:rPr lang="en-US" i="1" smtClean="0">
                <a:solidFill>
                  <a:srgbClr val="25A9A6"/>
                </a:solidFill>
              </a:rPr>
              <a:t>indexed </a:t>
            </a:r>
            <a:r>
              <a:rPr lang="en-US" smtClean="0"/>
              <a:t>for inflation.</a:t>
            </a:r>
          </a:p>
          <a:p>
            <a:pPr>
              <a:buClr>
                <a:srgbClr val="000000"/>
              </a:buClr>
            </a:pPr>
            <a:r>
              <a:rPr lang="en-US" i="1" smtClean="0">
                <a:solidFill>
                  <a:srgbClr val="25A9A6"/>
                </a:solidFill>
              </a:rPr>
              <a:t>Cost-of living allowance </a:t>
            </a:r>
            <a:r>
              <a:rPr lang="en-US" smtClean="0"/>
              <a:t>(COLA) – partial or complete indexation of the wage to the consumer price index as a clause in long-term contracts between firms and unions.</a:t>
            </a:r>
          </a:p>
          <a:p>
            <a:pPr>
              <a:buClr>
                <a:srgbClr val="000000"/>
              </a:buClr>
            </a:pPr>
            <a:r>
              <a:rPr lang="en-US" smtClean="0"/>
              <a:t>Indexation is also a feature of many laws concerning adjustment for inflation of the government social benefits.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smtClean="0">
                <a:solidFill>
                  <a:srgbClr val="FFFFFF"/>
                </a:solidFill>
              </a:rPr>
              <a:t>The GDP Deflator versus the Consumer Price Index</a:t>
            </a:r>
            <a:endParaRPr lang="en-US" sz="320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The ONS calculates other prices indexes: </a:t>
            </a:r>
          </a:p>
          <a:p>
            <a:pPr lvl="1">
              <a:buClr>
                <a:srgbClr val="000000"/>
              </a:buClr>
            </a:pPr>
            <a:r>
              <a:rPr lang="en-US" smtClean="0"/>
              <a:t>The </a:t>
            </a:r>
            <a:r>
              <a:rPr lang="en-US" i="1" smtClean="0">
                <a:solidFill>
                  <a:srgbClr val="25A9A6"/>
                </a:solidFill>
              </a:rPr>
              <a:t>producer price index </a:t>
            </a:r>
            <a:r>
              <a:rPr lang="en-US" smtClean="0"/>
              <a:t>(PPI), which measures the cost of a basket of goods and services bought by firms rather than consumers. </a:t>
            </a:r>
          </a:p>
          <a:p>
            <a:pPr lvl="1">
              <a:buClr>
                <a:srgbClr val="000000"/>
              </a:buClr>
            </a:pPr>
            <a:r>
              <a:rPr lang="en-US" smtClean="0"/>
              <a:t>The changes in PPI are often thought to be useful in predicting changes in CPI.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smtClean="0">
                <a:solidFill>
                  <a:srgbClr val="FFFFFF"/>
                </a:solidFill>
              </a:rPr>
              <a:t>The GDP Deflator versus the Consumer Price Index </a:t>
            </a:r>
            <a:endParaRPr lang="en-US" sz="320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Economists and policymakers monitor both the GDP deflator and the consumer price index to gauge how quickly prices are rising.</a:t>
            </a:r>
          </a:p>
          <a:p>
            <a:r>
              <a:rPr lang="en-US" sz="2800" smtClean="0"/>
              <a:t>There are two important differences between the indexes that can cause them to diverge:</a:t>
            </a:r>
          </a:p>
          <a:p>
            <a:pPr lvl="1"/>
            <a:r>
              <a:rPr lang="en-US" sz="2300" smtClean="0"/>
              <a:t>The </a:t>
            </a:r>
            <a:r>
              <a:rPr lang="en-US" sz="2300" i="1" smtClean="0"/>
              <a:t>GDP deflator</a:t>
            </a:r>
            <a:r>
              <a:rPr lang="en-US" sz="2300" smtClean="0"/>
              <a:t> reflects the prices of all goods and services </a:t>
            </a:r>
            <a:r>
              <a:rPr lang="en-US" sz="2300" i="1" smtClean="0"/>
              <a:t>produced domestically</a:t>
            </a:r>
            <a:r>
              <a:rPr lang="en-US" sz="2300" smtClean="0"/>
              <a:t>, whereas the </a:t>
            </a:r>
            <a:r>
              <a:rPr lang="en-US" sz="2300" i="1" smtClean="0"/>
              <a:t>consumer price index</a:t>
            </a:r>
            <a:r>
              <a:rPr lang="en-US" sz="2300" smtClean="0"/>
              <a:t> reflects the prices of all goods and services </a:t>
            </a:r>
            <a:r>
              <a:rPr lang="en-US" sz="2300" i="1" smtClean="0"/>
              <a:t>bought by consumers</a:t>
            </a:r>
            <a:r>
              <a:rPr lang="en-US" sz="2300" smtClean="0"/>
              <a:t>.</a:t>
            </a:r>
          </a:p>
          <a:p>
            <a:pPr lvl="1"/>
            <a:r>
              <a:rPr lang="en-US" sz="2300" smtClean="0"/>
              <a:t>The </a:t>
            </a:r>
            <a:r>
              <a:rPr lang="en-US" sz="2300" i="1" smtClean="0"/>
              <a:t>consumer price index</a:t>
            </a:r>
            <a:r>
              <a:rPr lang="en-US" sz="2300" smtClean="0"/>
              <a:t> compares the price of a </a:t>
            </a:r>
            <a:r>
              <a:rPr lang="en-US" sz="2300" i="1" smtClean="0"/>
              <a:t>fixed basket</a:t>
            </a:r>
            <a:r>
              <a:rPr lang="en-US" sz="2300" smtClean="0"/>
              <a:t> of goods and services whereas the </a:t>
            </a:r>
            <a:r>
              <a:rPr lang="en-US" sz="2300" i="1" smtClean="0"/>
              <a:t>GDP deflator</a:t>
            </a:r>
            <a:r>
              <a:rPr lang="en-US" sz="2300" smtClean="0"/>
              <a:t> compares the price of </a:t>
            </a:r>
            <a:r>
              <a:rPr lang="en-US" sz="2300" i="1" smtClean="0"/>
              <a:t>currently produced</a:t>
            </a:r>
            <a:r>
              <a:rPr lang="en-US" sz="2300" smtClean="0"/>
              <a:t> goods and services to the price of the same goods and services in the base year.</a:t>
            </a:r>
          </a:p>
          <a:p>
            <a:pPr lvl="1"/>
            <a:endParaRPr lang="en-US" sz="2400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narrow aqua button bckgrd"/>
          <p:cNvPicPr>
            <a:picLocks noChangeAspect="1" noChangeArrowheads="1"/>
          </p:cNvPicPr>
          <p:nvPr/>
        </p:nvPicPr>
        <p:blipFill>
          <a:blip r:embed="rId2" cstate="print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  <a:noFill/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</a:rPr>
              <a:t>Figure 2 Two Measures of Inflation</a:t>
            </a:r>
          </a:p>
        </p:txBody>
      </p:sp>
      <p:sp>
        <p:nvSpPr>
          <p:cNvPr id="51204" name="Rectangle 9"/>
          <p:cNvSpPr>
            <a:spLocks noChangeArrowheads="1"/>
          </p:cNvSpPr>
          <p:nvPr/>
        </p:nvSpPr>
        <p:spPr bwMode="auto">
          <a:xfrm>
            <a:off x="838200" y="1557338"/>
            <a:ext cx="7620000" cy="4687887"/>
          </a:xfrm>
          <a:prstGeom prst="rect">
            <a:avLst/>
          </a:prstGeom>
          <a:solidFill>
            <a:srgbClr val="EEF1F4"/>
          </a:solidFill>
          <a:ln w="13176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bg-BG"/>
          </a:p>
        </p:txBody>
      </p:sp>
      <p:pic>
        <p:nvPicPr>
          <p:cNvPr id="51205" name="Picture 94" descr="Mankiw24-2P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" y="1447800"/>
            <a:ext cx="7724775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 Box 95"/>
          <p:cNvSpPr txBox="1">
            <a:spLocks noChangeArrowheads="1"/>
          </p:cNvSpPr>
          <p:nvPr/>
        </p:nvSpPr>
        <p:spPr bwMode="auto">
          <a:xfrm>
            <a:off x="6565900" y="6675438"/>
            <a:ext cx="1746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rgbClr val="411D72"/>
                </a:solidFill>
                <a:latin typeface="Arial" charset="0"/>
              </a:rPr>
              <a:t>Copyright©2010  South-Western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Correcting Economic Variables for the Effects of Inflation</a:t>
            </a:r>
            <a:endParaRPr lang="en-US" sz="3200" smtClean="0">
              <a:latin typeface="Tahoma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Price indexes are used to correct for the effects of inflation when comparing money figures from different times.</a:t>
            </a:r>
          </a:p>
          <a:p>
            <a:r>
              <a:rPr lang="en-US" smtClean="0"/>
              <a:t>Do the following to convert (inflate) MPs’ salary in 1911 to a figure in 2004 pounds:</a:t>
            </a:r>
          </a:p>
        </p:txBody>
      </p:sp>
      <p:sp>
        <p:nvSpPr>
          <p:cNvPr id="52228" name="Line 6"/>
          <p:cNvSpPr>
            <a:spLocks noChangeShapeType="1"/>
          </p:cNvSpPr>
          <p:nvPr/>
        </p:nvSpPr>
        <p:spPr bwMode="auto">
          <a:xfrm>
            <a:off x="4819650" y="4670425"/>
            <a:ext cx="284003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2229" name="Rectangle 8"/>
          <p:cNvSpPr>
            <a:spLocks noChangeArrowheads="1"/>
          </p:cNvSpPr>
          <p:nvPr/>
        </p:nvSpPr>
        <p:spPr bwMode="auto">
          <a:xfrm>
            <a:off x="1092200" y="4425950"/>
            <a:ext cx="11350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Salary</a:t>
            </a:r>
            <a:endParaRPr lang="en-GB"/>
          </a:p>
        </p:txBody>
      </p:sp>
      <p:sp>
        <p:nvSpPr>
          <p:cNvPr id="52230" name="Rectangle 9"/>
          <p:cNvSpPr>
            <a:spLocks noChangeArrowheads="1"/>
          </p:cNvSpPr>
          <p:nvPr/>
        </p:nvSpPr>
        <p:spPr bwMode="auto">
          <a:xfrm>
            <a:off x="2984500" y="4425950"/>
            <a:ext cx="11350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Salary</a:t>
            </a:r>
            <a:endParaRPr lang="en-GB"/>
          </a:p>
        </p:txBody>
      </p:sp>
      <p:sp>
        <p:nvSpPr>
          <p:cNvPr id="52231" name="Rectangle 10"/>
          <p:cNvSpPr>
            <a:spLocks noChangeArrowheads="1"/>
          </p:cNvSpPr>
          <p:nvPr/>
        </p:nvSpPr>
        <p:spPr bwMode="auto">
          <a:xfrm>
            <a:off x="4840288" y="4191000"/>
            <a:ext cx="1516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Price leve</a:t>
            </a:r>
            <a:endParaRPr lang="en-GB"/>
          </a:p>
        </p:txBody>
      </p:sp>
      <p:sp>
        <p:nvSpPr>
          <p:cNvPr id="52232" name="Rectangle 11"/>
          <p:cNvSpPr>
            <a:spLocks noChangeArrowheads="1"/>
          </p:cNvSpPr>
          <p:nvPr/>
        </p:nvSpPr>
        <p:spPr bwMode="auto">
          <a:xfrm>
            <a:off x="6096000" y="4191000"/>
            <a:ext cx="135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l in 2004</a:t>
            </a:r>
            <a:endParaRPr lang="en-GB"/>
          </a:p>
        </p:txBody>
      </p:sp>
      <p:sp>
        <p:nvSpPr>
          <p:cNvPr id="52233" name="Rectangle 12"/>
          <p:cNvSpPr>
            <a:spLocks noChangeArrowheads="1"/>
          </p:cNvSpPr>
          <p:nvPr/>
        </p:nvSpPr>
        <p:spPr bwMode="auto">
          <a:xfrm>
            <a:off x="4840288" y="4718050"/>
            <a:ext cx="1516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Price leve</a:t>
            </a:r>
            <a:endParaRPr lang="en-GB"/>
          </a:p>
        </p:txBody>
      </p:sp>
      <p:sp>
        <p:nvSpPr>
          <p:cNvPr id="52234" name="Rectangle 13"/>
          <p:cNvSpPr>
            <a:spLocks noChangeArrowheads="1"/>
          </p:cNvSpPr>
          <p:nvPr/>
        </p:nvSpPr>
        <p:spPr bwMode="auto">
          <a:xfrm>
            <a:off x="6096000" y="4718050"/>
            <a:ext cx="135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l in 1911</a:t>
            </a:r>
            <a:endParaRPr lang="en-GB"/>
          </a:p>
        </p:txBody>
      </p:sp>
      <p:sp>
        <p:nvSpPr>
          <p:cNvPr id="52235" name="Rectangle 14"/>
          <p:cNvSpPr>
            <a:spLocks noChangeArrowheads="1"/>
          </p:cNvSpPr>
          <p:nvPr/>
        </p:nvSpPr>
        <p:spPr bwMode="auto">
          <a:xfrm>
            <a:off x="2068513" y="4633913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2004</a:t>
            </a:r>
            <a:endParaRPr lang="en-GB"/>
          </a:p>
        </p:txBody>
      </p:sp>
      <p:sp>
        <p:nvSpPr>
          <p:cNvPr id="52236" name="Rectangle 15"/>
          <p:cNvSpPr>
            <a:spLocks noChangeArrowheads="1"/>
          </p:cNvSpPr>
          <p:nvPr/>
        </p:nvSpPr>
        <p:spPr bwMode="auto">
          <a:xfrm>
            <a:off x="3944938" y="4633913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1911</a:t>
            </a:r>
            <a:endParaRPr lang="en-GB"/>
          </a:p>
        </p:txBody>
      </p:sp>
      <p:sp>
        <p:nvSpPr>
          <p:cNvPr id="52237" name="Rectangle 16"/>
          <p:cNvSpPr>
            <a:spLocks noChangeArrowheads="1"/>
          </p:cNvSpPr>
          <p:nvPr/>
        </p:nvSpPr>
        <p:spPr bwMode="auto">
          <a:xfrm>
            <a:off x="2701925" y="4383088"/>
            <a:ext cx="438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Symbol" pitchFamily="18" charset="2"/>
              </a:rPr>
              <a:t>=</a:t>
            </a:r>
            <a:endParaRPr lang="en-GB"/>
          </a:p>
        </p:txBody>
      </p:sp>
      <p:sp>
        <p:nvSpPr>
          <p:cNvPr id="52238" name="Rectangle 17"/>
          <p:cNvSpPr>
            <a:spLocks noChangeArrowheads="1"/>
          </p:cNvSpPr>
          <p:nvPr/>
        </p:nvSpPr>
        <p:spPr bwMode="auto">
          <a:xfrm>
            <a:off x="4530725" y="4383088"/>
            <a:ext cx="438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Symbol" pitchFamily="18" charset="2"/>
              </a:rPr>
              <a:t>´</a:t>
            </a:r>
            <a:endParaRPr lang="en-GB"/>
          </a:p>
        </p:txBody>
      </p:sp>
      <p:sp>
        <p:nvSpPr>
          <p:cNvPr id="52239" name="Line 7"/>
          <p:cNvSpPr>
            <a:spLocks noChangeShapeType="1"/>
          </p:cNvSpPr>
          <p:nvPr/>
        </p:nvSpPr>
        <p:spPr bwMode="auto">
          <a:xfrm>
            <a:off x="4502150" y="5888038"/>
            <a:ext cx="968375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2240" name="Rectangle 18"/>
          <p:cNvSpPr>
            <a:spLocks noChangeArrowheads="1"/>
          </p:cNvSpPr>
          <p:nvPr/>
        </p:nvSpPr>
        <p:spPr bwMode="auto">
          <a:xfrm>
            <a:off x="2752725" y="5602288"/>
            <a:ext cx="438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Symbol" pitchFamily="18" charset="2"/>
              </a:rPr>
              <a:t>=</a:t>
            </a:r>
            <a:endParaRPr lang="en-GB"/>
          </a:p>
        </p:txBody>
      </p:sp>
      <p:sp>
        <p:nvSpPr>
          <p:cNvPr id="52241" name="Rectangle 19"/>
          <p:cNvSpPr>
            <a:spLocks noChangeArrowheads="1"/>
          </p:cNvSpPr>
          <p:nvPr/>
        </p:nvSpPr>
        <p:spPr bwMode="auto">
          <a:xfrm>
            <a:off x="4044950" y="5602288"/>
            <a:ext cx="209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Symbol" pitchFamily="18" charset="2"/>
              </a:rPr>
              <a:t>´</a:t>
            </a:r>
            <a:endParaRPr lang="en-GB"/>
          </a:p>
        </p:txBody>
      </p:sp>
      <p:sp>
        <p:nvSpPr>
          <p:cNvPr id="52242" name="Rectangle 21"/>
          <p:cNvSpPr>
            <a:spLocks noChangeArrowheads="1"/>
          </p:cNvSpPr>
          <p:nvPr/>
        </p:nvSpPr>
        <p:spPr bwMode="auto">
          <a:xfrm>
            <a:off x="3033713" y="564515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£400</a:t>
            </a:r>
            <a:endParaRPr lang="en-GB"/>
          </a:p>
        </p:txBody>
      </p:sp>
      <p:sp>
        <p:nvSpPr>
          <p:cNvPr id="52243" name="Rectangle 27"/>
          <p:cNvSpPr>
            <a:spLocks noChangeArrowheads="1"/>
          </p:cNvSpPr>
          <p:nvPr/>
        </p:nvSpPr>
        <p:spPr bwMode="auto">
          <a:xfrm>
            <a:off x="4610100" y="5410200"/>
            <a:ext cx="85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/>
              <a:t>5,040</a:t>
            </a:r>
          </a:p>
        </p:txBody>
      </p:sp>
      <p:sp>
        <p:nvSpPr>
          <p:cNvPr id="52244" name="Rectangle 28"/>
          <p:cNvSpPr>
            <a:spLocks noChangeArrowheads="1"/>
          </p:cNvSpPr>
          <p:nvPr/>
        </p:nvSpPr>
        <p:spPr bwMode="auto">
          <a:xfrm>
            <a:off x="4768850" y="5867400"/>
            <a:ext cx="57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100</a:t>
            </a:r>
            <a:endParaRPr lang="en-GB"/>
          </a:p>
        </p:txBody>
      </p:sp>
      <p:sp>
        <p:nvSpPr>
          <p:cNvPr id="52245" name="Rectangle 20"/>
          <p:cNvSpPr>
            <a:spLocks noChangeArrowheads="1"/>
          </p:cNvSpPr>
          <p:nvPr/>
        </p:nvSpPr>
        <p:spPr bwMode="auto">
          <a:xfrm>
            <a:off x="5699125" y="5638800"/>
            <a:ext cx="438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Symbol" pitchFamily="18" charset="2"/>
              </a:rPr>
              <a:t>=</a:t>
            </a:r>
            <a:endParaRPr lang="en-GB"/>
          </a:p>
        </p:txBody>
      </p:sp>
      <p:sp>
        <p:nvSpPr>
          <p:cNvPr id="52246" name="Rectangle 31"/>
          <p:cNvSpPr>
            <a:spLocks noChangeArrowheads="1"/>
          </p:cNvSpPr>
          <p:nvPr/>
        </p:nvSpPr>
        <p:spPr bwMode="auto">
          <a:xfrm>
            <a:off x="6000750" y="5688013"/>
            <a:ext cx="1238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£20,160</a:t>
            </a:r>
            <a:endParaRPr lang="en-GB"/>
          </a:p>
        </p:txBody>
      </p:sp>
    </p:spTree>
  </p:cSld>
  <p:clrMapOvr>
    <a:masterClrMapping/>
  </p:clrMapOvr>
  <p:transition>
    <p:zo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FFFFFF"/>
                </a:solidFill>
              </a:rPr>
              <a:t>Money Figures from Different Times</a:t>
            </a:r>
            <a:endParaRPr lang="en-US" sz="320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Do the following to convert (inflate) MPs’ salary in 1911 to a figure in 2004 pounds:</a:t>
            </a:r>
          </a:p>
          <a:p>
            <a:endParaRPr lang="en-US" smtClean="0"/>
          </a:p>
        </p:txBody>
      </p:sp>
      <p:sp>
        <p:nvSpPr>
          <p:cNvPr id="53252" name="Line 6"/>
          <p:cNvSpPr>
            <a:spLocks noChangeShapeType="1"/>
          </p:cNvSpPr>
          <p:nvPr/>
        </p:nvSpPr>
        <p:spPr bwMode="auto">
          <a:xfrm>
            <a:off x="4813300" y="3303588"/>
            <a:ext cx="284003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3253" name="Line 7"/>
          <p:cNvSpPr>
            <a:spLocks noChangeShapeType="1"/>
          </p:cNvSpPr>
          <p:nvPr/>
        </p:nvSpPr>
        <p:spPr bwMode="auto">
          <a:xfrm>
            <a:off x="4343400" y="4745038"/>
            <a:ext cx="968375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3254" name="Rectangle 8"/>
          <p:cNvSpPr>
            <a:spLocks noChangeArrowheads="1"/>
          </p:cNvSpPr>
          <p:nvPr/>
        </p:nvSpPr>
        <p:spPr bwMode="auto">
          <a:xfrm>
            <a:off x="1085850" y="3059113"/>
            <a:ext cx="11350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Salary</a:t>
            </a:r>
            <a:endParaRPr lang="en-GB"/>
          </a:p>
        </p:txBody>
      </p:sp>
      <p:sp>
        <p:nvSpPr>
          <p:cNvPr id="53255" name="Rectangle 9"/>
          <p:cNvSpPr>
            <a:spLocks noChangeArrowheads="1"/>
          </p:cNvSpPr>
          <p:nvPr/>
        </p:nvSpPr>
        <p:spPr bwMode="auto">
          <a:xfrm>
            <a:off x="2978150" y="3059113"/>
            <a:ext cx="11350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Salary</a:t>
            </a:r>
            <a:endParaRPr lang="en-GB"/>
          </a:p>
        </p:txBody>
      </p:sp>
      <p:sp>
        <p:nvSpPr>
          <p:cNvPr id="53256" name="Rectangle 10"/>
          <p:cNvSpPr>
            <a:spLocks noChangeArrowheads="1"/>
          </p:cNvSpPr>
          <p:nvPr/>
        </p:nvSpPr>
        <p:spPr bwMode="auto">
          <a:xfrm>
            <a:off x="4833938" y="2824163"/>
            <a:ext cx="1516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Price leve</a:t>
            </a:r>
            <a:endParaRPr lang="en-GB"/>
          </a:p>
        </p:txBody>
      </p:sp>
      <p:sp>
        <p:nvSpPr>
          <p:cNvPr id="53257" name="Rectangle 11"/>
          <p:cNvSpPr>
            <a:spLocks noChangeArrowheads="1"/>
          </p:cNvSpPr>
          <p:nvPr/>
        </p:nvSpPr>
        <p:spPr bwMode="auto">
          <a:xfrm>
            <a:off x="6334125" y="2824163"/>
            <a:ext cx="135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l in 2004</a:t>
            </a:r>
            <a:endParaRPr lang="en-GB"/>
          </a:p>
        </p:txBody>
      </p:sp>
      <p:sp>
        <p:nvSpPr>
          <p:cNvPr id="53258" name="Rectangle 12"/>
          <p:cNvSpPr>
            <a:spLocks noChangeArrowheads="1"/>
          </p:cNvSpPr>
          <p:nvPr/>
        </p:nvSpPr>
        <p:spPr bwMode="auto">
          <a:xfrm>
            <a:off x="4833938" y="3351213"/>
            <a:ext cx="1516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Price leve</a:t>
            </a:r>
            <a:endParaRPr lang="en-GB"/>
          </a:p>
        </p:txBody>
      </p:sp>
      <p:sp>
        <p:nvSpPr>
          <p:cNvPr id="53259" name="Rectangle 13"/>
          <p:cNvSpPr>
            <a:spLocks noChangeArrowheads="1"/>
          </p:cNvSpPr>
          <p:nvPr/>
        </p:nvSpPr>
        <p:spPr bwMode="auto">
          <a:xfrm>
            <a:off x="6334125" y="3351213"/>
            <a:ext cx="135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l in 1911</a:t>
            </a:r>
            <a:endParaRPr lang="en-GB"/>
          </a:p>
        </p:txBody>
      </p:sp>
      <p:sp>
        <p:nvSpPr>
          <p:cNvPr id="53260" name="Rectangle 14"/>
          <p:cNvSpPr>
            <a:spLocks noChangeArrowheads="1"/>
          </p:cNvSpPr>
          <p:nvPr/>
        </p:nvSpPr>
        <p:spPr bwMode="auto">
          <a:xfrm>
            <a:off x="2062163" y="3267075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2004</a:t>
            </a:r>
            <a:endParaRPr lang="en-GB"/>
          </a:p>
        </p:txBody>
      </p:sp>
      <p:sp>
        <p:nvSpPr>
          <p:cNvPr id="53261" name="Rectangle 15"/>
          <p:cNvSpPr>
            <a:spLocks noChangeArrowheads="1"/>
          </p:cNvSpPr>
          <p:nvPr/>
        </p:nvSpPr>
        <p:spPr bwMode="auto">
          <a:xfrm>
            <a:off x="3938588" y="3267075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1911</a:t>
            </a:r>
            <a:endParaRPr lang="en-GB"/>
          </a:p>
        </p:txBody>
      </p:sp>
      <p:sp>
        <p:nvSpPr>
          <p:cNvPr id="53262" name="Rectangle 16"/>
          <p:cNvSpPr>
            <a:spLocks noChangeArrowheads="1"/>
          </p:cNvSpPr>
          <p:nvPr/>
        </p:nvSpPr>
        <p:spPr bwMode="auto">
          <a:xfrm>
            <a:off x="2695575" y="3016250"/>
            <a:ext cx="438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Symbol" pitchFamily="18" charset="2"/>
              </a:rPr>
              <a:t>=</a:t>
            </a:r>
            <a:endParaRPr lang="en-GB"/>
          </a:p>
        </p:txBody>
      </p:sp>
      <p:sp>
        <p:nvSpPr>
          <p:cNvPr id="53263" name="Rectangle 17"/>
          <p:cNvSpPr>
            <a:spLocks noChangeArrowheads="1"/>
          </p:cNvSpPr>
          <p:nvPr/>
        </p:nvSpPr>
        <p:spPr bwMode="auto">
          <a:xfrm>
            <a:off x="4524375" y="3016250"/>
            <a:ext cx="438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Symbol" pitchFamily="18" charset="2"/>
              </a:rPr>
              <a:t>´</a:t>
            </a:r>
            <a:endParaRPr lang="en-GB"/>
          </a:p>
        </p:txBody>
      </p:sp>
      <p:sp>
        <p:nvSpPr>
          <p:cNvPr id="53264" name="Rectangle 18"/>
          <p:cNvSpPr>
            <a:spLocks noChangeArrowheads="1"/>
          </p:cNvSpPr>
          <p:nvPr/>
        </p:nvSpPr>
        <p:spPr bwMode="auto">
          <a:xfrm>
            <a:off x="2593975" y="4459288"/>
            <a:ext cx="438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Symbol" pitchFamily="18" charset="2"/>
              </a:rPr>
              <a:t>=</a:t>
            </a:r>
            <a:endParaRPr lang="en-GB"/>
          </a:p>
        </p:txBody>
      </p:sp>
      <p:sp>
        <p:nvSpPr>
          <p:cNvPr id="53265" name="Rectangle 19"/>
          <p:cNvSpPr>
            <a:spLocks noChangeArrowheads="1"/>
          </p:cNvSpPr>
          <p:nvPr/>
        </p:nvSpPr>
        <p:spPr bwMode="auto">
          <a:xfrm>
            <a:off x="3886200" y="4459288"/>
            <a:ext cx="209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Symbol" pitchFamily="18" charset="2"/>
              </a:rPr>
              <a:t>´</a:t>
            </a:r>
            <a:endParaRPr lang="en-GB"/>
          </a:p>
        </p:txBody>
      </p:sp>
      <p:sp>
        <p:nvSpPr>
          <p:cNvPr id="53266" name="Rectangle 20"/>
          <p:cNvSpPr>
            <a:spLocks noChangeArrowheads="1"/>
          </p:cNvSpPr>
          <p:nvPr/>
        </p:nvSpPr>
        <p:spPr bwMode="auto">
          <a:xfrm>
            <a:off x="2593975" y="5665788"/>
            <a:ext cx="438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Symbol" pitchFamily="18" charset="2"/>
              </a:rPr>
              <a:t>=</a:t>
            </a:r>
            <a:endParaRPr lang="en-GB"/>
          </a:p>
        </p:txBody>
      </p:sp>
      <p:sp>
        <p:nvSpPr>
          <p:cNvPr id="53267" name="Rectangle 21"/>
          <p:cNvSpPr>
            <a:spLocks noChangeArrowheads="1"/>
          </p:cNvSpPr>
          <p:nvPr/>
        </p:nvSpPr>
        <p:spPr bwMode="auto">
          <a:xfrm>
            <a:off x="2874963" y="450215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£400</a:t>
            </a:r>
            <a:endParaRPr lang="en-GB"/>
          </a:p>
        </p:txBody>
      </p:sp>
      <p:sp>
        <p:nvSpPr>
          <p:cNvPr id="53268" name="Rectangle 27"/>
          <p:cNvSpPr>
            <a:spLocks noChangeArrowheads="1"/>
          </p:cNvSpPr>
          <p:nvPr/>
        </p:nvSpPr>
        <p:spPr bwMode="auto">
          <a:xfrm>
            <a:off x="4451350" y="4267200"/>
            <a:ext cx="85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/>
              <a:t>5,040</a:t>
            </a:r>
          </a:p>
        </p:txBody>
      </p:sp>
      <p:sp>
        <p:nvSpPr>
          <p:cNvPr id="53269" name="Rectangle 28"/>
          <p:cNvSpPr>
            <a:spLocks noChangeArrowheads="1"/>
          </p:cNvSpPr>
          <p:nvPr/>
        </p:nvSpPr>
        <p:spPr bwMode="auto">
          <a:xfrm>
            <a:off x="4610100" y="4724400"/>
            <a:ext cx="57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100</a:t>
            </a:r>
            <a:endParaRPr lang="en-GB"/>
          </a:p>
        </p:txBody>
      </p:sp>
      <p:sp>
        <p:nvSpPr>
          <p:cNvPr id="53270" name="Rectangle 31"/>
          <p:cNvSpPr>
            <a:spLocks noChangeArrowheads="1"/>
          </p:cNvSpPr>
          <p:nvPr/>
        </p:nvSpPr>
        <p:spPr bwMode="auto">
          <a:xfrm>
            <a:off x="2895600" y="5715000"/>
            <a:ext cx="1238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£20,160</a:t>
            </a:r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Issues in Economics</a:t>
            </a:r>
            <a:endParaRPr lang="bg-BG" smtClean="0"/>
          </a:p>
        </p:txBody>
      </p:sp>
      <p:sp>
        <p:nvSpPr>
          <p:cNvPr id="6147" name="Текстово поле 2"/>
          <p:cNvSpPr txBox="1">
            <a:spLocks noChangeArrowheads="1"/>
          </p:cNvSpPr>
          <p:nvPr/>
        </p:nvSpPr>
        <p:spPr bwMode="auto">
          <a:xfrm>
            <a:off x="533400" y="1836738"/>
            <a:ext cx="8229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b="0" i="1" dirty="0">
                <a:latin typeface="+mj-lt"/>
              </a:rPr>
              <a:t>How people make decisions… how much to work, what to buy, how much to save and how to invest their savings</a:t>
            </a:r>
            <a:endParaRPr lang="bg-BG" b="0" i="1" dirty="0">
              <a:latin typeface="+mj-lt"/>
            </a:endParaRPr>
          </a:p>
        </p:txBody>
      </p:sp>
      <p:sp>
        <p:nvSpPr>
          <p:cNvPr id="6148" name="Текстово поле 3"/>
          <p:cNvSpPr txBox="1">
            <a:spLocks noChangeArrowheads="1"/>
          </p:cNvSpPr>
          <p:nvPr/>
        </p:nvSpPr>
        <p:spPr bwMode="auto">
          <a:xfrm>
            <a:off x="533400" y="3111500"/>
            <a:ext cx="822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b="0" i="1" dirty="0">
                <a:latin typeface="+mj-lt"/>
              </a:rPr>
              <a:t>How people interact with one another… how the multitude of buyers and sellers of a good together determine the price at which the good is sold and the quantity that is sold</a:t>
            </a:r>
            <a:endParaRPr lang="bg-BG" b="0" i="1" dirty="0">
              <a:latin typeface="+mj-lt"/>
            </a:endParaRPr>
          </a:p>
        </p:txBody>
      </p:sp>
      <p:sp>
        <p:nvSpPr>
          <p:cNvPr id="6149" name="Текстово поле 4"/>
          <p:cNvSpPr txBox="1">
            <a:spLocks noChangeArrowheads="1"/>
          </p:cNvSpPr>
          <p:nvPr/>
        </p:nvSpPr>
        <p:spPr bwMode="auto">
          <a:xfrm>
            <a:off x="533400" y="4648200"/>
            <a:ext cx="830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b="0" i="1" dirty="0">
                <a:latin typeface="+mj-lt"/>
              </a:rPr>
              <a:t>What forces and trends affect the economy as a whole… the growth in average income, the fraction of the population that cannot find work, and the rate at which prices are rising</a:t>
            </a:r>
            <a:endParaRPr lang="bg-BG" b="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FFFFFF"/>
                </a:solidFill>
              </a:rPr>
              <a:t>Real and Nominal Interest Rates</a:t>
            </a:r>
            <a:endParaRPr lang="en-US" sz="320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Interest represents a payment in the future for a transfer of money in the past.</a:t>
            </a:r>
          </a:p>
          <a:p>
            <a:pPr>
              <a:buClr>
                <a:srgbClr val="000000"/>
              </a:buClr>
            </a:pPr>
            <a:r>
              <a:rPr lang="en-US" smtClean="0"/>
              <a:t>The </a:t>
            </a:r>
            <a:r>
              <a:rPr lang="en-US" i="1" smtClean="0">
                <a:solidFill>
                  <a:srgbClr val="25A9A6"/>
                </a:solidFill>
              </a:rPr>
              <a:t>nominal interest </a:t>
            </a:r>
            <a:r>
              <a:rPr lang="en-US" smtClean="0"/>
              <a:t>rate is the interest rate usually reported and not corrected for inflation. </a:t>
            </a:r>
          </a:p>
          <a:p>
            <a:pPr lvl="1"/>
            <a:r>
              <a:rPr lang="en-US" smtClean="0"/>
              <a:t>It is the interest rate that a bank pays.</a:t>
            </a:r>
          </a:p>
          <a:p>
            <a:pPr>
              <a:buClr>
                <a:srgbClr val="000000"/>
              </a:buClr>
            </a:pPr>
            <a:r>
              <a:rPr lang="en-US" smtClean="0"/>
              <a:t>The </a:t>
            </a:r>
            <a:r>
              <a:rPr lang="en-US" i="1" smtClean="0">
                <a:solidFill>
                  <a:srgbClr val="25A9A6"/>
                </a:solidFill>
              </a:rPr>
              <a:t>real interest rate </a:t>
            </a:r>
            <a:r>
              <a:rPr lang="en-US" smtClean="0"/>
              <a:t>is the nominal interest rate that is corrected for the effects of inflation.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FFFFFF"/>
                </a:solidFill>
              </a:rPr>
              <a:t>Real and Nominal Interest Rates</a:t>
            </a:r>
            <a:endParaRPr lang="en-US" sz="320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Example:</a:t>
            </a:r>
          </a:p>
          <a:p>
            <a:r>
              <a:rPr lang="en-US" smtClean="0"/>
              <a:t>You borrowed </a:t>
            </a:r>
            <a:r>
              <a:rPr lang="en-GB" smtClean="0">
                <a:solidFill>
                  <a:srgbClr val="000000"/>
                </a:solidFill>
              </a:rPr>
              <a:t>€</a:t>
            </a:r>
            <a:r>
              <a:rPr lang="en-US" smtClean="0"/>
              <a:t>1,000 for one year.</a:t>
            </a:r>
          </a:p>
          <a:p>
            <a:r>
              <a:rPr lang="en-US" smtClean="0"/>
              <a:t>Nominal interest rate was 15%. </a:t>
            </a:r>
          </a:p>
          <a:p>
            <a:r>
              <a:rPr lang="en-US" smtClean="0"/>
              <a:t>During the year inflation was 10%.</a:t>
            </a:r>
          </a:p>
          <a:p>
            <a:pPr algn="ctr">
              <a:buFontTx/>
              <a:buNone/>
            </a:pPr>
            <a:r>
              <a:rPr lang="en-US" i="1" smtClean="0"/>
              <a:t>Real interest rate = Nominal interest rate – Inflation</a:t>
            </a:r>
            <a:endParaRPr lang="en-US" smtClean="0"/>
          </a:p>
          <a:p>
            <a:pPr algn="ctr">
              <a:buFontTx/>
              <a:buNone/>
            </a:pPr>
            <a:r>
              <a:rPr lang="en-US" i="1" smtClean="0"/>
              <a:t>=</a:t>
            </a:r>
            <a:r>
              <a:rPr lang="en-US" smtClean="0"/>
              <a:t> </a:t>
            </a:r>
            <a:r>
              <a:rPr lang="en-US" i="1" smtClean="0"/>
              <a:t>15% - 10% = 5%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narrow aqua button bckgrd"/>
          <p:cNvPicPr>
            <a:picLocks noChangeAspect="1" noChangeArrowheads="1"/>
          </p:cNvPicPr>
          <p:nvPr/>
        </p:nvPicPr>
        <p:blipFill>
          <a:blip r:embed="rId2" cstate="print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  <a:noFill/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 smtClean="0">
                <a:solidFill>
                  <a:schemeClr val="bg1"/>
                </a:solidFill>
              </a:rPr>
              <a:t>Figure 3 Real and Nominal Interest Rates</a:t>
            </a:r>
          </a:p>
        </p:txBody>
      </p:sp>
      <p:sp>
        <p:nvSpPr>
          <p:cNvPr id="57348" name="Rectangle 9"/>
          <p:cNvSpPr>
            <a:spLocks noChangeArrowheads="1"/>
          </p:cNvSpPr>
          <p:nvPr/>
        </p:nvSpPr>
        <p:spPr bwMode="auto">
          <a:xfrm>
            <a:off x="1066800" y="1338263"/>
            <a:ext cx="7162800" cy="4986337"/>
          </a:xfrm>
          <a:prstGeom prst="rect">
            <a:avLst/>
          </a:prstGeom>
          <a:solidFill>
            <a:srgbClr val="EEF1F4"/>
          </a:solidFill>
          <a:ln w="130175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bg-BG"/>
          </a:p>
        </p:txBody>
      </p:sp>
      <p:pic>
        <p:nvPicPr>
          <p:cNvPr id="57349" name="Picture 105" descr="Mankiw24-3P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66800"/>
            <a:ext cx="7267575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Text Box 106"/>
          <p:cNvSpPr txBox="1">
            <a:spLocks noChangeArrowheads="1"/>
          </p:cNvSpPr>
          <p:nvPr/>
        </p:nvSpPr>
        <p:spPr bwMode="auto">
          <a:xfrm>
            <a:off x="6565900" y="6675438"/>
            <a:ext cx="1746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rgbClr val="411D72"/>
                </a:solidFill>
                <a:latin typeface="Arial" charset="0"/>
              </a:rPr>
              <a:t>Copyright©2010  South-Western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smtClean="0">
              <a:latin typeface="Tahoma" pitchFamily="34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smtClean="0"/>
              <a:t>Because every transaction has a buyer and a seller, the total expenditure in the economy must equal the total income in the economy.</a:t>
            </a:r>
          </a:p>
          <a:p>
            <a:r>
              <a:rPr lang="en-US" sz="2000" smtClean="0"/>
              <a:t>GDP is the market value of all final goods and services produced within a country in a given period of time.</a:t>
            </a:r>
          </a:p>
          <a:p>
            <a:r>
              <a:rPr lang="en-US" sz="2000" smtClean="0"/>
              <a:t>GDP is divided among four components of expenditure: consumption, investment, government purchases, and net exports.</a:t>
            </a:r>
          </a:p>
          <a:p>
            <a:r>
              <a:rPr lang="en-US" sz="2000" smtClean="0"/>
              <a:t>Nominal GDP uses current prices to value the economy’s production. Real GDP uses constant base-year prices to value the economy’s production of goods and services.</a:t>
            </a:r>
          </a:p>
          <a:p>
            <a:r>
              <a:rPr lang="en-US" sz="2000" smtClean="0"/>
              <a:t>The GDP deflator—calculated from the ratio of nominal to real GDP—measures the level of prices in the economy.</a:t>
            </a:r>
          </a:p>
          <a:p>
            <a:r>
              <a:rPr lang="en-US" sz="2000" smtClean="0"/>
              <a:t>GDP is a good measure of economic well-being because people prefer higher to lower incomes.</a:t>
            </a:r>
          </a:p>
          <a:p>
            <a:r>
              <a:rPr lang="en-US" sz="2000" smtClean="0"/>
              <a:t>It is not a perfect measure of well-being because some things, such as leisure time and a clean environment, aren’t measured by GDP.</a:t>
            </a:r>
          </a:p>
          <a:p>
            <a:endParaRPr lang="en-US" sz="2200" smtClean="0"/>
          </a:p>
          <a:p>
            <a:endParaRPr lang="en-US" sz="2200" smtClean="0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473075" y="1108075"/>
            <a:ext cx="8293100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>
    <p:zo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smtClean="0">
              <a:latin typeface="Tahoma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smtClean="0"/>
              <a:t>The consumer price index shows the cost of a basket of goods and services relative to the cost of the same basket in the base year.</a:t>
            </a:r>
          </a:p>
          <a:p>
            <a:r>
              <a:rPr lang="en-US" sz="2600" smtClean="0"/>
              <a:t>The index is used to measure the overall level of prices in the economy.</a:t>
            </a:r>
          </a:p>
          <a:p>
            <a:r>
              <a:rPr lang="en-US" sz="2600" smtClean="0"/>
              <a:t>The percentage change in the CPI measures the inflation rate.</a:t>
            </a:r>
          </a:p>
          <a:p>
            <a:r>
              <a:rPr lang="en-US" sz="2600" smtClean="0"/>
              <a:t>The consumer price index is an imperfect measure of the cost of living for the following three reasons: substitution bias, the introduction of new goods, and unmeasured changes in quality.</a:t>
            </a: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473075" y="1108075"/>
            <a:ext cx="8293100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>
    <p:zo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smtClean="0">
              <a:latin typeface="Tahoma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smtClean="0"/>
              <a:t>The GDP deflator differs from the CPI because it includes goods and services produced rather than goods and services consumed.</a:t>
            </a:r>
          </a:p>
          <a:p>
            <a:r>
              <a:rPr lang="en-US" sz="2600" smtClean="0"/>
              <a:t>In addition, the CPI uses a fixed basket of goods, while the GDP deflator automatically changes the group of goods and services over time as the composition of GDP changes.</a:t>
            </a:r>
          </a:p>
          <a:p>
            <a:r>
              <a:rPr lang="en-US" sz="2600" smtClean="0"/>
              <a:t>Money figures from different points in time do not represent a valid comparison of purchasing power.</a:t>
            </a:r>
          </a:p>
          <a:p>
            <a:r>
              <a:rPr lang="en-US" sz="2600" smtClean="0"/>
              <a:t>Various laws and private contracts use price indexes to correct for the effects of inflation.</a:t>
            </a:r>
          </a:p>
          <a:p>
            <a:r>
              <a:rPr lang="en-US" sz="2600" smtClean="0"/>
              <a:t>The real interest rate equals the nominal interest rate minus the rate of inflation.</a:t>
            </a:r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473075" y="1108075"/>
            <a:ext cx="8293100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2800" smtClean="0"/>
              <a:t>Three directions in which economics could help us:</a:t>
            </a:r>
          </a:p>
          <a:p>
            <a:pPr>
              <a:buFontTx/>
              <a:buNone/>
            </a:pPr>
            <a:r>
              <a:rPr lang="en-US" smtClean="0"/>
              <a:t>	</a:t>
            </a:r>
          </a:p>
        </p:txBody>
      </p:sp>
      <p:sp>
        <p:nvSpPr>
          <p:cNvPr id="15" name="Правоъгълник 14"/>
          <p:cNvSpPr/>
          <p:nvPr/>
        </p:nvSpPr>
        <p:spPr bwMode="auto">
          <a:xfrm>
            <a:off x="6019800" y="1981200"/>
            <a:ext cx="2789238" cy="4419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14" name="Правоъгълник 13"/>
          <p:cNvSpPr/>
          <p:nvPr/>
        </p:nvSpPr>
        <p:spPr bwMode="auto">
          <a:xfrm>
            <a:off x="533400" y="1981200"/>
            <a:ext cx="2590800" cy="441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13" name="Правоъгълник 12"/>
          <p:cNvSpPr>
            <a:spLocks noChangeArrowheads="1"/>
          </p:cNvSpPr>
          <p:nvPr/>
        </p:nvSpPr>
        <p:spPr bwMode="auto">
          <a:xfrm>
            <a:off x="3124200" y="1981200"/>
            <a:ext cx="2895600" cy="44196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bg-BG"/>
          </a:p>
        </p:txBody>
      </p:sp>
      <p:sp>
        <p:nvSpPr>
          <p:cNvPr id="4" name="Текстово поле 3"/>
          <p:cNvSpPr txBox="1">
            <a:spLocks noChangeArrowheads="1"/>
          </p:cNvSpPr>
          <p:nvPr/>
        </p:nvSpPr>
        <p:spPr bwMode="auto">
          <a:xfrm>
            <a:off x="533400" y="3465513"/>
            <a:ext cx="2590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Decision</a:t>
            </a:r>
          </a:p>
          <a:p>
            <a:pPr algn="ctr"/>
            <a:r>
              <a:rPr lang="en-US"/>
              <a:t>making </a:t>
            </a:r>
            <a:endParaRPr lang="bg-BG"/>
          </a:p>
        </p:txBody>
      </p:sp>
      <p:sp>
        <p:nvSpPr>
          <p:cNvPr id="5" name="Текстово поле 4"/>
          <p:cNvSpPr txBox="1">
            <a:spLocks noChangeArrowheads="1"/>
          </p:cNvSpPr>
          <p:nvPr/>
        </p:nvSpPr>
        <p:spPr bwMode="auto">
          <a:xfrm>
            <a:off x="3124200" y="3465513"/>
            <a:ext cx="2895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Market interaction</a:t>
            </a:r>
            <a:endParaRPr lang="bg-BG"/>
          </a:p>
        </p:txBody>
      </p:sp>
      <p:sp>
        <p:nvSpPr>
          <p:cNvPr id="6" name="Текстово поле 5"/>
          <p:cNvSpPr txBox="1">
            <a:spLocks noChangeArrowheads="1"/>
          </p:cNvSpPr>
          <p:nvPr/>
        </p:nvSpPr>
        <p:spPr bwMode="auto">
          <a:xfrm>
            <a:off x="6019800" y="3465513"/>
            <a:ext cx="2743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Social/Total outcome</a:t>
            </a:r>
            <a:endParaRPr lang="bg-BG"/>
          </a:p>
        </p:txBody>
      </p:sp>
      <p:sp>
        <p:nvSpPr>
          <p:cNvPr id="7" name="Текстово поле 6"/>
          <p:cNvSpPr txBox="1">
            <a:spLocks noChangeArrowheads="1"/>
          </p:cNvSpPr>
          <p:nvPr/>
        </p:nvSpPr>
        <p:spPr bwMode="auto">
          <a:xfrm>
            <a:off x="762000" y="2076450"/>
            <a:ext cx="2133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Personal life</a:t>
            </a:r>
            <a:endParaRPr lang="bg-BG" sz="3600"/>
          </a:p>
        </p:txBody>
      </p:sp>
      <p:sp>
        <p:nvSpPr>
          <p:cNvPr id="8" name="Текстово поле 7"/>
          <p:cNvSpPr txBox="1">
            <a:spLocks noChangeArrowheads="1"/>
          </p:cNvSpPr>
          <p:nvPr/>
        </p:nvSpPr>
        <p:spPr bwMode="auto">
          <a:xfrm>
            <a:off x="3505200" y="2097088"/>
            <a:ext cx="2133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Business</a:t>
            </a:r>
            <a:endParaRPr lang="bg-BG" sz="3600"/>
          </a:p>
        </p:txBody>
      </p:sp>
      <p:sp>
        <p:nvSpPr>
          <p:cNvPr id="9" name="Текстово поле 8"/>
          <p:cNvSpPr txBox="1">
            <a:spLocks noChangeArrowheads="1"/>
          </p:cNvSpPr>
          <p:nvPr/>
        </p:nvSpPr>
        <p:spPr bwMode="auto">
          <a:xfrm>
            <a:off x="6019800" y="2057400"/>
            <a:ext cx="2743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Government policy</a:t>
            </a:r>
            <a:endParaRPr lang="bg-BG" sz="3600"/>
          </a:p>
        </p:txBody>
      </p:sp>
      <p:sp>
        <p:nvSpPr>
          <p:cNvPr id="10" name="Текстово поле 9"/>
          <p:cNvSpPr txBox="1">
            <a:spLocks noChangeArrowheads="1"/>
          </p:cNvSpPr>
          <p:nvPr/>
        </p:nvSpPr>
        <p:spPr bwMode="auto">
          <a:xfrm>
            <a:off x="533400" y="4573588"/>
            <a:ext cx="25908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0" dirty="0">
                <a:latin typeface="+mn-lt"/>
              </a:rPr>
              <a:t>1.Tradeoffs</a:t>
            </a:r>
          </a:p>
          <a:p>
            <a:pPr>
              <a:defRPr/>
            </a:pPr>
            <a:r>
              <a:rPr lang="en-US" sz="2200" b="0" dirty="0">
                <a:latin typeface="+mn-lt"/>
              </a:rPr>
              <a:t>2.Opportunity cost</a:t>
            </a:r>
          </a:p>
          <a:p>
            <a:pPr>
              <a:defRPr/>
            </a:pPr>
            <a:r>
              <a:rPr lang="en-US" sz="2200" b="0" dirty="0">
                <a:latin typeface="+mn-lt"/>
              </a:rPr>
              <a:t>3.Marginal thinking</a:t>
            </a:r>
          </a:p>
          <a:p>
            <a:pPr>
              <a:defRPr/>
            </a:pPr>
            <a:r>
              <a:rPr lang="en-US" sz="2200" b="0" dirty="0">
                <a:latin typeface="+mn-lt"/>
              </a:rPr>
              <a:t>4.Incentives</a:t>
            </a:r>
            <a:endParaRPr lang="bg-BG" sz="2200" b="0" dirty="0">
              <a:latin typeface="+mn-lt"/>
            </a:endParaRPr>
          </a:p>
        </p:txBody>
      </p:sp>
      <p:sp>
        <p:nvSpPr>
          <p:cNvPr id="11" name="Текстово поле 10"/>
          <p:cNvSpPr txBox="1">
            <a:spLocks noChangeArrowheads="1"/>
          </p:cNvSpPr>
          <p:nvPr/>
        </p:nvSpPr>
        <p:spPr bwMode="auto">
          <a:xfrm>
            <a:off x="3200400" y="4759325"/>
            <a:ext cx="28194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0"/>
              <a:t>5. Benefits of trade</a:t>
            </a:r>
          </a:p>
          <a:p>
            <a:r>
              <a:rPr lang="en-US" sz="2200" b="0"/>
              <a:t>6. Price coordination</a:t>
            </a:r>
          </a:p>
          <a:p>
            <a:r>
              <a:rPr lang="en-US" sz="2200" b="0"/>
              <a:t>7. Rule enforcement</a:t>
            </a:r>
            <a:endParaRPr lang="bg-BG" sz="2200" b="0"/>
          </a:p>
        </p:txBody>
      </p:sp>
      <p:sp>
        <p:nvSpPr>
          <p:cNvPr id="12" name="Текстово поле 11"/>
          <p:cNvSpPr txBox="1">
            <a:spLocks noChangeArrowheads="1"/>
          </p:cNvSpPr>
          <p:nvPr/>
        </p:nvSpPr>
        <p:spPr bwMode="auto">
          <a:xfrm>
            <a:off x="6096000" y="4724400"/>
            <a:ext cx="2667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0"/>
              <a:t>8. Productivity</a:t>
            </a:r>
          </a:p>
          <a:p>
            <a:r>
              <a:rPr lang="en-US" sz="2200" b="0"/>
              <a:t>9. Inflation</a:t>
            </a:r>
          </a:p>
          <a:p>
            <a:r>
              <a:rPr lang="en-US" sz="2200" b="0"/>
              <a:t>10. Unemployment</a:t>
            </a:r>
            <a:endParaRPr lang="bg-BG" sz="2200" b="0"/>
          </a:p>
        </p:txBody>
      </p:sp>
      <p:sp>
        <p:nvSpPr>
          <p:cNvPr id="16" name="Правоъгълник 15"/>
          <p:cNvSpPr/>
          <p:nvPr/>
        </p:nvSpPr>
        <p:spPr bwMode="auto">
          <a:xfrm>
            <a:off x="533400" y="6019800"/>
            <a:ext cx="5486400" cy="381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tIns="0"/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MICROECONOMICS</a:t>
            </a:r>
            <a:endParaRPr lang="bg-BG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Правоъгълник 16"/>
          <p:cNvSpPr/>
          <p:nvPr/>
        </p:nvSpPr>
        <p:spPr bwMode="auto">
          <a:xfrm>
            <a:off x="6019800" y="6019800"/>
            <a:ext cx="2789238" cy="381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MACROECONOMICS</a:t>
            </a:r>
            <a:endParaRPr lang="bg-BG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Заглавие 1"/>
          <p:cNvSpPr txBox="1">
            <a:spLocks/>
          </p:cNvSpPr>
          <p:nvPr/>
        </p:nvSpPr>
        <p:spPr bwMode="auto">
          <a:xfrm>
            <a:off x="609600" y="228600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sz="4000" b="0" kern="0" dirty="0">
                <a:solidFill>
                  <a:srgbClr val="FFFFCC"/>
                </a:solidFill>
                <a:latin typeface="+mj-lt"/>
                <a:ea typeface="+mj-ea"/>
                <a:cs typeface="+mj-cs"/>
              </a:rPr>
              <a:t>Why to Study Economics?</a:t>
            </a:r>
            <a:endParaRPr lang="bg-BG" sz="4000" b="0" kern="0" dirty="0">
              <a:solidFill>
                <a:srgbClr val="FFFFCC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Micro- versus Macroeconomics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1200" smtClean="0"/>
          </a:p>
          <a:p>
            <a:r>
              <a:rPr lang="en-US" smtClean="0"/>
              <a:t>Microeconomics</a:t>
            </a:r>
            <a:endParaRPr lang="en-US" smtClean="0">
              <a:latin typeface="Tahoma" pitchFamily="34" charset="0"/>
            </a:endParaRPr>
          </a:p>
          <a:p>
            <a:pPr lvl="1">
              <a:buClr>
                <a:srgbClr val="000000"/>
              </a:buClr>
            </a:pPr>
            <a:r>
              <a:rPr lang="en-US" i="1" smtClean="0">
                <a:solidFill>
                  <a:srgbClr val="25A9A6"/>
                </a:solidFill>
              </a:rPr>
              <a:t>Microeconomics </a:t>
            </a:r>
            <a:r>
              <a:rPr lang="en-US" smtClean="0"/>
              <a:t>is the study of how INDIVIDUAL households and firms make decisions and how they interact with one another in markets.</a:t>
            </a:r>
          </a:p>
          <a:p>
            <a:r>
              <a:rPr lang="en-US" smtClean="0"/>
              <a:t>Macroeconomics</a:t>
            </a:r>
            <a:endParaRPr lang="en-US" smtClean="0">
              <a:latin typeface="Tahoma" pitchFamily="34" charset="0"/>
            </a:endParaRPr>
          </a:p>
          <a:p>
            <a:pPr lvl="1">
              <a:buClr>
                <a:srgbClr val="000000"/>
              </a:buClr>
            </a:pPr>
            <a:r>
              <a:rPr lang="en-US" i="1" smtClean="0">
                <a:solidFill>
                  <a:srgbClr val="25A9A6"/>
                </a:solidFill>
              </a:rPr>
              <a:t>Macroeconomics </a:t>
            </a:r>
            <a:r>
              <a:rPr lang="en-US" smtClean="0"/>
              <a:t>is the study of the economy as a whole.</a:t>
            </a:r>
          </a:p>
          <a:p>
            <a:pPr lvl="1"/>
            <a:r>
              <a:rPr lang="en-US" smtClean="0"/>
              <a:t>Its goal is to explain the economic changes that affect ALL households, firms, and markets at once.</a:t>
            </a:r>
          </a:p>
        </p:txBody>
      </p:sp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Issues in Macroeconomics</a:t>
            </a:r>
            <a:endParaRPr lang="en-US" smtClean="0">
              <a:latin typeface="Tahoma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1000" smtClean="0"/>
          </a:p>
          <a:p>
            <a:pPr>
              <a:buFontTx/>
              <a:buNone/>
            </a:pPr>
            <a:r>
              <a:rPr lang="en-US" smtClean="0"/>
              <a:t>Macroeconomics answers questions such as the following:</a:t>
            </a:r>
          </a:p>
          <a:p>
            <a:pPr>
              <a:buFontTx/>
              <a:buNone/>
            </a:pPr>
            <a:endParaRPr lang="en-US" sz="1600" smtClean="0"/>
          </a:p>
          <a:p>
            <a:pPr lvl="1"/>
            <a:r>
              <a:rPr lang="en-US" smtClean="0"/>
              <a:t>Why is average income high in some countries and low in others?</a:t>
            </a:r>
          </a:p>
          <a:p>
            <a:pPr lvl="1"/>
            <a:r>
              <a:rPr lang="en-US" smtClean="0"/>
              <a:t>Why do prices rise rapidly in some time periods while they are more stable in others?</a:t>
            </a:r>
          </a:p>
          <a:p>
            <a:pPr lvl="1"/>
            <a:r>
              <a:rPr lang="en-US" smtClean="0"/>
              <a:t>Why do production and employment expand in some years and contract in others?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NATION’S INCOME AND LIVING STANDARD DYNAMICS</a:t>
            </a:r>
            <a:endParaRPr lang="en-US" smtClean="0">
              <a:latin typeface="Tahoma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1800" smtClean="0"/>
          </a:p>
          <a:p>
            <a:r>
              <a:rPr lang="en-US" smtClean="0"/>
              <a:t>As when judging a person whether she is doing well or poorly, a nation’s overall economy is judged also based on its total income.</a:t>
            </a:r>
          </a:p>
          <a:p>
            <a:pPr>
              <a:buFontTx/>
              <a:buNone/>
            </a:pPr>
            <a:endParaRPr lang="en-US" sz="1400" smtClean="0"/>
          </a:p>
          <a:p>
            <a:r>
              <a:rPr lang="en-US" smtClean="0"/>
              <a:t>Similarly, the dynamics of living standard in an economy is measured through monitoring of the changes in the cost of living of everyone in the economy over time.</a:t>
            </a:r>
          </a:p>
        </p:txBody>
      </p:sp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3etemplate">
  <a:themeElements>
    <a:clrScheme name="3e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etemplat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e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e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C:\WINDOWS\Desktop\approved new ppt\3etemplate.pot</Template>
  <TotalTime>876</TotalTime>
  <Words>2977</Words>
  <Application>Microsoft Office PowerPoint</Application>
  <PresentationFormat>On-screen Show (4:3)</PresentationFormat>
  <Paragraphs>336</Paragraphs>
  <Slides>55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3etemplate</vt:lpstr>
      <vt:lpstr>Equation</vt:lpstr>
      <vt:lpstr>Slide 1</vt:lpstr>
      <vt:lpstr>1</vt:lpstr>
      <vt:lpstr>Why to Study Economics?</vt:lpstr>
      <vt:lpstr>Why to Study Economics?</vt:lpstr>
      <vt:lpstr>Key Issues in Economics</vt:lpstr>
      <vt:lpstr>Slide 6</vt:lpstr>
      <vt:lpstr>Micro- versus Macroeconomics</vt:lpstr>
      <vt:lpstr>Key Issues in Macroeconomics</vt:lpstr>
      <vt:lpstr>NATION’S INCOME AND LIVING STANDARD DYNAMICS</vt:lpstr>
      <vt:lpstr>NATION’S INCOME AND LIVING STANDARD DYNAMICS</vt:lpstr>
      <vt:lpstr>The Measurement of Gross Domestic Product</vt:lpstr>
      <vt:lpstr>Figure 1 The Circular-Flow Diagram</vt:lpstr>
      <vt:lpstr>The Measurement of Gross Domestic Product</vt:lpstr>
      <vt:lpstr>The Components of GDP</vt:lpstr>
      <vt:lpstr>The Components of GDP</vt:lpstr>
      <vt:lpstr>The Components of GDP</vt:lpstr>
      <vt:lpstr>Table 1 GDP and Its Components</vt:lpstr>
      <vt:lpstr>Other Measures of Income</vt:lpstr>
      <vt:lpstr>GDP and Economic Well-Being</vt:lpstr>
      <vt:lpstr>GDP and Economic Well-Being</vt:lpstr>
      <vt:lpstr>Table 3 GDP, Life Expectancy, and Literacy</vt:lpstr>
      <vt:lpstr>Figure 2 Real GDP in the United Kingdom</vt:lpstr>
      <vt:lpstr>Real versus Nominal GDP</vt:lpstr>
      <vt:lpstr>Table 2 Real and Nominal GDP</vt:lpstr>
      <vt:lpstr>Table 2 Real and Nominal GDP</vt:lpstr>
      <vt:lpstr>Table 2 Real and Nominal GDP</vt:lpstr>
      <vt:lpstr>The GDP Deflator</vt:lpstr>
      <vt:lpstr>The GDP Deflator</vt:lpstr>
      <vt:lpstr>The GDP Deflator</vt:lpstr>
      <vt:lpstr>The Consumer Price Index</vt:lpstr>
      <vt:lpstr>How the Consumer Price Index Is Calculated</vt:lpstr>
      <vt:lpstr>Inflation Rate</vt:lpstr>
      <vt:lpstr>Table 1 Calculating the Consumer Price Index and the Inflation Rate: An Example</vt:lpstr>
      <vt:lpstr>Table 1 Calculating the Consumer Price Index and the Inflation Rate: An Example</vt:lpstr>
      <vt:lpstr>Table 1 Calculating the Consumer Price Index and the Inflation Rate: An Example</vt:lpstr>
      <vt:lpstr>Table 1 Calculating the Consumer Price Index and the Inflation Rate: An Example</vt:lpstr>
      <vt:lpstr>Table 1 Calculating the Consumer Price Index and the Inflation Rate: An Example</vt:lpstr>
      <vt:lpstr>How the Consumer Price Index Is Calculated</vt:lpstr>
      <vt:lpstr>FYI: The Typical Basket of Goods and Services</vt:lpstr>
      <vt:lpstr>Problems in Measuring the Cost of Living</vt:lpstr>
      <vt:lpstr>Problems in Measuring the Cost of Living</vt:lpstr>
      <vt:lpstr>Problems in Measuring the Cost of Living</vt:lpstr>
      <vt:lpstr>Problems in Measuring the Cost of Living</vt:lpstr>
      <vt:lpstr>Indexation</vt:lpstr>
      <vt:lpstr>The GDP Deflator versus the Consumer Price Index</vt:lpstr>
      <vt:lpstr>The GDP Deflator versus the Consumer Price Index </vt:lpstr>
      <vt:lpstr>Figure 2 Two Measures of Inflation</vt:lpstr>
      <vt:lpstr>Correcting Economic Variables for the Effects of Inflation</vt:lpstr>
      <vt:lpstr>Money Figures from Different Times</vt:lpstr>
      <vt:lpstr>Real and Nominal Interest Rates</vt:lpstr>
      <vt:lpstr>Real and Nominal Interest Rates</vt:lpstr>
      <vt:lpstr>Figure 3 Real and Nominal Interest Rates</vt:lpstr>
      <vt:lpstr>Summary</vt:lpstr>
      <vt:lpstr>Summary</vt:lpstr>
      <vt:lpstr>Summary</vt:lpstr>
    </vt:vector>
  </TitlesOfParts>
  <Company>OffCenter Concepts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</dc:title>
  <dc:creator>Sheryl Nelson</dc:creator>
  <cp:lastModifiedBy>ashot</cp:lastModifiedBy>
  <cp:revision>30</cp:revision>
  <dcterms:created xsi:type="dcterms:W3CDTF">2003-02-03T18:22:32Z</dcterms:created>
  <dcterms:modified xsi:type="dcterms:W3CDTF">2012-02-24T05:09:15Z</dcterms:modified>
</cp:coreProperties>
</file>