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sldIdLst>
    <p:sldId id="303" r:id="rId2"/>
    <p:sldId id="256" r:id="rId3"/>
    <p:sldId id="310" r:id="rId4"/>
    <p:sldId id="311" r:id="rId5"/>
    <p:sldId id="312" r:id="rId6"/>
    <p:sldId id="257" r:id="rId7"/>
    <p:sldId id="258" r:id="rId8"/>
    <p:sldId id="304" r:id="rId9"/>
    <p:sldId id="264" r:id="rId10"/>
    <p:sldId id="265" r:id="rId11"/>
    <p:sldId id="268" r:id="rId12"/>
    <p:sldId id="270" r:id="rId13"/>
    <p:sldId id="271" r:id="rId14"/>
    <p:sldId id="272" r:id="rId15"/>
    <p:sldId id="273" r:id="rId16"/>
    <p:sldId id="274" r:id="rId17"/>
    <p:sldId id="276" r:id="rId18"/>
    <p:sldId id="277" r:id="rId19"/>
    <p:sldId id="279" r:id="rId20"/>
    <p:sldId id="281" r:id="rId21"/>
    <p:sldId id="305" r:id="rId22"/>
    <p:sldId id="284" r:id="rId23"/>
    <p:sldId id="286" r:id="rId24"/>
    <p:sldId id="307" r:id="rId25"/>
    <p:sldId id="288" r:id="rId26"/>
    <p:sldId id="289" r:id="rId27"/>
    <p:sldId id="291" r:id="rId28"/>
    <p:sldId id="306" r:id="rId29"/>
    <p:sldId id="292" r:id="rId30"/>
    <p:sldId id="293" r:id="rId31"/>
    <p:sldId id="294" r:id="rId32"/>
    <p:sldId id="298" r:id="rId33"/>
    <p:sldId id="308" r:id="rId34"/>
    <p:sldId id="300" r:id="rId35"/>
    <p:sldId id="301" r:id="rId36"/>
    <p:sldId id="30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2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4" d="100"/>
          <a:sy n="54" d="100"/>
        </p:scale>
        <p:origin x="-11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bg-BG"/>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bg-BG"/>
          </a:p>
        </p:txBody>
      </p:sp>
      <p:sp>
        <p:nvSpPr>
          <p:cNvPr id="6" name="Text Box 10"/>
          <p:cNvSpPr txBox="1">
            <a:spLocks noChangeArrowheads="1"/>
          </p:cNvSpPr>
          <p:nvPr userDrawn="1"/>
        </p:nvSpPr>
        <p:spPr bwMode="auto">
          <a:xfrm>
            <a:off x="381000" y="6553200"/>
            <a:ext cx="1941513" cy="214313"/>
          </a:xfrm>
          <a:prstGeom prst="rect">
            <a:avLst/>
          </a:prstGeom>
          <a:noFill/>
          <a:ln w="9525">
            <a:noFill/>
            <a:miter lim="800000"/>
            <a:headEnd/>
            <a:tailEnd/>
          </a:ln>
          <a:effectLst/>
        </p:spPr>
        <p:txBody>
          <a:bodyPr wrap="none">
            <a:spAutoFit/>
          </a:bodyPr>
          <a:lstStyle/>
          <a:p>
            <a:pPr>
              <a:defRPr/>
            </a:pPr>
            <a:r>
              <a:rPr lang="en-US" altLang="en-US" sz="800" b="1">
                <a:solidFill>
                  <a:srgbClr val="411D72"/>
                </a:solidFill>
                <a:latin typeface="Arial" charset="0"/>
              </a:rPr>
              <a:t>Copyright © 2010 Cengage Learning</a:t>
            </a:r>
          </a:p>
        </p:txBody>
      </p:sp>
      <p:pic>
        <p:nvPicPr>
          <p:cNvPr id="7" name="Picture 11" descr="A6XEFY"/>
          <p:cNvPicPr>
            <a:picLocks noChangeAspect="1" noChangeArrowheads="1"/>
          </p:cNvPicPr>
          <p:nvPr userDrawn="1"/>
        </p:nvPicPr>
        <p:blipFill>
          <a:blip r:embed="rId2" cstate="print"/>
          <a:srcRect/>
          <a:stretch>
            <a:fillRect/>
          </a:stretch>
        </p:blipFill>
        <p:spPr bwMode="auto">
          <a:xfrm>
            <a:off x="431800" y="361950"/>
            <a:ext cx="4797425" cy="3094038"/>
          </a:xfrm>
          <a:prstGeom prst="rect">
            <a:avLst/>
          </a:prstGeom>
          <a:noFill/>
          <a:ln w="9525">
            <a:noFill/>
            <a:miter lim="800000"/>
            <a:headEnd/>
            <a:tailEnd/>
          </a:ln>
        </p:spPr>
      </p:pic>
      <p:sp>
        <p:nvSpPr>
          <p:cNvPr id="100356"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100357"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43700" y="152400"/>
            <a:ext cx="2095500" cy="64897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152400"/>
            <a:ext cx="6134100" cy="64897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3" name="Text Box 5"/>
          <p:cNvSpPr txBox="1">
            <a:spLocks noChangeArrowheads="1"/>
          </p:cNvSpPr>
          <p:nvPr/>
        </p:nvSpPr>
        <p:spPr bwMode="auto">
          <a:xfrm>
            <a:off x="7086600" y="6643688"/>
            <a:ext cx="1941513" cy="214312"/>
          </a:xfrm>
          <a:prstGeom prst="rect">
            <a:avLst/>
          </a:prstGeom>
          <a:noFill/>
          <a:ln w="9525">
            <a:noFill/>
            <a:miter lim="800000"/>
            <a:headEnd/>
            <a:tailEnd/>
          </a:ln>
          <a:effectLst/>
        </p:spPr>
        <p:txBody>
          <a:bodyPr wrap="none">
            <a:spAutoFit/>
          </a:bodyPr>
          <a:lstStyle/>
          <a:p>
            <a:pPr>
              <a:defRPr/>
            </a:pPr>
            <a:r>
              <a:rPr lang="en-US" altLang="en-US" sz="800" b="1">
                <a:solidFill>
                  <a:schemeClr val="bg1"/>
                </a:solidFill>
                <a:latin typeface="Arial" charset="0"/>
              </a:rPr>
              <a:t>Copyright © 2010 Cengage Learning</a:t>
            </a:r>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2128838"/>
          </a:xfrm>
          <a:prstGeom prst="rect">
            <a:avLst/>
          </a:prstGeom>
          <a:solidFill>
            <a:srgbClr val="FFEFCE"/>
          </a:solidFill>
          <a:ln w="28575">
            <a:noFill/>
            <a:miter lim="800000"/>
            <a:headEnd/>
            <a:tailEnd/>
          </a:ln>
        </p:spPr>
        <p:txBody>
          <a:bodyPr wrap="none" anchor="ctr"/>
          <a:lstStyle/>
          <a:p>
            <a:endParaRPr lang="bg-BG"/>
          </a:p>
        </p:txBody>
      </p:sp>
      <p:sp>
        <p:nvSpPr>
          <p:cNvPr id="3075" name="Rectangle 4"/>
          <p:cNvSpPr>
            <a:spLocks noChangeArrowheads="1"/>
          </p:cNvSpPr>
          <p:nvPr/>
        </p:nvSpPr>
        <p:spPr bwMode="auto">
          <a:xfrm rot="5400000">
            <a:off x="4305300" y="-2176462"/>
            <a:ext cx="533400" cy="9144000"/>
          </a:xfrm>
          <a:prstGeom prst="rect">
            <a:avLst/>
          </a:prstGeom>
          <a:solidFill>
            <a:srgbClr val="411D72"/>
          </a:solidFill>
          <a:ln w="9525">
            <a:noFill/>
            <a:miter lim="800000"/>
            <a:headEnd/>
            <a:tailEnd/>
          </a:ln>
        </p:spPr>
        <p:txBody>
          <a:bodyPr wrap="none" anchor="ctr"/>
          <a:lstStyle/>
          <a:p>
            <a:endParaRPr lang="bg-BG"/>
          </a:p>
        </p:txBody>
      </p:sp>
      <p:sp>
        <p:nvSpPr>
          <p:cNvPr id="3076" name="Oval 5"/>
          <p:cNvSpPr>
            <a:spLocks noChangeArrowheads="1"/>
          </p:cNvSpPr>
          <p:nvPr/>
        </p:nvSpPr>
        <p:spPr bwMode="auto">
          <a:xfrm rot="5400000">
            <a:off x="4035425" y="1028700"/>
            <a:ext cx="1066800" cy="1828800"/>
          </a:xfrm>
          <a:prstGeom prst="ellipse">
            <a:avLst/>
          </a:prstGeom>
          <a:solidFill>
            <a:srgbClr val="FFEFCE"/>
          </a:solidFill>
          <a:ln w="28575">
            <a:noFill/>
            <a:round/>
            <a:headEnd/>
            <a:tailEnd/>
          </a:ln>
        </p:spPr>
        <p:txBody>
          <a:bodyPr wrap="none" anchor="ctr"/>
          <a:lstStyle/>
          <a:p>
            <a:endParaRPr lang="bg-BG"/>
          </a:p>
        </p:txBody>
      </p:sp>
      <p:sp>
        <p:nvSpPr>
          <p:cNvPr id="3077" name="Text Box 6"/>
          <p:cNvSpPr txBox="1">
            <a:spLocks noChangeArrowheads="1"/>
          </p:cNvSpPr>
          <p:nvPr/>
        </p:nvSpPr>
        <p:spPr bwMode="auto">
          <a:xfrm>
            <a:off x="71438" y="712788"/>
            <a:ext cx="9010650" cy="1200150"/>
          </a:xfrm>
          <a:prstGeom prst="rect">
            <a:avLst/>
          </a:prstGeom>
          <a:noFill/>
          <a:ln w="9525">
            <a:noFill/>
            <a:miter lim="800000"/>
            <a:headEnd/>
            <a:tailEnd/>
          </a:ln>
        </p:spPr>
        <p:txBody>
          <a:bodyPr>
            <a:spAutoFit/>
          </a:bodyPr>
          <a:lstStyle/>
          <a:p>
            <a:pPr algn="ctr"/>
            <a:r>
              <a:rPr lang="en-US" altLang="en-US" sz="4800" b="1">
                <a:latin typeface="Arial" charset="0"/>
              </a:rPr>
              <a:t>2</a:t>
            </a:r>
            <a:r>
              <a:rPr lang="en-US" altLang="en-US" sz="2000" b="1">
                <a:latin typeface="Arial" charset="0"/>
              </a:rPr>
              <a:t> </a:t>
            </a:r>
          </a:p>
          <a:p>
            <a:pPr algn="ctr"/>
            <a:r>
              <a:rPr lang="en-US" altLang="en-US" b="1">
                <a:solidFill>
                  <a:srgbClr val="0094B9"/>
                </a:solidFill>
                <a:latin typeface="Arial" charset="0"/>
              </a:rPr>
              <a:t>THE REAL ECONOMY IN THE LONG RUN</a:t>
            </a:r>
          </a:p>
        </p:txBody>
      </p:sp>
      <p:pic>
        <p:nvPicPr>
          <p:cNvPr id="3078" name="Picture 9" descr="A6XEFY"/>
          <p:cNvPicPr>
            <a:picLocks noChangeAspect="1" noChangeArrowheads="1"/>
          </p:cNvPicPr>
          <p:nvPr/>
        </p:nvPicPr>
        <p:blipFill>
          <a:blip r:embed="rId2" cstate="print"/>
          <a:srcRect/>
          <a:stretch>
            <a:fillRect/>
          </a:stretch>
        </p:blipFill>
        <p:spPr bwMode="auto">
          <a:xfrm>
            <a:off x="457200" y="2743200"/>
            <a:ext cx="8289925" cy="397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solidFill>
                  <a:srgbClr val="FFFFFF"/>
                </a:solidFill>
              </a:rPr>
              <a:t>Why Productivity Is So Important?</a:t>
            </a:r>
            <a:endParaRPr lang="en-US" smtClean="0">
              <a:latin typeface="Tahoma" pitchFamily="34" charset="0"/>
            </a:endParaRPr>
          </a:p>
        </p:txBody>
      </p:sp>
      <p:sp>
        <p:nvSpPr>
          <p:cNvPr id="9219" name="Rectangle 3"/>
          <p:cNvSpPr>
            <a:spLocks noGrp="1" noChangeArrowheads="1"/>
          </p:cNvSpPr>
          <p:nvPr>
            <p:ph type="body" idx="1"/>
          </p:nvPr>
        </p:nvSpPr>
        <p:spPr/>
        <p:txBody>
          <a:bodyPr/>
          <a:lstStyle/>
          <a:p>
            <a:pPr>
              <a:buFontTx/>
              <a:buNone/>
            </a:pPr>
            <a:endParaRPr lang="en-US" sz="1400" smtClean="0"/>
          </a:p>
          <a:p>
            <a:r>
              <a:rPr lang="en-US" smtClean="0"/>
              <a:t>Productivity plays a key role in determining living standards for all nations in the world.</a:t>
            </a:r>
          </a:p>
          <a:p>
            <a:pPr lvl="1"/>
            <a:r>
              <a:rPr lang="en-US" sz="3200" i="1" smtClean="0"/>
              <a:t> </a:t>
            </a:r>
            <a:r>
              <a:rPr lang="en-US" sz="3200" i="1" smtClean="0">
                <a:solidFill>
                  <a:srgbClr val="25A9A6"/>
                </a:solidFill>
              </a:rPr>
              <a:t>Productivity</a:t>
            </a:r>
            <a:r>
              <a:rPr lang="en-US" smtClean="0"/>
              <a:t> refers to the amount of goods and services produced for each hour of a worker’s time.</a:t>
            </a:r>
          </a:p>
          <a:p>
            <a:r>
              <a:rPr lang="en-US" smtClean="0"/>
              <a:t> To understand the large differences in living standards across countries, we must focus on the production of goods and services.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solidFill>
                  <a:srgbClr val="FFFFFF"/>
                </a:solidFill>
              </a:rPr>
              <a:t>How Productivity Is Determined?</a:t>
            </a:r>
            <a:endParaRPr lang="en-US" smtClean="0">
              <a:solidFill>
                <a:srgbClr val="FFFFFF"/>
              </a:solidFill>
              <a:latin typeface="Tahoma" pitchFamily="34" charset="0"/>
            </a:endParaRPr>
          </a:p>
        </p:txBody>
      </p:sp>
      <p:sp>
        <p:nvSpPr>
          <p:cNvPr id="10243" name="Rectangle 3"/>
          <p:cNvSpPr>
            <a:spLocks noGrp="1" noChangeArrowheads="1"/>
          </p:cNvSpPr>
          <p:nvPr>
            <p:ph type="body" idx="1"/>
          </p:nvPr>
        </p:nvSpPr>
        <p:spPr/>
        <p:txBody>
          <a:bodyPr/>
          <a:lstStyle/>
          <a:p>
            <a:r>
              <a:rPr lang="en-US" smtClean="0"/>
              <a:t>The inputs used to produce goods and services are called the </a:t>
            </a:r>
            <a:r>
              <a:rPr lang="en-US" i="1" smtClean="0">
                <a:solidFill>
                  <a:srgbClr val="25A9A6"/>
                </a:solidFill>
              </a:rPr>
              <a:t>factors of production</a:t>
            </a:r>
            <a:r>
              <a:rPr lang="en-US" i="1" smtClean="0"/>
              <a:t>.</a:t>
            </a:r>
          </a:p>
          <a:p>
            <a:r>
              <a:rPr lang="en-US" smtClean="0"/>
              <a:t>The factors of production directly determine productivity.</a:t>
            </a:r>
          </a:p>
          <a:p>
            <a:r>
              <a:rPr lang="en-US" smtClean="0"/>
              <a:t>The Factors of Production</a:t>
            </a:r>
            <a:endParaRPr lang="en-US" smtClean="0">
              <a:latin typeface="Tahoma" pitchFamily="34" charset="0"/>
            </a:endParaRPr>
          </a:p>
          <a:p>
            <a:pPr lvl="1"/>
            <a:r>
              <a:rPr lang="en-US" smtClean="0"/>
              <a:t>Physical capital (K)</a:t>
            </a:r>
          </a:p>
          <a:p>
            <a:pPr lvl="1"/>
            <a:r>
              <a:rPr lang="en-US" smtClean="0"/>
              <a:t>Human capital (H)</a:t>
            </a:r>
          </a:p>
          <a:p>
            <a:pPr lvl="1"/>
            <a:r>
              <a:rPr lang="en-US" smtClean="0"/>
              <a:t>Natural resources (N) incl. labor resources (L)</a:t>
            </a:r>
          </a:p>
          <a:p>
            <a:pPr lvl="1"/>
            <a:r>
              <a:rPr lang="en-US" smtClean="0"/>
              <a:t>Technological knowledge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5" dur="500"/>
                                        <p:tgtEl>
                                          <p:spTgt spid="1024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8" dur="500"/>
                                        <p:tgtEl>
                                          <p:spTgt spid="1024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31"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a:buClr>
                <a:srgbClr val="000000"/>
              </a:buClr>
            </a:pPr>
            <a:r>
              <a:rPr lang="en-US" i="1" smtClean="0">
                <a:solidFill>
                  <a:srgbClr val="25A9A6"/>
                </a:solidFill>
              </a:rPr>
              <a:t>Physical Capital</a:t>
            </a:r>
            <a:r>
              <a:rPr lang="en-US" i="1" smtClean="0"/>
              <a:t> (K)</a:t>
            </a:r>
          </a:p>
          <a:p>
            <a:pPr lvl="1"/>
            <a:r>
              <a:rPr lang="en-US" smtClean="0"/>
              <a:t>is the stock of equipment and structures that are used to produce goods and services.</a:t>
            </a:r>
          </a:p>
          <a:p>
            <a:pPr lvl="2"/>
            <a:r>
              <a:rPr lang="en-US" smtClean="0"/>
              <a:t>Tools used to build or repair automobiles.</a:t>
            </a:r>
          </a:p>
          <a:p>
            <a:pPr lvl="2"/>
            <a:r>
              <a:rPr lang="en-US" smtClean="0"/>
              <a:t>Tools used to build furniture.</a:t>
            </a:r>
          </a:p>
          <a:p>
            <a:pPr lvl="2"/>
            <a:r>
              <a:rPr lang="en-US" smtClean="0"/>
              <a:t>Office buildings, schools, etc.</a:t>
            </a:r>
          </a:p>
          <a:p>
            <a:pPr lvl="1">
              <a:buClr>
                <a:srgbClr val="000000"/>
              </a:buClr>
            </a:pPr>
            <a:r>
              <a:rPr lang="en-US" smtClean="0"/>
              <a:t>is a PRODUCED factor of production.</a:t>
            </a:r>
          </a:p>
          <a:p>
            <a:pPr lvl="2"/>
            <a:r>
              <a:rPr lang="en-US" smtClean="0"/>
              <a:t>It is an input into the production process that in the past was an output from the production process.</a:t>
            </a:r>
          </a:p>
        </p:txBody>
      </p:sp>
      <p:sp>
        <p:nvSpPr>
          <p:cNvPr id="5" name="Rectangle 2"/>
          <p:cNvSpPr txBox="1">
            <a:spLocks noChangeArrowheads="1"/>
          </p:cNvSpPr>
          <p:nvPr/>
        </p:nvSpPr>
        <p:spPr bwMode="auto">
          <a:xfrm>
            <a:off x="609600" y="304800"/>
            <a:ext cx="8382000" cy="1219200"/>
          </a:xfrm>
          <a:prstGeom prst="rect">
            <a:avLst/>
          </a:prstGeom>
          <a:noFill/>
          <a:ln w="9525">
            <a:noFill/>
            <a:miter lim="800000"/>
            <a:headEnd/>
            <a:tailEnd/>
          </a:ln>
        </p:spPr>
        <p:txBody>
          <a:bodyPr anchor="ctr"/>
          <a:lstStyle/>
          <a:p>
            <a:pPr algn="ctr">
              <a:lnSpc>
                <a:spcPct val="90000"/>
              </a:lnSpc>
              <a:defRPr/>
            </a:pPr>
            <a:r>
              <a:rPr lang="en-US" sz="4000" kern="0">
                <a:solidFill>
                  <a:srgbClr val="FFFFFF"/>
                </a:solidFill>
                <a:latin typeface="+mj-lt"/>
                <a:ea typeface="+mj-ea"/>
                <a:cs typeface="+mj-cs"/>
              </a:rPr>
              <a:t>How Productivity Is Determined?</a:t>
            </a:r>
            <a:endParaRPr lang="en-US" sz="4000" kern="0" dirty="0">
              <a:solidFill>
                <a:srgbClr val="FFFFFF"/>
              </a:solidFill>
              <a:latin typeface="Tahom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7" dur="500"/>
                                        <p:tgtEl>
                                          <p:spTgt spid="1126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10" dur="500"/>
                                        <p:tgtEl>
                                          <p:spTgt spid="1126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13" dur="500"/>
                                        <p:tgtEl>
                                          <p:spTgt spid="1126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266">
                                            <p:txEl>
                                              <p:pRg st="4" end="4"/>
                                            </p:txEl>
                                          </p:spTgt>
                                        </p:tgtEl>
                                        <p:attrNameLst>
                                          <p:attrName>style.visibility</p:attrName>
                                        </p:attrNameLst>
                                      </p:cBhvr>
                                      <p:to>
                                        <p:strVal val="visible"/>
                                      </p:to>
                                    </p:set>
                                    <p:animEffect transition="in" filter="blinds(horizontal)">
                                      <p:cBhvr>
                                        <p:cTn id="16" dur="500"/>
                                        <p:tgtEl>
                                          <p:spTgt spid="1126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266">
                                            <p:txEl>
                                              <p:pRg st="5" end="5"/>
                                            </p:txEl>
                                          </p:spTgt>
                                        </p:tgtEl>
                                        <p:attrNameLst>
                                          <p:attrName>style.visibility</p:attrName>
                                        </p:attrNameLst>
                                      </p:cBhvr>
                                      <p:to>
                                        <p:strVal val="visible"/>
                                      </p:to>
                                    </p:set>
                                    <p:animEffect transition="in" filter="blinds(horizontal)">
                                      <p:cBhvr>
                                        <p:cTn id="21" dur="500"/>
                                        <p:tgtEl>
                                          <p:spTgt spid="11266">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266">
                                            <p:txEl>
                                              <p:pRg st="6" end="6"/>
                                            </p:txEl>
                                          </p:spTgt>
                                        </p:tgtEl>
                                        <p:attrNameLst>
                                          <p:attrName>style.visibility</p:attrName>
                                        </p:attrNameLst>
                                      </p:cBhvr>
                                      <p:to>
                                        <p:strVal val="visible"/>
                                      </p:to>
                                    </p:set>
                                    <p:animEffect transition="in" filter="blinds(horizontal)">
                                      <p:cBhvr>
                                        <p:cTn id="24"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a:buClr>
                <a:srgbClr val="000000"/>
              </a:buClr>
            </a:pPr>
            <a:endParaRPr lang="en-US" i="1" smtClean="0">
              <a:solidFill>
                <a:srgbClr val="25A9A6"/>
              </a:solidFill>
            </a:endParaRPr>
          </a:p>
          <a:p>
            <a:pPr>
              <a:buClr>
                <a:srgbClr val="000000"/>
              </a:buClr>
            </a:pPr>
            <a:r>
              <a:rPr lang="en-US" i="1" smtClean="0">
                <a:solidFill>
                  <a:srgbClr val="25A9A6"/>
                </a:solidFill>
              </a:rPr>
              <a:t>Human Capital</a:t>
            </a:r>
            <a:r>
              <a:rPr lang="en-US" i="1" smtClean="0"/>
              <a:t> (H)</a:t>
            </a:r>
            <a:endParaRPr lang="en-US" smtClean="0">
              <a:latin typeface="Tahoma" pitchFamily="34" charset="0"/>
            </a:endParaRPr>
          </a:p>
          <a:p>
            <a:pPr lvl="1"/>
            <a:r>
              <a:rPr lang="en-US" smtClean="0"/>
              <a:t>the economist’s term for the knowledge and skills that workers acquire through education, training, and experience </a:t>
            </a:r>
          </a:p>
          <a:p>
            <a:pPr lvl="2"/>
            <a:r>
              <a:rPr lang="en-US" smtClean="0"/>
              <a:t>Like physical capital, though less tangible, human capital is a produced factor of production that raises a nation’s ability to produce goods and services.</a:t>
            </a:r>
          </a:p>
        </p:txBody>
      </p:sp>
      <p:sp>
        <p:nvSpPr>
          <p:cNvPr id="15363" name="Rectangle 2"/>
          <p:cNvSpPr>
            <a:spLocks noGrp="1" noChangeArrowheads="1"/>
          </p:cNvSpPr>
          <p:nvPr>
            <p:ph type="title"/>
          </p:nvPr>
        </p:nvSpPr>
        <p:spPr/>
        <p:txBody>
          <a:bodyPr/>
          <a:lstStyle/>
          <a:p>
            <a:r>
              <a:rPr lang="en-US" smtClean="0">
                <a:solidFill>
                  <a:srgbClr val="FFFFFF"/>
                </a:solidFill>
              </a:rPr>
              <a:t>How Productivity Is Determined?</a:t>
            </a:r>
            <a:endParaRPr lang="en-US" smtClean="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7" dur="500"/>
                                        <p:tgtEl>
                                          <p:spTgt spid="122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2"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buClr>
                <a:srgbClr val="000000"/>
              </a:buClr>
            </a:pPr>
            <a:endParaRPr lang="en-US" i="1" smtClean="0">
              <a:solidFill>
                <a:srgbClr val="25A9A6"/>
              </a:solidFill>
            </a:endParaRPr>
          </a:p>
          <a:p>
            <a:pPr>
              <a:buClr>
                <a:srgbClr val="000000"/>
              </a:buClr>
            </a:pPr>
            <a:r>
              <a:rPr lang="en-US" i="1" smtClean="0">
                <a:solidFill>
                  <a:srgbClr val="25A9A6"/>
                </a:solidFill>
              </a:rPr>
              <a:t>Natural Resources</a:t>
            </a:r>
            <a:r>
              <a:rPr lang="en-US" i="1" smtClean="0"/>
              <a:t> (N)</a:t>
            </a:r>
            <a:endParaRPr lang="en-US" smtClean="0">
              <a:latin typeface="Tahoma" pitchFamily="34" charset="0"/>
            </a:endParaRPr>
          </a:p>
          <a:p>
            <a:pPr lvl="1"/>
            <a:r>
              <a:rPr lang="en-US" smtClean="0"/>
              <a:t>inputs used in production that are provided by nature, such as land, rivers, and mineral deposits.</a:t>
            </a:r>
          </a:p>
          <a:p>
            <a:pPr lvl="2"/>
            <a:r>
              <a:rPr lang="en-US" smtClean="0"/>
              <a:t>Renewable resources include trees and forests.</a:t>
            </a:r>
          </a:p>
          <a:p>
            <a:pPr lvl="2"/>
            <a:r>
              <a:rPr lang="en-US" smtClean="0"/>
              <a:t>Nonrenewable resources include petroleum and coal.</a:t>
            </a:r>
          </a:p>
          <a:p>
            <a:pPr lvl="1"/>
            <a:r>
              <a:rPr lang="en-US" sz="2600" smtClean="0"/>
              <a:t>can be important (e.g. 19-century U.S., 20-century Kuwait, Saudi Arabia) but are not necessary (e.g. Japan) for an economy to be highly productive in producing goods and services.</a:t>
            </a:r>
          </a:p>
        </p:txBody>
      </p:sp>
      <p:sp>
        <p:nvSpPr>
          <p:cNvPr id="16387" name="Rectangle 2"/>
          <p:cNvSpPr>
            <a:spLocks noGrp="1" noChangeArrowheads="1"/>
          </p:cNvSpPr>
          <p:nvPr>
            <p:ph type="title"/>
          </p:nvPr>
        </p:nvSpPr>
        <p:spPr/>
        <p:txBody>
          <a:bodyPr/>
          <a:lstStyle/>
          <a:p>
            <a:r>
              <a:rPr lang="en-US" smtClean="0">
                <a:solidFill>
                  <a:srgbClr val="FFFFFF"/>
                </a:solidFill>
              </a:rPr>
              <a:t>How Productivity Is Determined?</a:t>
            </a:r>
            <a:endParaRPr lang="en-US" smtClean="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7" dur="500"/>
                                        <p:tgtEl>
                                          <p:spTgt spid="133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2" dur="500"/>
                                        <p:tgtEl>
                                          <p:spTgt spid="133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17" dur="500"/>
                                        <p:tgtEl>
                                          <p:spTgt spid="133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blinds(horizontal)">
                                      <p:cBhvr>
                                        <p:cTn id="2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a:buClr>
                <a:srgbClr val="000000"/>
              </a:buClr>
            </a:pPr>
            <a:endParaRPr lang="en-US" i="1" smtClean="0">
              <a:solidFill>
                <a:srgbClr val="25A9A6"/>
              </a:solidFill>
            </a:endParaRPr>
          </a:p>
          <a:p>
            <a:pPr>
              <a:buClr>
                <a:srgbClr val="000000"/>
              </a:buClr>
            </a:pPr>
            <a:r>
              <a:rPr lang="en-US" i="1" smtClean="0">
                <a:solidFill>
                  <a:srgbClr val="25A9A6"/>
                </a:solidFill>
              </a:rPr>
              <a:t>Technological Knowledge</a:t>
            </a:r>
            <a:r>
              <a:rPr lang="en-US" i="1" smtClean="0"/>
              <a:t> (A)</a:t>
            </a:r>
            <a:endParaRPr lang="en-US" smtClean="0">
              <a:latin typeface="Tahoma" pitchFamily="34" charset="0"/>
            </a:endParaRPr>
          </a:p>
          <a:p>
            <a:pPr lvl="1"/>
            <a:r>
              <a:rPr lang="en-US" smtClean="0"/>
              <a:t>society’s understanding of the best ways to produce goods and services. </a:t>
            </a:r>
          </a:p>
          <a:p>
            <a:pPr lvl="1"/>
            <a:r>
              <a:rPr lang="en-US" smtClean="0"/>
              <a:t>differs from human capital which </a:t>
            </a:r>
            <a:r>
              <a:rPr lang="en-US" i="1" smtClean="0"/>
              <a:t> </a:t>
            </a:r>
            <a:r>
              <a:rPr lang="en-US" smtClean="0"/>
              <a:t>refers to the resources expended transmitting this understanding to the labor force. </a:t>
            </a:r>
          </a:p>
          <a:p>
            <a:pPr lvl="2">
              <a:buFontTx/>
              <a:buNone/>
            </a:pPr>
            <a:endParaRPr lang="en-US" sz="400" smtClean="0"/>
          </a:p>
          <a:p>
            <a:pPr lvl="2"/>
            <a:r>
              <a:rPr lang="en-US" sz="2000" smtClean="0"/>
              <a:t>For example, quality of society’s textbooks is closely related but not the same as the amount of time that population has devoted to reading them.</a:t>
            </a:r>
          </a:p>
        </p:txBody>
      </p:sp>
      <p:sp>
        <p:nvSpPr>
          <p:cNvPr id="17411" name="Rectangle 2"/>
          <p:cNvSpPr>
            <a:spLocks noGrp="1" noChangeArrowheads="1"/>
          </p:cNvSpPr>
          <p:nvPr>
            <p:ph type="title"/>
          </p:nvPr>
        </p:nvSpPr>
        <p:spPr/>
        <p:txBody>
          <a:bodyPr/>
          <a:lstStyle/>
          <a:p>
            <a:r>
              <a:rPr lang="en-US" smtClean="0">
                <a:solidFill>
                  <a:srgbClr val="FFFFFF"/>
                </a:solidFill>
              </a:rPr>
              <a:t>How Productivity Is Determined?</a:t>
            </a:r>
            <a:endParaRPr lang="en-US" smtClean="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7" dur="500"/>
                                        <p:tgtEl>
                                          <p:spTgt spid="143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8">
                                            <p:txEl>
                                              <p:pRg st="3" end="3"/>
                                            </p:txEl>
                                          </p:spTgt>
                                        </p:tgtEl>
                                        <p:attrNameLst>
                                          <p:attrName>style.visibility</p:attrName>
                                        </p:attrNameLst>
                                      </p:cBhvr>
                                      <p:to>
                                        <p:strVal val="visible"/>
                                      </p:to>
                                    </p:set>
                                    <p:animEffect transition="in" filter="blinds(horizontal)">
                                      <p:cBhvr>
                                        <p:cTn id="12" dur="500"/>
                                        <p:tgtEl>
                                          <p:spTgt spid="1433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17"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2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buClr>
                <a:srgbClr val="A50021"/>
              </a:buClr>
            </a:pPr>
            <a:r>
              <a:rPr lang="en-US" smtClean="0">
                <a:solidFill>
                  <a:srgbClr val="A50021"/>
                </a:solidFill>
              </a:rPr>
              <a:t>FYI: The Production Function</a:t>
            </a:r>
            <a:endParaRPr lang="en-US" smtClean="0">
              <a:solidFill>
                <a:srgbClr val="A50021"/>
              </a:solidFill>
              <a:latin typeface="Tahoma" pitchFamily="34" charset="0"/>
            </a:endParaRPr>
          </a:p>
        </p:txBody>
      </p:sp>
      <p:sp>
        <p:nvSpPr>
          <p:cNvPr id="15363" name="Rectangle 3"/>
          <p:cNvSpPr>
            <a:spLocks noGrp="1" noChangeArrowheads="1"/>
          </p:cNvSpPr>
          <p:nvPr>
            <p:ph type="body" idx="1"/>
          </p:nvPr>
        </p:nvSpPr>
        <p:spPr/>
        <p:txBody>
          <a:bodyPr/>
          <a:lstStyle/>
          <a:p>
            <a:r>
              <a:rPr lang="en-US" sz="2600" smtClean="0"/>
              <a:t>Economists often use a production function to describe the relationship between the quantity of inputs used in production and the quantity of output from production.</a:t>
            </a:r>
          </a:p>
          <a:p>
            <a:endParaRPr lang="en-US" sz="2400" i="1" smtClean="0"/>
          </a:p>
          <a:p>
            <a:r>
              <a:rPr lang="en-US" sz="2400" i="1" smtClean="0"/>
              <a:t>Y = A F(L, K, H, N) </a:t>
            </a:r>
          </a:p>
          <a:p>
            <a:pPr lvl="1"/>
            <a:r>
              <a:rPr lang="en-US" sz="2400" i="1" smtClean="0"/>
              <a:t>Y</a:t>
            </a:r>
            <a:r>
              <a:rPr lang="en-US" sz="2400" smtClean="0"/>
              <a:t> = quantity of output</a:t>
            </a:r>
          </a:p>
          <a:p>
            <a:pPr lvl="1"/>
            <a:r>
              <a:rPr lang="en-US" sz="2400" i="1" smtClean="0"/>
              <a:t>A</a:t>
            </a:r>
            <a:r>
              <a:rPr lang="en-US" sz="2400" smtClean="0"/>
              <a:t> = available production technology</a:t>
            </a:r>
          </a:p>
          <a:p>
            <a:pPr lvl="1"/>
            <a:r>
              <a:rPr lang="en-US" sz="2400" i="1" smtClean="0"/>
              <a:t>L</a:t>
            </a:r>
            <a:r>
              <a:rPr lang="en-US" sz="2400" smtClean="0"/>
              <a:t> = quantity of labor</a:t>
            </a:r>
          </a:p>
          <a:p>
            <a:pPr lvl="1"/>
            <a:r>
              <a:rPr lang="en-US" sz="2400" i="1" smtClean="0"/>
              <a:t>K</a:t>
            </a:r>
            <a:r>
              <a:rPr lang="en-US" sz="2400" smtClean="0"/>
              <a:t> = quantity of physical capital</a:t>
            </a:r>
          </a:p>
          <a:p>
            <a:pPr lvl="1"/>
            <a:r>
              <a:rPr lang="en-US" sz="2400" i="1" smtClean="0"/>
              <a:t>H</a:t>
            </a:r>
            <a:r>
              <a:rPr lang="en-US" sz="2400" smtClean="0"/>
              <a:t> = quantity of human capital</a:t>
            </a:r>
          </a:p>
          <a:p>
            <a:pPr lvl="1"/>
            <a:r>
              <a:rPr lang="en-US" sz="2400" i="1" smtClean="0"/>
              <a:t>N</a:t>
            </a:r>
            <a:r>
              <a:rPr lang="en-US" sz="2400" smtClean="0"/>
              <a:t> = quantity of natural resources</a:t>
            </a:r>
          </a:p>
          <a:p>
            <a:pPr lvl="1"/>
            <a:r>
              <a:rPr lang="en-US" sz="2400" i="1" smtClean="0"/>
              <a:t>F( )</a:t>
            </a:r>
            <a:r>
              <a:rPr lang="en-US" sz="2400" smtClean="0"/>
              <a:t> is a function that shows how the inputs are combined. </a:t>
            </a:r>
          </a:p>
          <a:p>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2" dur="500"/>
                                        <p:tgtEl>
                                          <p:spTgt spid="1536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27" dur="500"/>
                                        <p:tgtEl>
                                          <p:spTgt spid="1536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2" dur="500"/>
                                        <p:tgtEl>
                                          <p:spTgt spid="1536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7" dur="500"/>
                                        <p:tgtEl>
                                          <p:spTgt spid="1536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Effect transition="in" filter="blinds(horizontal)">
                                      <p:cBhvr>
                                        <p:cTn id="4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2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solidFill>
                  <a:srgbClr val="A50021"/>
                </a:solidFill>
              </a:rPr>
              <a:t>FYI: The Production Function</a:t>
            </a:r>
          </a:p>
        </p:txBody>
      </p:sp>
      <p:sp>
        <p:nvSpPr>
          <p:cNvPr id="41987" name="Rectangle 3"/>
          <p:cNvSpPr>
            <a:spLocks noGrp="1" noChangeArrowheads="1"/>
          </p:cNvSpPr>
          <p:nvPr>
            <p:ph type="body" idx="1"/>
          </p:nvPr>
        </p:nvSpPr>
        <p:spPr/>
        <p:txBody>
          <a:bodyPr/>
          <a:lstStyle/>
          <a:p>
            <a:pPr>
              <a:buFontTx/>
              <a:buNone/>
              <a:defRPr/>
            </a:pPr>
            <a:endParaRPr lang="en-US" dirty="0" smtClean="0"/>
          </a:p>
          <a:p>
            <a:pPr>
              <a:defRPr/>
            </a:pPr>
            <a:r>
              <a:rPr lang="en-US" dirty="0" smtClean="0"/>
              <a:t>A production function has </a:t>
            </a:r>
            <a:r>
              <a:rPr lang="en-US" i="1" dirty="0" smtClean="0">
                <a:solidFill>
                  <a:srgbClr val="25A9A6"/>
                </a:solidFill>
              </a:rPr>
              <a:t>constant returns to scale</a:t>
            </a:r>
            <a:r>
              <a:rPr lang="en-US" dirty="0" smtClean="0"/>
              <a:t> if, for any positive number </a:t>
            </a:r>
            <a:r>
              <a:rPr lang="en-US" i="1" dirty="0" smtClean="0"/>
              <a:t>x</a:t>
            </a:r>
            <a:r>
              <a:rPr lang="en-US" dirty="0" smtClean="0"/>
              <a:t>,</a:t>
            </a:r>
          </a:p>
          <a:p>
            <a:pPr algn="ctr">
              <a:buFontTx/>
              <a:buNone/>
              <a:defRPr/>
            </a:pPr>
            <a:r>
              <a:rPr lang="en-US" i="1" dirty="0" err="1" smtClean="0">
                <a:effectLst>
                  <a:outerShdw blurRad="38100" dist="38100" dir="2700000" algn="tl">
                    <a:srgbClr val="FFFFFF"/>
                  </a:outerShdw>
                </a:effectLst>
              </a:rPr>
              <a:t>xY</a:t>
            </a:r>
            <a:r>
              <a:rPr lang="en-US" i="1" dirty="0" smtClean="0">
                <a:effectLst>
                  <a:outerShdw blurRad="38100" dist="38100" dir="2700000" algn="tl">
                    <a:srgbClr val="FFFFFF"/>
                  </a:outerShdw>
                </a:effectLst>
              </a:rPr>
              <a:t> = A F(</a:t>
            </a:r>
            <a:r>
              <a:rPr lang="en-US" i="1" dirty="0" err="1" smtClean="0">
                <a:effectLst>
                  <a:outerShdw blurRad="38100" dist="38100" dir="2700000" algn="tl">
                    <a:srgbClr val="FFFFFF"/>
                  </a:outerShdw>
                </a:effectLst>
              </a:rPr>
              <a:t>xL</a:t>
            </a:r>
            <a:r>
              <a:rPr lang="en-US" i="1" dirty="0" smtClean="0">
                <a:effectLst>
                  <a:outerShdw blurRad="38100" dist="38100" dir="2700000" algn="tl">
                    <a:srgbClr val="FFFFFF"/>
                  </a:outerShdw>
                </a:effectLst>
              </a:rPr>
              <a:t>, </a:t>
            </a:r>
            <a:r>
              <a:rPr lang="en-US" i="1" dirty="0" err="1" smtClean="0">
                <a:effectLst>
                  <a:outerShdw blurRad="38100" dist="38100" dir="2700000" algn="tl">
                    <a:srgbClr val="FFFFFF"/>
                  </a:outerShdw>
                </a:effectLst>
              </a:rPr>
              <a:t>xK</a:t>
            </a:r>
            <a:r>
              <a:rPr lang="en-US" i="1" dirty="0" smtClean="0">
                <a:effectLst>
                  <a:outerShdw blurRad="38100" dist="38100" dir="2700000" algn="tl">
                    <a:srgbClr val="FFFFFF"/>
                  </a:outerShdw>
                </a:effectLst>
              </a:rPr>
              <a:t>, </a:t>
            </a:r>
            <a:r>
              <a:rPr lang="en-US" i="1" dirty="0" err="1" smtClean="0">
                <a:effectLst>
                  <a:outerShdw blurRad="38100" dist="38100" dir="2700000" algn="tl">
                    <a:srgbClr val="FFFFFF"/>
                  </a:outerShdw>
                </a:effectLst>
              </a:rPr>
              <a:t>xH</a:t>
            </a:r>
            <a:r>
              <a:rPr lang="en-US" i="1" dirty="0" smtClean="0">
                <a:effectLst>
                  <a:outerShdw blurRad="38100" dist="38100" dir="2700000" algn="tl">
                    <a:srgbClr val="FFFFFF"/>
                  </a:outerShdw>
                </a:effectLst>
              </a:rPr>
              <a:t>, </a:t>
            </a:r>
            <a:r>
              <a:rPr lang="en-US" i="1" dirty="0" err="1" smtClean="0">
                <a:effectLst>
                  <a:outerShdw blurRad="38100" dist="38100" dir="2700000" algn="tl">
                    <a:srgbClr val="FFFFFF"/>
                  </a:outerShdw>
                </a:effectLst>
              </a:rPr>
              <a:t>xN</a:t>
            </a:r>
            <a:r>
              <a:rPr lang="en-US" i="1" dirty="0" smtClean="0">
                <a:effectLst>
                  <a:outerShdw blurRad="38100" dist="38100" dir="2700000" algn="tl">
                    <a:srgbClr val="FFFFFF"/>
                  </a:outerShdw>
                </a:effectLst>
              </a:rPr>
              <a:t>)</a:t>
            </a:r>
          </a:p>
          <a:p>
            <a:pPr>
              <a:defRPr/>
            </a:pPr>
            <a:r>
              <a:rPr lang="en-US" dirty="0" smtClean="0"/>
              <a:t>That is, a doubling (</a:t>
            </a:r>
            <a:r>
              <a:rPr lang="en-US" i="1" dirty="0" smtClean="0"/>
              <a:t>x=2</a:t>
            </a:r>
            <a:r>
              <a:rPr lang="en-US" dirty="0" smtClean="0"/>
              <a:t>) of all inputs causes the amount of output to double as well.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2CC"/>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solidFill>
                  <a:srgbClr val="A50021"/>
                </a:solidFill>
              </a:rPr>
              <a:t>FYI: The Production Function</a:t>
            </a:r>
          </a:p>
        </p:txBody>
      </p:sp>
      <p:sp>
        <p:nvSpPr>
          <p:cNvPr id="44035" name="Rectangle 3"/>
          <p:cNvSpPr>
            <a:spLocks noGrp="1" noChangeArrowheads="1"/>
          </p:cNvSpPr>
          <p:nvPr>
            <p:ph type="body" idx="1"/>
          </p:nvPr>
        </p:nvSpPr>
        <p:spPr/>
        <p:txBody>
          <a:bodyPr/>
          <a:lstStyle/>
          <a:p>
            <a:pPr>
              <a:defRPr/>
            </a:pPr>
            <a:r>
              <a:rPr lang="en-US" sz="2400" dirty="0" smtClean="0"/>
              <a:t>Production functions with constant returns to scale have an interesting implication.</a:t>
            </a:r>
          </a:p>
          <a:p>
            <a:pPr lvl="1">
              <a:defRPr/>
            </a:pPr>
            <a:r>
              <a:rPr lang="en-US" sz="2400" dirty="0" smtClean="0"/>
              <a:t>Setting </a:t>
            </a:r>
            <a:r>
              <a:rPr lang="en-US" sz="2400" i="1" dirty="0" smtClean="0"/>
              <a:t>x = 1/L</a:t>
            </a:r>
            <a:r>
              <a:rPr lang="en-US" sz="2400" dirty="0" smtClean="0"/>
              <a:t>,</a:t>
            </a:r>
          </a:p>
          <a:p>
            <a:pPr lvl="1">
              <a:defRPr/>
            </a:pPr>
            <a:r>
              <a:rPr lang="en-US" sz="2400" i="1" dirty="0" smtClean="0">
                <a:effectLst>
                  <a:outerShdw blurRad="38100" dist="38100" dir="2700000" algn="tl">
                    <a:srgbClr val="FFFFFF"/>
                  </a:outerShdw>
                </a:effectLst>
              </a:rPr>
              <a:t>Y/ L = A F(1, K/ L, H/ L, N/ L)</a:t>
            </a:r>
          </a:p>
          <a:p>
            <a:pPr lvl="2" indent="53975">
              <a:buFontTx/>
              <a:buNone/>
              <a:defRPr/>
            </a:pPr>
            <a:r>
              <a:rPr lang="en-US" dirty="0" smtClean="0"/>
              <a:t>Where:</a:t>
            </a:r>
          </a:p>
          <a:p>
            <a:pPr lvl="2" indent="53975">
              <a:buFontTx/>
              <a:buNone/>
              <a:defRPr/>
            </a:pPr>
            <a:r>
              <a:rPr lang="en-US" i="1" dirty="0" smtClean="0"/>
              <a:t>Y/L</a:t>
            </a:r>
            <a:r>
              <a:rPr lang="en-US" dirty="0" smtClean="0"/>
              <a:t> = output per worker</a:t>
            </a:r>
          </a:p>
          <a:p>
            <a:pPr lvl="2" indent="53975">
              <a:buFontTx/>
              <a:buNone/>
              <a:defRPr/>
            </a:pPr>
            <a:r>
              <a:rPr lang="en-US" i="1" dirty="0" smtClean="0"/>
              <a:t>K/L</a:t>
            </a:r>
            <a:r>
              <a:rPr lang="en-US" dirty="0" smtClean="0"/>
              <a:t> = physical capital per worker</a:t>
            </a:r>
          </a:p>
          <a:p>
            <a:pPr lvl="2" indent="53975">
              <a:buFontTx/>
              <a:buNone/>
              <a:defRPr/>
            </a:pPr>
            <a:r>
              <a:rPr lang="en-US" i="1" dirty="0" smtClean="0"/>
              <a:t>H/L</a:t>
            </a:r>
            <a:r>
              <a:rPr lang="en-US" dirty="0" smtClean="0"/>
              <a:t> = human capital per worker</a:t>
            </a:r>
          </a:p>
          <a:p>
            <a:pPr lvl="2" indent="53975">
              <a:buFontTx/>
              <a:buNone/>
              <a:defRPr/>
            </a:pPr>
            <a:r>
              <a:rPr lang="en-US" i="1" dirty="0" smtClean="0"/>
              <a:t>N/L</a:t>
            </a:r>
            <a:r>
              <a:rPr lang="en-US" dirty="0" smtClean="0"/>
              <a:t> = natural resources per worker</a:t>
            </a:r>
          </a:p>
          <a:p>
            <a:pPr indent="53975">
              <a:buFontTx/>
              <a:buNone/>
              <a:defRPr/>
            </a:pPr>
            <a:r>
              <a:rPr lang="en-US" sz="2200" dirty="0" smtClean="0"/>
              <a:t>The preceding equation says that productivity (</a:t>
            </a:r>
            <a:r>
              <a:rPr lang="en-US" sz="2200" i="1" dirty="0" smtClean="0"/>
              <a:t>Y/L</a:t>
            </a:r>
            <a:r>
              <a:rPr lang="en-US" sz="2200" dirty="0" smtClean="0"/>
              <a:t>) depends on physical capital per worker (</a:t>
            </a:r>
            <a:r>
              <a:rPr lang="en-US" sz="2200" i="1" dirty="0" smtClean="0"/>
              <a:t>K/L</a:t>
            </a:r>
            <a:r>
              <a:rPr lang="en-US" sz="2200" dirty="0" smtClean="0"/>
              <a:t>), human capital per worker (</a:t>
            </a:r>
            <a:r>
              <a:rPr lang="en-US" sz="2200" i="1" dirty="0" smtClean="0"/>
              <a:t>H/L</a:t>
            </a:r>
            <a:r>
              <a:rPr lang="en-US" sz="2200" dirty="0" smtClean="0"/>
              <a:t>), and natural resources per worker (</a:t>
            </a:r>
            <a:r>
              <a:rPr lang="en-US" sz="2200" i="1" dirty="0" smtClean="0"/>
              <a:t>N/L</a:t>
            </a:r>
            <a:r>
              <a:rPr lang="en-US" sz="2200" dirty="0" smtClean="0"/>
              <a:t>), as well as the state of technology, (</a:t>
            </a:r>
            <a:r>
              <a:rPr lang="en-US" sz="2200" i="1" dirty="0" smtClean="0"/>
              <a:t>A</a:t>
            </a:r>
            <a:r>
              <a:rPr lang="en-US" sz="2200" dirty="0" smtClean="0"/>
              <a:t>).</a:t>
            </a:r>
          </a:p>
          <a:p>
            <a:pPr indent="53975">
              <a:buFontTx/>
              <a:buNone/>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Economic Growth and Public Policy</a:t>
            </a:r>
            <a:endParaRPr lang="en-US" smtClean="0">
              <a:latin typeface="Tahoma" pitchFamily="34" charset="0"/>
            </a:endParaRPr>
          </a:p>
        </p:txBody>
      </p:sp>
      <p:sp>
        <p:nvSpPr>
          <p:cNvPr id="18435" name="Rectangle 3"/>
          <p:cNvSpPr>
            <a:spLocks noGrp="1" noChangeArrowheads="1"/>
          </p:cNvSpPr>
          <p:nvPr>
            <p:ph type="body" idx="1"/>
          </p:nvPr>
        </p:nvSpPr>
        <p:spPr/>
        <p:txBody>
          <a:bodyPr/>
          <a:lstStyle/>
          <a:p>
            <a:r>
              <a:rPr lang="en-US" smtClean="0"/>
              <a:t>Governments can do many things to raise productivity and living standards:</a:t>
            </a:r>
          </a:p>
          <a:p>
            <a:pPr lvl="1"/>
            <a:r>
              <a:rPr lang="en-US" smtClean="0"/>
              <a:t>Encourage saving and investment.</a:t>
            </a:r>
          </a:p>
          <a:p>
            <a:pPr lvl="1"/>
            <a:r>
              <a:rPr lang="en-US" smtClean="0"/>
              <a:t>Encourage investment from abroad</a:t>
            </a:r>
          </a:p>
          <a:p>
            <a:pPr lvl="1"/>
            <a:r>
              <a:rPr lang="en-US" smtClean="0"/>
              <a:t>Encourage education and training.</a:t>
            </a:r>
          </a:p>
          <a:p>
            <a:pPr lvl="1"/>
            <a:r>
              <a:rPr lang="en-US" smtClean="0"/>
              <a:t>Establish secure property rights and maintain political stability.</a:t>
            </a:r>
          </a:p>
          <a:p>
            <a:pPr lvl="1"/>
            <a:r>
              <a:rPr lang="en-US" smtClean="0"/>
              <a:t>Promote free trade.</a:t>
            </a:r>
          </a:p>
          <a:p>
            <a:pPr lvl="1"/>
            <a:r>
              <a:rPr lang="en-US" smtClean="0"/>
              <a:t>Promote research and development.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0" dur="500"/>
                                        <p:tgtEl>
                                          <p:spTgt spid="1843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3" dur="500"/>
                                        <p:tgtEl>
                                          <p:spTgt spid="1843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6" dur="500"/>
                                        <p:tgtEl>
                                          <p:spTgt spid="1843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19" dur="500"/>
                                        <p:tgtEl>
                                          <p:spTgt spid="1843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22"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defRPr/>
            </a:pPr>
            <a:r>
              <a:rPr lang="en-US" dirty="0" smtClean="0"/>
              <a:t>2</a:t>
            </a:r>
          </a:p>
        </p:txBody>
      </p:sp>
      <p:sp>
        <p:nvSpPr>
          <p:cNvPr id="4099" name="Rectangle 5"/>
          <p:cNvSpPr>
            <a:spLocks noGrp="1" noChangeArrowheads="1"/>
          </p:cNvSpPr>
          <p:nvPr>
            <p:ph type="subTitle" idx="1"/>
          </p:nvPr>
        </p:nvSpPr>
        <p:spPr>
          <a:xfrm>
            <a:off x="381000" y="3810000"/>
            <a:ext cx="4876800" cy="2590800"/>
          </a:xfrm>
        </p:spPr>
        <p:txBody>
          <a:bodyPr/>
          <a:lstStyle/>
          <a:p>
            <a:r>
              <a:rPr lang="en-US" smtClean="0"/>
              <a:t>Production and Growth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sz="3200" smtClean="0">
                <a:solidFill>
                  <a:srgbClr val="FFFFFF"/>
                </a:solidFill>
              </a:rPr>
              <a:t>The Importance of Saving and Investment </a:t>
            </a:r>
            <a:endParaRPr lang="en-US" sz="3200" smtClean="0">
              <a:solidFill>
                <a:srgbClr val="FFFFFF"/>
              </a:solidFill>
              <a:latin typeface="Tahoma" pitchFamily="34" charset="0"/>
            </a:endParaRPr>
          </a:p>
        </p:txBody>
      </p:sp>
      <p:sp>
        <p:nvSpPr>
          <p:cNvPr id="19459" name="Rectangle 3"/>
          <p:cNvSpPr>
            <a:spLocks noGrp="1" noChangeArrowheads="1"/>
          </p:cNvSpPr>
          <p:nvPr>
            <p:ph type="body" idx="1"/>
          </p:nvPr>
        </p:nvSpPr>
        <p:spPr/>
        <p:txBody>
          <a:bodyPr/>
          <a:lstStyle/>
          <a:p>
            <a:r>
              <a:rPr lang="en-US" smtClean="0"/>
              <a:t>One way to raise future productivity is to invest more current resources in the production of capital.</a:t>
            </a:r>
          </a:p>
          <a:p>
            <a:pPr>
              <a:buClr>
                <a:srgbClr val="000000"/>
              </a:buClr>
            </a:pPr>
            <a:r>
              <a:rPr lang="en-US" smtClean="0"/>
              <a:t>As the stock of capital rises, the extra output produced from an additional unit of capital falls; this property is called </a:t>
            </a:r>
            <a:r>
              <a:rPr lang="en-US" i="1" smtClean="0">
                <a:solidFill>
                  <a:srgbClr val="25A9A6"/>
                </a:solidFill>
              </a:rPr>
              <a:t>diminishing returns</a:t>
            </a:r>
            <a:r>
              <a:rPr lang="en-US" smtClean="0"/>
              <a:t>.</a:t>
            </a:r>
          </a:p>
          <a:p>
            <a:r>
              <a:rPr lang="en-US" smtClean="0"/>
              <a:t>Because of diminishing returns, an increase in the saving rate leads to higher growth only for a 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609600" y="50800"/>
            <a:ext cx="8229600" cy="685800"/>
          </a:xfrm>
        </p:spPr>
        <p:txBody>
          <a:bodyPr/>
          <a:lstStyle/>
          <a:p>
            <a:pPr algn="l">
              <a:lnSpc>
                <a:spcPct val="80000"/>
              </a:lnSpc>
            </a:pPr>
            <a:r>
              <a:rPr lang="en-US" smtClean="0"/>
              <a:t>Figure 1 Growth and Investment</a:t>
            </a:r>
            <a:endParaRPr lang="en-US" sz="2400" smtClean="0">
              <a:solidFill>
                <a:schemeClr val="bg1"/>
              </a:solidFill>
            </a:endParaRPr>
          </a:p>
        </p:txBody>
      </p:sp>
      <p:sp>
        <p:nvSpPr>
          <p:cNvPr id="23556" name="Rectangle 15"/>
          <p:cNvSpPr>
            <a:spLocks noChangeArrowheads="1"/>
          </p:cNvSpPr>
          <p:nvPr/>
        </p:nvSpPr>
        <p:spPr bwMode="auto">
          <a:xfrm>
            <a:off x="1295400" y="2286000"/>
            <a:ext cx="2965450" cy="3276600"/>
          </a:xfrm>
          <a:prstGeom prst="rect">
            <a:avLst/>
          </a:prstGeom>
          <a:solidFill>
            <a:srgbClr val="E6E9EF"/>
          </a:solidFill>
          <a:ln w="14288">
            <a:solidFill>
              <a:srgbClr val="E6E9EF"/>
            </a:solidFill>
            <a:miter lim="800000"/>
            <a:headEnd/>
            <a:tailEnd/>
          </a:ln>
        </p:spPr>
        <p:txBody>
          <a:bodyPr/>
          <a:lstStyle/>
          <a:p>
            <a:endParaRPr lang="bg-BG"/>
          </a:p>
        </p:txBody>
      </p:sp>
      <p:sp>
        <p:nvSpPr>
          <p:cNvPr id="23557" name="Rectangle 26"/>
          <p:cNvSpPr>
            <a:spLocks noChangeArrowheads="1"/>
          </p:cNvSpPr>
          <p:nvPr/>
        </p:nvSpPr>
        <p:spPr bwMode="auto">
          <a:xfrm>
            <a:off x="5486400" y="2286000"/>
            <a:ext cx="3019425" cy="3276600"/>
          </a:xfrm>
          <a:prstGeom prst="rect">
            <a:avLst/>
          </a:prstGeom>
          <a:solidFill>
            <a:srgbClr val="E6E9EF"/>
          </a:solidFill>
          <a:ln w="14288">
            <a:solidFill>
              <a:srgbClr val="E6E9EF"/>
            </a:solidFill>
            <a:miter lim="800000"/>
            <a:headEnd/>
            <a:tailEnd/>
          </a:ln>
        </p:spPr>
        <p:txBody>
          <a:bodyPr/>
          <a:lstStyle/>
          <a:p>
            <a:endParaRPr lang="bg-BG"/>
          </a:p>
        </p:txBody>
      </p:sp>
      <p:pic>
        <p:nvPicPr>
          <p:cNvPr id="23558" name="Picture 160" descr="Mankiw25-1aPPP"/>
          <p:cNvPicPr>
            <a:picLocks noChangeAspect="1" noChangeArrowheads="1"/>
          </p:cNvPicPr>
          <p:nvPr/>
        </p:nvPicPr>
        <p:blipFill>
          <a:blip r:embed="rId3" cstate="print"/>
          <a:srcRect/>
          <a:stretch>
            <a:fillRect/>
          </a:stretch>
        </p:blipFill>
        <p:spPr bwMode="auto">
          <a:xfrm>
            <a:off x="1143000" y="2133600"/>
            <a:ext cx="3001963" cy="3286125"/>
          </a:xfrm>
          <a:prstGeom prst="rect">
            <a:avLst/>
          </a:prstGeom>
          <a:noFill/>
          <a:ln w="9525">
            <a:noFill/>
            <a:miter lim="800000"/>
            <a:headEnd/>
            <a:tailEnd/>
          </a:ln>
        </p:spPr>
      </p:pic>
      <p:pic>
        <p:nvPicPr>
          <p:cNvPr id="23559" name="Picture 161" descr="Mankiw25-1bPPP"/>
          <p:cNvPicPr>
            <a:picLocks noChangeAspect="1" noChangeArrowheads="1"/>
          </p:cNvPicPr>
          <p:nvPr/>
        </p:nvPicPr>
        <p:blipFill>
          <a:blip r:embed="rId4" cstate="print"/>
          <a:srcRect/>
          <a:stretch>
            <a:fillRect/>
          </a:stretch>
        </p:blipFill>
        <p:spPr bwMode="auto">
          <a:xfrm>
            <a:off x="5410200" y="2133600"/>
            <a:ext cx="2978150" cy="3286125"/>
          </a:xfrm>
          <a:prstGeom prst="rect">
            <a:avLst/>
          </a:prstGeom>
          <a:noFill/>
          <a:ln w="9525">
            <a:noFill/>
            <a:miter lim="800000"/>
            <a:headEnd/>
            <a:tailEnd/>
          </a:ln>
        </p:spPr>
      </p:pic>
      <p:sp>
        <p:nvSpPr>
          <p:cNvPr id="23560" name="Text Box 162"/>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en-US" sz="3200" smtClean="0">
                <a:solidFill>
                  <a:srgbClr val="FFFFFF"/>
                </a:solidFill>
              </a:rPr>
              <a:t>Diminishing Returns and the Catch-Up Effect</a:t>
            </a:r>
            <a:endParaRPr lang="en-US" sz="3200" smtClean="0">
              <a:solidFill>
                <a:srgbClr val="FFFFFF"/>
              </a:solidFill>
              <a:latin typeface="Tahoma" pitchFamily="34" charset="0"/>
            </a:endParaRPr>
          </a:p>
        </p:txBody>
      </p:sp>
      <p:sp>
        <p:nvSpPr>
          <p:cNvPr id="24579" name="Rectangle 3"/>
          <p:cNvSpPr>
            <a:spLocks noGrp="1" noChangeArrowheads="1"/>
          </p:cNvSpPr>
          <p:nvPr>
            <p:ph type="body" idx="1"/>
          </p:nvPr>
        </p:nvSpPr>
        <p:spPr/>
        <p:txBody>
          <a:bodyPr/>
          <a:lstStyle/>
          <a:p>
            <a:endParaRPr lang="en-US" smtClean="0"/>
          </a:p>
          <a:p>
            <a:r>
              <a:rPr lang="en-US" smtClean="0"/>
              <a:t>In the long run, the higher saving rate leads to a higher level of productivity and income, but </a:t>
            </a:r>
            <a:r>
              <a:rPr lang="en-US" i="1" smtClean="0"/>
              <a:t>not</a:t>
            </a:r>
            <a:r>
              <a:rPr lang="en-US" smtClean="0"/>
              <a:t> to higher growth in these areas.</a:t>
            </a:r>
          </a:p>
          <a:p>
            <a:r>
              <a:rPr lang="en-US" smtClean="0"/>
              <a:t>The </a:t>
            </a:r>
            <a:r>
              <a:rPr lang="en-US" i="1" smtClean="0">
                <a:solidFill>
                  <a:srgbClr val="25A9A6"/>
                </a:solidFill>
              </a:rPr>
              <a:t>catch-up effect </a:t>
            </a:r>
            <a:r>
              <a:rPr lang="en-US" smtClean="0"/>
              <a:t>refers to the property whereby countries that start off poor tend to grow more rapidly than countries that start off rich. </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sz="3200" smtClean="0">
                <a:solidFill>
                  <a:srgbClr val="FFFFFF"/>
                </a:solidFill>
              </a:rPr>
              <a:t>Investment from Abroad</a:t>
            </a:r>
            <a:endParaRPr lang="en-US" sz="3200" smtClean="0">
              <a:solidFill>
                <a:srgbClr val="FFFFFF"/>
              </a:solidFill>
              <a:latin typeface="Tahoma" pitchFamily="34" charset="0"/>
            </a:endParaRPr>
          </a:p>
        </p:txBody>
      </p:sp>
      <p:sp>
        <p:nvSpPr>
          <p:cNvPr id="33795" name="Rectangle 3"/>
          <p:cNvSpPr>
            <a:spLocks noGrp="1" noChangeArrowheads="1"/>
          </p:cNvSpPr>
          <p:nvPr>
            <p:ph type="body" idx="1"/>
          </p:nvPr>
        </p:nvSpPr>
        <p:spPr/>
        <p:txBody>
          <a:bodyPr/>
          <a:lstStyle/>
          <a:p>
            <a:pPr>
              <a:defRPr/>
            </a:pPr>
            <a:r>
              <a:rPr lang="en-US" dirty="0" smtClean="0"/>
              <a:t>Governments can increase capital accumulation and long-term economic growth by encouraging investment from foreign sources.</a:t>
            </a:r>
          </a:p>
          <a:p>
            <a:pPr>
              <a:defRPr/>
            </a:pPr>
            <a:r>
              <a:rPr lang="en-US" dirty="0" smtClean="0"/>
              <a:t>Investment from abroad takes several forms:</a:t>
            </a:r>
          </a:p>
          <a:p>
            <a:pPr lvl="1">
              <a:defRPr/>
            </a:pPr>
            <a:r>
              <a:rPr lang="en-US" sz="3200" i="1" dirty="0" smtClean="0">
                <a:ea typeface="+mn-ea"/>
                <a:cs typeface="+mn-cs"/>
              </a:rPr>
              <a:t> </a:t>
            </a:r>
            <a:r>
              <a:rPr lang="en-US" sz="3200" i="1" dirty="0" smtClean="0">
                <a:solidFill>
                  <a:srgbClr val="25A9A6"/>
                </a:solidFill>
                <a:ea typeface="+mn-ea"/>
                <a:cs typeface="+mn-cs"/>
              </a:rPr>
              <a:t>Foreign Direct Investment </a:t>
            </a:r>
            <a:r>
              <a:rPr lang="en-US" dirty="0" smtClean="0"/>
              <a:t>(FDI)</a:t>
            </a:r>
          </a:p>
          <a:p>
            <a:pPr lvl="2">
              <a:defRPr/>
            </a:pPr>
            <a:r>
              <a:rPr lang="en-US" dirty="0" smtClean="0"/>
              <a:t>Capital investment owned and operated by a foreign entity.</a:t>
            </a:r>
          </a:p>
          <a:p>
            <a:pPr lvl="1">
              <a:defRPr/>
            </a:pPr>
            <a:r>
              <a:rPr lang="en-US" sz="3200" i="1" dirty="0" smtClean="0">
                <a:ea typeface="+mn-ea"/>
                <a:cs typeface="+mn-cs"/>
              </a:rPr>
              <a:t> </a:t>
            </a:r>
            <a:r>
              <a:rPr lang="en-US" sz="3200" i="1" dirty="0" smtClean="0">
                <a:solidFill>
                  <a:srgbClr val="25A9A6"/>
                </a:solidFill>
                <a:ea typeface="+mn-ea"/>
                <a:cs typeface="+mn-cs"/>
              </a:rPr>
              <a:t>Foreign Portfolio Investment </a:t>
            </a:r>
            <a:r>
              <a:rPr lang="en-US" dirty="0" smtClean="0"/>
              <a:t>(FPI)</a:t>
            </a:r>
          </a:p>
          <a:p>
            <a:pPr lvl="2">
              <a:defRPr/>
            </a:pPr>
            <a:r>
              <a:rPr lang="en-US" dirty="0" smtClean="0"/>
              <a:t>Investments financed with foreign money but operated by domestic residents.</a:t>
            </a:r>
          </a:p>
          <a:p>
            <a:pPr>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17" dur="5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27"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sz="3200" smtClean="0">
                <a:solidFill>
                  <a:srgbClr val="FFFFFF"/>
                </a:solidFill>
              </a:rPr>
              <a:t>Investment from Abroad</a:t>
            </a:r>
            <a:endParaRPr lang="en-US" sz="3200" smtClean="0">
              <a:solidFill>
                <a:srgbClr val="FFFFFF"/>
              </a:solidFill>
              <a:latin typeface="Tahoma" pitchFamily="34" charset="0"/>
            </a:endParaRPr>
          </a:p>
        </p:txBody>
      </p:sp>
      <p:sp>
        <p:nvSpPr>
          <p:cNvPr id="26627" name="Rectangle 3"/>
          <p:cNvSpPr>
            <a:spLocks noGrp="1" noChangeArrowheads="1"/>
          </p:cNvSpPr>
          <p:nvPr>
            <p:ph type="body" idx="1"/>
          </p:nvPr>
        </p:nvSpPr>
        <p:spPr/>
        <p:txBody>
          <a:bodyPr/>
          <a:lstStyle/>
          <a:p>
            <a:pPr>
              <a:buFontTx/>
              <a:buNone/>
            </a:pPr>
            <a:endParaRPr lang="en-US" sz="2200" smtClean="0"/>
          </a:p>
          <a:p>
            <a:r>
              <a:rPr lang="en-US" smtClean="0"/>
              <a:t>Lesson from the World War II: Economic distress often leads to political turmoil, international tensions, and military conflicts.</a:t>
            </a:r>
          </a:p>
          <a:p>
            <a:endParaRPr lang="en-US" i="1" smtClean="0"/>
          </a:p>
          <a:p>
            <a:r>
              <a:rPr lang="en-US" i="1" smtClean="0"/>
              <a:t> </a:t>
            </a:r>
            <a:r>
              <a:rPr lang="en-US" sz="2600" i="1" smtClean="0">
                <a:solidFill>
                  <a:srgbClr val="25A9A6"/>
                </a:solidFill>
              </a:rPr>
              <a:t>World Bank </a:t>
            </a:r>
            <a:r>
              <a:rPr lang="en-US" sz="2600" smtClean="0"/>
              <a:t>– an international organization that tries to encourage the flow of investment to poor countries, set up together with its sister organization </a:t>
            </a:r>
            <a:r>
              <a:rPr lang="en-US" sz="2600" i="1" smtClean="0">
                <a:solidFill>
                  <a:srgbClr val="25A9A6"/>
                </a:solidFill>
              </a:rPr>
              <a:t>International Monetary Fund</a:t>
            </a:r>
            <a:r>
              <a:rPr lang="en-US" sz="2600" smtClean="0"/>
              <a:t> (IMF) after the World War II.</a:t>
            </a:r>
          </a:p>
          <a:p>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en-US" sz="3200" smtClean="0">
                <a:solidFill>
                  <a:srgbClr val="FFFFFF"/>
                </a:solidFill>
              </a:rPr>
              <a:t>Education</a:t>
            </a:r>
            <a:endParaRPr lang="en-US" sz="3200" smtClean="0">
              <a:solidFill>
                <a:srgbClr val="FFFFFF"/>
              </a:solidFill>
              <a:latin typeface="Tahoma" pitchFamily="34" charset="0"/>
            </a:endParaRPr>
          </a:p>
        </p:txBody>
      </p:sp>
      <p:sp>
        <p:nvSpPr>
          <p:cNvPr id="23555" name="Rectangle 3"/>
          <p:cNvSpPr>
            <a:spLocks noGrp="1" noChangeArrowheads="1"/>
          </p:cNvSpPr>
          <p:nvPr>
            <p:ph type="body" idx="1"/>
          </p:nvPr>
        </p:nvSpPr>
        <p:spPr/>
        <p:txBody>
          <a:bodyPr/>
          <a:lstStyle/>
          <a:p>
            <a:r>
              <a:rPr lang="en-US" smtClean="0"/>
              <a:t>For a country’s long-run growth, education is at least as important as investment in physical capital.</a:t>
            </a:r>
          </a:p>
          <a:p>
            <a:pPr lvl="1"/>
            <a:r>
              <a:rPr lang="en-US" smtClean="0"/>
              <a:t>In the developed economies of Western Europe and North America States, each year of schooling raises a person’s wage, on average, by about 10 percent.</a:t>
            </a:r>
          </a:p>
          <a:p>
            <a:pPr lvl="1"/>
            <a:r>
              <a:rPr lang="en-US" smtClean="0"/>
              <a:t>Thus, one way the government can enhance the standard of living is to provide schools and encourage the population to take advantage of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sz="3200" smtClean="0">
                <a:solidFill>
                  <a:srgbClr val="FFFFFF"/>
                </a:solidFill>
              </a:rPr>
              <a:t>Education</a:t>
            </a:r>
            <a:endParaRPr lang="en-US" sz="3200" smtClean="0">
              <a:solidFill>
                <a:srgbClr val="FFFFFF"/>
              </a:solidFill>
              <a:latin typeface="Tahoma" pitchFamily="34" charset="0"/>
            </a:endParaRPr>
          </a:p>
        </p:txBody>
      </p:sp>
      <p:sp>
        <p:nvSpPr>
          <p:cNvPr id="24579" name="Rectangle 3"/>
          <p:cNvSpPr>
            <a:spLocks noGrp="1" noChangeArrowheads="1"/>
          </p:cNvSpPr>
          <p:nvPr>
            <p:ph type="body" idx="1"/>
          </p:nvPr>
        </p:nvSpPr>
        <p:spPr/>
        <p:txBody>
          <a:bodyPr/>
          <a:lstStyle/>
          <a:p>
            <a:r>
              <a:rPr lang="en-US" sz="2600" smtClean="0"/>
              <a:t>On the one hand, investment in human capital has an opportunity cost – the wages students forego while being in school.</a:t>
            </a:r>
          </a:p>
          <a:p>
            <a:r>
              <a:rPr lang="en-US" sz="2600" smtClean="0"/>
              <a:t>On the other hand, however, there is a positive externality of education – when an educated person generates new ideas about how best to produce goods and services, they enter society’s pool of knowledge and provide an external benefit to others. This justifies public investment in education.</a:t>
            </a:r>
          </a:p>
          <a:p>
            <a:r>
              <a:rPr lang="en-US" sz="2600" smtClean="0"/>
              <a:t>One problem facing some poor countries is the </a:t>
            </a:r>
            <a:r>
              <a:rPr lang="en-US" sz="2800" i="1" smtClean="0">
                <a:solidFill>
                  <a:srgbClr val="25A9A6"/>
                </a:solidFill>
              </a:rPr>
              <a:t>brain drain</a:t>
            </a:r>
            <a:r>
              <a:rPr lang="en-US" sz="2600" smtClean="0"/>
              <a:t> – the emigration of many of the most highly educated workers to rich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en-US" sz="3200" smtClean="0">
                <a:solidFill>
                  <a:srgbClr val="FFFFFF"/>
                </a:solidFill>
              </a:rPr>
              <a:t>Property Rights and Political Stability</a:t>
            </a:r>
            <a:endParaRPr lang="en-US" sz="3200" smtClean="0">
              <a:solidFill>
                <a:srgbClr val="FFFFFF"/>
              </a:solidFill>
              <a:latin typeface="Tahoma" pitchFamily="34" charset="0"/>
            </a:endParaRPr>
          </a:p>
        </p:txBody>
      </p:sp>
      <p:sp>
        <p:nvSpPr>
          <p:cNvPr id="25603" name="Rectangle 3"/>
          <p:cNvSpPr>
            <a:spLocks noGrp="1" noChangeArrowheads="1"/>
          </p:cNvSpPr>
          <p:nvPr>
            <p:ph type="body" idx="1"/>
          </p:nvPr>
        </p:nvSpPr>
        <p:spPr/>
        <p:txBody>
          <a:bodyPr/>
          <a:lstStyle/>
          <a:p>
            <a:r>
              <a:rPr lang="en-US" sz="2400" i="1" smtClean="0"/>
              <a:t> </a:t>
            </a:r>
            <a:r>
              <a:rPr lang="en-US" sz="2400" i="1" smtClean="0">
                <a:solidFill>
                  <a:srgbClr val="25A9A6"/>
                </a:solidFill>
              </a:rPr>
              <a:t>Property rights </a:t>
            </a:r>
            <a:r>
              <a:rPr lang="en-US" sz="2400" smtClean="0"/>
              <a:t>refer to the ability of people to exercise authority over the resources they own.</a:t>
            </a:r>
          </a:p>
          <a:p>
            <a:pPr lvl="1"/>
            <a:r>
              <a:rPr lang="en-US" sz="2000" smtClean="0"/>
              <a:t>An economy-wide respect for property rights is an important prerequisite for the price system to work and division of production among firms to be coordinated efficiently. </a:t>
            </a:r>
          </a:p>
          <a:p>
            <a:pPr lvl="1"/>
            <a:r>
              <a:rPr lang="en-US" sz="2000" smtClean="0"/>
              <a:t>In many less developed countries, the system of justice does not work well – contracts are hard to enforce and theft and fraud often go unpunished. This makes investment in business risky and discourages foreign investors.</a:t>
            </a:r>
          </a:p>
          <a:p>
            <a:pPr lvl="1"/>
            <a:r>
              <a:rPr lang="en-US" sz="2000" smtClean="0"/>
              <a:t>In more extreme cases, the government not only fails to enforce property rights but actually infringes upon them – to do business, firms are expected to bribe government officials. Corruption impedes the coordination power of markets and undermines the efficiency of market economies.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sz="3200" smtClean="0">
                <a:solidFill>
                  <a:srgbClr val="FFFFFF"/>
                </a:solidFill>
              </a:rPr>
              <a:t>Property Rights and Political Stability</a:t>
            </a:r>
            <a:endParaRPr lang="en-US" sz="3200" smtClean="0">
              <a:solidFill>
                <a:srgbClr val="FFFFFF"/>
              </a:solidFill>
              <a:latin typeface="Tahoma" pitchFamily="34" charset="0"/>
            </a:endParaRPr>
          </a:p>
        </p:txBody>
      </p:sp>
      <p:sp>
        <p:nvSpPr>
          <p:cNvPr id="26627" name="Rectangle 3"/>
          <p:cNvSpPr>
            <a:spLocks noGrp="1" noChangeArrowheads="1"/>
          </p:cNvSpPr>
          <p:nvPr>
            <p:ph type="body" idx="1"/>
          </p:nvPr>
        </p:nvSpPr>
        <p:spPr/>
        <p:txBody>
          <a:bodyPr/>
          <a:lstStyle/>
          <a:p>
            <a:pPr marL="342900" lvl="1" indent="-342900"/>
            <a:endParaRPr lang="en-US" sz="2400" smtClean="0"/>
          </a:p>
          <a:p>
            <a:pPr marL="342900" lvl="1" indent="-342900"/>
            <a:r>
              <a:rPr lang="en-US" sz="2400" smtClean="0"/>
              <a:t>Another threat to property rights is political instability. If  a revolutionary government can confiscate the capital of some businesses, as was often true after communist revolutions, domestic residents have less incentives to save, invest and start new businesses.</a:t>
            </a:r>
          </a:p>
          <a:p>
            <a:r>
              <a:rPr lang="en-US" sz="2400" smtClean="0"/>
              <a:t>A country with an efficient court system, honest government officials, and a stable constitution will enjoy a higher economic standard of living than a country with a poor court system, corrupt officials and frequent revolutions and coups.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sz="3200" smtClean="0">
                <a:solidFill>
                  <a:srgbClr val="FFFFFF"/>
                </a:solidFill>
              </a:rPr>
              <a:t>Free Trade</a:t>
            </a:r>
            <a:endParaRPr lang="en-US" sz="3200" smtClean="0">
              <a:solidFill>
                <a:srgbClr val="FFFFFF"/>
              </a:solidFill>
              <a:latin typeface="Tahoma" pitchFamily="34" charset="0"/>
            </a:endParaRPr>
          </a:p>
        </p:txBody>
      </p:sp>
      <p:sp>
        <p:nvSpPr>
          <p:cNvPr id="27651" name="Rectangle 3"/>
          <p:cNvSpPr>
            <a:spLocks noGrp="1" noChangeArrowheads="1"/>
          </p:cNvSpPr>
          <p:nvPr>
            <p:ph type="body" idx="1"/>
          </p:nvPr>
        </p:nvSpPr>
        <p:spPr/>
        <p:txBody>
          <a:bodyPr/>
          <a:lstStyle/>
          <a:p>
            <a:r>
              <a:rPr lang="en-US" smtClean="0"/>
              <a:t>Trade is, in some ways, a type of technology. When a country exports wheat and imports steel, the country benefits in the same way as if it has invented a technology for turning wheat into steel.</a:t>
            </a:r>
          </a:p>
          <a:p>
            <a:r>
              <a:rPr lang="en-US" smtClean="0"/>
              <a:t>A country that eliminates trade restrictions will experience the same kind of economic growth that would occur after a major technological advance.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лавие 1"/>
          <p:cNvSpPr>
            <a:spLocks noGrp="1"/>
          </p:cNvSpPr>
          <p:nvPr>
            <p:ph type="title"/>
          </p:nvPr>
        </p:nvSpPr>
        <p:spPr/>
        <p:txBody>
          <a:bodyPr/>
          <a:lstStyle/>
          <a:p>
            <a:r>
              <a:rPr lang="en-US" smtClean="0"/>
              <a:t>Revision</a:t>
            </a:r>
            <a:endParaRPr lang="bg-BG" smtClean="0"/>
          </a:p>
        </p:txBody>
      </p:sp>
      <p:sp>
        <p:nvSpPr>
          <p:cNvPr id="3" name="Контейнер за съдържание 2"/>
          <p:cNvSpPr>
            <a:spLocks noGrp="1"/>
          </p:cNvSpPr>
          <p:nvPr>
            <p:ph idx="1"/>
          </p:nvPr>
        </p:nvSpPr>
        <p:spPr/>
        <p:txBody>
          <a:bodyPr/>
          <a:lstStyle/>
          <a:p>
            <a:r>
              <a:rPr lang="en-US" sz="2800" smtClean="0"/>
              <a:t>What is GDP?</a:t>
            </a:r>
          </a:p>
          <a:p>
            <a:pPr>
              <a:buFontTx/>
              <a:buNone/>
            </a:pPr>
            <a:r>
              <a:rPr lang="en-US" sz="2400" smtClean="0"/>
              <a:t>Gross domestic product (GDP) is the market value of all final goods and services produced within a country in a given period of time.</a:t>
            </a:r>
          </a:p>
          <a:p>
            <a:endParaRPr lang="en-US" sz="2800" smtClean="0"/>
          </a:p>
          <a:p>
            <a:r>
              <a:rPr lang="en-US" sz="2800" smtClean="0"/>
              <a:t>What does GDP measure?</a:t>
            </a:r>
          </a:p>
          <a:p>
            <a:pPr>
              <a:buFontTx/>
              <a:buNone/>
            </a:pPr>
            <a:r>
              <a:rPr lang="en-US" sz="2800" smtClean="0"/>
              <a:t>GDP measures two things at once:</a:t>
            </a:r>
          </a:p>
          <a:p>
            <a:pPr>
              <a:buFontTx/>
              <a:buChar char="-"/>
            </a:pPr>
            <a:r>
              <a:rPr lang="en-US" sz="2800" smtClean="0"/>
              <a:t>the total income of everyone in the economy</a:t>
            </a:r>
          </a:p>
          <a:p>
            <a:pPr>
              <a:buFontTx/>
              <a:buChar char="-"/>
            </a:pPr>
            <a:r>
              <a:rPr lang="en-US" sz="2800" smtClean="0"/>
              <a:t>the total expenditure on the economy’s output of goods and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en-US" sz="3200" smtClean="0">
                <a:solidFill>
                  <a:srgbClr val="FFFFFF"/>
                </a:solidFill>
              </a:rPr>
              <a:t>Free Trade</a:t>
            </a:r>
            <a:endParaRPr lang="en-US" sz="3200" smtClean="0">
              <a:solidFill>
                <a:srgbClr val="FFFFFF"/>
              </a:solidFill>
              <a:latin typeface="Tahoma" pitchFamily="34" charset="0"/>
            </a:endParaRPr>
          </a:p>
        </p:txBody>
      </p:sp>
      <p:sp>
        <p:nvSpPr>
          <p:cNvPr id="40963" name="Rectangle 3"/>
          <p:cNvSpPr>
            <a:spLocks noGrp="1" noChangeArrowheads="1"/>
          </p:cNvSpPr>
          <p:nvPr>
            <p:ph type="body" idx="1"/>
          </p:nvPr>
        </p:nvSpPr>
        <p:spPr/>
        <p:txBody>
          <a:bodyPr/>
          <a:lstStyle/>
          <a:p>
            <a:pPr>
              <a:defRPr/>
            </a:pPr>
            <a:r>
              <a:rPr lang="en-US" sz="2600" dirty="0" smtClean="0"/>
              <a:t>Some countries engage in . . .</a:t>
            </a:r>
          </a:p>
          <a:p>
            <a:pPr lvl="1">
              <a:defRPr/>
            </a:pPr>
            <a:r>
              <a:rPr lang="en-US" sz="2400" dirty="0" smtClean="0"/>
              <a:t>. . . </a:t>
            </a:r>
            <a:r>
              <a:rPr lang="en-US" sz="2400" i="1" dirty="0" smtClean="0"/>
              <a:t>inward-orientated</a:t>
            </a:r>
            <a:r>
              <a:rPr lang="en-US" sz="2400" dirty="0" smtClean="0"/>
              <a:t> trade policies, avoiding interaction with other countries.</a:t>
            </a:r>
          </a:p>
          <a:p>
            <a:pPr lvl="2">
              <a:defRPr/>
            </a:pPr>
            <a:r>
              <a:rPr lang="en-US" sz="2000" dirty="0" smtClean="0"/>
              <a:t>Policymakers in less-developed countries (esp. former colonies in Africa and Latin America) impose tariffs and other trade restriction following </a:t>
            </a:r>
            <a:r>
              <a:rPr lang="en-US" sz="2000" i="1" dirty="0" smtClean="0">
                <a:ea typeface="+mn-ea"/>
                <a:cs typeface="+mn-cs"/>
              </a:rPr>
              <a:t>th</a:t>
            </a:r>
            <a:r>
              <a:rPr lang="en-US" sz="2000" dirty="0" smtClean="0"/>
              <a:t>e </a:t>
            </a:r>
            <a:r>
              <a:rPr lang="en-US" sz="2000" i="1" dirty="0" smtClean="0">
                <a:solidFill>
                  <a:srgbClr val="25A9A6"/>
                </a:solidFill>
                <a:ea typeface="+mn-ea"/>
                <a:cs typeface="+mn-cs"/>
              </a:rPr>
              <a:t>infant industry argument</a:t>
            </a:r>
            <a:r>
              <a:rPr lang="en-US" sz="2000" dirty="0" smtClean="0"/>
              <a:t> – domestic firms claim they are too small and vulnerable and need protection from foreign competition in order to survive and grow competitive.</a:t>
            </a:r>
          </a:p>
          <a:p>
            <a:pPr lvl="1">
              <a:defRPr/>
            </a:pPr>
            <a:r>
              <a:rPr lang="en-US" dirty="0" smtClean="0"/>
              <a:t>.</a:t>
            </a:r>
            <a:r>
              <a:rPr lang="en-US" sz="2400" dirty="0" smtClean="0"/>
              <a:t> . . </a:t>
            </a:r>
            <a:r>
              <a:rPr lang="en-US" sz="2400" i="1" dirty="0" smtClean="0"/>
              <a:t>outward-orientated</a:t>
            </a:r>
            <a:r>
              <a:rPr lang="en-US" sz="2400" dirty="0" smtClean="0"/>
              <a:t> trade policies, encouraging interaction with other countries.</a:t>
            </a:r>
          </a:p>
          <a:p>
            <a:pPr>
              <a:defRPr/>
            </a:pPr>
            <a:r>
              <a:rPr lang="en-US" sz="2600" dirty="0" smtClean="0"/>
              <a:t>Landlocked countries find international trade more difficult and tend to have lower level of income than countries with easy access to the world’s waterways.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7" dur="500"/>
                                        <p:tgtEl>
                                          <p:spTgt spid="409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1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sz="3200" smtClean="0">
                <a:solidFill>
                  <a:srgbClr val="FFFFFF"/>
                </a:solidFill>
              </a:rPr>
              <a:t>Research and Development</a:t>
            </a:r>
            <a:endParaRPr lang="en-US" sz="3200" smtClean="0">
              <a:solidFill>
                <a:srgbClr val="FFFFFF"/>
              </a:solidFill>
              <a:latin typeface="Tahoma" pitchFamily="34" charset="0"/>
            </a:endParaRPr>
          </a:p>
        </p:txBody>
      </p:sp>
      <p:sp>
        <p:nvSpPr>
          <p:cNvPr id="29699" name="Rectangle 3"/>
          <p:cNvSpPr>
            <a:spLocks noGrp="1" noChangeArrowheads="1"/>
          </p:cNvSpPr>
          <p:nvPr>
            <p:ph type="body" idx="1"/>
          </p:nvPr>
        </p:nvSpPr>
        <p:spPr/>
        <p:txBody>
          <a:bodyPr/>
          <a:lstStyle/>
          <a:p>
            <a:endParaRPr lang="en-US" smtClean="0"/>
          </a:p>
          <a:p>
            <a:r>
              <a:rPr lang="en-US" smtClean="0"/>
              <a:t>The advance of technological knowledge has led to higher standards of living.</a:t>
            </a:r>
          </a:p>
          <a:p>
            <a:pPr lvl="1"/>
            <a:r>
              <a:rPr lang="en-US" smtClean="0"/>
              <a:t>Most technological advance comes from private research by firms and individual inventors.</a:t>
            </a:r>
          </a:p>
          <a:p>
            <a:pPr lvl="1"/>
            <a:r>
              <a:rPr lang="en-US" smtClean="0"/>
              <a:t>Government can encourage the development of new technologies through research grants, tax breaks, and the patent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7" dur="500"/>
                                        <p:tgtEl>
                                          <p:spTgt spid="29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1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sz="3200" smtClean="0">
                <a:solidFill>
                  <a:srgbClr val="FFFFFF"/>
                </a:solidFill>
              </a:rPr>
              <a:t>Population Growth</a:t>
            </a:r>
          </a:p>
        </p:txBody>
      </p:sp>
      <p:sp>
        <p:nvSpPr>
          <p:cNvPr id="30723" name="Rectangle 3"/>
          <p:cNvSpPr>
            <a:spLocks noGrp="1" noChangeArrowheads="1"/>
          </p:cNvSpPr>
          <p:nvPr>
            <p:ph type="body" idx="1"/>
          </p:nvPr>
        </p:nvSpPr>
        <p:spPr/>
        <p:txBody>
          <a:bodyPr/>
          <a:lstStyle/>
          <a:p>
            <a:r>
              <a:rPr lang="en-US" sz="2500" smtClean="0"/>
              <a:t>Population growth is a key determinant of country’s labor force.</a:t>
            </a:r>
          </a:p>
          <a:p>
            <a:r>
              <a:rPr lang="en-US" sz="2500" smtClean="0"/>
              <a:t>Economists and other social scientists have long debated how population growth affects a society.</a:t>
            </a:r>
          </a:p>
          <a:p>
            <a:r>
              <a:rPr lang="en-US" sz="2500" smtClean="0"/>
              <a:t>On the one hand, countries with large populations tend to produce greater GDP than countries with small populations.</a:t>
            </a:r>
          </a:p>
          <a:p>
            <a:r>
              <a:rPr lang="en-US" sz="2500" smtClean="0"/>
              <a:t>On the other hand, population growth interacts with other factors of production:</a:t>
            </a:r>
          </a:p>
          <a:p>
            <a:pPr lvl="1"/>
            <a:r>
              <a:rPr lang="en-US" sz="2500" smtClean="0"/>
              <a:t>Stretching natural resources</a:t>
            </a:r>
          </a:p>
          <a:p>
            <a:pPr lvl="1"/>
            <a:r>
              <a:rPr lang="en-US" sz="2500" smtClean="0"/>
              <a:t>Diluting the capital stock</a:t>
            </a:r>
          </a:p>
          <a:p>
            <a:pPr lvl="1"/>
            <a:r>
              <a:rPr lang="en-US" sz="2500" smtClean="0"/>
              <a:t>Promoting technological progress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22" dur="500"/>
                                        <p:tgtEl>
                                          <p:spTgt spid="30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27" dur="500"/>
                                        <p:tgtEl>
                                          <p:spTgt spid="307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blinds(horizontal)">
                                      <p:cBhvr>
                                        <p:cTn id="3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en-US" sz="3200" smtClean="0">
                <a:solidFill>
                  <a:srgbClr val="FFFFFF"/>
                </a:solidFill>
              </a:rPr>
              <a:t>Population Growth</a:t>
            </a:r>
          </a:p>
        </p:txBody>
      </p:sp>
      <p:sp>
        <p:nvSpPr>
          <p:cNvPr id="30723" name="Rectangle 3"/>
          <p:cNvSpPr>
            <a:spLocks noGrp="1" noChangeArrowheads="1"/>
          </p:cNvSpPr>
          <p:nvPr>
            <p:ph type="body" idx="1"/>
          </p:nvPr>
        </p:nvSpPr>
        <p:spPr/>
        <p:txBody>
          <a:bodyPr/>
          <a:lstStyle/>
          <a:p>
            <a:pPr>
              <a:buFontTx/>
              <a:buNone/>
            </a:pPr>
            <a:endParaRPr lang="en-US" sz="2000" smtClean="0"/>
          </a:p>
          <a:p>
            <a:r>
              <a:rPr lang="en-US" sz="3000" smtClean="0"/>
              <a:t>Reducing the rate of population growth is widely thought to be one way less developed countries can try to raise their standards of living.</a:t>
            </a:r>
          </a:p>
          <a:p>
            <a:pPr lvl="1">
              <a:buFontTx/>
              <a:buNone/>
            </a:pPr>
            <a:r>
              <a:rPr lang="en-US" sz="2600" smtClean="0"/>
              <a:t>Example: China fines couples with more than one child.</a:t>
            </a:r>
          </a:p>
          <a:p>
            <a:r>
              <a:rPr lang="en-US" sz="3000" smtClean="0"/>
              <a:t>Policies that increase awareness of birth control techniques and foster equal treatment of women are another way for less developed economies to reduce the rate of population growth without restricting their citizens’ freedom directly.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31747" name="Rectangle 3"/>
          <p:cNvSpPr>
            <a:spLocks noGrp="1" noChangeArrowheads="1"/>
          </p:cNvSpPr>
          <p:nvPr>
            <p:ph type="body" idx="1"/>
          </p:nvPr>
        </p:nvSpPr>
        <p:spPr/>
        <p:txBody>
          <a:bodyPr/>
          <a:lstStyle/>
          <a:p>
            <a:r>
              <a:rPr lang="en-US" sz="2800" smtClean="0"/>
              <a:t>Economic prosperity, as measured by real GDP per person, varies substantially around the world.</a:t>
            </a:r>
          </a:p>
          <a:p>
            <a:r>
              <a:rPr lang="en-US" sz="2800" smtClean="0"/>
              <a:t>The average income of the world’s richest countries is more than ten times that in the world’s poorest countries.</a:t>
            </a:r>
          </a:p>
          <a:p>
            <a:r>
              <a:rPr lang="en-US" sz="2800" smtClean="0"/>
              <a:t>The standard of living in an economy depends on the economy’s ability to produce goods and services.</a:t>
            </a:r>
          </a:p>
          <a:p>
            <a:r>
              <a:rPr lang="en-US" sz="2800" smtClean="0"/>
              <a:t>Productivity depends on the amounts of physical capital, human capital, natural resources, and technological knowledge available to workers.</a:t>
            </a:r>
          </a:p>
          <a:p>
            <a:endParaRPr lang="en-US" sz="2800" smtClean="0"/>
          </a:p>
        </p:txBody>
      </p:sp>
      <p:sp>
        <p:nvSpPr>
          <p:cNvPr id="3686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7" dur="500"/>
                                        <p:tgtEl>
                                          <p:spTgt spid="31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17"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32771" name="Rectangle 3"/>
          <p:cNvSpPr>
            <a:spLocks noGrp="1" noChangeArrowheads="1"/>
          </p:cNvSpPr>
          <p:nvPr>
            <p:ph type="body" idx="1"/>
          </p:nvPr>
        </p:nvSpPr>
        <p:spPr/>
        <p:txBody>
          <a:bodyPr/>
          <a:lstStyle/>
          <a:p>
            <a:r>
              <a:rPr lang="en-US" sz="2600" smtClean="0"/>
              <a:t>Government policies can influence the economy’s growth rate in many different ways.</a:t>
            </a:r>
          </a:p>
          <a:p>
            <a:r>
              <a:rPr lang="en-US" sz="2600" smtClean="0"/>
              <a:t>The accumulation of capital is subject to diminishing returns.</a:t>
            </a:r>
          </a:p>
          <a:p>
            <a:r>
              <a:rPr lang="en-US" sz="2600" smtClean="0"/>
              <a:t>Because of diminishing returns, higher saving leads to a higher growth for a period of time, but growth will eventually slow down.</a:t>
            </a:r>
          </a:p>
          <a:p>
            <a:r>
              <a:rPr lang="en-US" sz="2600" smtClean="0"/>
              <a:t>Also because of diminishing returns, the return to capital is especially high in poor countries.</a:t>
            </a:r>
          </a:p>
          <a:p>
            <a:r>
              <a:rPr lang="en-US" sz="2600" smtClean="0"/>
              <a:t>Another way government can enhance the standard of living is to provide schools and encourage the population to take advantage of them.</a:t>
            </a:r>
          </a:p>
          <a:p>
            <a:endParaRPr lang="en-US" sz="2800" smtClean="0"/>
          </a:p>
          <a:p>
            <a:endParaRPr lang="en-US" sz="2800" smtClean="0"/>
          </a:p>
        </p:txBody>
      </p:sp>
      <p:sp>
        <p:nvSpPr>
          <p:cNvPr id="3789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7" dur="500"/>
                                        <p:tgtEl>
                                          <p:spTgt spid="32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2"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32771" name="Rectangle 3"/>
          <p:cNvSpPr>
            <a:spLocks noGrp="1" noChangeArrowheads="1"/>
          </p:cNvSpPr>
          <p:nvPr>
            <p:ph type="body" idx="1"/>
          </p:nvPr>
        </p:nvSpPr>
        <p:spPr/>
        <p:txBody>
          <a:bodyPr/>
          <a:lstStyle/>
          <a:p>
            <a:r>
              <a:rPr lang="en-US" sz="2400" smtClean="0"/>
              <a:t>Governments can also increase capital accumulation and long-term economic growth by encouraging investment from foreign sources.</a:t>
            </a:r>
          </a:p>
          <a:p>
            <a:r>
              <a:rPr lang="en-US" sz="2400" smtClean="0"/>
              <a:t>To encourage domestic citizens to save and foreign firms to invest and do business locally, property rights and political stability need to be guaranteed in the country.</a:t>
            </a:r>
          </a:p>
          <a:p>
            <a:pPr marL="342900" lvl="1" indent="-342900"/>
            <a:r>
              <a:rPr lang="en-US" sz="2400" smtClean="0"/>
              <a:t>Another way in which government can increase the long-term economic growth is to encourage the development of new technologies through research grants, tax breaks, and the patent system.</a:t>
            </a:r>
          </a:p>
          <a:p>
            <a:pPr marL="342900" lvl="1" indent="-342900"/>
            <a:r>
              <a:rPr lang="en-US" sz="2400" smtClean="0"/>
              <a:t>It is widely thought that less developed countries can try to raise their standards of living by reducing the rate of their population growth.</a:t>
            </a:r>
          </a:p>
          <a:p>
            <a:pPr marL="342900" lvl="1" indent="-342900"/>
            <a:endParaRPr lang="en-US" smtClean="0"/>
          </a:p>
          <a:p>
            <a:endParaRPr lang="en-US" sz="2800" smtClean="0"/>
          </a:p>
          <a:p>
            <a:endParaRPr lang="en-US" sz="2800" smtClean="0"/>
          </a:p>
          <a:p>
            <a:endParaRPr lang="en-US" sz="2800" smtClean="0"/>
          </a:p>
        </p:txBody>
      </p:sp>
      <p:sp>
        <p:nvSpPr>
          <p:cNvPr id="3891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лавие 1"/>
          <p:cNvSpPr>
            <a:spLocks noGrp="1"/>
          </p:cNvSpPr>
          <p:nvPr>
            <p:ph type="title"/>
          </p:nvPr>
        </p:nvSpPr>
        <p:spPr/>
        <p:txBody>
          <a:bodyPr/>
          <a:lstStyle/>
          <a:p>
            <a:r>
              <a:rPr lang="en-US" smtClean="0"/>
              <a:t>Revision</a:t>
            </a:r>
            <a:endParaRPr lang="bg-BG" smtClean="0"/>
          </a:p>
        </p:txBody>
      </p:sp>
      <p:sp>
        <p:nvSpPr>
          <p:cNvPr id="3" name="Контейнер за съдържание 2"/>
          <p:cNvSpPr>
            <a:spLocks noGrp="1"/>
          </p:cNvSpPr>
          <p:nvPr>
            <p:ph idx="1"/>
          </p:nvPr>
        </p:nvSpPr>
        <p:spPr/>
        <p:txBody>
          <a:bodyPr/>
          <a:lstStyle/>
          <a:p>
            <a:r>
              <a:rPr lang="en-US" sz="2800" smtClean="0"/>
              <a:t>How GDP is calculated?</a:t>
            </a:r>
          </a:p>
          <a:p>
            <a:pPr>
              <a:buFontTx/>
              <a:buChar char="-"/>
            </a:pPr>
            <a:r>
              <a:rPr lang="en-US" sz="2400" smtClean="0"/>
              <a:t>by adding up the total income (wages, rent and profit) paid by firms</a:t>
            </a:r>
          </a:p>
          <a:p>
            <a:pPr>
              <a:buFontTx/>
              <a:buChar char="-"/>
            </a:pPr>
            <a:r>
              <a:rPr lang="en-US" sz="2400" smtClean="0"/>
              <a:t>by adding up the total expenditure by households</a:t>
            </a:r>
            <a:endParaRPr lang="bg-BG" sz="2400" smtClean="0"/>
          </a:p>
          <a:p>
            <a:r>
              <a:rPr lang="en-US" sz="2800" smtClean="0"/>
              <a:t>What are the components of GDP in terms of spending?</a:t>
            </a:r>
          </a:p>
          <a:p>
            <a:pPr algn="ctr">
              <a:buFontTx/>
              <a:buNone/>
            </a:pPr>
            <a:r>
              <a:rPr lang="en-US" sz="2600" smtClean="0"/>
              <a:t>Y = C + I + G + NX</a:t>
            </a:r>
          </a:p>
          <a:p>
            <a:r>
              <a:rPr lang="en-US" sz="2800" smtClean="0"/>
              <a:t>What distinguishes real GDP from nominal GDP?</a:t>
            </a:r>
          </a:p>
          <a:p>
            <a:pPr>
              <a:buFontTx/>
              <a:buChar char="-"/>
            </a:pPr>
            <a:r>
              <a:rPr lang="en-US" sz="2400" i="1" smtClean="0"/>
              <a:t>Nominal GDP </a:t>
            </a:r>
            <a:r>
              <a:rPr lang="en-US" sz="2400" smtClean="0"/>
              <a:t>values the production of goods and services at </a:t>
            </a:r>
            <a:r>
              <a:rPr lang="en-US" sz="2400" i="1" smtClean="0"/>
              <a:t>current prices</a:t>
            </a:r>
            <a:r>
              <a:rPr lang="en-US" sz="2400" smtClean="0"/>
              <a:t>.</a:t>
            </a:r>
          </a:p>
          <a:p>
            <a:pPr>
              <a:buFontTx/>
              <a:buChar char="-"/>
            </a:pPr>
            <a:r>
              <a:rPr lang="en-US" sz="2400" i="1" smtClean="0"/>
              <a:t>Real GDP </a:t>
            </a:r>
            <a:r>
              <a:rPr lang="en-US" sz="2400" smtClean="0"/>
              <a:t>values the production of goods and services at </a:t>
            </a:r>
            <a:r>
              <a:rPr lang="en-US" sz="2400" i="1" smtClean="0"/>
              <a:t>constant prices</a:t>
            </a:r>
            <a:r>
              <a:rPr lang="en-US" sz="2400" smtClean="0"/>
              <a:t>.</a:t>
            </a:r>
            <a:endParaRPr lang="en-US" sz="2400" i="1" smtClean="0"/>
          </a:p>
          <a:p>
            <a:endParaRPr lang="en-US" sz="2800" smtClean="0"/>
          </a:p>
          <a:p>
            <a:pPr algn="ctr"/>
            <a:endParaRPr lang="en-US" sz="2800" smtClean="0"/>
          </a:p>
          <a:p>
            <a:pPr>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лавие 1"/>
          <p:cNvSpPr>
            <a:spLocks noGrp="1"/>
          </p:cNvSpPr>
          <p:nvPr>
            <p:ph type="title"/>
          </p:nvPr>
        </p:nvSpPr>
        <p:spPr/>
        <p:txBody>
          <a:bodyPr/>
          <a:lstStyle/>
          <a:p>
            <a:r>
              <a:rPr lang="en-US" smtClean="0"/>
              <a:t>Revision</a:t>
            </a:r>
            <a:endParaRPr lang="bg-BG" smtClean="0"/>
          </a:p>
        </p:txBody>
      </p:sp>
      <p:sp>
        <p:nvSpPr>
          <p:cNvPr id="3" name="Контейнер за съдържание 2"/>
          <p:cNvSpPr>
            <a:spLocks noGrp="1"/>
          </p:cNvSpPr>
          <p:nvPr>
            <p:ph idx="1"/>
          </p:nvPr>
        </p:nvSpPr>
        <p:spPr/>
        <p:txBody>
          <a:bodyPr/>
          <a:lstStyle/>
          <a:p>
            <a:pPr>
              <a:defRPr/>
            </a:pPr>
            <a:r>
              <a:rPr lang="en-US" sz="2400" dirty="0" smtClean="0"/>
              <a:t>How Consumer Price Index (CPI) is constructed?</a:t>
            </a:r>
          </a:p>
          <a:p>
            <a:pPr>
              <a:buFontTx/>
              <a:buNone/>
              <a:defRPr/>
            </a:pPr>
            <a:r>
              <a:rPr lang="en-US" sz="2200" i="1" dirty="0" smtClean="0"/>
              <a:t>Step 1 Fix the Basket</a:t>
            </a:r>
          </a:p>
          <a:p>
            <a:pPr>
              <a:buFontTx/>
              <a:buNone/>
              <a:defRPr/>
            </a:pPr>
            <a:r>
              <a:rPr lang="en-US" sz="2200" i="1" dirty="0" smtClean="0"/>
              <a:t>Step 2</a:t>
            </a:r>
            <a:r>
              <a:rPr lang="en-US" sz="2200" dirty="0" smtClean="0"/>
              <a:t> </a:t>
            </a:r>
            <a:r>
              <a:rPr lang="en-US" sz="2200" i="1" dirty="0" smtClean="0"/>
              <a:t>Find the Prices</a:t>
            </a:r>
          </a:p>
          <a:p>
            <a:pPr>
              <a:buFontTx/>
              <a:buNone/>
              <a:defRPr/>
            </a:pPr>
            <a:r>
              <a:rPr lang="en-US" sz="2200" i="1" dirty="0" smtClean="0"/>
              <a:t>Step 3 Compute the Basket’s Cost</a:t>
            </a:r>
          </a:p>
          <a:p>
            <a:pPr>
              <a:buFontTx/>
              <a:buNone/>
              <a:defRPr/>
            </a:pPr>
            <a:r>
              <a:rPr lang="en-US" sz="2200" i="1" dirty="0" smtClean="0">
                <a:effectLst>
                  <a:outerShdw blurRad="38100" dist="38100" dir="2700000" algn="tl">
                    <a:srgbClr val="FFFFFF"/>
                  </a:outerShdw>
                </a:effectLst>
              </a:rPr>
              <a:t>Step 4 Choose a Base Year and Compute the Index</a:t>
            </a:r>
          </a:p>
          <a:p>
            <a:pPr>
              <a:buFontTx/>
              <a:buNone/>
              <a:defRPr/>
            </a:pPr>
            <a:r>
              <a:rPr lang="en-US" sz="2200" i="1" dirty="0" smtClean="0"/>
              <a:t>Step 5 Compute the inflation rate</a:t>
            </a:r>
            <a:endParaRPr lang="en-US" sz="2200" dirty="0" smtClean="0"/>
          </a:p>
          <a:p>
            <a:pPr>
              <a:defRPr/>
            </a:pPr>
            <a:r>
              <a:rPr lang="en-US" sz="2400" dirty="0" smtClean="0"/>
              <a:t>What are the differences between CPI and GDP deflator as measures of the overall price level?</a:t>
            </a:r>
          </a:p>
          <a:p>
            <a:pPr marL="342900" lvl="1" indent="-342900">
              <a:defRPr/>
            </a:pPr>
            <a:r>
              <a:rPr lang="en-US" sz="2000" dirty="0" smtClean="0"/>
              <a:t>The </a:t>
            </a:r>
            <a:r>
              <a:rPr lang="en-US" sz="2000" i="1" dirty="0" smtClean="0"/>
              <a:t>GDP deflator</a:t>
            </a:r>
            <a:r>
              <a:rPr lang="en-US" sz="2000" dirty="0" smtClean="0"/>
              <a:t> reflects the prices of all goods and services </a:t>
            </a:r>
            <a:r>
              <a:rPr lang="en-US" sz="2000" i="1" dirty="0" smtClean="0"/>
              <a:t>produced domestically</a:t>
            </a:r>
            <a:r>
              <a:rPr lang="en-US" sz="2000" dirty="0" smtClean="0"/>
              <a:t>, whereas the </a:t>
            </a:r>
            <a:r>
              <a:rPr lang="en-US" sz="2000" i="1" dirty="0" smtClean="0"/>
              <a:t>consumer price index</a:t>
            </a:r>
            <a:r>
              <a:rPr lang="en-US" sz="2000" dirty="0" smtClean="0"/>
              <a:t> reflects the prices of all goods and services </a:t>
            </a:r>
            <a:r>
              <a:rPr lang="en-US" sz="2000" i="1" dirty="0" smtClean="0"/>
              <a:t>bought by consumers</a:t>
            </a:r>
            <a:r>
              <a:rPr lang="en-US" sz="2000" dirty="0" smtClean="0"/>
              <a:t>.</a:t>
            </a:r>
          </a:p>
          <a:p>
            <a:pPr marL="342900" lvl="1" indent="-342900">
              <a:defRPr/>
            </a:pPr>
            <a:r>
              <a:rPr lang="en-US" sz="2000" dirty="0" smtClean="0"/>
              <a:t>The </a:t>
            </a:r>
            <a:r>
              <a:rPr lang="en-US" sz="2000" i="1" dirty="0" smtClean="0"/>
              <a:t>consumer price index</a:t>
            </a:r>
            <a:r>
              <a:rPr lang="en-US" sz="2000" dirty="0" smtClean="0"/>
              <a:t> compares the price of a </a:t>
            </a:r>
            <a:r>
              <a:rPr lang="en-US" sz="2000" i="1" dirty="0" smtClean="0"/>
              <a:t>fixed basket</a:t>
            </a:r>
            <a:r>
              <a:rPr lang="en-US" sz="2000" dirty="0" smtClean="0"/>
              <a:t> of goods and services whereas the </a:t>
            </a:r>
            <a:r>
              <a:rPr lang="en-US" sz="2000" i="1" dirty="0" smtClean="0"/>
              <a:t>GDP deflator</a:t>
            </a:r>
            <a:r>
              <a:rPr lang="en-US" sz="2000" dirty="0" smtClean="0"/>
              <a:t> compares the price of all </a:t>
            </a:r>
            <a:r>
              <a:rPr lang="en-US" sz="2000" i="1" dirty="0" smtClean="0"/>
              <a:t>currently produced</a:t>
            </a:r>
            <a:r>
              <a:rPr lang="en-US" sz="2000" dirty="0" smtClean="0"/>
              <a:t> goods and services.</a:t>
            </a:r>
          </a:p>
          <a:p>
            <a:pPr>
              <a:defRPr/>
            </a:pPr>
            <a:endParaRPr lang="en-US" sz="2800" dirty="0" smtClean="0"/>
          </a:p>
          <a:p>
            <a:pPr algn="ctr">
              <a:defRPr/>
            </a:pPr>
            <a:endParaRPr lang="en-US" sz="2800" dirty="0" smtClean="0"/>
          </a:p>
          <a:p>
            <a:pPr>
              <a:buFontTx/>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Production and Growth</a:t>
            </a:r>
            <a:endParaRPr lang="en-US" smtClean="0">
              <a:latin typeface="Tahoma" pitchFamily="34" charset="0"/>
            </a:endParaRPr>
          </a:p>
        </p:txBody>
      </p:sp>
      <p:sp>
        <p:nvSpPr>
          <p:cNvPr id="5123" name="Rectangle 3"/>
          <p:cNvSpPr>
            <a:spLocks noGrp="1" noChangeArrowheads="1"/>
          </p:cNvSpPr>
          <p:nvPr>
            <p:ph type="body" idx="1"/>
          </p:nvPr>
        </p:nvSpPr>
        <p:spPr/>
        <p:txBody>
          <a:bodyPr/>
          <a:lstStyle/>
          <a:p>
            <a:pPr>
              <a:buFontTx/>
              <a:buNone/>
            </a:pPr>
            <a:r>
              <a:rPr lang="en-US" sz="2400" smtClean="0"/>
              <a:t>There is a great variation in the standard of living across countries at any point in time and within a country across time – e.g. between the UK and India today, and between the UK and the UK of 100 years ago.</a:t>
            </a:r>
          </a:p>
          <a:p>
            <a:pPr>
              <a:buFontTx/>
              <a:buNone/>
            </a:pPr>
            <a:endParaRPr lang="en-US" sz="1400" smtClean="0"/>
          </a:p>
          <a:p>
            <a:pPr>
              <a:buFontTx/>
              <a:buNone/>
            </a:pPr>
            <a:r>
              <a:rPr lang="en-US" sz="2400" smtClean="0"/>
              <a:t>The following questions need to be answered:</a:t>
            </a:r>
          </a:p>
          <a:p>
            <a:pPr>
              <a:buFontTx/>
              <a:buNone/>
            </a:pPr>
            <a:endParaRPr lang="en-US" sz="1400" smtClean="0"/>
          </a:p>
          <a:p>
            <a:r>
              <a:rPr lang="en-US" sz="2400" smtClean="0"/>
              <a:t>How much the level and growth of living standards vary around the world?</a:t>
            </a:r>
          </a:p>
          <a:p>
            <a:r>
              <a:rPr lang="en-US" sz="2400" smtClean="0"/>
              <a:t>Why productivity is the key determinant of a country’s standard of living?</a:t>
            </a:r>
          </a:p>
          <a:p>
            <a:r>
              <a:rPr lang="en-US" sz="2400" smtClean="0"/>
              <a:t>Which are the factors that determine a country’s productivity?</a:t>
            </a:r>
          </a:p>
          <a:p>
            <a:r>
              <a:rPr lang="en-US" sz="2400" smtClean="0"/>
              <a:t>How a country’s policies influence its productivity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2" dur="500"/>
                                        <p:tgtEl>
                                          <p:spTgt spid="5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17" dur="500"/>
                                        <p:tgtEl>
                                          <p:spTgt spid="51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2" dur="5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Economic Growth around the World</a:t>
            </a:r>
            <a:endParaRPr lang="en-US" smtClean="0">
              <a:latin typeface="Tahoma" pitchFamily="34" charset="0"/>
            </a:endParaRPr>
          </a:p>
        </p:txBody>
      </p:sp>
      <p:sp>
        <p:nvSpPr>
          <p:cNvPr id="6147" name="Rectangle 3"/>
          <p:cNvSpPr>
            <a:spLocks noGrp="1" noChangeArrowheads="1"/>
          </p:cNvSpPr>
          <p:nvPr>
            <p:ph type="body" idx="1"/>
          </p:nvPr>
        </p:nvSpPr>
        <p:spPr/>
        <p:txBody>
          <a:bodyPr/>
          <a:lstStyle/>
          <a:p>
            <a:r>
              <a:rPr lang="en-US" sz="2800" smtClean="0"/>
              <a:t>Living standards, as measured by real GDP per person, vary significantly among nations.</a:t>
            </a:r>
          </a:p>
          <a:p>
            <a:r>
              <a:rPr lang="en-US" sz="2800" smtClean="0"/>
              <a:t>The poorest countries have average levels of income that have not been seen in the UK for many decades.</a:t>
            </a:r>
          </a:p>
          <a:p>
            <a:r>
              <a:rPr lang="en-US" sz="2800" smtClean="0"/>
              <a:t>Within a country there are large changes in the standard of living over time.</a:t>
            </a:r>
          </a:p>
          <a:p>
            <a:r>
              <a:rPr lang="en-US" sz="2800" smtClean="0"/>
              <a:t>In the UK over the past 130 years, average income as measured by real GDP per person has grown by about 1.35 per cent per year.</a:t>
            </a:r>
          </a:p>
          <a:p>
            <a:pPr lvl="1"/>
            <a:r>
              <a:rPr lang="en-US" sz="2400" i="1" smtClean="0"/>
              <a:t> </a:t>
            </a:r>
            <a:r>
              <a:rPr lang="en-US" i="1" smtClean="0">
                <a:solidFill>
                  <a:srgbClr val="25A9A6"/>
                </a:solidFill>
              </a:rPr>
              <a:t>Growth rate </a:t>
            </a:r>
            <a:r>
              <a:rPr lang="en-US" smtClean="0"/>
              <a:t>– how rapidly real GDP per person grew in the typical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purplebuttonmoreyellow"/>
          <p:cNvPicPr>
            <a:picLocks noChangeAspect="1" noChangeArrowheads="1"/>
          </p:cNvPicPr>
          <p:nvPr/>
        </p:nvPicPr>
        <p:blipFill>
          <a:blip r:embed="rId2" cstate="print"/>
          <a:srcRect/>
          <a:stretch>
            <a:fillRect/>
          </a:stretch>
        </p:blipFill>
        <p:spPr bwMode="auto">
          <a:xfrm>
            <a:off x="0" y="12700"/>
            <a:ext cx="9144000" cy="6846888"/>
          </a:xfrm>
          <a:prstGeom prst="rect">
            <a:avLst/>
          </a:prstGeom>
          <a:noFill/>
          <a:ln w="9525">
            <a:noFill/>
            <a:miter lim="800000"/>
            <a:headEnd/>
            <a:tailEnd/>
          </a:ln>
        </p:spPr>
      </p:pic>
      <p:sp>
        <p:nvSpPr>
          <p:cNvPr id="10243" name="Rectangle 3"/>
          <p:cNvSpPr>
            <a:spLocks noGrp="1" noChangeArrowheads="1"/>
          </p:cNvSpPr>
          <p:nvPr>
            <p:ph type="title"/>
          </p:nvPr>
        </p:nvSpPr>
        <p:spPr>
          <a:xfrm>
            <a:off x="457200" y="76200"/>
            <a:ext cx="8382000" cy="762000"/>
          </a:xfrm>
        </p:spPr>
        <p:txBody>
          <a:bodyPr/>
          <a:lstStyle/>
          <a:p>
            <a:r>
              <a:rPr lang="en-US" altLang="en-US" sz="2800" smtClean="0"/>
              <a:t>Table 1 The Variety of Growth Experiences</a:t>
            </a:r>
          </a:p>
        </p:txBody>
      </p:sp>
      <p:pic>
        <p:nvPicPr>
          <p:cNvPr id="10244" name="Picture 5"/>
          <p:cNvPicPr>
            <a:picLocks noChangeAspect="1" noChangeArrowheads="1"/>
          </p:cNvPicPr>
          <p:nvPr/>
        </p:nvPicPr>
        <p:blipFill>
          <a:blip r:embed="rId3" cstate="print"/>
          <a:srcRect/>
          <a:stretch>
            <a:fillRect/>
          </a:stretch>
        </p:blipFill>
        <p:spPr bwMode="auto">
          <a:xfrm>
            <a:off x="244475" y="1254125"/>
            <a:ext cx="8435975" cy="4608513"/>
          </a:xfrm>
          <a:prstGeom prst="rect">
            <a:avLst/>
          </a:prstGeom>
          <a:noFill/>
          <a:ln w="9525">
            <a:noFill/>
            <a:miter lim="800000"/>
            <a:headEnd/>
            <a:tailEnd/>
          </a:ln>
        </p:spPr>
      </p:pic>
      <p:sp>
        <p:nvSpPr>
          <p:cNvPr id="10245" name="Text Box 6"/>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Economic Growth around the World</a:t>
            </a:r>
            <a:endParaRPr lang="en-US" smtClean="0">
              <a:latin typeface="Tahoma" pitchFamily="34" charset="0"/>
            </a:endParaRPr>
          </a:p>
        </p:txBody>
      </p:sp>
      <p:sp>
        <p:nvSpPr>
          <p:cNvPr id="11267" name="Rectangle 3"/>
          <p:cNvSpPr>
            <a:spLocks noGrp="1" noChangeArrowheads="1"/>
          </p:cNvSpPr>
          <p:nvPr>
            <p:ph type="body" idx="1"/>
          </p:nvPr>
        </p:nvSpPr>
        <p:spPr>
          <a:xfrm>
            <a:off x="457200" y="1447800"/>
            <a:ext cx="7848600" cy="5194300"/>
          </a:xfrm>
        </p:spPr>
        <p:txBody>
          <a:bodyPr/>
          <a:lstStyle/>
          <a:p>
            <a:pPr marL="342900" lvl="1" indent="-342900">
              <a:buFontTx/>
              <a:buNone/>
              <a:defRPr/>
            </a:pPr>
            <a:endParaRPr lang="en-US" sz="1400" i="1" dirty="0" smtClean="0"/>
          </a:p>
          <a:p>
            <a:pPr marL="342900" lvl="1" indent="-342900">
              <a:defRPr/>
            </a:pPr>
            <a:r>
              <a:rPr lang="en-US" sz="3200" i="1" dirty="0" smtClean="0"/>
              <a:t> </a:t>
            </a:r>
            <a:r>
              <a:rPr lang="en-US" sz="3200" i="1" dirty="0" smtClean="0">
                <a:solidFill>
                  <a:srgbClr val="25A9A6"/>
                </a:solidFill>
              </a:rPr>
              <a:t>Compounding</a:t>
            </a:r>
            <a:r>
              <a:rPr lang="en-US" dirty="0" smtClean="0"/>
              <a:t> refers to the accumulation of a growth rate over a period of time.</a:t>
            </a:r>
          </a:p>
          <a:p>
            <a:pPr>
              <a:defRPr/>
            </a:pPr>
            <a:r>
              <a:rPr lang="en-US" sz="2800" dirty="0" smtClean="0"/>
              <a:t>Annual growth rates that seem small become large when compounded for many years.</a:t>
            </a:r>
          </a:p>
          <a:p>
            <a:pPr lvl="1">
              <a:defRPr/>
            </a:pPr>
            <a:r>
              <a:rPr lang="en-US" sz="2400" dirty="0" smtClean="0"/>
              <a:t>Although 2% growth might seem small, such an average growth rate implies that income doubles every 35 years i.e. 8 times per century.</a:t>
            </a:r>
          </a:p>
          <a:p>
            <a:pPr lvl="1">
              <a:defRPr/>
            </a:pPr>
            <a:r>
              <a:rPr lang="en-US" sz="2400" dirty="0" smtClean="0"/>
              <a:t>“the rule of 70”: if some variable grows at a rate of </a:t>
            </a:r>
            <a:r>
              <a:rPr lang="en-US" sz="2400" i="1" dirty="0" smtClean="0"/>
              <a:t>x</a:t>
            </a:r>
            <a:r>
              <a:rPr lang="en-US" sz="2400" dirty="0" smtClean="0"/>
              <a:t> percent per year, then that variable doubles in approximately 70/x years.</a:t>
            </a:r>
          </a:p>
          <a:p>
            <a:pPr>
              <a:defRPr/>
            </a:pPr>
            <a:endParaRPr lang="en-US" dirty="0" smtClean="0"/>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7" dur="500"/>
                                        <p:tgtEl>
                                          <p:spTgt spid="11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2" dur="500"/>
                                        <p:tgtEl>
                                          <p:spTgt spid="11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677</TotalTime>
  <Words>2582</Words>
  <Application>Microsoft Office PowerPoint</Application>
  <PresentationFormat>On-screen Show (4:3)</PresentationFormat>
  <Paragraphs>214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Times New Roman</vt:lpstr>
      <vt:lpstr>Arial</vt:lpstr>
      <vt:lpstr>Calibri</vt:lpstr>
      <vt:lpstr>Tahoma</vt:lpstr>
      <vt:lpstr>3etemplate</vt:lpstr>
      <vt:lpstr>Slide 1</vt:lpstr>
      <vt:lpstr>2</vt:lpstr>
      <vt:lpstr>Revision</vt:lpstr>
      <vt:lpstr>Revision</vt:lpstr>
      <vt:lpstr>Revision</vt:lpstr>
      <vt:lpstr>Production and Growth</vt:lpstr>
      <vt:lpstr>Economic Growth around the World</vt:lpstr>
      <vt:lpstr>Table 1 The Variety of Growth Experiences</vt:lpstr>
      <vt:lpstr>Economic Growth around the World</vt:lpstr>
      <vt:lpstr>Why Productivity Is So Important?</vt:lpstr>
      <vt:lpstr>How Productivity Is Determined?</vt:lpstr>
      <vt:lpstr>Slide 12</vt:lpstr>
      <vt:lpstr>How Productivity Is Determined?</vt:lpstr>
      <vt:lpstr>How Productivity Is Determined?</vt:lpstr>
      <vt:lpstr>How Productivity Is Determined?</vt:lpstr>
      <vt:lpstr>FYI: The Production Function</vt:lpstr>
      <vt:lpstr>FYI: The Production Function</vt:lpstr>
      <vt:lpstr>FYI: The Production Function</vt:lpstr>
      <vt:lpstr>Economic Growth and Public Policy</vt:lpstr>
      <vt:lpstr>The Importance of Saving and Investment </vt:lpstr>
      <vt:lpstr>Figure 1 Growth and Investment</vt:lpstr>
      <vt:lpstr>Diminishing Returns and the Catch-Up Effect</vt:lpstr>
      <vt:lpstr>Investment from Abroad</vt:lpstr>
      <vt:lpstr>Investment from Abroad</vt:lpstr>
      <vt:lpstr>Education</vt:lpstr>
      <vt:lpstr>Education</vt:lpstr>
      <vt:lpstr>Property Rights and Political Stability</vt:lpstr>
      <vt:lpstr>Property Rights and Political Stability</vt:lpstr>
      <vt:lpstr>Free Trade</vt:lpstr>
      <vt:lpstr>Free Trade</vt:lpstr>
      <vt:lpstr>Research and Development</vt:lpstr>
      <vt:lpstr>Population Growth</vt:lpstr>
      <vt:lpstr>Population Growth</vt:lpstr>
      <vt:lpstr>Summary</vt:lpstr>
      <vt:lpstr>Summary</vt:lpstr>
      <vt:lpstr>Summary</vt:lpstr>
    </vt:vector>
  </TitlesOfParts>
  <Company>OffCenter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dc:title>
  <dc:creator>Compositor</dc:creator>
  <cp:lastModifiedBy>ashot</cp:lastModifiedBy>
  <cp:revision>28</cp:revision>
  <dcterms:created xsi:type="dcterms:W3CDTF">2003-02-03T18:27:15Z</dcterms:created>
  <dcterms:modified xsi:type="dcterms:W3CDTF">2012-03-22T21:51:22Z</dcterms:modified>
</cp:coreProperties>
</file>