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70" r:id="rId2"/>
    <p:sldId id="272" r:id="rId3"/>
    <p:sldId id="259" r:id="rId4"/>
    <p:sldId id="277" r:id="rId5"/>
    <p:sldId id="278" r:id="rId6"/>
    <p:sldId id="279" r:id="rId7"/>
    <p:sldId id="280" r:id="rId8"/>
    <p:sldId id="281" r:id="rId9"/>
    <p:sldId id="282" r:id="rId10"/>
    <p:sldId id="273" r:id="rId11"/>
    <p:sldId id="274" r:id="rId12"/>
    <p:sldId id="275" r:id="rId13"/>
    <p:sldId id="283" r:id="rId14"/>
    <p:sldId id="276" r:id="rId15"/>
    <p:sldId id="271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 snapToGrid="0" snapToObjects="1"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February 22,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February 22,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Financial system and its transformation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050024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Basic definitions and concepts</a:t>
            </a:r>
            <a:endParaRPr lang="cs-CZ" sz="3600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en-US" dirty="0"/>
              <a:t>Lecturer – Oleg Deev</a:t>
            </a:r>
          </a:p>
          <a:p>
            <a:r>
              <a:rPr lang="en-US" dirty="0"/>
              <a:t>oleg@mail.muni.cz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6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or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Changes of the economic system as a whole</a:t>
            </a:r>
          </a:p>
          <a:p>
            <a:r>
              <a:rPr lang="en-US" sz="2800" dirty="0" smtClean="0"/>
              <a:t>For our purposes, it is the process of changing an economic system from centrally planned economy to a free market after some major political changes (former Soviet Union countries and communist bloc countries of Europe) or deliberate choice (China)</a:t>
            </a:r>
          </a:p>
          <a:p>
            <a:r>
              <a:rPr lang="en-US" sz="2800" dirty="0" smtClean="0"/>
              <a:t>The process is characterized by the changing and creating of institutions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836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forms of economic syste</a:t>
            </a:r>
            <a:r>
              <a:rPr lang="en-US" dirty="0"/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2648"/>
            <a:ext cx="8229600" cy="464435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Traditional economy</a:t>
            </a:r>
          </a:p>
          <a:p>
            <a:pPr lvl="1"/>
            <a:r>
              <a:rPr lang="en-US" sz="3200" dirty="0" smtClean="0"/>
              <a:t>Barter economy</a:t>
            </a:r>
          </a:p>
          <a:p>
            <a:r>
              <a:rPr lang="en-US" sz="3600" dirty="0" smtClean="0"/>
              <a:t>Market economy</a:t>
            </a:r>
          </a:p>
          <a:p>
            <a:r>
              <a:rPr lang="en-US" sz="3600" dirty="0" smtClean="0"/>
              <a:t>Planned economy</a:t>
            </a:r>
          </a:p>
          <a:p>
            <a:r>
              <a:rPr lang="en-US" sz="3600" dirty="0" smtClean="0"/>
              <a:t>Mixed economy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39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Early </a:t>
            </a:r>
            <a:r>
              <a:rPr lang="en-US" sz="2800" dirty="0"/>
              <a:t>reform </a:t>
            </a:r>
            <a:r>
              <a:rPr lang="en-US" sz="2800" dirty="0" smtClean="0"/>
              <a:t>steps</a:t>
            </a:r>
          </a:p>
          <a:p>
            <a:pPr lvl="1"/>
            <a:r>
              <a:rPr lang="en-US" sz="2400" dirty="0" smtClean="0"/>
              <a:t>Price </a:t>
            </a:r>
            <a:r>
              <a:rPr lang="en-US" sz="2400" dirty="0"/>
              <a:t>liberalization </a:t>
            </a:r>
          </a:p>
          <a:p>
            <a:pPr lvl="1"/>
            <a:r>
              <a:rPr lang="en-US" sz="2400" dirty="0" smtClean="0"/>
              <a:t>Liberalization </a:t>
            </a:r>
            <a:r>
              <a:rPr lang="en-US" sz="2400" dirty="0"/>
              <a:t>of foreign trade </a:t>
            </a:r>
          </a:p>
          <a:p>
            <a:pPr lvl="1"/>
            <a:r>
              <a:rPr lang="en-US" sz="2400" dirty="0" smtClean="0"/>
              <a:t>Restructuring and privatization</a:t>
            </a:r>
            <a:endParaRPr lang="en-US" sz="2400" dirty="0"/>
          </a:p>
          <a:p>
            <a:pPr lvl="1"/>
            <a:r>
              <a:rPr lang="en-US" sz="2400" dirty="0" smtClean="0"/>
              <a:t>Elimination </a:t>
            </a:r>
            <a:r>
              <a:rPr lang="en-US" sz="2400" dirty="0"/>
              <a:t>of state aids for companies </a:t>
            </a:r>
          </a:p>
          <a:p>
            <a:pPr lvl="1"/>
            <a:r>
              <a:rPr lang="en-US" sz="2400" dirty="0" smtClean="0"/>
              <a:t>Set </a:t>
            </a:r>
            <a:r>
              <a:rPr lang="en-US" sz="2400" dirty="0"/>
              <a:t>of capital and financial market </a:t>
            </a:r>
          </a:p>
          <a:p>
            <a:pPr lvl="1"/>
            <a:r>
              <a:rPr lang="en-US" sz="2400" dirty="0" smtClean="0"/>
              <a:t>Liberalization </a:t>
            </a:r>
            <a:r>
              <a:rPr lang="en-US" sz="2400" dirty="0"/>
              <a:t>of proprietorship</a:t>
            </a:r>
          </a:p>
          <a:p>
            <a:r>
              <a:rPr lang="en-US" sz="2800" dirty="0" smtClean="0"/>
              <a:t>Long</a:t>
            </a:r>
            <a:r>
              <a:rPr lang="en-US" sz="2800" dirty="0"/>
              <a:t>-term tasks </a:t>
            </a:r>
          </a:p>
          <a:p>
            <a:pPr lvl="1"/>
            <a:r>
              <a:rPr lang="en-US" sz="2400" dirty="0" smtClean="0"/>
              <a:t>Legal </a:t>
            </a:r>
            <a:r>
              <a:rPr lang="en-US" sz="2400" dirty="0"/>
              <a:t>framework </a:t>
            </a:r>
          </a:p>
          <a:p>
            <a:pPr lvl="1"/>
            <a:r>
              <a:rPr lang="en-US" sz="2400" dirty="0" smtClean="0"/>
              <a:t>Changes </a:t>
            </a:r>
            <a:r>
              <a:rPr lang="en-US" sz="2400" dirty="0"/>
              <a:t>in </a:t>
            </a:r>
            <a:r>
              <a:rPr lang="en-US" sz="2400" dirty="0" smtClean="0"/>
              <a:t>justice (especially, competition policies)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72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transition (IMF definition)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liberalizing economic activity, prices, and market operations, along with reallocating resources to their most efficient </a:t>
            </a:r>
            <a:r>
              <a:rPr lang="en-US" dirty="0" smtClean="0"/>
              <a:t>use</a:t>
            </a:r>
            <a:endParaRPr lang="en-US" dirty="0"/>
          </a:p>
          <a:p>
            <a:r>
              <a:rPr lang="en-US" dirty="0"/>
              <a:t>developing indirect, market-oriented instruments for macroeconomic </a:t>
            </a:r>
            <a:r>
              <a:rPr lang="en-US" dirty="0" smtClean="0"/>
              <a:t>stabilization</a:t>
            </a:r>
            <a:endParaRPr lang="en-US" dirty="0"/>
          </a:p>
          <a:p>
            <a:r>
              <a:rPr lang="en-US" dirty="0"/>
              <a:t>achieving effective enterprise management and economic efficiency, usually through </a:t>
            </a:r>
            <a:r>
              <a:rPr lang="en-US" dirty="0" smtClean="0"/>
              <a:t>privatization</a:t>
            </a:r>
            <a:endParaRPr lang="en-US" dirty="0"/>
          </a:p>
          <a:p>
            <a:r>
              <a:rPr lang="en-US" dirty="0"/>
              <a:t>imposing hard budget constraints, which provides incentives to improve </a:t>
            </a:r>
            <a:r>
              <a:rPr lang="en-US" dirty="0" smtClean="0"/>
              <a:t>efficiency</a:t>
            </a:r>
            <a:endParaRPr lang="en-US" dirty="0"/>
          </a:p>
          <a:p>
            <a:r>
              <a:rPr lang="en-US" dirty="0"/>
              <a:t>establishing an institutional and legal framework to secure property rights, the rule of law, and transparent market-entry regulations</a:t>
            </a:r>
          </a:p>
        </p:txBody>
      </p:sp>
    </p:spTree>
    <p:extLst>
      <p:ext uri="{BB962C8B-B14F-4D97-AF65-F5344CB8AC3E}">
        <p14:creationId xmlns:p14="http://schemas.microsoft.com/office/powerpoint/2010/main" val="2733749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</a:t>
            </a:r>
            <a:r>
              <a:rPr lang="en-US" sz="2800" dirty="0" smtClean="0"/>
              <a:t>radualism</a:t>
            </a:r>
            <a:endParaRPr lang="en-US" sz="2800" dirty="0"/>
          </a:p>
          <a:p>
            <a:pPr lvl="1"/>
            <a:r>
              <a:rPr lang="en-US" sz="2400" dirty="0" smtClean="0"/>
              <a:t>Slow </a:t>
            </a:r>
            <a:r>
              <a:rPr lang="en-US" sz="2400" dirty="0"/>
              <a:t>pace of reforms</a:t>
            </a:r>
          </a:p>
          <a:p>
            <a:pPr lvl="1"/>
            <a:r>
              <a:rPr lang="en-US" sz="2400" dirty="0" smtClean="0"/>
              <a:t>All </a:t>
            </a:r>
            <a:r>
              <a:rPr lang="en-US" sz="2400" dirty="0"/>
              <a:t>negative factors could be limited </a:t>
            </a:r>
            <a:endParaRPr lang="en-US" sz="2400" dirty="0" smtClean="0"/>
          </a:p>
          <a:p>
            <a:pPr lvl="1"/>
            <a:r>
              <a:rPr lang="en-US" sz="2400" dirty="0" smtClean="0"/>
              <a:t>Optimistic situation </a:t>
            </a:r>
            <a:r>
              <a:rPr lang="en-US" sz="2400" dirty="0"/>
              <a:t>in </a:t>
            </a:r>
            <a:r>
              <a:rPr lang="en-US" sz="2400" dirty="0" smtClean="0"/>
              <a:t>business</a:t>
            </a:r>
            <a:endParaRPr lang="en-US" sz="2400" dirty="0"/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ocial </a:t>
            </a:r>
            <a:r>
              <a:rPr lang="en-US" sz="2400" dirty="0"/>
              <a:t>pressures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hock </a:t>
            </a:r>
            <a:r>
              <a:rPr lang="en-US" sz="2800" dirty="0"/>
              <a:t>theory</a:t>
            </a:r>
          </a:p>
          <a:p>
            <a:pPr lvl="1"/>
            <a:r>
              <a:rPr lang="en-US" sz="2400" dirty="0" smtClean="0"/>
              <a:t>Quick </a:t>
            </a:r>
            <a:r>
              <a:rPr lang="en-US" sz="2400" dirty="0"/>
              <a:t>pace of </a:t>
            </a:r>
            <a:r>
              <a:rPr lang="en-US" sz="2400" dirty="0" smtClean="0"/>
              <a:t>reforms</a:t>
            </a:r>
            <a:endParaRPr lang="en-US" sz="2400" dirty="0"/>
          </a:p>
          <a:p>
            <a:pPr lvl="1"/>
            <a:r>
              <a:rPr lang="en-US" sz="2400" dirty="0" smtClean="0"/>
              <a:t>Basic </a:t>
            </a:r>
            <a:r>
              <a:rPr lang="en-US" sz="2400" dirty="0"/>
              <a:t>reforms in short time </a:t>
            </a:r>
            <a:r>
              <a:rPr lang="en-US" sz="2400" dirty="0" smtClean="0"/>
              <a:t>horizon</a:t>
            </a:r>
          </a:p>
          <a:p>
            <a:pPr lvl="1"/>
            <a:r>
              <a:rPr lang="en-US" sz="2400" dirty="0" smtClean="0"/>
              <a:t>Accompanied </a:t>
            </a:r>
            <a:r>
              <a:rPr lang="en-US" sz="2400" dirty="0"/>
              <a:t>by stabilization policy and </a:t>
            </a:r>
            <a:r>
              <a:rPr lang="en-US" sz="2400" dirty="0" smtClean="0"/>
              <a:t>withdrawal </a:t>
            </a:r>
            <a:r>
              <a:rPr lang="en-US" sz="2400" dirty="0"/>
              <a:t>of government </a:t>
            </a:r>
            <a:r>
              <a:rPr lang="en-US" sz="2400" dirty="0" smtClean="0"/>
              <a:t>interventions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2657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choice of the financial 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market-based system (US, UK)</a:t>
            </a:r>
          </a:p>
          <a:p>
            <a:pPr lvl="1"/>
            <a:r>
              <a:rPr lang="en-US" sz="2400" dirty="0" smtClean="0"/>
              <a:t>Relies on the capital market and on segmented banking</a:t>
            </a:r>
          </a:p>
          <a:p>
            <a:pPr lvl="1"/>
            <a:r>
              <a:rPr lang="en-US" sz="2400" dirty="0" smtClean="0"/>
              <a:t>High economic and organizational prerequisites for the efficiency </a:t>
            </a:r>
          </a:p>
          <a:p>
            <a:r>
              <a:rPr lang="en-US" sz="2800" dirty="0" smtClean="0"/>
              <a:t>Bank-based system (Europe, Japan)</a:t>
            </a:r>
          </a:p>
          <a:p>
            <a:pPr lvl="1"/>
            <a:r>
              <a:rPr lang="en-US" sz="2400" dirty="0" smtClean="0"/>
              <a:t>Collects short-term deposits</a:t>
            </a:r>
          </a:p>
          <a:p>
            <a:pPr lvl="1"/>
            <a:r>
              <a:rPr lang="en-US" sz="2400" dirty="0" smtClean="0"/>
              <a:t>Handles transfers of funds to business</a:t>
            </a:r>
          </a:p>
          <a:p>
            <a:pPr lvl="1"/>
            <a:r>
              <a:rPr lang="en-US" sz="2400" dirty="0" smtClean="0"/>
              <a:t>Well capitalized to cover ordinary banking risks</a:t>
            </a:r>
          </a:p>
          <a:p>
            <a:pPr lvl="1"/>
            <a:r>
              <a:rPr lang="en-US" sz="2400" dirty="0" smtClean="0"/>
              <a:t>For transition economies</a:t>
            </a:r>
          </a:p>
          <a:p>
            <a:pPr lvl="2"/>
            <a:r>
              <a:rPr lang="en-US" sz="2000" dirty="0" smtClean="0"/>
              <a:t>Universal banking</a:t>
            </a:r>
          </a:p>
          <a:p>
            <a:pPr lvl="2"/>
            <a:r>
              <a:rPr lang="en-US" sz="2000" dirty="0" smtClean="0"/>
              <a:t>Foreign bank entries are preferable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6070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Readings for the next topic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Judis</a:t>
            </a:r>
            <a:r>
              <a:rPr lang="en-US" dirty="0" smtClean="0"/>
              <a:t>, J.B.</a:t>
            </a:r>
            <a:r>
              <a:rPr lang="cs-CZ" dirty="0" smtClean="0"/>
              <a:t> </a:t>
            </a:r>
            <a:r>
              <a:rPr lang="en-US" dirty="0" smtClean="0"/>
              <a:t>(2009). Debt Man Walking. </a:t>
            </a:r>
            <a:r>
              <a:rPr lang="en-US" i="1" dirty="0" smtClean="0"/>
              <a:t>US Department of State </a:t>
            </a:r>
            <a:r>
              <a:rPr lang="en-US" i="1" dirty="0" err="1" smtClean="0"/>
              <a:t>eJournal</a:t>
            </a:r>
            <a:r>
              <a:rPr lang="en-US" dirty="0" smtClean="0"/>
              <a:t>, vol.14, 5, pp. 9-12.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Vedder</a:t>
            </a:r>
            <a:r>
              <a:rPr lang="en-US" dirty="0" smtClean="0"/>
              <a:t>, R. (2009). The Evolving Global Financial System. </a:t>
            </a:r>
            <a:r>
              <a:rPr lang="en-US" i="1" dirty="0"/>
              <a:t>US Department of State </a:t>
            </a:r>
            <a:r>
              <a:rPr lang="en-US" i="1" dirty="0" err="1"/>
              <a:t>eJournal</a:t>
            </a:r>
            <a:r>
              <a:rPr lang="en-US" dirty="0"/>
              <a:t>, vol.14, 5, pp. </a:t>
            </a:r>
            <a:r>
              <a:rPr lang="en-US" dirty="0" smtClean="0"/>
              <a:t>27-30.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Wyman. O. (2009). The Future of the Global Financial System. </a:t>
            </a:r>
            <a:r>
              <a:rPr lang="en-US" i="1" dirty="0" smtClean="0"/>
              <a:t>World Economic Forum’s World Scenarios Series</a:t>
            </a:r>
            <a:r>
              <a:rPr lang="en-US" dirty="0" smtClean="0"/>
              <a:t>. [EXCERT]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3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and 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Economics – a social science that studies the production, consumption and distribution of goods and services, with an aim explaining how economies work and how their agents interact.</a:t>
            </a:r>
          </a:p>
          <a:p>
            <a:pPr lvl="1"/>
            <a:r>
              <a:rPr lang="en-US" sz="2400" dirty="0" smtClean="0"/>
              <a:t>Focuses on the optimization of valued goals</a:t>
            </a:r>
          </a:p>
          <a:p>
            <a:r>
              <a:rPr lang="en-US" sz="2800" dirty="0" smtClean="0"/>
              <a:t>Finance – a fund management science, which deals with the interrelation of the concepts of time, risk and money.</a:t>
            </a:r>
          </a:p>
          <a:p>
            <a:pPr lvl="1"/>
            <a:r>
              <a:rPr lang="en-US" sz="2400" dirty="0" smtClean="0"/>
              <a:t>Focuses entirely on the maximization of wealth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8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33176" cy="990600"/>
          </a:xfrm>
        </p:spPr>
        <p:txBody>
          <a:bodyPr/>
          <a:lstStyle/>
          <a:p>
            <a:r>
              <a:rPr lang="en-US" dirty="0" smtClean="0"/>
              <a:t>Functions of Finance (by Ross Levine)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Easing the exchange of goods and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Mobilizing and pooling savings from a large number of investors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Allocating society’s savings to its most productive use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Diversifying and reducing liquidity and intertemporal risk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80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 and Economic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</a:t>
            </a:r>
            <a:r>
              <a:rPr lang="en-US" sz="3200" dirty="0" smtClean="0"/>
              <a:t>heory </a:t>
            </a:r>
            <a:r>
              <a:rPr lang="en-US" sz="3200" dirty="0"/>
              <a:t>does not </a:t>
            </a:r>
            <a:r>
              <a:rPr lang="en-US" sz="3200" dirty="0" smtClean="0"/>
              <a:t>point </a:t>
            </a:r>
            <a:r>
              <a:rPr lang="en-US" sz="3200" dirty="0"/>
              <a:t>to obvious growth benefits from having a large </a:t>
            </a:r>
            <a:r>
              <a:rPr lang="en-US" sz="3200" dirty="0" smtClean="0"/>
              <a:t>and developed financial sector in the economy</a:t>
            </a:r>
          </a:p>
          <a:p>
            <a:r>
              <a:rPr lang="en-US" sz="3200" dirty="0" smtClean="0"/>
              <a:t>There </a:t>
            </a:r>
            <a:r>
              <a:rPr lang="en-US" sz="3200" dirty="0"/>
              <a:t>are important non-</a:t>
            </a:r>
            <a:r>
              <a:rPr lang="en-US" sz="3200" dirty="0" err="1"/>
              <a:t>linearities</a:t>
            </a:r>
            <a:r>
              <a:rPr lang="en-US" sz="3200" dirty="0"/>
              <a:t> even in </a:t>
            </a:r>
            <a:r>
              <a:rPr lang="en-US" sz="3200" dirty="0" smtClean="0"/>
              <a:t>the intermediation</a:t>
            </a:r>
            <a:r>
              <a:rPr lang="en-US" sz="3200" dirty="0"/>
              <a:t>-growth relationship</a:t>
            </a:r>
            <a:r>
              <a:rPr lang="ru-RU" sz="3200" dirty="0"/>
              <a:t> </a:t>
            </a:r>
            <a:endParaRPr lang="en-US" sz="3200" dirty="0" smtClean="0"/>
          </a:p>
          <a:p>
            <a:pPr lvl="1"/>
            <a:r>
              <a:rPr lang="en-US" sz="2800" dirty="0"/>
              <a:t>most of the growth benefit comes through enterprise </a:t>
            </a:r>
            <a:r>
              <a:rPr lang="en-US" sz="2800" dirty="0" smtClean="0"/>
              <a:t>credit</a:t>
            </a:r>
            <a:endParaRPr lang="en-US" sz="2800" dirty="0"/>
          </a:p>
          <a:p>
            <a:pPr lvl="1"/>
            <a:r>
              <a:rPr lang="en-US" sz="2800" dirty="0"/>
              <a:t>most of the credit growth in advanced countries over recent years has been in household credit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1344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deepening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he extent to which past savings has been transformed into investments</a:t>
            </a:r>
          </a:p>
          <a:p>
            <a:pPr lvl="1"/>
            <a:r>
              <a:rPr lang="en-US" sz="2400" dirty="0" smtClean="0"/>
              <a:t>measures as increase in the ratio of financial assets to GDP</a:t>
            </a:r>
          </a:p>
          <a:p>
            <a:r>
              <a:rPr lang="en-US" sz="2800" dirty="0" smtClean="0"/>
              <a:t>Financial broadening</a:t>
            </a:r>
          </a:p>
          <a:p>
            <a:pPr lvl="1"/>
            <a:r>
              <a:rPr lang="en-US" sz="2400" dirty="0" smtClean="0"/>
              <a:t>an increase in the variety of financial institutions and instruments (including different types of securities, market participants, growth of institutional investors)</a:t>
            </a:r>
          </a:p>
          <a:p>
            <a:pPr lvl="1"/>
            <a:r>
              <a:rPr lang="en-US" sz="2400" dirty="0" smtClean="0"/>
              <a:t>implies a greater choice for savers and investors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949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type of financial development is integral to the growth of the economy?</a:t>
            </a:r>
          </a:p>
          <a:p>
            <a:r>
              <a:rPr lang="en-US" sz="2800" dirty="0"/>
              <a:t>An effective financial system facilitates the sharing of information between investment projects and potential investors</a:t>
            </a:r>
            <a:r>
              <a:rPr lang="ru-RU" sz="2800" dirty="0"/>
              <a:t> </a:t>
            </a:r>
            <a:r>
              <a:rPr lang="en-US" sz="2800" dirty="0" smtClean="0"/>
              <a:t>for an efficient allocation of risk on satisfying temporal terms</a:t>
            </a:r>
          </a:p>
          <a:p>
            <a:r>
              <a:rPr lang="en-US" sz="2800" dirty="0"/>
              <a:t>The complex of interacting markets provides multiple channels for revealing and responding to economic </a:t>
            </a:r>
            <a:r>
              <a:rPr lang="en-US" sz="2800" dirty="0" smtClean="0"/>
              <a:t>shocks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041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market is </a:t>
            </a:r>
            <a:r>
              <a:rPr lang="en-US" sz="2800" dirty="0"/>
              <a:t>a mechanism that allows people and entities to buy and </a:t>
            </a:r>
            <a:r>
              <a:rPr lang="en-US" sz="2800" dirty="0" smtClean="0"/>
              <a:t>sell financial</a:t>
            </a:r>
            <a:r>
              <a:rPr lang="en-US" sz="2800" dirty="0"/>
              <a:t> </a:t>
            </a:r>
            <a:r>
              <a:rPr lang="en-US" sz="2800" dirty="0" smtClean="0"/>
              <a:t>securities, commodities and </a:t>
            </a:r>
            <a:r>
              <a:rPr lang="en-US" sz="2800" dirty="0"/>
              <a:t>other </a:t>
            </a:r>
            <a:r>
              <a:rPr lang="en-US" sz="2800" dirty="0" smtClean="0"/>
              <a:t>fungible</a:t>
            </a:r>
            <a:r>
              <a:rPr lang="en-US" sz="2800" dirty="0"/>
              <a:t> items of value at low </a:t>
            </a:r>
            <a:r>
              <a:rPr lang="en-US" sz="2800" dirty="0" smtClean="0"/>
              <a:t>transaction costs and </a:t>
            </a:r>
            <a:r>
              <a:rPr lang="en-US" sz="2800" dirty="0"/>
              <a:t>at prices that reflect </a:t>
            </a:r>
            <a:r>
              <a:rPr lang="en-US" sz="2800" dirty="0" smtClean="0"/>
              <a:t>supply and demand</a:t>
            </a:r>
          </a:p>
          <a:p>
            <a:r>
              <a:rPr lang="en-US" sz="2800" dirty="0" smtClean="0"/>
              <a:t>Financial markets facilitate:</a:t>
            </a:r>
          </a:p>
          <a:p>
            <a:pPr lvl="1"/>
            <a:r>
              <a:rPr lang="en-US" sz="2400" dirty="0" smtClean="0"/>
              <a:t>The raising of capital (capital markets)</a:t>
            </a:r>
          </a:p>
          <a:p>
            <a:pPr lvl="1"/>
            <a:r>
              <a:rPr lang="en-US" sz="2400" dirty="0" smtClean="0"/>
              <a:t>The transfer of risk (derivatives markets)</a:t>
            </a:r>
          </a:p>
          <a:p>
            <a:pPr lvl="1"/>
            <a:r>
              <a:rPr lang="en-US" sz="2400" dirty="0" smtClean="0"/>
              <a:t>The transfer of liquidity (money markets)</a:t>
            </a:r>
          </a:p>
          <a:p>
            <a:pPr lvl="1"/>
            <a:r>
              <a:rPr lang="en-US" sz="2400" dirty="0" smtClean="0"/>
              <a:t>International trade (currency markets)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73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financial 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Capital markets</a:t>
            </a:r>
          </a:p>
          <a:p>
            <a:pPr lvl="1"/>
            <a:r>
              <a:rPr lang="en-US" sz="2400" dirty="0" smtClean="0"/>
              <a:t>Stock markets</a:t>
            </a:r>
          </a:p>
          <a:p>
            <a:pPr lvl="1"/>
            <a:r>
              <a:rPr lang="en-US" sz="2400" dirty="0" smtClean="0"/>
              <a:t>Bond markets</a:t>
            </a:r>
          </a:p>
          <a:p>
            <a:r>
              <a:rPr lang="en-US" sz="2800" dirty="0" smtClean="0"/>
              <a:t>Commodity markets</a:t>
            </a:r>
          </a:p>
          <a:p>
            <a:r>
              <a:rPr lang="en-US" sz="2800" dirty="0" smtClean="0"/>
              <a:t>Money markets</a:t>
            </a:r>
          </a:p>
          <a:p>
            <a:r>
              <a:rPr lang="en-US" sz="2800" dirty="0" smtClean="0"/>
              <a:t>Derivatives markets</a:t>
            </a:r>
          </a:p>
          <a:p>
            <a:r>
              <a:rPr lang="en-US" sz="2800" dirty="0" smtClean="0"/>
              <a:t>Futures markets</a:t>
            </a:r>
          </a:p>
          <a:p>
            <a:r>
              <a:rPr lang="en-US" sz="2800" dirty="0" smtClean="0"/>
              <a:t>Insurance markets</a:t>
            </a:r>
          </a:p>
          <a:p>
            <a:r>
              <a:rPr lang="en-US" sz="2800" dirty="0" smtClean="0"/>
              <a:t>Foreign exchange markets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887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financial markets are regulated?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Asymmetric information – a situation in which one party of the transaction has more or superior information compared to another</a:t>
            </a:r>
          </a:p>
          <a:p>
            <a:r>
              <a:rPr lang="en-US" sz="2800" dirty="0" smtClean="0"/>
              <a:t>Adverse selection – immoral behavior that takes advantage of asymmetric information before a transaction</a:t>
            </a:r>
            <a:endParaRPr lang="en-US" sz="2800" dirty="0"/>
          </a:p>
          <a:p>
            <a:r>
              <a:rPr lang="en-US" sz="2800" dirty="0" smtClean="0"/>
              <a:t>Moral hazard </a:t>
            </a:r>
            <a:r>
              <a:rPr lang="en-US" sz="2800" dirty="0"/>
              <a:t>- immoral behavior that takes advantage of asymmetric information </a:t>
            </a:r>
            <a:r>
              <a:rPr lang="en-US" sz="2800" dirty="0" smtClean="0"/>
              <a:t>after </a:t>
            </a:r>
            <a:r>
              <a:rPr lang="en-US" sz="2800" dirty="0"/>
              <a:t>a </a:t>
            </a:r>
            <a:r>
              <a:rPr lang="en-US" sz="2800" dirty="0" smtClean="0"/>
              <a:t>transaction</a:t>
            </a:r>
          </a:p>
          <a:p>
            <a:r>
              <a:rPr lang="en-US" sz="2800" dirty="0" smtClean="0"/>
              <a:t>Mitigating the problem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891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1170</TotalTime>
  <Words>785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Clarity</vt:lpstr>
      <vt:lpstr>Financial system and its transformation</vt:lpstr>
      <vt:lpstr>Economics and finance</vt:lpstr>
      <vt:lpstr>Functions of Finance (by Ross Levine)</vt:lpstr>
      <vt:lpstr>Finance and Economic Growth</vt:lpstr>
      <vt:lpstr>Financial development</vt:lpstr>
      <vt:lpstr>Financial development</vt:lpstr>
      <vt:lpstr>Financial market</vt:lpstr>
      <vt:lpstr>Types of financial markets</vt:lpstr>
      <vt:lpstr>Why financial markets are regulated?</vt:lpstr>
      <vt:lpstr>Transformation or transition</vt:lpstr>
      <vt:lpstr>Possible forms of economic system</vt:lpstr>
      <vt:lpstr>Transition process</vt:lpstr>
      <vt:lpstr>Economic transition (IMF definition)</vt:lpstr>
      <vt:lpstr>Transformation approaches</vt:lpstr>
      <vt:lpstr>The choice of the financial system model</vt:lpstr>
      <vt:lpstr>Readings for the next topic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Deev Oleg</cp:lastModifiedBy>
  <cp:revision>39</cp:revision>
  <dcterms:created xsi:type="dcterms:W3CDTF">2011-11-14T09:16:32Z</dcterms:created>
  <dcterms:modified xsi:type="dcterms:W3CDTF">2012-02-22T11:47:41Z</dcterms:modified>
</cp:coreProperties>
</file>