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7"/>
  </p:notesMasterIdLst>
  <p:handoutMasterIdLst>
    <p:handoutMasterId r:id="rId28"/>
  </p:handoutMasterIdLst>
  <p:sldIdLst>
    <p:sldId id="270" r:id="rId2"/>
    <p:sldId id="271" r:id="rId3"/>
    <p:sldId id="301" r:id="rId4"/>
    <p:sldId id="302" r:id="rId5"/>
    <p:sldId id="304" r:id="rId6"/>
    <p:sldId id="305" r:id="rId7"/>
    <p:sldId id="303" r:id="rId8"/>
    <p:sldId id="323" r:id="rId9"/>
    <p:sldId id="324" r:id="rId10"/>
    <p:sldId id="325" r:id="rId11"/>
    <p:sldId id="327" r:id="rId12"/>
    <p:sldId id="314" r:id="rId13"/>
    <p:sldId id="306" r:id="rId14"/>
    <p:sldId id="307" r:id="rId15"/>
    <p:sldId id="308" r:id="rId16"/>
    <p:sldId id="309" r:id="rId17"/>
    <p:sldId id="328" r:id="rId18"/>
    <p:sldId id="329" r:id="rId19"/>
    <p:sldId id="330" r:id="rId20"/>
    <p:sldId id="331" r:id="rId21"/>
    <p:sldId id="335" r:id="rId22"/>
    <p:sldId id="332" r:id="rId23"/>
    <p:sldId id="333" r:id="rId24"/>
    <p:sldId id="336" r:id="rId25"/>
    <p:sldId id="33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54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06049110882416"/>
          <c:y val="0.0573202366201687"/>
          <c:w val="0.871245602278438"/>
          <c:h val="0.801088772532875"/>
        </c:manualLayout>
      </c:layout>
      <c:lineChart>
        <c:grouping val="standard"/>
        <c:varyColors val="0"/>
        <c:ser>
          <c:idx val="0"/>
          <c:order val="0"/>
          <c:tx>
            <c:strRef>
              <c:f>'M:Centre for Future Economy:NGO Summit 28 10 08:[BIS summary of intl positions.csv]BIS summary of intl positions'!$A$7</c:f>
              <c:strCache>
                <c:ptCount val="1"/>
                <c:pt idx="0">
                  <c:v>Total Assets $ billions</c:v>
                </c:pt>
              </c:strCache>
            </c:strRef>
          </c:tx>
          <c:spPr>
            <a:ln w="127000">
              <a:solidFill>
                <a:srgbClr val="FF6600"/>
              </a:solidFill>
              <a:prstDash val="solid"/>
            </a:ln>
          </c:spPr>
          <c:marker>
            <c:symbol val="square"/>
            <c:size val="10"/>
            <c:spPr>
              <a:noFill/>
              <a:ln>
                <a:noFill/>
                <a:prstDash val="solid"/>
              </a:ln>
            </c:spPr>
          </c:marker>
          <c:cat>
            <c:strRef>
              <c:f>'M:Centre for Future Economy:NGO Summit 28 10 08:[BIS summary of intl positions.csv]BIS summary of intl positions'!$B$6:$DT$6</c:f>
              <c:strCache>
                <c:ptCount val="123"/>
                <c:pt idx="0">
                  <c:v>_x0006_Dec.77</c:v>
                </c:pt>
                <c:pt idx="1">
                  <c:v>_x0006_Mar.78</c:v>
                </c:pt>
                <c:pt idx="2">
                  <c:v>_x0006_Jun.78</c:v>
                </c:pt>
                <c:pt idx="3">
                  <c:v>_x0006_Sep.78</c:v>
                </c:pt>
                <c:pt idx="4">
                  <c:v>_x0006_Dec.78</c:v>
                </c:pt>
                <c:pt idx="5">
                  <c:v>_x0006_Mar.79</c:v>
                </c:pt>
                <c:pt idx="6">
                  <c:v>_x0006_Jun.79</c:v>
                </c:pt>
                <c:pt idx="7">
                  <c:v>_x0006_Sep.79</c:v>
                </c:pt>
                <c:pt idx="8">
                  <c:v>_x0006_Dec.79</c:v>
                </c:pt>
                <c:pt idx="9">
                  <c:v>_x0006_Mar.80</c:v>
                </c:pt>
                <c:pt idx="10">
                  <c:v>_x0006_Jun.80</c:v>
                </c:pt>
                <c:pt idx="11">
                  <c:v>_x0006_Sep.80</c:v>
                </c:pt>
                <c:pt idx="12">
                  <c:v>_x0006_Dec.80</c:v>
                </c:pt>
                <c:pt idx="13">
                  <c:v>_x0006_Mar.81</c:v>
                </c:pt>
                <c:pt idx="14">
                  <c:v>_x0006_Jun.81</c:v>
                </c:pt>
                <c:pt idx="15">
                  <c:v>_x0006_Sep.81</c:v>
                </c:pt>
                <c:pt idx="16">
                  <c:v>_x0006_Dec.81</c:v>
                </c:pt>
                <c:pt idx="17">
                  <c:v>_x0006_Mar.82</c:v>
                </c:pt>
                <c:pt idx="18">
                  <c:v>_x0006_Jun.82</c:v>
                </c:pt>
                <c:pt idx="19">
                  <c:v>_x0006_Sep.82</c:v>
                </c:pt>
                <c:pt idx="20">
                  <c:v>_x0006_Dec.82</c:v>
                </c:pt>
                <c:pt idx="21">
                  <c:v>_x0006_Mar.83</c:v>
                </c:pt>
                <c:pt idx="22">
                  <c:v>_x0006_Jun.83</c:v>
                </c:pt>
                <c:pt idx="23">
                  <c:v>_x0006_Sep.83</c:v>
                </c:pt>
                <c:pt idx="24">
                  <c:v>_x0006_Dec.83</c:v>
                </c:pt>
                <c:pt idx="25">
                  <c:v>_x0006_Mar.84</c:v>
                </c:pt>
                <c:pt idx="26">
                  <c:v>_x0006_Jun.84</c:v>
                </c:pt>
                <c:pt idx="27">
                  <c:v>_x0006_Sep.84</c:v>
                </c:pt>
                <c:pt idx="28">
                  <c:v>_x0006_Dec.84</c:v>
                </c:pt>
                <c:pt idx="29">
                  <c:v>_x0006_Mar.85</c:v>
                </c:pt>
                <c:pt idx="30">
                  <c:v>_x0006_Jun.85</c:v>
                </c:pt>
                <c:pt idx="31">
                  <c:v>_x0006_Sep.85</c:v>
                </c:pt>
                <c:pt idx="32">
                  <c:v>_x0006_Dec.85</c:v>
                </c:pt>
                <c:pt idx="33">
                  <c:v>_x0006_Mar.86</c:v>
                </c:pt>
                <c:pt idx="34">
                  <c:v>_x0006_Jun.86</c:v>
                </c:pt>
                <c:pt idx="35">
                  <c:v>_x0006_Sep.86</c:v>
                </c:pt>
                <c:pt idx="36">
                  <c:v>_x0006_Dec.86</c:v>
                </c:pt>
                <c:pt idx="37">
                  <c:v>_x0006_Mar.87</c:v>
                </c:pt>
                <c:pt idx="38">
                  <c:v>_x0006_Jun.87</c:v>
                </c:pt>
                <c:pt idx="39">
                  <c:v>_x0006_Sep.87</c:v>
                </c:pt>
                <c:pt idx="40">
                  <c:v>_x0006_Dec.87</c:v>
                </c:pt>
                <c:pt idx="41">
                  <c:v>_x0006_Mar.88</c:v>
                </c:pt>
                <c:pt idx="42">
                  <c:v>_x0006_Jun.88</c:v>
                </c:pt>
                <c:pt idx="43">
                  <c:v>_x0006_Sep.88</c:v>
                </c:pt>
                <c:pt idx="44">
                  <c:v>_x0006_Dec.88</c:v>
                </c:pt>
                <c:pt idx="45">
                  <c:v>_x0006_Mar.89</c:v>
                </c:pt>
                <c:pt idx="46">
                  <c:v>_x0006_Jun.89</c:v>
                </c:pt>
                <c:pt idx="47">
                  <c:v>_x0006_Sep.89</c:v>
                </c:pt>
                <c:pt idx="48">
                  <c:v>_x0006_Dec.89</c:v>
                </c:pt>
                <c:pt idx="49">
                  <c:v>_x0006_Mar.90</c:v>
                </c:pt>
                <c:pt idx="50">
                  <c:v>_x0006_Jun.90</c:v>
                </c:pt>
                <c:pt idx="51">
                  <c:v>_x0006_Sep.90</c:v>
                </c:pt>
                <c:pt idx="52">
                  <c:v>_x0006_Dec.90</c:v>
                </c:pt>
                <c:pt idx="53">
                  <c:v>_x0006_Mar.91</c:v>
                </c:pt>
                <c:pt idx="54">
                  <c:v>_x0006_Jun.91</c:v>
                </c:pt>
                <c:pt idx="55">
                  <c:v>_x0006_Sep.91</c:v>
                </c:pt>
                <c:pt idx="56">
                  <c:v>_x0006_Dec.91</c:v>
                </c:pt>
                <c:pt idx="57">
                  <c:v>_x0006_Mar.92</c:v>
                </c:pt>
                <c:pt idx="58">
                  <c:v>_x0006_Jun.92</c:v>
                </c:pt>
                <c:pt idx="59">
                  <c:v>_x0006_Sep.92</c:v>
                </c:pt>
                <c:pt idx="60">
                  <c:v>_x0006_Dec.92</c:v>
                </c:pt>
                <c:pt idx="61">
                  <c:v>_x0006_Mar.93</c:v>
                </c:pt>
                <c:pt idx="62">
                  <c:v>_x0006_Jun.93</c:v>
                </c:pt>
                <c:pt idx="63">
                  <c:v>_x0006_Sep.93</c:v>
                </c:pt>
                <c:pt idx="64">
                  <c:v>_x0006_Dec.93</c:v>
                </c:pt>
                <c:pt idx="65">
                  <c:v>_x0006_Mar.94</c:v>
                </c:pt>
                <c:pt idx="66">
                  <c:v>_x0006_Jun.94</c:v>
                </c:pt>
                <c:pt idx="67">
                  <c:v>_x0006_Sep.94</c:v>
                </c:pt>
                <c:pt idx="68">
                  <c:v>_x0006_Dec.94</c:v>
                </c:pt>
                <c:pt idx="69">
                  <c:v>_x0006_Mar.95</c:v>
                </c:pt>
                <c:pt idx="70">
                  <c:v>_x0006_Jun.95</c:v>
                </c:pt>
                <c:pt idx="71">
                  <c:v>_x0006_Sep.95</c:v>
                </c:pt>
                <c:pt idx="72">
                  <c:v>_x0006_Dec.95</c:v>
                </c:pt>
                <c:pt idx="73">
                  <c:v>_x0006_Mar.96</c:v>
                </c:pt>
                <c:pt idx="74">
                  <c:v>_x0006_Jun.96</c:v>
                </c:pt>
                <c:pt idx="75">
                  <c:v>_x0006_Sep.96</c:v>
                </c:pt>
                <c:pt idx="76">
                  <c:v>_x0006_Dec.96</c:v>
                </c:pt>
                <c:pt idx="77">
                  <c:v>_x0006_Mar.97</c:v>
                </c:pt>
                <c:pt idx="78">
                  <c:v>_x0006_Jun.97</c:v>
                </c:pt>
                <c:pt idx="79">
                  <c:v>_x0006_Sep.97</c:v>
                </c:pt>
                <c:pt idx="80">
                  <c:v>_x0006_Dec.97</c:v>
                </c:pt>
                <c:pt idx="81">
                  <c:v>_x0006_Mar.98</c:v>
                </c:pt>
                <c:pt idx="82">
                  <c:v>_x0006_Jun.98</c:v>
                </c:pt>
                <c:pt idx="83">
                  <c:v>_x0006_Sep.98</c:v>
                </c:pt>
                <c:pt idx="84">
                  <c:v>_x0006_Dec.98</c:v>
                </c:pt>
                <c:pt idx="85">
                  <c:v>_x0006_Mar.99</c:v>
                </c:pt>
                <c:pt idx="86">
                  <c:v>_x0006_Jun.99</c:v>
                </c:pt>
                <c:pt idx="87">
                  <c:v>_x0006_Sep.99</c:v>
                </c:pt>
                <c:pt idx="88">
                  <c:v>_x0006_Dec.99</c:v>
                </c:pt>
                <c:pt idx="89">
                  <c:v>_x0006_Mar.00</c:v>
                </c:pt>
                <c:pt idx="90">
                  <c:v>_x0006_Jun.00</c:v>
                </c:pt>
                <c:pt idx="91">
                  <c:v>_x0006_Sep.00</c:v>
                </c:pt>
                <c:pt idx="92">
                  <c:v>_x0006_Dec.00</c:v>
                </c:pt>
                <c:pt idx="93">
                  <c:v>_x0006_Mar.01</c:v>
                </c:pt>
                <c:pt idx="94">
                  <c:v>_x0006_Jun.01</c:v>
                </c:pt>
                <c:pt idx="95">
                  <c:v>_x0006_Sep.01</c:v>
                </c:pt>
                <c:pt idx="96">
                  <c:v>_x0006_Dec.01</c:v>
                </c:pt>
                <c:pt idx="97">
                  <c:v>_x0006_Mar.02</c:v>
                </c:pt>
                <c:pt idx="98">
                  <c:v>_x0006_Jun.02</c:v>
                </c:pt>
                <c:pt idx="99">
                  <c:v>_x0006_Sep.02</c:v>
                </c:pt>
                <c:pt idx="100">
                  <c:v>_x0006_Dec.02</c:v>
                </c:pt>
                <c:pt idx="101">
                  <c:v>_x0006_Mar.03</c:v>
                </c:pt>
                <c:pt idx="102">
                  <c:v>_x0006_Jun.03</c:v>
                </c:pt>
                <c:pt idx="103">
                  <c:v>_x0006_Sep.03</c:v>
                </c:pt>
                <c:pt idx="104">
                  <c:v>_x0006_Dec.03</c:v>
                </c:pt>
                <c:pt idx="105">
                  <c:v>_x0006_Mar.04</c:v>
                </c:pt>
                <c:pt idx="106">
                  <c:v>_x0006_Jun.04</c:v>
                </c:pt>
                <c:pt idx="107">
                  <c:v>_x0006_Sep.04</c:v>
                </c:pt>
                <c:pt idx="108">
                  <c:v>_x0006_Dec.04</c:v>
                </c:pt>
                <c:pt idx="109">
                  <c:v>_x0006_Mar.05</c:v>
                </c:pt>
                <c:pt idx="110">
                  <c:v>_x0006_Jun.05</c:v>
                </c:pt>
                <c:pt idx="111">
                  <c:v>_x0006_Sep.05</c:v>
                </c:pt>
                <c:pt idx="112">
                  <c:v>_x0006_Dec.05</c:v>
                </c:pt>
                <c:pt idx="113">
                  <c:v>_x0006_Mar.06</c:v>
                </c:pt>
                <c:pt idx="114">
                  <c:v>_x0006_Jun.06</c:v>
                </c:pt>
                <c:pt idx="115">
                  <c:v>_x0006_Sep.06</c:v>
                </c:pt>
                <c:pt idx="116">
                  <c:v>_x0006_Dec.06</c:v>
                </c:pt>
                <c:pt idx="117">
                  <c:v>_x0006_Mar.07</c:v>
                </c:pt>
                <c:pt idx="118">
                  <c:v>_x0006_Jun.07</c:v>
                </c:pt>
                <c:pt idx="119">
                  <c:v>_x0006_Sep.07</c:v>
                </c:pt>
                <c:pt idx="120">
                  <c:v>_x0006_Dec.07</c:v>
                </c:pt>
                <c:pt idx="121">
                  <c:v>_x0006_Mar.08</c:v>
                </c:pt>
                <c:pt idx="122">
                  <c:v>_x0006_Jun.08</c:v>
                </c:pt>
              </c:strCache>
            </c:strRef>
          </c:cat>
          <c:val>
            <c:numRef>
              <c:f>'M:Centre for Future Economy:NGO Summit 28 10 08:[BIS summary of intl positions.csv]BIS summary of intl positions'!$B$7:$DT$7</c:f>
              <c:numCache>
                <c:formatCode>General</c:formatCode>
                <c:ptCount val="123"/>
                <c:pt idx="0">
                  <c:v>846.506</c:v>
                </c:pt>
                <c:pt idx="1">
                  <c:v>870.1509999999997</c:v>
                </c:pt>
                <c:pt idx="2">
                  <c:v>900.824</c:v>
                </c:pt>
                <c:pt idx="3">
                  <c:v>981.621</c:v>
                </c:pt>
                <c:pt idx="4">
                  <c:v>1084.701</c:v>
                </c:pt>
                <c:pt idx="5">
                  <c:v>1078.778</c:v>
                </c:pt>
                <c:pt idx="6">
                  <c:v>1154.772</c:v>
                </c:pt>
                <c:pt idx="7">
                  <c:v>1267.978</c:v>
                </c:pt>
                <c:pt idx="8">
                  <c:v>1352.972</c:v>
                </c:pt>
                <c:pt idx="9">
                  <c:v>1379.733</c:v>
                </c:pt>
                <c:pt idx="10">
                  <c:v>1490.912</c:v>
                </c:pt>
                <c:pt idx="11">
                  <c:v>1544.769</c:v>
                </c:pt>
                <c:pt idx="12">
                  <c:v>1640.812</c:v>
                </c:pt>
                <c:pt idx="13">
                  <c:v>1685.246</c:v>
                </c:pt>
                <c:pt idx="14">
                  <c:v>1681.058</c:v>
                </c:pt>
                <c:pt idx="15">
                  <c:v>1788.436</c:v>
                </c:pt>
                <c:pt idx="16">
                  <c:v>1933.896</c:v>
                </c:pt>
                <c:pt idx="17">
                  <c:v>1971.228</c:v>
                </c:pt>
                <c:pt idx="18">
                  <c:v>1959.618</c:v>
                </c:pt>
                <c:pt idx="19">
                  <c:v>2050.969</c:v>
                </c:pt>
                <c:pt idx="20">
                  <c:v>2119.734</c:v>
                </c:pt>
                <c:pt idx="21">
                  <c:v>2153.964</c:v>
                </c:pt>
                <c:pt idx="22">
                  <c:v>2109.473</c:v>
                </c:pt>
                <c:pt idx="23">
                  <c:v>2162.146</c:v>
                </c:pt>
                <c:pt idx="24">
                  <c:v>2608.804</c:v>
                </c:pt>
                <c:pt idx="25">
                  <c:v>2690.671</c:v>
                </c:pt>
                <c:pt idx="26">
                  <c:v>2681.136</c:v>
                </c:pt>
                <c:pt idx="27">
                  <c:v>2651.004</c:v>
                </c:pt>
                <c:pt idx="28">
                  <c:v>2694.094</c:v>
                </c:pt>
                <c:pt idx="29">
                  <c:v>2794.704</c:v>
                </c:pt>
                <c:pt idx="30">
                  <c:v>2788.495</c:v>
                </c:pt>
                <c:pt idx="31">
                  <c:v>2971.486</c:v>
                </c:pt>
                <c:pt idx="32">
                  <c:v>3206.03</c:v>
                </c:pt>
                <c:pt idx="33">
                  <c:v>3360.428</c:v>
                </c:pt>
                <c:pt idx="34">
                  <c:v>3498.995</c:v>
                </c:pt>
                <c:pt idx="35">
                  <c:v>3847.838</c:v>
                </c:pt>
                <c:pt idx="36">
                  <c:v>4104.19</c:v>
                </c:pt>
                <c:pt idx="37">
                  <c:v>4360.969</c:v>
                </c:pt>
                <c:pt idx="38">
                  <c:v>4535.05</c:v>
                </c:pt>
                <c:pt idx="39">
                  <c:v>4782.668</c:v>
                </c:pt>
                <c:pt idx="40">
                  <c:v>5260.701</c:v>
                </c:pt>
                <c:pt idx="41">
                  <c:v>5307.849</c:v>
                </c:pt>
                <c:pt idx="42">
                  <c:v>5199.32</c:v>
                </c:pt>
                <c:pt idx="43">
                  <c:v>5440.406</c:v>
                </c:pt>
                <c:pt idx="44">
                  <c:v>5616.48</c:v>
                </c:pt>
                <c:pt idx="45">
                  <c:v>5811.043000000001</c:v>
                </c:pt>
                <c:pt idx="46">
                  <c:v>5682.536</c:v>
                </c:pt>
                <c:pt idx="47">
                  <c:v>6073.455</c:v>
                </c:pt>
                <c:pt idx="48">
                  <c:v>6582.316</c:v>
                </c:pt>
                <c:pt idx="49">
                  <c:v>6707.933</c:v>
                </c:pt>
                <c:pt idx="50">
                  <c:v>6795.179</c:v>
                </c:pt>
                <c:pt idx="51">
                  <c:v>7360.43</c:v>
                </c:pt>
                <c:pt idx="52">
                  <c:v>7694.125</c:v>
                </c:pt>
                <c:pt idx="53">
                  <c:v>7320.087</c:v>
                </c:pt>
                <c:pt idx="54">
                  <c:v>7043.37</c:v>
                </c:pt>
                <c:pt idx="55">
                  <c:v>7249.951</c:v>
                </c:pt>
                <c:pt idx="56">
                  <c:v>7627.872</c:v>
                </c:pt>
                <c:pt idx="57">
                  <c:v>7313.999</c:v>
                </c:pt>
                <c:pt idx="58">
                  <c:v>7469.566</c:v>
                </c:pt>
                <c:pt idx="59">
                  <c:v>7960.221</c:v>
                </c:pt>
                <c:pt idx="60">
                  <c:v>7537.702</c:v>
                </c:pt>
                <c:pt idx="61">
                  <c:v>7591.271</c:v>
                </c:pt>
                <c:pt idx="62">
                  <c:v>7514.231</c:v>
                </c:pt>
                <c:pt idx="63">
                  <c:v>7787.436999999999</c:v>
                </c:pt>
                <c:pt idx="64">
                  <c:v>7827.362</c:v>
                </c:pt>
                <c:pt idx="65">
                  <c:v>8008.723</c:v>
                </c:pt>
                <c:pt idx="66">
                  <c:v>8078.49</c:v>
                </c:pt>
                <c:pt idx="67">
                  <c:v>8326.685999999992</c:v>
                </c:pt>
                <c:pt idx="68">
                  <c:v>8489.147999999994</c:v>
                </c:pt>
                <c:pt idx="69">
                  <c:v>9221.644</c:v>
                </c:pt>
                <c:pt idx="70">
                  <c:v>9453.050999999989</c:v>
                </c:pt>
                <c:pt idx="71">
                  <c:v>9321.924999999994</c:v>
                </c:pt>
                <c:pt idx="72">
                  <c:v>9495.310999999992</c:v>
                </c:pt>
                <c:pt idx="73">
                  <c:v>9497.971999999992</c:v>
                </c:pt>
                <c:pt idx="74">
                  <c:v>9446.664</c:v>
                </c:pt>
                <c:pt idx="75">
                  <c:v>9633.683999999994</c:v>
                </c:pt>
                <c:pt idx="76">
                  <c:v>9791.709999999994</c:v>
                </c:pt>
                <c:pt idx="77">
                  <c:v>9890.093</c:v>
                </c:pt>
                <c:pt idx="78">
                  <c:v>10184.118</c:v>
                </c:pt>
                <c:pt idx="79">
                  <c:v>10243.973</c:v>
                </c:pt>
                <c:pt idx="80">
                  <c:v>10740.385</c:v>
                </c:pt>
                <c:pt idx="81">
                  <c:v>10638.406</c:v>
                </c:pt>
                <c:pt idx="82">
                  <c:v>10871.944</c:v>
                </c:pt>
                <c:pt idx="83">
                  <c:v>11281.76</c:v>
                </c:pt>
                <c:pt idx="84">
                  <c:v>11385.508</c:v>
                </c:pt>
                <c:pt idx="85">
                  <c:v>10891.358</c:v>
                </c:pt>
                <c:pt idx="86">
                  <c:v>10790.997</c:v>
                </c:pt>
                <c:pt idx="87">
                  <c:v>11266.337</c:v>
                </c:pt>
                <c:pt idx="88">
                  <c:v>11181.721</c:v>
                </c:pt>
                <c:pt idx="89">
                  <c:v>11541.246</c:v>
                </c:pt>
                <c:pt idx="90">
                  <c:v>11663.089</c:v>
                </c:pt>
                <c:pt idx="91">
                  <c:v>11551.88</c:v>
                </c:pt>
                <c:pt idx="92">
                  <c:v>12280.885</c:v>
                </c:pt>
                <c:pt idx="93">
                  <c:v>12764.106</c:v>
                </c:pt>
                <c:pt idx="94">
                  <c:v>12471.747</c:v>
                </c:pt>
                <c:pt idx="95">
                  <c:v>12859.01</c:v>
                </c:pt>
                <c:pt idx="96">
                  <c:v>13176.738</c:v>
                </c:pt>
                <c:pt idx="97">
                  <c:v>13235.223</c:v>
                </c:pt>
                <c:pt idx="98">
                  <c:v>14239.563</c:v>
                </c:pt>
                <c:pt idx="99">
                  <c:v>14244.914</c:v>
                </c:pt>
                <c:pt idx="100">
                  <c:v>15112.759</c:v>
                </c:pt>
                <c:pt idx="101">
                  <c:v>16060.951</c:v>
                </c:pt>
                <c:pt idx="102">
                  <c:v>16972.887</c:v>
                </c:pt>
                <c:pt idx="103">
                  <c:v>17144.964</c:v>
                </c:pt>
                <c:pt idx="104">
                  <c:v>18358.181</c:v>
                </c:pt>
                <c:pt idx="105">
                  <c:v>19731.641</c:v>
                </c:pt>
                <c:pt idx="106">
                  <c:v>19909.217</c:v>
                </c:pt>
                <c:pt idx="107">
                  <c:v>20255.74100000001</c:v>
                </c:pt>
                <c:pt idx="108">
                  <c:v>21852.691</c:v>
                </c:pt>
                <c:pt idx="109">
                  <c:v>22758.157</c:v>
                </c:pt>
                <c:pt idx="110">
                  <c:v>23117.529</c:v>
                </c:pt>
                <c:pt idx="111">
                  <c:v>23572.853</c:v>
                </c:pt>
                <c:pt idx="112">
                  <c:v>23910.804</c:v>
                </c:pt>
                <c:pt idx="113">
                  <c:v>25903.56200000001</c:v>
                </c:pt>
                <c:pt idx="114">
                  <c:v>27297.191</c:v>
                </c:pt>
                <c:pt idx="115">
                  <c:v>27776.553</c:v>
                </c:pt>
                <c:pt idx="116">
                  <c:v>29472.49</c:v>
                </c:pt>
                <c:pt idx="117">
                  <c:v>32174.93600000001</c:v>
                </c:pt>
                <c:pt idx="118">
                  <c:v>33735.39</c:v>
                </c:pt>
                <c:pt idx="119">
                  <c:v>35708.861</c:v>
                </c:pt>
                <c:pt idx="120">
                  <c:v>37438.558</c:v>
                </c:pt>
                <c:pt idx="121">
                  <c:v>40358.03</c:v>
                </c:pt>
                <c:pt idx="122">
                  <c:v>39069.584</c:v>
                </c:pt>
              </c:numCache>
            </c:numRef>
          </c:val>
          <c:smooth val="0"/>
        </c:ser>
        <c:dLbls>
          <c:showLegendKey val="0"/>
          <c:showVal val="0"/>
          <c:showCatName val="0"/>
          <c:showSerName val="0"/>
          <c:showPercent val="0"/>
          <c:showBubbleSize val="0"/>
        </c:dLbls>
        <c:marker val="1"/>
        <c:smooth val="0"/>
        <c:axId val="565752840"/>
        <c:axId val="565748952"/>
      </c:lineChart>
      <c:catAx>
        <c:axId val="56575284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565748952"/>
        <c:crosses val="autoZero"/>
        <c:auto val="1"/>
        <c:lblAlgn val="ctr"/>
        <c:lblOffset val="100"/>
        <c:tickLblSkip val="15"/>
        <c:tickMarkSkip val="1"/>
        <c:noMultiLvlLbl val="0"/>
      </c:catAx>
      <c:valAx>
        <c:axId val="56574895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565752840"/>
        <c:crosses val="autoZero"/>
        <c:crossBetween val="between"/>
      </c:valAx>
      <c:spPr>
        <a:noFill/>
        <a:ln w="12700">
          <a:noFill/>
          <a:prstDash val="solid"/>
        </a:ln>
      </c:spPr>
    </c:plotArea>
    <c:plotVisOnly val="1"/>
    <c:dispBlanksAs val="gap"/>
    <c:showDLblsOverMax val="0"/>
  </c:chart>
  <c:spPr>
    <a:solidFill>
      <a:srgbClr val="FFFFFF"/>
    </a:solidFill>
    <a:ln w="3175">
      <a:noFill/>
      <a:prstDash val="solid"/>
    </a:ln>
  </c:spPr>
  <c:txPr>
    <a:bodyPr/>
    <a:lstStyle/>
    <a:p>
      <a:pPr>
        <a:defRPr sz="1025"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22098569157393"/>
          <c:y val="0.030945270421217"/>
          <c:w val="0.893481717011129"/>
          <c:h val="0.860062926365794"/>
        </c:manualLayout>
      </c:layout>
      <c:barChart>
        <c:barDir val="col"/>
        <c:grouping val="clustered"/>
        <c:varyColors val="0"/>
        <c:ser>
          <c:idx val="0"/>
          <c:order val="0"/>
          <c:tx>
            <c:strRef>
              <c:f>'C:\DOCUME~1\SARGON~1\LOCALS~1\Temp\[ISDA-Market-Survey-results1987-present.xls]Semiannual data'!$N$17</c:f>
              <c:strCache>
                <c:ptCount val="1"/>
                <c:pt idx="0">
                  <c:v>Credit default swaps</c:v>
                </c:pt>
              </c:strCache>
            </c:strRef>
          </c:tx>
          <c:spPr>
            <a:solidFill>
              <a:srgbClr val="9999FF"/>
            </a:solidFill>
            <a:ln w="16565">
              <a:solidFill>
                <a:srgbClr val="000000"/>
              </a:solidFill>
              <a:prstDash val="solid"/>
            </a:ln>
          </c:spPr>
          <c:invertIfNegative val="0"/>
          <c:cat>
            <c:strRef>
              <c:f>'C:\DOCUME~1\SARGON~1\LOCALS~1\Temp\[ISDA-Market-Survey-results1987-present.xls]Semiannual data'!$M$18:$M$32</c:f>
              <c:strCache>
                <c:ptCount val="15"/>
                <c:pt idx="0">
                  <c:v>1H01</c:v>
                </c:pt>
                <c:pt idx="1">
                  <c:v>2H01</c:v>
                </c:pt>
                <c:pt idx="2">
                  <c:v>1H02</c:v>
                </c:pt>
                <c:pt idx="3">
                  <c:v>2H02</c:v>
                </c:pt>
                <c:pt idx="4">
                  <c:v>1H03</c:v>
                </c:pt>
                <c:pt idx="5">
                  <c:v>2H03</c:v>
                </c:pt>
                <c:pt idx="6">
                  <c:v>1H04</c:v>
                </c:pt>
                <c:pt idx="7">
                  <c:v>2H04</c:v>
                </c:pt>
                <c:pt idx="8">
                  <c:v>1H05</c:v>
                </c:pt>
                <c:pt idx="9">
                  <c:v>2H05</c:v>
                </c:pt>
                <c:pt idx="10">
                  <c:v>1H06</c:v>
                </c:pt>
                <c:pt idx="11">
                  <c:v>2H06</c:v>
                </c:pt>
                <c:pt idx="12">
                  <c:v>1H07</c:v>
                </c:pt>
                <c:pt idx="13">
                  <c:v>2H07</c:v>
                </c:pt>
                <c:pt idx="14">
                  <c:v>1H08</c:v>
                </c:pt>
              </c:strCache>
            </c:strRef>
          </c:cat>
          <c:val>
            <c:numRef>
              <c:f>'C:\DOCUME~1\SARGON~1\LOCALS~1\Temp\[ISDA-Market-Survey-results1987-present.xls]Semiannual data'!$N$18:$N$32</c:f>
              <c:numCache>
                <c:formatCode>General</c:formatCode>
                <c:ptCount val="15"/>
                <c:pt idx="0">
                  <c:v>631.5</c:v>
                </c:pt>
                <c:pt idx="1">
                  <c:v>918.8659999999998</c:v>
                </c:pt>
                <c:pt idx="2">
                  <c:v>1563.47720342515</c:v>
                </c:pt>
                <c:pt idx="3">
                  <c:v>2191.57038717235</c:v>
                </c:pt>
                <c:pt idx="4">
                  <c:v>2687.91</c:v>
                </c:pt>
                <c:pt idx="5">
                  <c:v>3779.4</c:v>
                </c:pt>
                <c:pt idx="6">
                  <c:v>5441.864</c:v>
                </c:pt>
                <c:pt idx="7">
                  <c:v>8422.26</c:v>
                </c:pt>
                <c:pt idx="8">
                  <c:v>12429.87844803424</c:v>
                </c:pt>
                <c:pt idx="9">
                  <c:v>17096.14</c:v>
                </c:pt>
                <c:pt idx="10">
                  <c:v>26005.7165713541</c:v>
                </c:pt>
                <c:pt idx="11">
                  <c:v>34422.8</c:v>
                </c:pt>
                <c:pt idx="12">
                  <c:v>45464.50327508206</c:v>
                </c:pt>
                <c:pt idx="13">
                  <c:v>62173.19707173048</c:v>
                </c:pt>
                <c:pt idx="14">
                  <c:v>54611.82283276946</c:v>
                </c:pt>
              </c:numCache>
            </c:numRef>
          </c:val>
        </c:ser>
        <c:dLbls>
          <c:showLegendKey val="0"/>
          <c:showVal val="0"/>
          <c:showCatName val="0"/>
          <c:showSerName val="0"/>
          <c:showPercent val="0"/>
          <c:showBubbleSize val="0"/>
        </c:dLbls>
        <c:gapWidth val="150"/>
        <c:axId val="468395384"/>
        <c:axId val="468398824"/>
      </c:barChart>
      <c:catAx>
        <c:axId val="468395384"/>
        <c:scaling>
          <c:orientation val="minMax"/>
        </c:scaling>
        <c:delete val="0"/>
        <c:axPos val="b"/>
        <c:numFmt formatCode="General" sourceLinked="1"/>
        <c:majorTickMark val="out"/>
        <c:minorTickMark val="none"/>
        <c:tickLblPos val="nextTo"/>
        <c:spPr>
          <a:ln w="4141">
            <a:solidFill>
              <a:srgbClr val="000000"/>
            </a:solidFill>
            <a:prstDash val="solid"/>
          </a:ln>
        </c:spPr>
        <c:txPr>
          <a:bodyPr rot="0" vert="horz"/>
          <a:lstStyle/>
          <a:p>
            <a:pPr>
              <a:defRPr sz="1239" b="0" i="0" u="none" strike="noStrike" baseline="0">
                <a:solidFill>
                  <a:srgbClr val="000000"/>
                </a:solidFill>
                <a:latin typeface="Arial"/>
                <a:ea typeface="Arial"/>
                <a:cs typeface="Arial"/>
              </a:defRPr>
            </a:pPr>
            <a:endParaRPr lang="en-US"/>
          </a:p>
        </c:txPr>
        <c:crossAx val="468398824"/>
        <c:crosses val="autoZero"/>
        <c:auto val="1"/>
        <c:lblAlgn val="ctr"/>
        <c:lblOffset val="100"/>
        <c:tickLblSkip val="1"/>
        <c:tickMarkSkip val="1"/>
        <c:noMultiLvlLbl val="0"/>
      </c:catAx>
      <c:valAx>
        <c:axId val="468398824"/>
        <c:scaling>
          <c:orientation val="minMax"/>
        </c:scaling>
        <c:delete val="0"/>
        <c:axPos val="l"/>
        <c:majorGridlines>
          <c:spPr>
            <a:ln w="4141">
              <a:solidFill>
                <a:srgbClr val="000000"/>
              </a:solidFill>
              <a:prstDash val="solid"/>
            </a:ln>
          </c:spPr>
        </c:majorGridlines>
        <c:numFmt formatCode="General" sourceLinked="1"/>
        <c:majorTickMark val="out"/>
        <c:minorTickMark val="none"/>
        <c:tickLblPos val="nextTo"/>
        <c:spPr>
          <a:ln w="4141">
            <a:solidFill>
              <a:srgbClr val="000000"/>
            </a:solidFill>
            <a:prstDash val="solid"/>
          </a:ln>
        </c:spPr>
        <c:txPr>
          <a:bodyPr rot="0" vert="horz"/>
          <a:lstStyle/>
          <a:p>
            <a:pPr>
              <a:defRPr sz="1239" b="0" i="0" u="none" strike="noStrike" baseline="0">
                <a:solidFill>
                  <a:srgbClr val="000000"/>
                </a:solidFill>
                <a:latin typeface="Arial"/>
                <a:ea typeface="Arial"/>
                <a:cs typeface="Arial"/>
              </a:defRPr>
            </a:pPr>
            <a:endParaRPr lang="en-US"/>
          </a:p>
        </c:txPr>
        <c:crossAx val="468395384"/>
        <c:crosses val="autoZero"/>
        <c:crossBetween val="between"/>
      </c:valAx>
      <c:spPr>
        <a:noFill/>
        <a:ln w="16565">
          <a:solidFill>
            <a:srgbClr val="808080"/>
          </a:solidFill>
          <a:prstDash val="solid"/>
        </a:ln>
      </c:spPr>
    </c:plotArea>
    <c:plotVisOnly val="1"/>
    <c:dispBlanksAs val="gap"/>
    <c:showDLblsOverMax val="0"/>
  </c:chart>
  <c:spPr>
    <a:solidFill>
      <a:srgbClr val="FFFFFF"/>
    </a:solidFill>
    <a:ln w="4141">
      <a:noFill/>
      <a:prstDash val="solid"/>
    </a:ln>
  </c:spPr>
  <c:txPr>
    <a:bodyPr/>
    <a:lstStyle/>
    <a:p>
      <a:pPr>
        <a:defRPr sz="1239"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D124D2-AA2B-4FB8-BB9A-9A9566CBF947}" type="datetimeFigureOut">
              <a:rPr lang="cs-CZ" smtClean="0"/>
              <a:t>29.02.12</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B4E6C4-7B88-4308-ADFA-6037E18C4FC9}" type="slidenum">
              <a:rPr lang="cs-CZ" smtClean="0"/>
              <a:t>‹#›</a:t>
            </a:fld>
            <a:endParaRPr lang="cs-CZ"/>
          </a:p>
        </p:txBody>
      </p:sp>
    </p:spTree>
    <p:extLst>
      <p:ext uri="{BB962C8B-B14F-4D97-AF65-F5344CB8AC3E}">
        <p14:creationId xmlns:p14="http://schemas.microsoft.com/office/powerpoint/2010/main" val="1269553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CAA7E2-F2FE-094F-BD66-9D9838710A66}" type="datetimeFigureOut">
              <a:rPr lang="en-US" smtClean="0"/>
              <a:t>29.02.12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BAAA6E-DDB5-C443-842C-83D0BD4F14A2}" type="slidenum">
              <a:rPr lang="en-US" smtClean="0"/>
              <a:t>‹#›</a:t>
            </a:fld>
            <a:endParaRPr lang="en-US"/>
          </a:p>
        </p:txBody>
      </p:sp>
    </p:spTree>
    <p:extLst>
      <p:ext uri="{BB962C8B-B14F-4D97-AF65-F5344CB8AC3E}">
        <p14:creationId xmlns:p14="http://schemas.microsoft.com/office/powerpoint/2010/main" val="4916397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Wednesday, 29 February 2012 г.</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Wednesday, 29 February 2012 г.</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Wednesday, 29 February 2012 г.</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Wednesday, 29 February 2012 г.</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Wednesday, 29 February 2012 г.</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Wednesday, 29 February 2012 г.</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Wednesday, 29 February 2012 г.</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Wednesday, 29 February 2012 г.</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Wednesday, 29 February 2012 г.</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Wednesday, 29 February 2012 г.</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Wednesday, 29 February 2012 г.</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Wednesday, 29 February 2012 г.</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990832" cy="1927225"/>
          </a:xfrm>
        </p:spPr>
        <p:txBody>
          <a:bodyPr/>
          <a:lstStyle/>
          <a:p>
            <a:r>
              <a:rPr lang="en-US" dirty="0" smtClean="0"/>
              <a:t>Global </a:t>
            </a:r>
            <a:br>
              <a:rPr lang="en-US" dirty="0" smtClean="0"/>
            </a:br>
            <a:r>
              <a:rPr lang="en-US" dirty="0" smtClean="0"/>
              <a:t>financial system</a:t>
            </a:r>
            <a:endParaRPr lang="en-US" dirty="0"/>
          </a:p>
        </p:txBody>
      </p:sp>
      <p:sp>
        <p:nvSpPr>
          <p:cNvPr id="3" name="Subtitle 2"/>
          <p:cNvSpPr>
            <a:spLocks noGrp="1"/>
          </p:cNvSpPr>
          <p:nvPr>
            <p:ph type="subTitle" idx="1"/>
          </p:nvPr>
        </p:nvSpPr>
        <p:spPr/>
        <p:txBody>
          <a:bodyPr/>
          <a:lstStyle/>
          <a:p>
            <a:r>
              <a:rPr lang="en-US" dirty="0" smtClean="0"/>
              <a:t>Lecturer – Oleg Deev</a:t>
            </a:r>
          </a:p>
          <a:p>
            <a:r>
              <a:rPr lang="en-US" dirty="0" err="1" smtClean="0"/>
              <a:t>oleg@mail.muni.cz</a:t>
            </a:r>
            <a:endParaRPr lang="en-US" dirty="0"/>
          </a:p>
        </p:txBody>
      </p:sp>
    </p:spTree>
    <p:extLst>
      <p:ext uri="{BB962C8B-B14F-4D97-AF65-F5344CB8AC3E}">
        <p14:creationId xmlns:p14="http://schemas.microsoft.com/office/powerpoint/2010/main" val="24984472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exorbitant privilege </a:t>
            </a:r>
            <a:r>
              <a:rPr lang="en-US" dirty="0" smtClean="0"/>
              <a:t>for euro?</a:t>
            </a:r>
            <a:endParaRPr lang="en-US" dirty="0"/>
          </a:p>
        </p:txBody>
      </p:sp>
      <p:sp>
        <p:nvSpPr>
          <p:cNvPr id="3" name="Content Placeholder 2"/>
          <p:cNvSpPr>
            <a:spLocks noGrp="1"/>
          </p:cNvSpPr>
          <p:nvPr>
            <p:ph idx="1"/>
          </p:nvPr>
        </p:nvSpPr>
        <p:spPr/>
        <p:txBody>
          <a:bodyPr/>
          <a:lstStyle/>
          <a:p>
            <a:pPr marL="0" indent="0">
              <a:buNone/>
            </a:pPr>
            <a:r>
              <a:rPr lang="en-US" dirty="0" smtClean="0"/>
              <a:t>Operating reserve currency brings costs</a:t>
            </a:r>
          </a:p>
          <a:p>
            <a:pPr marL="533400" indent="-533400"/>
            <a:r>
              <a:rPr lang="en-GB" dirty="0"/>
              <a:t>Euro area lacks political will for unity and avoids promoting Euro as reserve</a:t>
            </a:r>
          </a:p>
          <a:p>
            <a:pPr marL="533400" indent="-533400"/>
            <a:r>
              <a:rPr lang="en-GB" dirty="0"/>
              <a:t>Euro area not de-coupled, but connected, to US crisis</a:t>
            </a:r>
          </a:p>
          <a:p>
            <a:pPr marL="533400" indent="-533400"/>
            <a:r>
              <a:rPr lang="en-GB" dirty="0"/>
              <a:t>Flight to quality is thus benefiting </a:t>
            </a:r>
            <a:r>
              <a:rPr lang="en-GB" dirty="0" smtClean="0"/>
              <a:t>dollar</a:t>
            </a:r>
            <a:endParaRPr lang="en-US" dirty="0"/>
          </a:p>
        </p:txBody>
      </p:sp>
      <p:pic>
        <p:nvPicPr>
          <p:cNvPr id="4" name="Picture 3"/>
          <p:cNvPicPr>
            <a:picLocks noChangeAspect="1"/>
          </p:cNvPicPr>
          <p:nvPr/>
        </p:nvPicPr>
        <p:blipFill>
          <a:blip r:embed="rId2"/>
          <a:stretch>
            <a:fillRect/>
          </a:stretch>
        </p:blipFill>
        <p:spPr>
          <a:xfrm>
            <a:off x="2164094" y="3834782"/>
            <a:ext cx="5111192" cy="2712322"/>
          </a:xfrm>
          <a:prstGeom prst="rect">
            <a:avLst/>
          </a:prstGeom>
        </p:spPr>
      </p:pic>
    </p:spTree>
    <p:extLst>
      <p:ext uri="{BB962C8B-B14F-4D97-AF65-F5344CB8AC3E}">
        <p14:creationId xmlns:p14="http://schemas.microsoft.com/office/powerpoint/2010/main" val="30267846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3400"/>
            <a:ext cx="8572574" cy="990600"/>
          </a:xfrm>
        </p:spPr>
        <p:txBody>
          <a:bodyPr>
            <a:normAutofit fontScale="90000"/>
          </a:bodyPr>
          <a:lstStyle/>
          <a:p>
            <a:r>
              <a:rPr lang="en-US" dirty="0" smtClean="0"/>
              <a:t>Global financial system based on US dollar</a:t>
            </a:r>
            <a:endParaRPr lang="en-US" dirty="0"/>
          </a:p>
        </p:txBody>
      </p:sp>
      <p:sp>
        <p:nvSpPr>
          <p:cNvPr id="3" name="Content Placeholder 2"/>
          <p:cNvSpPr>
            <a:spLocks noGrp="1"/>
          </p:cNvSpPr>
          <p:nvPr>
            <p:ph idx="1"/>
          </p:nvPr>
        </p:nvSpPr>
        <p:spPr>
          <a:xfrm>
            <a:off x="457200" y="1620465"/>
            <a:ext cx="8229600" cy="4876800"/>
          </a:xfrm>
        </p:spPr>
        <p:txBody>
          <a:bodyPr>
            <a:normAutofit lnSpcReduction="10000"/>
          </a:bodyPr>
          <a:lstStyle/>
          <a:p>
            <a:r>
              <a:rPr lang="en-US" dirty="0" smtClean="0"/>
              <a:t>China’s dollar dependence (</a:t>
            </a:r>
            <a:r>
              <a:rPr lang="en-GB" dirty="0"/>
              <a:t>Not just China, but Brazil, India, Russia and oil-exporting Gulf states all similarly attached to US </a:t>
            </a:r>
            <a:r>
              <a:rPr lang="en-GB" dirty="0" smtClean="0"/>
              <a:t>situation</a:t>
            </a:r>
            <a:r>
              <a:rPr lang="en-US" dirty="0" smtClean="0"/>
              <a:t>)</a:t>
            </a:r>
          </a:p>
          <a:p>
            <a:pPr lvl="1"/>
            <a:r>
              <a:rPr lang="en-GB" dirty="0"/>
              <a:t>Reserve accumulation over $1tn </a:t>
            </a:r>
          </a:p>
          <a:p>
            <a:pPr lvl="1"/>
            <a:r>
              <a:rPr lang="en-GB" dirty="0"/>
              <a:t>Power to destabilise US financial system but only at huge cost to itself</a:t>
            </a:r>
          </a:p>
          <a:p>
            <a:r>
              <a:rPr lang="en-GB" dirty="0"/>
              <a:t>US domestic economy </a:t>
            </a:r>
            <a:r>
              <a:rPr lang="en-GB" dirty="0" smtClean="0"/>
              <a:t>transformed (like in 19</a:t>
            </a:r>
            <a:r>
              <a:rPr lang="en-GB" baseline="30000" dirty="0" smtClean="0"/>
              <a:t>th</a:t>
            </a:r>
            <a:r>
              <a:rPr lang="en-GB" dirty="0" smtClean="0"/>
              <a:t> century in UK) </a:t>
            </a:r>
            <a:r>
              <a:rPr lang="en-GB" dirty="0"/>
              <a:t>to financial services while neglecting exports, manufacture and jobs</a:t>
            </a:r>
          </a:p>
          <a:p>
            <a:r>
              <a:rPr lang="en-GB" dirty="0"/>
              <a:t>Weaker dollar needed to stimulate US economy but counter-balanced against damage it does to </a:t>
            </a:r>
            <a:r>
              <a:rPr lang="en-GB" dirty="0" smtClean="0"/>
              <a:t>its </a:t>
            </a:r>
            <a:r>
              <a:rPr lang="en-GB" dirty="0"/>
              <a:t>partners</a:t>
            </a:r>
          </a:p>
          <a:p>
            <a:r>
              <a:rPr lang="en-GB" dirty="0"/>
              <a:t>US lacks surpluses given its economic weakness to sustain strong dollar as </a:t>
            </a:r>
            <a:r>
              <a:rPr lang="en-GB" dirty="0" smtClean="0"/>
              <a:t>reserve</a:t>
            </a:r>
            <a:endParaRPr lang="en-GB" dirty="0"/>
          </a:p>
        </p:txBody>
      </p:sp>
    </p:spTree>
    <p:extLst>
      <p:ext uri="{BB962C8B-B14F-4D97-AF65-F5344CB8AC3E}">
        <p14:creationId xmlns:p14="http://schemas.microsoft.com/office/powerpoint/2010/main" val="5362139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the post-BW system</a:t>
            </a:r>
            <a:endParaRPr lang="en-US" dirty="0"/>
          </a:p>
        </p:txBody>
      </p:sp>
      <p:sp>
        <p:nvSpPr>
          <p:cNvPr id="3" name="Content Placeholder 2"/>
          <p:cNvSpPr>
            <a:spLocks noGrp="1"/>
          </p:cNvSpPr>
          <p:nvPr>
            <p:ph idx="1"/>
          </p:nvPr>
        </p:nvSpPr>
        <p:spPr/>
        <p:txBody>
          <a:bodyPr>
            <a:normAutofit fontScale="92500" lnSpcReduction="10000"/>
          </a:bodyPr>
          <a:lstStyle/>
          <a:p>
            <a:pPr>
              <a:lnSpc>
                <a:spcPct val="110000"/>
              </a:lnSpc>
              <a:spcBef>
                <a:spcPts val="456"/>
              </a:spcBef>
            </a:pPr>
            <a:r>
              <a:rPr lang="en-US" dirty="0" smtClean="0"/>
              <a:t>Volatility drastically increased</a:t>
            </a:r>
          </a:p>
          <a:p>
            <a:pPr lvl="1">
              <a:lnSpc>
                <a:spcPct val="110000"/>
              </a:lnSpc>
              <a:spcBef>
                <a:spcPts val="456"/>
              </a:spcBef>
            </a:pPr>
            <a:r>
              <a:rPr lang="en-GB" dirty="0"/>
              <a:t>Contradicting expectations and orthodox economic </a:t>
            </a:r>
            <a:r>
              <a:rPr lang="en-GB" dirty="0" smtClean="0"/>
              <a:t>predictions</a:t>
            </a:r>
          </a:p>
          <a:p>
            <a:pPr>
              <a:lnSpc>
                <a:spcPct val="110000"/>
              </a:lnSpc>
              <a:spcBef>
                <a:spcPts val="456"/>
              </a:spcBef>
            </a:pPr>
            <a:r>
              <a:rPr lang="en-GB" dirty="0"/>
              <a:t>Volatility created need to hedge against fluctuating prices</a:t>
            </a:r>
          </a:p>
          <a:p>
            <a:pPr lvl="1">
              <a:lnSpc>
                <a:spcPct val="110000"/>
              </a:lnSpc>
              <a:spcBef>
                <a:spcPts val="456"/>
              </a:spcBef>
            </a:pPr>
            <a:r>
              <a:rPr lang="en-GB" dirty="0"/>
              <a:t>New markets in volatility-management tools: derivatives</a:t>
            </a:r>
          </a:p>
          <a:p>
            <a:pPr lvl="1">
              <a:lnSpc>
                <a:spcPct val="110000"/>
              </a:lnSpc>
              <a:spcBef>
                <a:spcPts val="456"/>
              </a:spcBef>
            </a:pPr>
            <a:r>
              <a:rPr lang="en-GB" dirty="0"/>
              <a:t>Created marketplace for speculative profits and amplified the use of these tools</a:t>
            </a:r>
          </a:p>
          <a:p>
            <a:pPr>
              <a:lnSpc>
                <a:spcPct val="110000"/>
              </a:lnSpc>
              <a:spcBef>
                <a:spcPts val="456"/>
              </a:spcBef>
            </a:pPr>
            <a:r>
              <a:rPr lang="en-GB" dirty="0"/>
              <a:t>Assault on transparency</a:t>
            </a:r>
          </a:p>
          <a:p>
            <a:pPr lvl="1">
              <a:lnSpc>
                <a:spcPct val="110000"/>
              </a:lnSpc>
              <a:spcBef>
                <a:spcPts val="456"/>
              </a:spcBef>
            </a:pPr>
            <a:r>
              <a:rPr lang="en-GB" dirty="0"/>
              <a:t>Vast majority of derivatives ‘OTC’ – over the counter and not traded on exchanges</a:t>
            </a:r>
          </a:p>
          <a:p>
            <a:pPr lvl="1">
              <a:lnSpc>
                <a:spcPct val="110000"/>
              </a:lnSpc>
              <a:spcBef>
                <a:spcPts val="456"/>
              </a:spcBef>
            </a:pPr>
            <a:r>
              <a:rPr lang="en-GB" dirty="0"/>
              <a:t>Created mechanism to avoid supervision or regulatory oversight</a:t>
            </a:r>
          </a:p>
          <a:p>
            <a:pPr>
              <a:lnSpc>
                <a:spcPct val="120000"/>
              </a:lnSpc>
              <a:spcBef>
                <a:spcPts val="456"/>
              </a:spcBef>
            </a:pPr>
            <a:r>
              <a:rPr lang="en-GB" dirty="0"/>
              <a:t>New markets in derivatives allowed huge profit opportunities via speculation on price movements that were disconnected from real economic activity</a:t>
            </a:r>
          </a:p>
          <a:p>
            <a:endParaRPr lang="en-US" dirty="0"/>
          </a:p>
        </p:txBody>
      </p:sp>
    </p:spTree>
    <p:extLst>
      <p:ext uri="{BB962C8B-B14F-4D97-AF65-F5344CB8AC3E}">
        <p14:creationId xmlns:p14="http://schemas.microsoft.com/office/powerpoint/2010/main" val="21007730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Post-BW global financial system</a:t>
            </a:r>
            <a:endParaRPr lang="en-US" dirty="0"/>
          </a:p>
        </p:txBody>
      </p:sp>
      <p:sp>
        <p:nvSpPr>
          <p:cNvPr id="3" name="Content Placeholder 2"/>
          <p:cNvSpPr>
            <a:spLocks noGrp="1"/>
          </p:cNvSpPr>
          <p:nvPr>
            <p:ph idx="1"/>
          </p:nvPr>
        </p:nvSpPr>
        <p:spPr/>
        <p:txBody>
          <a:bodyPr>
            <a:normAutofit/>
          </a:bodyPr>
          <a:lstStyle/>
          <a:p>
            <a:r>
              <a:rPr lang="en-US" sz="2800" dirty="0"/>
              <a:t>Financial crises have been more intense and have increased in frequency by about 300</a:t>
            </a:r>
            <a:r>
              <a:rPr lang="en-US" sz="2800" dirty="0" smtClean="0"/>
              <a:t>%</a:t>
            </a:r>
          </a:p>
          <a:p>
            <a:pPr lvl="1"/>
            <a:r>
              <a:rPr lang="en-US" sz="2400" dirty="0"/>
              <a:t>A</a:t>
            </a:r>
            <a:r>
              <a:rPr lang="en-US" sz="2400" dirty="0" smtClean="0"/>
              <a:t>ll </a:t>
            </a:r>
            <a:r>
              <a:rPr lang="en-US" sz="2400" dirty="0"/>
              <a:t>financial crises since 1971 have been preceded by </a:t>
            </a:r>
            <a:r>
              <a:rPr lang="en-US" sz="2400" dirty="0" smtClean="0"/>
              <a:t>large capital inflows </a:t>
            </a:r>
            <a:r>
              <a:rPr lang="en-US" sz="2400" dirty="0"/>
              <a:t>into affected regions</a:t>
            </a:r>
            <a:endParaRPr lang="en-US" sz="2400" dirty="0" smtClean="0"/>
          </a:p>
          <a:p>
            <a:r>
              <a:rPr lang="en-US" sz="2800" dirty="0"/>
              <a:t>I</a:t>
            </a:r>
            <a:r>
              <a:rPr lang="en-US" sz="2800" dirty="0" smtClean="0"/>
              <a:t>nvestors </a:t>
            </a:r>
            <a:r>
              <a:rPr lang="en-US" sz="2800" dirty="0"/>
              <a:t>have frequently achieved very high rates of return, with salaries and bonuses in the financial sector reaching record levels</a:t>
            </a:r>
          </a:p>
        </p:txBody>
      </p:sp>
    </p:spTree>
    <p:extLst>
      <p:ext uri="{BB962C8B-B14F-4D97-AF65-F5344CB8AC3E}">
        <p14:creationId xmlns:p14="http://schemas.microsoft.com/office/powerpoint/2010/main" val="9042943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Institutions of global financial system</a:t>
            </a:r>
            <a:endParaRPr lang="en-US" dirty="0"/>
          </a:p>
        </p:txBody>
      </p:sp>
      <p:sp>
        <p:nvSpPr>
          <p:cNvPr id="3" name="Content Placeholder 2"/>
          <p:cNvSpPr>
            <a:spLocks noGrp="1"/>
          </p:cNvSpPr>
          <p:nvPr>
            <p:ph idx="1"/>
          </p:nvPr>
        </p:nvSpPr>
        <p:spPr/>
        <p:txBody>
          <a:bodyPr>
            <a:normAutofit fontScale="92500" lnSpcReduction="20000"/>
          </a:bodyPr>
          <a:lstStyle/>
          <a:p>
            <a:pPr>
              <a:lnSpc>
                <a:spcPct val="110000"/>
              </a:lnSpc>
            </a:pPr>
            <a:r>
              <a:rPr lang="en-US" dirty="0" smtClean="0"/>
              <a:t>International Institutions</a:t>
            </a:r>
          </a:p>
          <a:p>
            <a:pPr lvl="1">
              <a:lnSpc>
                <a:spcPct val="110000"/>
              </a:lnSpc>
            </a:pPr>
            <a:r>
              <a:rPr lang="en-US" dirty="0"/>
              <a:t>IMF - keep account of international balance of payment of members states, also acts as lender of last resort</a:t>
            </a:r>
          </a:p>
          <a:p>
            <a:pPr lvl="1">
              <a:lnSpc>
                <a:spcPct val="110000"/>
              </a:lnSpc>
            </a:pPr>
            <a:r>
              <a:rPr lang="en-US" dirty="0" smtClean="0"/>
              <a:t>World Bank - </a:t>
            </a:r>
            <a:r>
              <a:rPr lang="en-US" dirty="0"/>
              <a:t>provide funding, take up credit risk and offer financial </a:t>
            </a:r>
            <a:r>
              <a:rPr lang="en-US" dirty="0" smtClean="0"/>
              <a:t>favorable terms to development projects in developing countries</a:t>
            </a:r>
            <a:endParaRPr lang="en-US" dirty="0"/>
          </a:p>
          <a:p>
            <a:pPr lvl="1">
              <a:lnSpc>
                <a:spcPct val="110000"/>
              </a:lnSpc>
            </a:pPr>
            <a:r>
              <a:rPr lang="en-US" dirty="0" smtClean="0"/>
              <a:t>WTO - negotiate </a:t>
            </a:r>
            <a:r>
              <a:rPr lang="en-US" dirty="0"/>
              <a:t>international trade </a:t>
            </a:r>
            <a:r>
              <a:rPr lang="en-US" dirty="0" smtClean="0"/>
              <a:t>agreements, settles </a:t>
            </a:r>
            <a:r>
              <a:rPr lang="en-US" dirty="0"/>
              <a:t>trade </a:t>
            </a:r>
            <a:r>
              <a:rPr lang="en-US" dirty="0" smtClean="0"/>
              <a:t>disputes</a:t>
            </a:r>
          </a:p>
          <a:p>
            <a:pPr lvl="1">
              <a:lnSpc>
                <a:spcPct val="110000"/>
              </a:lnSpc>
            </a:pPr>
            <a:r>
              <a:rPr lang="en-US" dirty="0" smtClean="0"/>
              <a:t>Bank for International Settlements (BIS)</a:t>
            </a:r>
          </a:p>
          <a:p>
            <a:pPr lvl="1">
              <a:lnSpc>
                <a:spcPct val="110000"/>
              </a:lnSpc>
            </a:pPr>
            <a:r>
              <a:rPr lang="en-US" dirty="0" smtClean="0"/>
              <a:t>Institute of International Finance (IIF)</a:t>
            </a:r>
            <a:endParaRPr lang="en-US" dirty="0"/>
          </a:p>
          <a:p>
            <a:pPr>
              <a:lnSpc>
                <a:spcPct val="110000"/>
              </a:lnSpc>
            </a:pPr>
            <a:r>
              <a:rPr lang="en-US" dirty="0" smtClean="0"/>
              <a:t>Government institutions</a:t>
            </a:r>
          </a:p>
          <a:p>
            <a:pPr lvl="1">
              <a:lnSpc>
                <a:spcPct val="110000"/>
              </a:lnSpc>
            </a:pPr>
            <a:r>
              <a:rPr lang="en-US" dirty="0" smtClean="0"/>
              <a:t>Financial ministries, tax </a:t>
            </a:r>
            <a:r>
              <a:rPr lang="en-US" dirty="0"/>
              <a:t>authorities, </a:t>
            </a:r>
            <a:r>
              <a:rPr lang="en-US" dirty="0" smtClean="0"/>
              <a:t>central banks, securities and exchange commissions, etc.</a:t>
            </a:r>
            <a:endParaRPr lang="en-US" dirty="0"/>
          </a:p>
          <a:p>
            <a:pPr>
              <a:lnSpc>
                <a:spcPct val="110000"/>
              </a:lnSpc>
            </a:pPr>
            <a:r>
              <a:rPr lang="en-US" dirty="0" smtClean="0"/>
              <a:t>Private participants</a:t>
            </a:r>
          </a:p>
          <a:p>
            <a:pPr lvl="1">
              <a:lnSpc>
                <a:spcPct val="110000"/>
              </a:lnSpc>
            </a:pPr>
            <a:r>
              <a:rPr lang="en-US" dirty="0"/>
              <a:t>C</a:t>
            </a:r>
            <a:r>
              <a:rPr lang="en-US" dirty="0" smtClean="0"/>
              <a:t>ommercial </a:t>
            </a:r>
            <a:r>
              <a:rPr lang="en-US" dirty="0"/>
              <a:t>banks, pension funds, hedge </a:t>
            </a:r>
            <a:r>
              <a:rPr lang="en-US" dirty="0" smtClean="0"/>
              <a:t>funds, etc.</a:t>
            </a:r>
          </a:p>
          <a:p>
            <a:pPr>
              <a:lnSpc>
                <a:spcPct val="110000"/>
              </a:lnSpc>
            </a:pPr>
            <a:r>
              <a:rPr lang="en-US" dirty="0" smtClean="0"/>
              <a:t>Regional institutions</a:t>
            </a:r>
          </a:p>
          <a:p>
            <a:pPr lvl="1">
              <a:lnSpc>
                <a:spcPct val="110000"/>
              </a:lnSpc>
            </a:pPr>
            <a:r>
              <a:rPr lang="en-US" dirty="0" smtClean="0"/>
              <a:t>Eurozone, NAFTA, CIS, </a:t>
            </a:r>
            <a:r>
              <a:rPr lang="en-US" dirty="0" err="1" smtClean="0"/>
              <a:t>Mercosur</a:t>
            </a:r>
            <a:endParaRPr lang="en-US" dirty="0"/>
          </a:p>
        </p:txBody>
      </p:sp>
    </p:spTree>
    <p:extLst>
      <p:ext uri="{BB962C8B-B14F-4D97-AF65-F5344CB8AC3E}">
        <p14:creationId xmlns:p14="http://schemas.microsoft.com/office/powerpoint/2010/main" val="22896980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for International Settlements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is an intergovernmental financial organization of central banks which fosters international monetary and financial cooperation and serves as bank for central banks</a:t>
            </a:r>
          </a:p>
          <a:p>
            <a:r>
              <a:rPr lang="en-US" sz="2800" dirty="0" smtClean="0"/>
              <a:t>Regulates capital adequacy </a:t>
            </a:r>
          </a:p>
          <a:p>
            <a:r>
              <a:rPr lang="en-US" sz="2800" dirty="0" smtClean="0"/>
              <a:t>Encourages reserve transparency </a:t>
            </a:r>
          </a:p>
          <a:p>
            <a:r>
              <a:rPr lang="en-US" sz="2800" dirty="0" smtClean="0"/>
              <a:t>Leads the changes of banking regulation and supervision through the Basel Committee on Banking Supervision passing global regulatory standards (Basel II, Basel III)</a:t>
            </a:r>
            <a:endParaRPr lang="en-US" sz="2800" dirty="0"/>
          </a:p>
        </p:txBody>
      </p:sp>
    </p:spTree>
    <p:extLst>
      <p:ext uri="{BB962C8B-B14F-4D97-AF65-F5344CB8AC3E}">
        <p14:creationId xmlns:p14="http://schemas.microsoft.com/office/powerpoint/2010/main" val="35108752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Institute of International Finance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is the world’s only global association of financial institutions</a:t>
            </a:r>
          </a:p>
          <a:p>
            <a:r>
              <a:rPr lang="en-US" dirty="0"/>
              <a:t>Providing analysis and research to its members on emerging markets and other central issues in global </a:t>
            </a:r>
            <a:r>
              <a:rPr lang="en-US" dirty="0" smtClean="0"/>
              <a:t>finance</a:t>
            </a:r>
            <a:endParaRPr lang="en-US" dirty="0"/>
          </a:p>
          <a:p>
            <a:r>
              <a:rPr lang="en-US" dirty="0"/>
              <a:t>Developing and advancing representative views and constructive proposals that influence the public debate on particular policy proposals, including those of multilateral agencies, and broad themes of common interest to participants in global financial </a:t>
            </a:r>
            <a:r>
              <a:rPr lang="en-US" dirty="0" smtClean="0"/>
              <a:t>markets</a:t>
            </a:r>
            <a:endParaRPr lang="en-US" dirty="0"/>
          </a:p>
          <a:p>
            <a:r>
              <a:rPr lang="en-US" dirty="0"/>
              <a:t>Coordinating a network for members to exchange views and offer opportunities for effective dialogue among policymakers, regulators, and private sector financial </a:t>
            </a:r>
            <a:r>
              <a:rPr lang="en-US" dirty="0" smtClean="0"/>
              <a:t>institutions</a:t>
            </a:r>
            <a:endParaRPr lang="en-US" dirty="0"/>
          </a:p>
        </p:txBody>
      </p:sp>
    </p:spTree>
    <p:extLst>
      <p:ext uri="{BB962C8B-B14F-4D97-AF65-F5344CB8AC3E}">
        <p14:creationId xmlns:p14="http://schemas.microsoft.com/office/powerpoint/2010/main" val="3060595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era </a:t>
            </a:r>
            <a:r>
              <a:rPr lang="en-US" dirty="0"/>
              <a:t>of financialization</a:t>
            </a:r>
          </a:p>
        </p:txBody>
      </p:sp>
      <p:sp>
        <p:nvSpPr>
          <p:cNvPr id="3" name="Content Placeholder 2"/>
          <p:cNvSpPr>
            <a:spLocks noGrp="1"/>
          </p:cNvSpPr>
          <p:nvPr>
            <p:ph idx="1"/>
          </p:nvPr>
        </p:nvSpPr>
        <p:spPr/>
        <p:txBody>
          <a:bodyPr>
            <a:normAutofit/>
          </a:bodyPr>
          <a:lstStyle/>
          <a:p>
            <a:r>
              <a:rPr lang="en-GB" sz="2800" dirty="0"/>
              <a:t>Developed countries’ financial systems exploded relative to other parts of economy, particularly the role of banks</a:t>
            </a:r>
          </a:p>
          <a:p>
            <a:r>
              <a:rPr lang="en-GB" sz="2800" dirty="0"/>
              <a:t>Climate of greater general indebtedness and increased gearing (debt to equity ratios)</a:t>
            </a:r>
          </a:p>
          <a:p>
            <a:pPr lvl="1"/>
            <a:r>
              <a:rPr lang="en-GB" sz="2400" dirty="0"/>
              <a:t>Financial assets and debts become larger proportion of GDP</a:t>
            </a:r>
          </a:p>
          <a:p>
            <a:pPr lvl="1"/>
            <a:r>
              <a:rPr lang="en-GB" sz="2400" dirty="0"/>
              <a:t>Banks strategically became focused upon commissions business and speculative operation</a:t>
            </a:r>
          </a:p>
          <a:p>
            <a:endParaRPr lang="en-US" sz="2800" dirty="0"/>
          </a:p>
        </p:txBody>
      </p:sp>
    </p:spTree>
    <p:extLst>
      <p:ext uri="{BB962C8B-B14F-4D97-AF65-F5344CB8AC3E}">
        <p14:creationId xmlns:p14="http://schemas.microsoft.com/office/powerpoint/2010/main" val="31889046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970551"/>
            <a:ext cx="7943673" cy="5779022"/>
          </a:xfrm>
          <a:prstGeom prst="rect">
            <a:avLst/>
          </a:prstGeom>
        </p:spPr>
      </p:pic>
      <p:sp>
        <p:nvSpPr>
          <p:cNvPr id="2" name="Title 1"/>
          <p:cNvSpPr>
            <a:spLocks noGrp="1"/>
          </p:cNvSpPr>
          <p:nvPr>
            <p:ph type="title"/>
          </p:nvPr>
        </p:nvSpPr>
        <p:spPr>
          <a:solidFill>
            <a:schemeClr val="bg1"/>
          </a:solidFill>
        </p:spPr>
        <p:txBody>
          <a:bodyPr/>
          <a:lstStyle/>
          <a:p>
            <a:r>
              <a:rPr lang="en-US" dirty="0" smtClean="0"/>
              <a:t>GDP share of US financial industry</a:t>
            </a:r>
            <a:endParaRPr lang="en-US" dirty="0"/>
          </a:p>
        </p:txBody>
      </p:sp>
    </p:spTree>
    <p:extLst>
      <p:ext uri="{BB962C8B-B14F-4D97-AF65-F5344CB8AC3E}">
        <p14:creationId xmlns:p14="http://schemas.microsoft.com/office/powerpoint/2010/main" val="7435428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assets, $ billions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933112157"/>
              </p:ext>
            </p:extLst>
          </p:nvPr>
        </p:nvGraphicFramePr>
        <p:xfrm>
          <a:off x="330200" y="1534943"/>
          <a:ext cx="8356600" cy="5003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6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a:bodyPr>
          <a:lstStyle/>
          <a:p>
            <a:r>
              <a:rPr lang="en-US" sz="2800" dirty="0" smtClean="0"/>
              <a:t>Concept of the global financial system</a:t>
            </a:r>
          </a:p>
          <a:p>
            <a:r>
              <a:rPr lang="en-US" sz="2800" dirty="0" smtClean="0"/>
              <a:t>Evolution of the global financial system</a:t>
            </a:r>
          </a:p>
          <a:p>
            <a:r>
              <a:rPr lang="en-US" sz="2800" dirty="0"/>
              <a:t>International reserve </a:t>
            </a:r>
            <a:r>
              <a:rPr lang="en-US" sz="2800" dirty="0" smtClean="0"/>
              <a:t>currency</a:t>
            </a:r>
          </a:p>
          <a:p>
            <a:r>
              <a:rPr lang="en-US" sz="2800" dirty="0"/>
              <a:t>Post-</a:t>
            </a:r>
            <a:r>
              <a:rPr lang="en-US" sz="2800" dirty="0" smtClean="0"/>
              <a:t>Bretton Woods </a:t>
            </a:r>
            <a:r>
              <a:rPr lang="en-US" sz="2800" dirty="0"/>
              <a:t>global financial system</a:t>
            </a:r>
            <a:endParaRPr lang="en-US" sz="2800" dirty="0" smtClean="0"/>
          </a:p>
          <a:p>
            <a:r>
              <a:rPr lang="en-US" sz="2800" dirty="0"/>
              <a:t>Institutions of global financial </a:t>
            </a:r>
            <a:r>
              <a:rPr lang="en-US" sz="2800" dirty="0" smtClean="0"/>
              <a:t>system</a:t>
            </a:r>
          </a:p>
          <a:p>
            <a:r>
              <a:rPr lang="en-US" sz="2800" dirty="0" smtClean="0"/>
              <a:t>Financialization</a:t>
            </a:r>
          </a:p>
          <a:p>
            <a:r>
              <a:rPr lang="en-US" sz="2800" dirty="0" smtClean="0"/>
              <a:t>Globalization of finance</a:t>
            </a:r>
          </a:p>
        </p:txBody>
      </p:sp>
    </p:spTree>
    <p:extLst>
      <p:ext uri="{BB962C8B-B14F-4D97-AF65-F5344CB8AC3E}">
        <p14:creationId xmlns:p14="http://schemas.microsoft.com/office/powerpoint/2010/main" val="12859218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Financialization</a:t>
            </a:r>
            <a:endParaRPr lang="en-US" dirty="0"/>
          </a:p>
        </p:txBody>
      </p:sp>
      <p:sp>
        <p:nvSpPr>
          <p:cNvPr id="3" name="Content Placeholder 2"/>
          <p:cNvSpPr>
            <a:spLocks noGrp="1"/>
          </p:cNvSpPr>
          <p:nvPr>
            <p:ph idx="1"/>
          </p:nvPr>
        </p:nvSpPr>
        <p:spPr/>
        <p:txBody>
          <a:bodyPr>
            <a:normAutofit/>
          </a:bodyPr>
          <a:lstStyle/>
          <a:p>
            <a:r>
              <a:rPr lang="en-GB" dirty="0" smtClean="0"/>
              <a:t>Speculative price </a:t>
            </a:r>
            <a:r>
              <a:rPr lang="en-GB" dirty="0"/>
              <a:t>b</a:t>
            </a:r>
            <a:r>
              <a:rPr lang="en-GB" dirty="0" smtClean="0"/>
              <a:t>ubbles</a:t>
            </a:r>
            <a:endParaRPr lang="en-GB" dirty="0"/>
          </a:p>
          <a:p>
            <a:pPr lvl="1"/>
            <a:r>
              <a:rPr lang="en-GB" dirty="0"/>
              <a:t>Debt being used to inflate value of assets against which more debt is raised to re-start the </a:t>
            </a:r>
            <a:r>
              <a:rPr lang="en-GB" dirty="0" smtClean="0"/>
              <a:t>cycle</a:t>
            </a:r>
            <a:endParaRPr lang="en-GB" dirty="0"/>
          </a:p>
          <a:p>
            <a:r>
              <a:rPr lang="en-GB" dirty="0"/>
              <a:t>Financial </a:t>
            </a:r>
            <a:r>
              <a:rPr lang="en-GB" dirty="0" smtClean="0"/>
              <a:t>innovation</a:t>
            </a:r>
            <a:endParaRPr lang="en-GB" dirty="0"/>
          </a:p>
          <a:p>
            <a:pPr lvl="1"/>
            <a:r>
              <a:rPr lang="en-GB" dirty="0"/>
              <a:t>Also used to evade legislative </a:t>
            </a:r>
            <a:r>
              <a:rPr lang="en-GB" dirty="0" smtClean="0"/>
              <a:t>oversight, e.g</a:t>
            </a:r>
            <a:r>
              <a:rPr lang="en-GB" dirty="0"/>
              <a:t>. 1999 Amendment to US Community Reinvestment Act which excluded banks’ mortgage investment in securities from scrutiny – then sub-prime lending doubled from 2001 to </a:t>
            </a:r>
            <a:r>
              <a:rPr lang="en-GB" dirty="0" smtClean="0"/>
              <a:t>2006</a:t>
            </a:r>
            <a:endParaRPr lang="en-GB" dirty="0"/>
          </a:p>
          <a:p>
            <a:r>
              <a:rPr lang="en-GB" dirty="0"/>
              <a:t>Policy </a:t>
            </a:r>
            <a:r>
              <a:rPr lang="en-GB" dirty="0" smtClean="0"/>
              <a:t>mistakes</a:t>
            </a:r>
            <a:endParaRPr lang="en-GB" dirty="0"/>
          </a:p>
          <a:p>
            <a:pPr lvl="1"/>
            <a:r>
              <a:rPr lang="en-GB" dirty="0"/>
              <a:t>Ignored bubbles and stoked consumer spending via indebtedness</a:t>
            </a:r>
          </a:p>
          <a:p>
            <a:endParaRPr lang="en-US" dirty="0"/>
          </a:p>
        </p:txBody>
      </p:sp>
    </p:spTree>
    <p:extLst>
      <p:ext uri="{BB962C8B-B14F-4D97-AF65-F5344CB8AC3E}">
        <p14:creationId xmlns:p14="http://schemas.microsoft.com/office/powerpoint/2010/main" val="2244981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CDS contracts outstanding in $ billions</a:t>
            </a:r>
            <a:endParaRPr lang="cs-CZ" dirty="0"/>
          </a:p>
        </p:txBody>
      </p:sp>
      <p:graphicFrame>
        <p:nvGraphicFramePr>
          <p:cNvPr id="4" name="Object 4"/>
          <p:cNvGraphicFramePr>
            <a:graphicFrameLocks noGrp="1" noChangeAspect="1"/>
          </p:cNvGraphicFramePr>
          <p:nvPr>
            <p:ph sz="half" idx="4294967295"/>
            <p:extLst>
              <p:ext uri="{D42A27DB-BD31-4B8C-83A1-F6EECF244321}">
                <p14:modId xmlns:p14="http://schemas.microsoft.com/office/powerpoint/2010/main" val="3488167693"/>
              </p:ext>
            </p:extLst>
          </p:nvPr>
        </p:nvGraphicFramePr>
        <p:xfrm>
          <a:off x="457200" y="1496449"/>
          <a:ext cx="8035925" cy="4865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33383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in derivatives</a:t>
            </a:r>
            <a:endParaRPr lang="en-US" dirty="0"/>
          </a:p>
        </p:txBody>
      </p:sp>
      <p:pic>
        <p:nvPicPr>
          <p:cNvPr id="6" name="Picture 5"/>
          <p:cNvPicPr>
            <a:picLocks noChangeAspect="1"/>
          </p:cNvPicPr>
          <p:nvPr/>
        </p:nvPicPr>
        <p:blipFill>
          <a:blip r:embed="rId2"/>
          <a:stretch>
            <a:fillRect/>
          </a:stretch>
        </p:blipFill>
        <p:spPr>
          <a:xfrm>
            <a:off x="1634298" y="1354320"/>
            <a:ext cx="5196114" cy="5138653"/>
          </a:xfrm>
          <a:prstGeom prst="rect">
            <a:avLst/>
          </a:prstGeom>
        </p:spPr>
      </p:pic>
    </p:spTree>
    <p:extLst>
      <p:ext uri="{BB962C8B-B14F-4D97-AF65-F5344CB8AC3E}">
        <p14:creationId xmlns:p14="http://schemas.microsoft.com/office/powerpoint/2010/main" val="25564924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3400"/>
            <a:ext cx="8526107" cy="990600"/>
          </a:xfrm>
        </p:spPr>
        <p:txBody>
          <a:bodyPr>
            <a:normAutofit fontScale="90000"/>
          </a:bodyPr>
          <a:lstStyle/>
          <a:p>
            <a:r>
              <a:rPr lang="en-US" dirty="0" smtClean="0"/>
              <a:t>Key features of international financialization</a:t>
            </a:r>
            <a:endParaRPr lang="en-US" dirty="0"/>
          </a:p>
        </p:txBody>
      </p:sp>
      <p:sp>
        <p:nvSpPr>
          <p:cNvPr id="3" name="Content Placeholder 2"/>
          <p:cNvSpPr>
            <a:spLocks noGrp="1"/>
          </p:cNvSpPr>
          <p:nvPr>
            <p:ph idx="1"/>
          </p:nvPr>
        </p:nvSpPr>
        <p:spPr/>
        <p:txBody>
          <a:bodyPr>
            <a:normAutofit/>
          </a:bodyPr>
          <a:lstStyle/>
          <a:p>
            <a:r>
              <a:rPr lang="en-GB" sz="2800" dirty="0"/>
              <a:t>Liberalisation of capital </a:t>
            </a:r>
            <a:r>
              <a:rPr lang="en-GB" sz="2800" dirty="0" smtClean="0"/>
              <a:t>account</a:t>
            </a:r>
            <a:endParaRPr lang="en-GB" sz="2800" dirty="0"/>
          </a:p>
          <a:p>
            <a:r>
              <a:rPr lang="en-GB" sz="2800" dirty="0"/>
              <a:t>Capital flows increasingly taking form of FDI and portfolio </a:t>
            </a:r>
            <a:r>
              <a:rPr lang="en-GB" sz="2800" dirty="0" smtClean="0"/>
              <a:t>investment</a:t>
            </a:r>
            <a:endParaRPr lang="en-GB" sz="2800" dirty="0"/>
          </a:p>
          <a:p>
            <a:r>
              <a:rPr lang="en-GB" sz="2800" dirty="0"/>
              <a:t>Inflation targeting priority over growth, jobs, health or other social outcomes to protect value of investment capital</a:t>
            </a:r>
          </a:p>
          <a:p>
            <a:endParaRPr lang="en-US" sz="2800" dirty="0"/>
          </a:p>
        </p:txBody>
      </p:sp>
    </p:spTree>
    <p:extLst>
      <p:ext uri="{BB962C8B-B14F-4D97-AF65-F5344CB8AC3E}">
        <p14:creationId xmlns:p14="http://schemas.microsoft.com/office/powerpoint/2010/main" val="371866583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Globalization of finance</a:t>
            </a:r>
            <a:endParaRPr lang="en-US" dirty="0"/>
          </a:p>
        </p:txBody>
      </p:sp>
      <p:sp>
        <p:nvSpPr>
          <p:cNvPr id="3" name="Content Placeholder 2"/>
          <p:cNvSpPr>
            <a:spLocks noGrp="1"/>
          </p:cNvSpPr>
          <p:nvPr>
            <p:ph idx="1"/>
          </p:nvPr>
        </p:nvSpPr>
        <p:spPr/>
        <p:txBody>
          <a:bodyPr/>
          <a:lstStyle/>
          <a:p>
            <a:r>
              <a:rPr lang="en-US" dirty="0" smtClean="0"/>
              <a:t>Financial institutions are forced to cultivate strategic partnerships that allow them to be competitive and offer diverse services to customers</a:t>
            </a:r>
          </a:p>
          <a:p>
            <a:r>
              <a:rPr lang="en-US" dirty="0" smtClean="0"/>
              <a:t>Reasons for globalization in financial services:</a:t>
            </a:r>
          </a:p>
          <a:p>
            <a:pPr lvl="1"/>
            <a:r>
              <a:rPr lang="en-US" dirty="0"/>
              <a:t>Economic integration</a:t>
            </a:r>
          </a:p>
          <a:p>
            <a:pPr lvl="1"/>
            <a:r>
              <a:rPr lang="en-US" dirty="0" smtClean="0"/>
              <a:t>Deregulation of financial intermediation</a:t>
            </a:r>
          </a:p>
          <a:p>
            <a:pPr lvl="1"/>
            <a:r>
              <a:rPr lang="en-US" dirty="0" smtClean="0"/>
              <a:t>Augmentation of domestic savings</a:t>
            </a:r>
          </a:p>
          <a:p>
            <a:pPr lvl="1"/>
            <a:r>
              <a:rPr lang="en-US" dirty="0" smtClean="0"/>
              <a:t>L</a:t>
            </a:r>
            <a:r>
              <a:rPr lang="en-US" dirty="0" smtClean="0"/>
              <a:t>ower cost of capital due to better risk allocation</a:t>
            </a:r>
          </a:p>
          <a:p>
            <a:pPr lvl="1"/>
            <a:r>
              <a:rPr lang="en-US" dirty="0" smtClean="0"/>
              <a:t>T</a:t>
            </a:r>
            <a:r>
              <a:rPr lang="en-US" dirty="0" smtClean="0"/>
              <a:t>ransfer of technology</a:t>
            </a:r>
          </a:p>
          <a:p>
            <a:pPr lvl="1"/>
            <a:r>
              <a:rPr lang="en-US" dirty="0" smtClean="0"/>
              <a:t>Enhancement</a:t>
            </a:r>
            <a:r>
              <a:rPr lang="en-US" dirty="0" smtClean="0"/>
              <a:t> </a:t>
            </a:r>
            <a:r>
              <a:rPr lang="en-US" dirty="0" smtClean="0"/>
              <a:t>of capital inflows by signaling better policies</a:t>
            </a:r>
          </a:p>
          <a:p>
            <a:pPr lvl="1"/>
            <a:endParaRPr lang="en-US" sz="1000" dirty="0"/>
          </a:p>
          <a:p>
            <a:pPr marL="0" indent="0" algn="ctr">
              <a:buNone/>
            </a:pPr>
            <a:r>
              <a:rPr lang="en-US" dirty="0" smtClean="0">
                <a:solidFill>
                  <a:srgbClr val="FF6600"/>
                </a:solidFill>
              </a:rPr>
              <a:t>What are advantages and disadvantages of globalization?</a:t>
            </a:r>
            <a:endParaRPr lang="en-US" dirty="0">
              <a:solidFill>
                <a:srgbClr val="FF6600"/>
              </a:solidFill>
            </a:endParaRPr>
          </a:p>
        </p:txBody>
      </p:sp>
    </p:spTree>
    <p:extLst>
      <p:ext uri="{BB962C8B-B14F-4D97-AF65-F5344CB8AC3E}">
        <p14:creationId xmlns:p14="http://schemas.microsoft.com/office/powerpoint/2010/main" val="140661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Readings for the next topic</a:t>
            </a:r>
            <a:endParaRPr lang="cs-CZ" dirty="0"/>
          </a:p>
        </p:txBody>
      </p:sp>
      <p:sp>
        <p:nvSpPr>
          <p:cNvPr id="3" name="Zástupný symbol pro obsah 2"/>
          <p:cNvSpPr>
            <a:spLocks noGrp="1"/>
          </p:cNvSpPr>
          <p:nvPr>
            <p:ph idx="1"/>
          </p:nvPr>
        </p:nvSpPr>
        <p:spPr/>
        <p:txBody>
          <a:bodyPr/>
          <a:lstStyle/>
          <a:p>
            <a:pPr marL="457200" indent="-457200">
              <a:buFont typeface="+mj-lt"/>
              <a:buAutoNum type="arabicPeriod"/>
            </a:pPr>
            <a:r>
              <a:rPr lang="en-US" dirty="0" err="1"/>
              <a:t>Geisst</a:t>
            </a:r>
            <a:r>
              <a:rPr lang="en-US" dirty="0"/>
              <a:t>, C.R. (2009). Globalization and the US Financial System. </a:t>
            </a:r>
            <a:r>
              <a:rPr lang="en-US" i="1" dirty="0"/>
              <a:t>US Department of State </a:t>
            </a:r>
            <a:r>
              <a:rPr lang="en-US" i="1" dirty="0" err="1"/>
              <a:t>eJournal</a:t>
            </a:r>
            <a:r>
              <a:rPr lang="en-US" dirty="0"/>
              <a:t>, vol.14, 5, pp. 13-16.</a:t>
            </a:r>
          </a:p>
          <a:p>
            <a:pPr marL="457200" indent="-457200">
              <a:buFont typeface="+mj-lt"/>
              <a:buAutoNum type="arabicPeriod"/>
            </a:pPr>
            <a:r>
              <a:rPr lang="en-US" dirty="0"/>
              <a:t>Levine, R. (2010). An autopsy of the US Financial System: accident, suicide, or negligent homicide. Journal of Financial Economic Policy, vol.2, 3, pp. 196-213.</a:t>
            </a:r>
          </a:p>
          <a:p>
            <a:pPr marL="457200" indent="-457200">
              <a:buFont typeface="+mj-lt"/>
              <a:buAutoNum type="arabicPeriod"/>
            </a:pPr>
            <a:r>
              <a:rPr lang="en-US" dirty="0" err="1" smtClean="0"/>
              <a:t>Trachtman</a:t>
            </a:r>
            <a:r>
              <a:rPr lang="en-US" dirty="0" smtClean="0"/>
              <a:t>, J.P. </a:t>
            </a:r>
            <a:r>
              <a:rPr lang="en-US" dirty="0"/>
              <a:t>(2009). </a:t>
            </a:r>
            <a:r>
              <a:rPr lang="en-US" dirty="0" smtClean="0"/>
              <a:t>Global </a:t>
            </a:r>
            <a:r>
              <a:rPr lang="en-US" dirty="0"/>
              <a:t>Financial </a:t>
            </a:r>
            <a:r>
              <a:rPr lang="en-US" dirty="0" smtClean="0"/>
              <a:t>Trouble: Causes, Cures, Responses. </a:t>
            </a:r>
            <a:r>
              <a:rPr lang="en-US" i="1" dirty="0"/>
              <a:t>US Department of State </a:t>
            </a:r>
            <a:r>
              <a:rPr lang="en-US" i="1" dirty="0" err="1"/>
              <a:t>eJournal</a:t>
            </a:r>
            <a:r>
              <a:rPr lang="en-US" dirty="0"/>
              <a:t>, vol.14, 5, pp. </a:t>
            </a:r>
            <a:r>
              <a:rPr lang="en-US" dirty="0" smtClean="0"/>
              <a:t>23-26.</a:t>
            </a:r>
          </a:p>
          <a:p>
            <a:pPr marL="457200" indent="-457200">
              <a:buFont typeface="+mj-lt"/>
              <a:buAutoNum type="arabicPeriod"/>
            </a:pPr>
            <a:endParaRPr lang="en-US" dirty="0"/>
          </a:p>
          <a:p>
            <a:endParaRPr lang="cs-CZ" dirty="0"/>
          </a:p>
        </p:txBody>
      </p:sp>
    </p:spTree>
    <p:extLst>
      <p:ext uri="{BB962C8B-B14F-4D97-AF65-F5344CB8AC3E}">
        <p14:creationId xmlns:p14="http://schemas.microsoft.com/office/powerpoint/2010/main" val="3312517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global financial system?</a:t>
            </a:r>
            <a:endParaRPr lang="en-US" dirty="0"/>
          </a:p>
        </p:txBody>
      </p:sp>
      <p:sp>
        <p:nvSpPr>
          <p:cNvPr id="3" name="Content Placeholder 2"/>
          <p:cNvSpPr>
            <a:spLocks noGrp="1"/>
          </p:cNvSpPr>
          <p:nvPr>
            <p:ph idx="1"/>
          </p:nvPr>
        </p:nvSpPr>
        <p:spPr/>
        <p:txBody>
          <a:bodyPr/>
          <a:lstStyle/>
          <a:p>
            <a:r>
              <a:rPr lang="en-US" dirty="0"/>
              <a:t>The Global Financial System refers to those financial institutions and regulations that act on the international level, as opposed to those that act on a national or regional </a:t>
            </a:r>
            <a:r>
              <a:rPr lang="en-US" dirty="0" smtClean="0"/>
              <a:t>level</a:t>
            </a:r>
          </a:p>
          <a:p>
            <a:r>
              <a:rPr lang="en-US" dirty="0"/>
              <a:t>This is the interplay of financial companies, regulators and institutions operating on a supranational </a:t>
            </a:r>
            <a:r>
              <a:rPr lang="en-US" dirty="0" smtClean="0"/>
              <a:t>level</a:t>
            </a:r>
          </a:p>
          <a:p>
            <a:r>
              <a:rPr lang="en-US" dirty="0"/>
              <a:t>The global financial system can be divided into regulated entities (international banks and insurance companies), regulators, supervisors and institutions</a:t>
            </a:r>
          </a:p>
        </p:txBody>
      </p:sp>
    </p:spTree>
    <p:extLst>
      <p:ext uri="{BB962C8B-B14F-4D97-AF65-F5344CB8AC3E}">
        <p14:creationId xmlns:p14="http://schemas.microsoft.com/office/powerpoint/2010/main" val="13998835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the global financial system</a:t>
            </a:r>
            <a:r>
              <a:rPr lang="cs-CZ" dirty="0" smtClean="0"/>
              <a:t> </a:t>
            </a:r>
            <a:r>
              <a:rPr lang="en-US" dirty="0" smtClean="0"/>
              <a:t>has emerged?</a:t>
            </a:r>
            <a:endParaRPr lang="en-US" dirty="0"/>
          </a:p>
        </p:txBody>
      </p:sp>
      <p:sp>
        <p:nvSpPr>
          <p:cNvPr id="3" name="Content Placeholder 2"/>
          <p:cNvSpPr>
            <a:spLocks noGrp="1"/>
          </p:cNvSpPr>
          <p:nvPr>
            <p:ph idx="1"/>
          </p:nvPr>
        </p:nvSpPr>
        <p:spPr>
          <a:xfrm>
            <a:off x="457200" y="1796788"/>
            <a:ext cx="8229600" cy="4680212"/>
          </a:xfrm>
        </p:spPr>
        <p:txBody>
          <a:bodyPr/>
          <a:lstStyle/>
          <a:p>
            <a:r>
              <a:rPr lang="en-US" dirty="0" smtClean="0"/>
              <a:t>Birth of the global financial system is directly connected to the growth of international economic relations</a:t>
            </a:r>
          </a:p>
          <a:p>
            <a:r>
              <a:rPr lang="en-US" dirty="0" smtClean="0"/>
              <a:t>International trade in a global scale started in the late 19</a:t>
            </a:r>
            <a:r>
              <a:rPr lang="en-US" baseline="30000" dirty="0" smtClean="0"/>
              <a:t>th</a:t>
            </a:r>
            <a:r>
              <a:rPr lang="en-US" dirty="0" smtClean="0"/>
              <a:t> century</a:t>
            </a:r>
          </a:p>
          <a:p>
            <a:r>
              <a:rPr lang="en-US" dirty="0" smtClean="0"/>
              <a:t>International trade is complicated </a:t>
            </a:r>
            <a:r>
              <a:rPr lang="en-US" dirty="0"/>
              <a:t>by the fact that most nations have their own currency, and that the rules and regulations governing financial transactions vary widely between </a:t>
            </a:r>
            <a:r>
              <a:rPr lang="en-US" dirty="0" smtClean="0"/>
              <a:t>countries</a:t>
            </a:r>
            <a:endParaRPr lang="en-US" dirty="0"/>
          </a:p>
        </p:txBody>
      </p:sp>
    </p:spTree>
    <p:extLst>
      <p:ext uri="{BB962C8B-B14F-4D97-AF65-F5344CB8AC3E}">
        <p14:creationId xmlns:p14="http://schemas.microsoft.com/office/powerpoint/2010/main" val="34554162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 of the global financial system (1)</a:t>
            </a:r>
            <a:endParaRPr lang="en-US" dirty="0"/>
          </a:p>
        </p:txBody>
      </p:sp>
      <p:sp>
        <p:nvSpPr>
          <p:cNvPr id="3" name="Content Placeholder 2"/>
          <p:cNvSpPr>
            <a:spLocks noGrp="1"/>
          </p:cNvSpPr>
          <p:nvPr>
            <p:ph idx="1"/>
          </p:nvPr>
        </p:nvSpPr>
        <p:spPr>
          <a:xfrm>
            <a:off x="457200" y="1513287"/>
            <a:ext cx="8229600" cy="4876800"/>
          </a:xfrm>
        </p:spPr>
        <p:txBody>
          <a:bodyPr>
            <a:noAutofit/>
          </a:bodyPr>
          <a:lstStyle/>
          <a:p>
            <a:r>
              <a:rPr lang="en-US" sz="2200" dirty="0" smtClean="0"/>
              <a:t>Late 19</a:t>
            </a:r>
            <a:r>
              <a:rPr lang="en-US" sz="2200" baseline="30000" dirty="0" smtClean="0"/>
              <a:t>th</a:t>
            </a:r>
            <a:r>
              <a:rPr lang="en-US" sz="2200" dirty="0" smtClean="0"/>
              <a:t> – early 20</a:t>
            </a:r>
            <a:r>
              <a:rPr lang="en-US" sz="2200" baseline="30000" dirty="0" smtClean="0"/>
              <a:t>th</a:t>
            </a:r>
            <a:r>
              <a:rPr lang="en-US" sz="2200" dirty="0" smtClean="0"/>
              <a:t> centuries – little coordination of international finances </a:t>
            </a:r>
          </a:p>
          <a:p>
            <a:pPr lvl="1"/>
            <a:r>
              <a:rPr lang="en-US" sz="1800" dirty="0" smtClean="0"/>
              <a:t>Gold standard – financial obligations were settled in currencies redeemable in gold</a:t>
            </a:r>
          </a:p>
          <a:p>
            <a:r>
              <a:rPr lang="en-US" sz="2200" dirty="0"/>
              <a:t>World War I involved vastly larger international capital flows than ever </a:t>
            </a:r>
            <a:r>
              <a:rPr lang="en-US" sz="2200" dirty="0" smtClean="0"/>
              <a:t>before</a:t>
            </a:r>
            <a:endParaRPr lang="en-US" sz="2200" dirty="0"/>
          </a:p>
          <a:p>
            <a:pPr lvl="1"/>
            <a:r>
              <a:rPr lang="en-US" sz="1800" dirty="0" smtClean="0"/>
              <a:t>European </a:t>
            </a:r>
            <a:r>
              <a:rPr lang="en-US" sz="1800" dirty="0"/>
              <a:t>nations such as Britain and Germany went deeply in debt, borrowing heavily from other nations, especially the United </a:t>
            </a:r>
            <a:r>
              <a:rPr lang="en-US" sz="1800" dirty="0" smtClean="0"/>
              <a:t>States</a:t>
            </a:r>
          </a:p>
          <a:p>
            <a:r>
              <a:rPr lang="en-US" sz="2200" dirty="0" smtClean="0"/>
              <a:t>The Great Depression of the 1930s </a:t>
            </a:r>
            <a:r>
              <a:rPr lang="en-US" sz="2200" dirty="0"/>
              <a:t>resulted partially from sharply declining international trade caused, in part, by high </a:t>
            </a:r>
            <a:r>
              <a:rPr lang="en-US" sz="2200" dirty="0" smtClean="0"/>
              <a:t>tariffs</a:t>
            </a:r>
          </a:p>
          <a:p>
            <a:r>
              <a:rPr lang="en-US" sz="2200" dirty="0" smtClean="0"/>
              <a:t>World War II </a:t>
            </a:r>
            <a:r>
              <a:rPr lang="en-US" sz="2200" dirty="0"/>
              <a:t>disrupted world trade and led to international cooperative arrangements to facilitate economic stability and growth</a:t>
            </a:r>
            <a:r>
              <a:rPr lang="ru-RU" sz="2200" dirty="0"/>
              <a:t> </a:t>
            </a:r>
            <a:endParaRPr lang="en-US" sz="2200" dirty="0" smtClean="0"/>
          </a:p>
        </p:txBody>
      </p:sp>
    </p:spTree>
    <p:extLst>
      <p:ext uri="{BB962C8B-B14F-4D97-AF65-F5344CB8AC3E}">
        <p14:creationId xmlns:p14="http://schemas.microsoft.com/office/powerpoint/2010/main" val="17447938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Evolution of the global financial </a:t>
            </a:r>
            <a:r>
              <a:rPr lang="en-US" dirty="0" smtClean="0"/>
              <a:t>system (2)</a:t>
            </a:r>
            <a:endParaRPr lang="en-US" dirty="0"/>
          </a:p>
        </p:txBody>
      </p:sp>
      <p:sp>
        <p:nvSpPr>
          <p:cNvPr id="3" name="Content Placeholder 2"/>
          <p:cNvSpPr>
            <a:spLocks noGrp="1"/>
          </p:cNvSpPr>
          <p:nvPr>
            <p:ph idx="1"/>
          </p:nvPr>
        </p:nvSpPr>
        <p:spPr>
          <a:xfrm>
            <a:off x="457200" y="1600200"/>
            <a:ext cx="8448666" cy="4876800"/>
          </a:xfrm>
        </p:spPr>
        <p:txBody>
          <a:bodyPr>
            <a:normAutofit fontScale="92500"/>
          </a:bodyPr>
          <a:lstStyle/>
          <a:p>
            <a:r>
              <a:rPr lang="en-US" dirty="0" smtClean="0"/>
              <a:t>1944 – Bretton Woods Conference</a:t>
            </a:r>
          </a:p>
          <a:p>
            <a:pPr lvl="1"/>
            <a:r>
              <a:rPr lang="en-US" dirty="0" smtClean="0"/>
              <a:t>John </a:t>
            </a:r>
            <a:r>
              <a:rPr lang="en-US" dirty="0"/>
              <a:t>Maynard Keynes </a:t>
            </a:r>
            <a:r>
              <a:rPr lang="en-US" dirty="0" smtClean="0"/>
              <a:t>and </a:t>
            </a:r>
            <a:r>
              <a:rPr lang="en-US" dirty="0"/>
              <a:t>Harry Dexter White successfully proposed a new international financial </a:t>
            </a:r>
            <a:r>
              <a:rPr lang="en-US" dirty="0" smtClean="0"/>
              <a:t>order</a:t>
            </a:r>
          </a:p>
          <a:p>
            <a:pPr lvl="1"/>
            <a:r>
              <a:rPr lang="en-US" dirty="0"/>
              <a:t>The International Monetary Fund (IMF) and the International Bank for Reconstruction and Development (World Bank) were </a:t>
            </a:r>
            <a:r>
              <a:rPr lang="en-US" dirty="0" smtClean="0"/>
              <a:t>created</a:t>
            </a:r>
          </a:p>
          <a:p>
            <a:pPr lvl="1"/>
            <a:r>
              <a:rPr lang="en-US" dirty="0" smtClean="0"/>
              <a:t>Dollar was established as a main reserve currency (</a:t>
            </a:r>
            <a:r>
              <a:rPr lang="en-US" dirty="0"/>
              <a:t>Keynes had argued against the dollar having such a central role in the monetary system, and suggested an international currency </a:t>
            </a:r>
            <a:r>
              <a:rPr lang="en-US" dirty="0" smtClean="0"/>
              <a:t>called </a:t>
            </a:r>
            <a:r>
              <a:rPr lang="en-US" dirty="0" err="1" smtClean="0"/>
              <a:t>Bancor</a:t>
            </a:r>
            <a:r>
              <a:rPr lang="en-US" dirty="0" smtClean="0"/>
              <a:t> used instead)</a:t>
            </a:r>
          </a:p>
          <a:p>
            <a:r>
              <a:rPr lang="en-US" dirty="0" smtClean="0"/>
              <a:t>1947 – General Agreement on Tariffs and Trade (GATT - WTO)</a:t>
            </a:r>
          </a:p>
          <a:p>
            <a:pPr lvl="1"/>
            <a:r>
              <a:rPr lang="en-US" dirty="0"/>
              <a:t>D</a:t>
            </a:r>
            <a:r>
              <a:rPr lang="en-US" dirty="0" smtClean="0"/>
              <a:t>ramatic </a:t>
            </a:r>
            <a:r>
              <a:rPr lang="en-US" dirty="0"/>
              <a:t>reductions in barriers to international trade</a:t>
            </a:r>
            <a:r>
              <a:rPr lang="ru-RU" dirty="0"/>
              <a:t> </a:t>
            </a:r>
            <a:endParaRPr lang="en-US" dirty="0" smtClean="0"/>
          </a:p>
          <a:p>
            <a:pPr lvl="1"/>
            <a:r>
              <a:rPr lang="en-US" dirty="0" smtClean="0"/>
              <a:t>Led to the creation </a:t>
            </a:r>
            <a:r>
              <a:rPr lang="en-US" dirty="0"/>
              <a:t>of a system of international financial arrangements</a:t>
            </a:r>
            <a:r>
              <a:rPr lang="ru-RU" dirty="0"/>
              <a:t> </a:t>
            </a:r>
            <a:r>
              <a:rPr lang="en-US" dirty="0" smtClean="0"/>
              <a:t>and deeper economic / financial integration (especially EU, NAFTA)</a:t>
            </a:r>
          </a:p>
          <a:p>
            <a:r>
              <a:rPr lang="en-US" dirty="0" smtClean="0"/>
              <a:t>1971 – Dollar’s convertibility into gold was suspended</a:t>
            </a:r>
          </a:p>
          <a:p>
            <a:r>
              <a:rPr lang="en-US" dirty="0" smtClean="0"/>
              <a:t>1973 – Abandonment of fixed exchange rates</a:t>
            </a:r>
          </a:p>
          <a:p>
            <a:pPr lvl="1"/>
            <a:endParaRPr lang="en-US" dirty="0"/>
          </a:p>
        </p:txBody>
      </p:sp>
    </p:spTree>
    <p:extLst>
      <p:ext uri="{BB962C8B-B14F-4D97-AF65-F5344CB8AC3E}">
        <p14:creationId xmlns:p14="http://schemas.microsoft.com/office/powerpoint/2010/main" val="36667061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monetary systems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156884"/>
              </p:ext>
            </p:extLst>
          </p:nvPr>
        </p:nvGraphicFramePr>
        <p:xfrm>
          <a:off x="457200" y="1600200"/>
          <a:ext cx="8433176" cy="4246880"/>
        </p:xfrm>
        <a:graphic>
          <a:graphicData uri="http://schemas.openxmlformats.org/drawingml/2006/table">
            <a:tbl>
              <a:tblPr firstRow="1" bandRow="1">
                <a:tableStyleId>{5C22544A-7EE6-4342-B048-85BDC9FD1C3A}</a:tableStyleId>
              </a:tblPr>
              <a:tblGrid>
                <a:gridCol w="1463369"/>
                <a:gridCol w="2772435"/>
                <a:gridCol w="2183873"/>
                <a:gridCol w="2013499"/>
              </a:tblGrid>
              <a:tr h="370840">
                <a:tc>
                  <a:txBody>
                    <a:bodyPr/>
                    <a:lstStyle/>
                    <a:p>
                      <a:pPr algn="ctr"/>
                      <a:r>
                        <a:rPr lang="en-US" sz="1800" dirty="0" smtClean="0"/>
                        <a:t>Date</a:t>
                      </a:r>
                      <a:endParaRPr lang="en-US" sz="1800" dirty="0"/>
                    </a:p>
                  </a:txBody>
                  <a:tcPr/>
                </a:tc>
                <a:tc>
                  <a:txBody>
                    <a:bodyPr/>
                    <a:lstStyle/>
                    <a:p>
                      <a:pPr algn="ctr"/>
                      <a:r>
                        <a:rPr lang="en-US" sz="1800" dirty="0" smtClean="0"/>
                        <a:t>System</a:t>
                      </a:r>
                      <a:endParaRPr lang="en-US" sz="1800" dirty="0"/>
                    </a:p>
                  </a:txBody>
                  <a:tcPr/>
                </a:tc>
                <a:tc>
                  <a:txBody>
                    <a:bodyPr/>
                    <a:lstStyle/>
                    <a:p>
                      <a:pPr algn="ctr"/>
                      <a:r>
                        <a:rPr lang="en-US" sz="1800" dirty="0" smtClean="0"/>
                        <a:t>Reserve assets</a:t>
                      </a:r>
                      <a:endParaRPr lang="en-US" sz="1800" dirty="0"/>
                    </a:p>
                  </a:txBody>
                  <a:tcPr/>
                </a:tc>
                <a:tc>
                  <a:txBody>
                    <a:bodyPr/>
                    <a:lstStyle/>
                    <a:p>
                      <a:pPr algn="ctr"/>
                      <a:r>
                        <a:rPr lang="en-US" sz="1800" dirty="0" smtClean="0"/>
                        <a:t>Leaders</a:t>
                      </a:r>
                      <a:endParaRPr lang="en-US" sz="1800" dirty="0"/>
                    </a:p>
                  </a:txBody>
                  <a:tcPr/>
                </a:tc>
              </a:tr>
              <a:tr h="370840">
                <a:tc>
                  <a:txBody>
                    <a:bodyPr/>
                    <a:lstStyle/>
                    <a:p>
                      <a:pPr algn="ctr"/>
                      <a:r>
                        <a:rPr lang="en-US" sz="1800" dirty="0" smtClean="0"/>
                        <a:t>1803 - 1873</a:t>
                      </a:r>
                      <a:endParaRPr lang="en-US" sz="1800" dirty="0"/>
                    </a:p>
                  </a:txBody>
                  <a:tcPr anchor="ctr"/>
                </a:tc>
                <a:tc>
                  <a:txBody>
                    <a:bodyPr/>
                    <a:lstStyle/>
                    <a:p>
                      <a:r>
                        <a:rPr lang="en-US" sz="1800" dirty="0" smtClean="0"/>
                        <a:t>Bimetallism</a:t>
                      </a:r>
                      <a:endParaRPr lang="en-US" sz="1800" dirty="0"/>
                    </a:p>
                  </a:txBody>
                  <a:tcPr anchor="ctr"/>
                </a:tc>
                <a:tc>
                  <a:txBody>
                    <a:bodyPr/>
                    <a:lstStyle/>
                    <a:p>
                      <a:r>
                        <a:rPr lang="en-US" sz="1800" dirty="0" smtClean="0"/>
                        <a:t>Gold, silver</a:t>
                      </a:r>
                      <a:endParaRPr lang="en-US" sz="1800" dirty="0"/>
                    </a:p>
                  </a:txBody>
                  <a:tcPr anchor="ctr"/>
                </a:tc>
                <a:tc>
                  <a:txBody>
                    <a:bodyPr/>
                    <a:lstStyle/>
                    <a:p>
                      <a:r>
                        <a:rPr lang="en-US" sz="1800" dirty="0" smtClean="0"/>
                        <a:t>France, UK</a:t>
                      </a:r>
                      <a:endParaRPr lang="en-US" sz="1800" dirty="0"/>
                    </a:p>
                  </a:txBody>
                  <a:tcPr anchor="ctr"/>
                </a:tc>
              </a:tr>
              <a:tr h="370840">
                <a:tc>
                  <a:txBody>
                    <a:bodyPr/>
                    <a:lstStyle/>
                    <a:p>
                      <a:pPr algn="ctr"/>
                      <a:r>
                        <a:rPr lang="en-US" sz="1800" dirty="0" smtClean="0"/>
                        <a:t>1873 - 1914</a:t>
                      </a:r>
                      <a:endParaRPr lang="en-US" sz="1800" dirty="0"/>
                    </a:p>
                  </a:txBody>
                  <a:tcPr anchor="ctr"/>
                </a:tc>
                <a:tc>
                  <a:txBody>
                    <a:bodyPr/>
                    <a:lstStyle/>
                    <a:p>
                      <a:r>
                        <a:rPr lang="en-US" sz="1800" dirty="0" smtClean="0"/>
                        <a:t>Gold standard</a:t>
                      </a:r>
                      <a:endParaRPr lang="en-US" sz="1800" dirty="0"/>
                    </a:p>
                  </a:txBody>
                  <a:tcPr anchor="ctr"/>
                </a:tc>
                <a:tc>
                  <a:txBody>
                    <a:bodyPr/>
                    <a:lstStyle/>
                    <a:p>
                      <a:r>
                        <a:rPr lang="en-US" sz="1800" dirty="0" smtClean="0"/>
                        <a:t>Gold, pound</a:t>
                      </a:r>
                      <a:endParaRPr lang="en-US" sz="1800" dirty="0"/>
                    </a:p>
                  </a:txBody>
                  <a:tcPr anchor="ctr"/>
                </a:tc>
                <a:tc>
                  <a:txBody>
                    <a:bodyPr/>
                    <a:lstStyle/>
                    <a:p>
                      <a:r>
                        <a:rPr lang="en-US" sz="1800" dirty="0" smtClean="0"/>
                        <a:t>UK</a:t>
                      </a:r>
                      <a:endParaRPr lang="en-US" sz="1800" dirty="0"/>
                    </a:p>
                  </a:txBody>
                  <a:tcPr anchor="ctr"/>
                </a:tc>
              </a:tr>
              <a:tr h="370840">
                <a:tc>
                  <a:txBody>
                    <a:bodyPr/>
                    <a:lstStyle/>
                    <a:p>
                      <a:pPr algn="ctr"/>
                      <a:r>
                        <a:rPr lang="en-US" sz="1800" dirty="0" smtClean="0"/>
                        <a:t>1914 - 1924</a:t>
                      </a:r>
                      <a:endParaRPr lang="en-US" sz="1800" dirty="0"/>
                    </a:p>
                  </a:txBody>
                  <a:tcPr anchor="ctr"/>
                </a:tc>
                <a:tc>
                  <a:txBody>
                    <a:bodyPr/>
                    <a:lstStyle/>
                    <a:p>
                      <a:r>
                        <a:rPr lang="en-US" sz="1800" dirty="0" smtClean="0"/>
                        <a:t>Anchored dollar standard</a:t>
                      </a:r>
                      <a:endParaRPr lang="en-US" sz="1800" dirty="0"/>
                    </a:p>
                  </a:txBody>
                  <a:tcPr anchor="ctr"/>
                </a:tc>
                <a:tc>
                  <a:txBody>
                    <a:bodyPr/>
                    <a:lstStyle/>
                    <a:p>
                      <a:r>
                        <a:rPr lang="en-US" sz="1800" dirty="0" smtClean="0"/>
                        <a:t>Gold, dollar</a:t>
                      </a:r>
                      <a:endParaRPr lang="en-US" sz="1800" dirty="0"/>
                    </a:p>
                  </a:txBody>
                  <a:tcPr anchor="ctr"/>
                </a:tc>
                <a:tc>
                  <a:txBody>
                    <a:bodyPr/>
                    <a:lstStyle/>
                    <a:p>
                      <a:r>
                        <a:rPr lang="en-US" sz="1800" dirty="0" smtClean="0"/>
                        <a:t>USA,</a:t>
                      </a:r>
                      <a:r>
                        <a:rPr lang="en-US" sz="1800" baseline="0" dirty="0" smtClean="0"/>
                        <a:t> UK, France</a:t>
                      </a:r>
                      <a:endParaRPr lang="en-US" sz="1800" dirty="0"/>
                    </a:p>
                  </a:txBody>
                  <a:tcPr anchor="ctr"/>
                </a:tc>
              </a:tr>
              <a:tr h="370840">
                <a:tc>
                  <a:txBody>
                    <a:bodyPr/>
                    <a:lstStyle/>
                    <a:p>
                      <a:pPr algn="ctr"/>
                      <a:r>
                        <a:rPr lang="en-US" sz="1800" dirty="0" smtClean="0"/>
                        <a:t>1924 - 1933</a:t>
                      </a:r>
                      <a:endParaRPr lang="en-US" sz="1800" dirty="0"/>
                    </a:p>
                  </a:txBody>
                  <a:tcPr anchor="ctr"/>
                </a:tc>
                <a:tc>
                  <a:txBody>
                    <a:bodyPr/>
                    <a:lstStyle/>
                    <a:p>
                      <a:r>
                        <a:rPr lang="en-US" sz="1800" dirty="0" smtClean="0"/>
                        <a:t>Gold standard</a:t>
                      </a:r>
                      <a:endParaRPr lang="en-US" sz="1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Gold, dollar,</a:t>
                      </a:r>
                      <a:r>
                        <a:rPr lang="en-US" sz="1800" baseline="0" dirty="0" smtClean="0"/>
                        <a:t> pound</a:t>
                      </a:r>
                      <a:endParaRPr lang="en-US" sz="18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USA,</a:t>
                      </a:r>
                      <a:r>
                        <a:rPr lang="en-US" sz="1800" baseline="0" dirty="0" smtClean="0"/>
                        <a:t> UK, France</a:t>
                      </a:r>
                      <a:endParaRPr lang="en-US" sz="1800" dirty="0" smtClean="0"/>
                    </a:p>
                  </a:txBody>
                  <a:tcPr anchor="ctr"/>
                </a:tc>
              </a:tr>
              <a:tr h="370840">
                <a:tc>
                  <a:txBody>
                    <a:bodyPr/>
                    <a:lstStyle/>
                    <a:p>
                      <a:pPr algn="ctr"/>
                      <a:r>
                        <a:rPr lang="en-US" sz="1800" dirty="0" smtClean="0"/>
                        <a:t>1933 - 1971</a:t>
                      </a:r>
                      <a:endParaRPr lang="en-US" sz="1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Anchored dollar standard</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Gold, dollar</a:t>
                      </a:r>
                    </a:p>
                  </a:txBody>
                  <a:tcPr anchor="ctr"/>
                </a:tc>
                <a:tc>
                  <a:txBody>
                    <a:bodyPr/>
                    <a:lstStyle/>
                    <a:p>
                      <a:r>
                        <a:rPr lang="en-US" sz="1800" dirty="0" smtClean="0"/>
                        <a:t>US, G-10</a:t>
                      </a:r>
                      <a:endParaRPr lang="en-US" sz="1800" dirty="0"/>
                    </a:p>
                  </a:txBody>
                  <a:tcPr anchor="ctr"/>
                </a:tc>
              </a:tr>
              <a:tr h="370840">
                <a:tc>
                  <a:txBody>
                    <a:bodyPr/>
                    <a:lstStyle/>
                    <a:p>
                      <a:pPr algn="ctr"/>
                      <a:r>
                        <a:rPr lang="en-US" sz="1800" dirty="0" smtClean="0"/>
                        <a:t>1971 - 1973</a:t>
                      </a:r>
                      <a:endParaRPr lang="en-US" sz="1800" dirty="0"/>
                    </a:p>
                  </a:txBody>
                  <a:tcPr anchor="ctr"/>
                </a:tc>
                <a:tc>
                  <a:txBody>
                    <a:bodyPr/>
                    <a:lstStyle/>
                    <a:p>
                      <a:r>
                        <a:rPr lang="en-US" sz="1800" dirty="0" smtClean="0"/>
                        <a:t>Dollar</a:t>
                      </a:r>
                      <a:r>
                        <a:rPr lang="en-US" sz="1800" baseline="0" dirty="0" smtClean="0"/>
                        <a:t> standard</a:t>
                      </a:r>
                      <a:endParaRPr lang="en-US" sz="1800" dirty="0"/>
                    </a:p>
                  </a:txBody>
                  <a:tcPr anchor="ctr"/>
                </a:tc>
                <a:tc>
                  <a:txBody>
                    <a:bodyPr/>
                    <a:lstStyle/>
                    <a:p>
                      <a:r>
                        <a:rPr lang="en-US" sz="1800" dirty="0" smtClean="0"/>
                        <a:t>Dollar</a:t>
                      </a:r>
                      <a:endParaRPr lang="en-US" sz="1800" dirty="0"/>
                    </a:p>
                  </a:txBody>
                  <a:tcPr anchor="ctr"/>
                </a:tc>
                <a:tc>
                  <a:txBody>
                    <a:bodyPr/>
                    <a:lstStyle/>
                    <a:p>
                      <a:r>
                        <a:rPr lang="en-US" sz="1800" dirty="0" smtClean="0"/>
                        <a:t>US</a:t>
                      </a:r>
                      <a:endParaRPr lang="en-US" sz="1800" dirty="0"/>
                    </a:p>
                  </a:txBody>
                  <a:tcPr anchor="ctr"/>
                </a:tc>
              </a:tr>
              <a:tr h="370840">
                <a:tc>
                  <a:txBody>
                    <a:bodyPr/>
                    <a:lstStyle/>
                    <a:p>
                      <a:pPr algn="ctr"/>
                      <a:r>
                        <a:rPr lang="en-US" sz="1800" dirty="0" smtClean="0"/>
                        <a:t>1973 - 1985</a:t>
                      </a:r>
                      <a:endParaRPr lang="en-US" sz="1800" dirty="0"/>
                    </a:p>
                  </a:txBody>
                  <a:tcPr anchor="ctr"/>
                </a:tc>
                <a:tc>
                  <a:txBody>
                    <a:bodyPr/>
                    <a:lstStyle/>
                    <a:p>
                      <a:r>
                        <a:rPr lang="en-US" sz="1800" dirty="0" smtClean="0"/>
                        <a:t>Flexible exchange rates</a:t>
                      </a:r>
                      <a:endParaRPr lang="en-US" sz="1800" dirty="0"/>
                    </a:p>
                  </a:txBody>
                  <a:tcPr anchor="ctr"/>
                </a:tc>
                <a:tc>
                  <a:txBody>
                    <a:bodyPr/>
                    <a:lstStyle/>
                    <a:p>
                      <a:r>
                        <a:rPr lang="en-US" sz="1800" dirty="0" smtClean="0"/>
                        <a:t>Dollar, mark, yen</a:t>
                      </a:r>
                      <a:endParaRPr lang="en-US" sz="1800" dirty="0"/>
                    </a:p>
                  </a:txBody>
                  <a:tcPr anchor="ctr"/>
                </a:tc>
                <a:tc>
                  <a:txBody>
                    <a:bodyPr/>
                    <a:lstStyle/>
                    <a:p>
                      <a:r>
                        <a:rPr lang="en-US" sz="1800" dirty="0" smtClean="0"/>
                        <a:t>US, Germany, Japan</a:t>
                      </a:r>
                      <a:endParaRPr lang="en-US" sz="1800" dirty="0"/>
                    </a:p>
                  </a:txBody>
                  <a:tcPr anchor="ctr"/>
                </a:tc>
              </a:tr>
              <a:tr h="370840">
                <a:tc>
                  <a:txBody>
                    <a:bodyPr/>
                    <a:lstStyle/>
                    <a:p>
                      <a:pPr algn="ctr"/>
                      <a:r>
                        <a:rPr lang="en-US" sz="1800" dirty="0" smtClean="0"/>
                        <a:t>1985 - 1999</a:t>
                      </a:r>
                      <a:endParaRPr lang="en-US" sz="1800" dirty="0"/>
                    </a:p>
                  </a:txBody>
                  <a:tcPr anchor="ctr"/>
                </a:tc>
                <a:tc>
                  <a:txBody>
                    <a:bodyPr/>
                    <a:lstStyle/>
                    <a:p>
                      <a:r>
                        <a:rPr lang="en-US" sz="1800" dirty="0" smtClean="0"/>
                        <a:t>Managed exchange</a:t>
                      </a:r>
                      <a:r>
                        <a:rPr lang="en-US" sz="1800" baseline="0" dirty="0" smtClean="0"/>
                        <a:t> rates</a:t>
                      </a:r>
                      <a:endParaRPr lang="en-US" sz="1800" dirty="0"/>
                    </a:p>
                  </a:txBody>
                  <a:tcPr anchor="ctr"/>
                </a:tc>
                <a:tc>
                  <a:txBody>
                    <a:bodyPr/>
                    <a:lstStyle/>
                    <a:p>
                      <a:r>
                        <a:rPr lang="en-US" sz="1800" dirty="0" smtClean="0"/>
                        <a:t>Dollar,</a:t>
                      </a:r>
                      <a:r>
                        <a:rPr lang="en-US" sz="1800" baseline="0" dirty="0" smtClean="0"/>
                        <a:t> mark, yen</a:t>
                      </a:r>
                      <a:endParaRPr lang="en-US" sz="1800" dirty="0"/>
                    </a:p>
                  </a:txBody>
                  <a:tcPr anchor="ctr"/>
                </a:tc>
                <a:tc>
                  <a:txBody>
                    <a:bodyPr/>
                    <a:lstStyle/>
                    <a:p>
                      <a:r>
                        <a:rPr lang="en-US" sz="1800" dirty="0" smtClean="0"/>
                        <a:t>US, G7, IMF</a:t>
                      </a:r>
                      <a:endParaRPr lang="en-US" sz="1800" dirty="0"/>
                    </a:p>
                  </a:txBody>
                  <a:tcPr anchor="ctr"/>
                </a:tc>
              </a:tr>
              <a:tr h="370840">
                <a:tc>
                  <a:txBody>
                    <a:bodyPr/>
                    <a:lstStyle/>
                    <a:p>
                      <a:pPr algn="ctr"/>
                      <a:r>
                        <a:rPr lang="en-US" sz="1800" dirty="0" smtClean="0"/>
                        <a:t>1999 -</a:t>
                      </a:r>
                      <a:r>
                        <a:rPr lang="en-US" sz="1800" baseline="0" dirty="0" smtClean="0"/>
                        <a:t> ?</a:t>
                      </a:r>
                      <a:endParaRPr lang="en-US" sz="1800" dirty="0"/>
                    </a:p>
                  </a:txBody>
                  <a:tcPr anchor="ctr"/>
                </a:tc>
                <a:tc>
                  <a:txBody>
                    <a:bodyPr/>
                    <a:lstStyle/>
                    <a:p>
                      <a:r>
                        <a:rPr lang="en-US" sz="1800" dirty="0" smtClean="0"/>
                        <a:t>Dollar,</a:t>
                      </a:r>
                      <a:r>
                        <a:rPr lang="en-US" sz="1800" baseline="0" dirty="0" smtClean="0"/>
                        <a:t> euro</a:t>
                      </a:r>
                      <a:endParaRPr lang="en-US" sz="1800" dirty="0"/>
                    </a:p>
                  </a:txBody>
                  <a:tcPr anchor="ctr"/>
                </a:tc>
                <a:tc>
                  <a:txBody>
                    <a:bodyPr/>
                    <a:lstStyle/>
                    <a:p>
                      <a:r>
                        <a:rPr lang="en-US" sz="1800" dirty="0" smtClean="0"/>
                        <a:t>Dollar, euro</a:t>
                      </a:r>
                      <a:endParaRPr lang="en-US" sz="1800" dirty="0"/>
                    </a:p>
                  </a:txBody>
                  <a:tcPr anchor="ctr"/>
                </a:tc>
                <a:tc>
                  <a:txBody>
                    <a:bodyPr/>
                    <a:lstStyle/>
                    <a:p>
                      <a:r>
                        <a:rPr lang="en-US" sz="1800" dirty="0" smtClean="0"/>
                        <a:t>US, Eurozone,</a:t>
                      </a:r>
                      <a:r>
                        <a:rPr lang="en-US" sz="1800" baseline="0" dirty="0" smtClean="0"/>
                        <a:t> IMF</a:t>
                      </a:r>
                      <a:endParaRPr lang="en-US" sz="1800" dirty="0"/>
                    </a:p>
                  </a:txBody>
                  <a:tcPr anchor="ctr"/>
                </a:tc>
              </a:tr>
            </a:tbl>
          </a:graphicData>
        </a:graphic>
      </p:graphicFrame>
      <p:sp>
        <p:nvSpPr>
          <p:cNvPr id="5" name="TextBox 4"/>
          <p:cNvSpPr txBox="1"/>
          <p:nvPr/>
        </p:nvSpPr>
        <p:spPr>
          <a:xfrm>
            <a:off x="457200" y="5965896"/>
            <a:ext cx="1441733" cy="369332"/>
          </a:xfrm>
          <a:prstGeom prst="rect">
            <a:avLst/>
          </a:prstGeom>
          <a:noFill/>
        </p:spPr>
        <p:txBody>
          <a:bodyPr wrap="none" rtlCol="0">
            <a:spAutoFit/>
          </a:bodyPr>
          <a:lstStyle/>
          <a:p>
            <a:r>
              <a:rPr lang="en-US" dirty="0" smtClean="0"/>
              <a:t>Source: IMF</a:t>
            </a:r>
            <a:endParaRPr lang="en-US" dirty="0"/>
          </a:p>
        </p:txBody>
      </p:sp>
    </p:spTree>
    <p:extLst>
      <p:ext uri="{BB962C8B-B14F-4D97-AF65-F5344CB8AC3E}">
        <p14:creationId xmlns:p14="http://schemas.microsoft.com/office/powerpoint/2010/main" val="23989083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reserve currency</a:t>
            </a:r>
            <a:endParaRPr lang="en-US" dirty="0"/>
          </a:p>
        </p:txBody>
      </p:sp>
      <p:sp>
        <p:nvSpPr>
          <p:cNvPr id="3" name="Content Placeholder 2"/>
          <p:cNvSpPr>
            <a:spLocks noGrp="1"/>
          </p:cNvSpPr>
          <p:nvPr>
            <p:ph idx="1"/>
          </p:nvPr>
        </p:nvSpPr>
        <p:spPr>
          <a:xfrm>
            <a:off x="457200" y="1513637"/>
            <a:ext cx="8229600" cy="2560115"/>
          </a:xfrm>
        </p:spPr>
        <p:txBody>
          <a:bodyPr>
            <a:normAutofit lnSpcReduction="10000"/>
          </a:bodyPr>
          <a:lstStyle/>
          <a:p>
            <a:pPr marL="0" indent="0">
              <a:buNone/>
            </a:pPr>
            <a:r>
              <a:rPr lang="en-US" dirty="0" smtClean="0"/>
              <a:t>is a currency </a:t>
            </a:r>
            <a:r>
              <a:rPr lang="en-GB" dirty="0"/>
              <a:t>used as a reserve or store of wealth, as if it were an asset </a:t>
            </a:r>
            <a:r>
              <a:rPr lang="en-GB" dirty="0" smtClean="0"/>
              <a:t>itself</a:t>
            </a:r>
          </a:p>
          <a:p>
            <a:r>
              <a:rPr lang="en-GB" dirty="0"/>
              <a:t>Source of wealth for whoever has the privilege to issue that currency </a:t>
            </a:r>
            <a:endParaRPr lang="en-GB" dirty="0" smtClean="0"/>
          </a:p>
          <a:p>
            <a:pPr lvl="1"/>
            <a:r>
              <a:rPr lang="en-US" dirty="0" smtClean="0"/>
              <a:t>U</a:t>
            </a:r>
            <a:r>
              <a:rPr lang="en-GB" dirty="0" smtClean="0"/>
              <a:t>n-cashed </a:t>
            </a:r>
            <a:r>
              <a:rPr lang="en-GB" dirty="0"/>
              <a:t>cheque at everyone else’s </a:t>
            </a:r>
            <a:r>
              <a:rPr lang="en-GB" dirty="0" smtClean="0"/>
              <a:t>expense</a:t>
            </a:r>
          </a:p>
          <a:p>
            <a:pPr lvl="1"/>
            <a:r>
              <a:rPr lang="en-GB" dirty="0"/>
              <a:t>Permits deficit </a:t>
            </a:r>
            <a:r>
              <a:rPr lang="en-GB" dirty="0" smtClean="0"/>
              <a:t>financing (Vietnam and Iraq wars, current US bank bailout)</a:t>
            </a:r>
            <a:endParaRPr lang="en-GB" dirty="0"/>
          </a:p>
          <a:p>
            <a:pPr lvl="1"/>
            <a:endParaRPr lang="en-GB" dirty="0"/>
          </a:p>
          <a:p>
            <a:pPr marL="0" indent="0">
              <a:buNone/>
            </a:pPr>
            <a:endParaRPr lang="en-US" dirty="0"/>
          </a:p>
        </p:txBody>
      </p:sp>
      <p:pic>
        <p:nvPicPr>
          <p:cNvPr id="6" name="Picture 5"/>
          <p:cNvPicPr>
            <a:picLocks noChangeAspect="1"/>
          </p:cNvPicPr>
          <p:nvPr/>
        </p:nvPicPr>
        <p:blipFill>
          <a:blip r:embed="rId2"/>
          <a:stretch>
            <a:fillRect/>
          </a:stretch>
        </p:blipFill>
        <p:spPr>
          <a:xfrm>
            <a:off x="1743489" y="4073752"/>
            <a:ext cx="5923300" cy="2555481"/>
          </a:xfrm>
          <a:prstGeom prst="rect">
            <a:avLst/>
          </a:prstGeom>
        </p:spPr>
      </p:pic>
    </p:spTree>
    <p:extLst>
      <p:ext uri="{BB962C8B-B14F-4D97-AF65-F5344CB8AC3E}">
        <p14:creationId xmlns:p14="http://schemas.microsoft.com/office/powerpoint/2010/main" val="26406375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Historic role of reserve currencies</a:t>
            </a:r>
            <a:endParaRPr lang="en-US" dirty="0"/>
          </a:p>
        </p:txBody>
      </p:sp>
      <p:sp>
        <p:nvSpPr>
          <p:cNvPr id="3" name="Content Placeholder 2"/>
          <p:cNvSpPr>
            <a:spLocks noGrp="1"/>
          </p:cNvSpPr>
          <p:nvPr>
            <p:ph idx="1"/>
          </p:nvPr>
        </p:nvSpPr>
        <p:spPr/>
        <p:txBody>
          <a:bodyPr>
            <a:normAutofit/>
          </a:bodyPr>
          <a:lstStyle/>
          <a:p>
            <a:r>
              <a:rPr lang="en-US" dirty="0" smtClean="0"/>
              <a:t>No reserve currency has ever been permanent</a:t>
            </a:r>
          </a:p>
          <a:p>
            <a:r>
              <a:rPr lang="en-US" dirty="0" smtClean="0"/>
              <a:t>Reserve currencies reflects political power and authority</a:t>
            </a:r>
          </a:p>
          <a:p>
            <a:r>
              <a:rPr lang="en-US" dirty="0" smtClean="0"/>
              <a:t>UK pound sterling is a reserve currency for more than 100 years</a:t>
            </a:r>
          </a:p>
          <a:p>
            <a:r>
              <a:rPr lang="en-US" dirty="0"/>
              <a:t>The exorbitant </a:t>
            </a:r>
            <a:r>
              <a:rPr lang="en-US" dirty="0" smtClean="0"/>
              <a:t>privilege </a:t>
            </a:r>
            <a:r>
              <a:rPr lang="en-US" dirty="0"/>
              <a:t>refers to the benefit </a:t>
            </a:r>
            <a:r>
              <a:rPr lang="en-US" dirty="0" smtClean="0"/>
              <a:t>the country has in its currency being the international reserve currency: this country would not face a balance of payments crisis, because it purchased imports in its own currency (concept created by </a:t>
            </a:r>
            <a:r>
              <a:rPr lang="en-GB" dirty="0"/>
              <a:t>Valerie Giscard d’Estaing</a:t>
            </a:r>
            <a:r>
              <a:rPr lang="en-US" dirty="0" smtClean="0"/>
              <a:t>)</a:t>
            </a:r>
            <a:endParaRPr lang="en-US" dirty="0"/>
          </a:p>
        </p:txBody>
      </p:sp>
    </p:spTree>
    <p:extLst>
      <p:ext uri="{BB962C8B-B14F-4D97-AF65-F5344CB8AC3E}">
        <p14:creationId xmlns:p14="http://schemas.microsoft.com/office/powerpoint/2010/main" val="394064461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1275</TotalTime>
  <Words>1615</Words>
  <Application>Microsoft Macintosh PowerPoint</Application>
  <PresentationFormat>On-screen Show (4:3)</PresentationFormat>
  <Paragraphs>172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Clarity</vt:lpstr>
      <vt:lpstr>Global  financial system</vt:lpstr>
      <vt:lpstr>Contents</vt:lpstr>
      <vt:lpstr>What is a global financial system?</vt:lpstr>
      <vt:lpstr>When the global financial system has emerged?</vt:lpstr>
      <vt:lpstr>Evolution of the global financial system (1)</vt:lpstr>
      <vt:lpstr>Evolution of the global financial system (2)</vt:lpstr>
      <vt:lpstr>International monetary systems</vt:lpstr>
      <vt:lpstr>International reserve currency</vt:lpstr>
      <vt:lpstr>Historic role of reserve currencies</vt:lpstr>
      <vt:lpstr>The exorbitant privilege for euro?</vt:lpstr>
      <vt:lpstr>Global financial system based on US dollar</vt:lpstr>
      <vt:lpstr>Features of the post-BW system</vt:lpstr>
      <vt:lpstr>Post-BW global financial system</vt:lpstr>
      <vt:lpstr>Institutions of global financial system</vt:lpstr>
      <vt:lpstr>Bank for International Settlements</vt:lpstr>
      <vt:lpstr>Institute of International Finance</vt:lpstr>
      <vt:lpstr>The era of financialization</vt:lpstr>
      <vt:lpstr>GDP share of US financial industry</vt:lpstr>
      <vt:lpstr>Bank assets, $ billions</vt:lpstr>
      <vt:lpstr>Financialization</vt:lpstr>
      <vt:lpstr>CDS contracts outstanding in $ billions</vt:lpstr>
      <vt:lpstr>Growth in derivatives</vt:lpstr>
      <vt:lpstr>Key features of international financialization</vt:lpstr>
      <vt:lpstr>Globalization of finance</vt:lpstr>
      <vt:lpstr>Readings for the next topic</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TRANSITION OF RUSSIA </dc:title>
  <dc:creator>Oleg Deyev</dc:creator>
  <cp:lastModifiedBy>Oleg Deyev</cp:lastModifiedBy>
  <cp:revision>76</cp:revision>
  <cp:lastPrinted>2011-11-29T09:50:50Z</cp:lastPrinted>
  <dcterms:created xsi:type="dcterms:W3CDTF">2011-11-14T09:16:32Z</dcterms:created>
  <dcterms:modified xsi:type="dcterms:W3CDTF">2012-02-29T11:00:04Z</dcterms:modified>
</cp:coreProperties>
</file>