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7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05" autoAdjust="0"/>
  </p:normalViewPr>
  <p:slideViewPr>
    <p:cSldViewPr>
      <p:cViewPr varScale="1">
        <p:scale>
          <a:sx n="51" d="100"/>
          <a:sy n="51" d="100"/>
        </p:scale>
        <p:origin x="-122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-2381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34682-D939-4B82-A707-4F3F40248959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7B8E8-A2E8-4A48-A6FC-46B816B3BE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54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D4DE1AD-F2EC-4777-9DBD-F45A3A51064C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B42A440-DBB9-43A5-AD27-F0F13DE4C28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cvns.cz/?stranka=publikace&amp;podstranka=10_working-papers" TargetMode="External"/><Relationship Id="rId2" Type="http://schemas.openxmlformats.org/officeDocument/2006/relationships/hyperlink" Target="http://www.neziskovky.cz/clanky/511_538_541/fakta_neziskovky-v_historie-neziskoveho-sektoru-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Témata ke zkoušce 2012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Co se naučit a na co se připravit.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63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Financování NO (veřejné, soukromé, tedy i </a:t>
            </a:r>
            <a:r>
              <a:rPr lang="cs-CZ" dirty="0" err="1"/>
              <a:t>fundraising</a:t>
            </a:r>
            <a:r>
              <a:rPr lang="cs-CZ" dirty="0"/>
              <a:t> obecně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 financování</a:t>
            </a:r>
          </a:p>
          <a:p>
            <a:r>
              <a:rPr lang="cs-CZ" dirty="0" smtClean="0"/>
              <a:t>Způsoby </a:t>
            </a:r>
            <a:r>
              <a:rPr lang="cs-CZ" dirty="0" err="1" smtClean="0"/>
              <a:t>fundraisingu</a:t>
            </a:r>
            <a:endParaRPr lang="cs-CZ" dirty="0" smtClean="0"/>
          </a:p>
          <a:p>
            <a:r>
              <a:rPr lang="cs-CZ" dirty="0" smtClean="0"/>
              <a:t>Veřejné finance, stádní dotační politika, hlavní oblasti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Marketing, strategický plán (SWOT, atd.)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</a:p>
          <a:p>
            <a:r>
              <a:rPr lang="cs-CZ" dirty="0" smtClean="0"/>
              <a:t>Realizace marketingu</a:t>
            </a:r>
          </a:p>
          <a:p>
            <a:r>
              <a:rPr lang="cs-CZ" dirty="0" smtClean="0"/>
              <a:t>Poslání a cíle marketingu</a:t>
            </a:r>
          </a:p>
          <a:p>
            <a:r>
              <a:rPr lang="cs-CZ" dirty="0" smtClean="0"/>
              <a:t>Problémy, specifika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Účetnictví a </a:t>
            </a:r>
            <a:r>
              <a:rPr lang="cs-CZ" dirty="0" smtClean="0"/>
              <a:t>zdanění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Administrativa v nově </a:t>
            </a:r>
            <a:r>
              <a:rPr lang="cs-CZ" dirty="0" err="1"/>
              <a:t>založene</a:t>
            </a:r>
            <a:r>
              <a:rPr lang="cs-CZ" dirty="0"/>
              <a:t> neziskovce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Povinnosti </a:t>
            </a:r>
            <a:r>
              <a:rPr lang="it-IT" dirty="0"/>
              <a:t>neziskovky, legislativa dotykajici se těchto instituci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Učetnictvi </a:t>
            </a:r>
            <a:r>
              <a:rPr lang="it-IT" dirty="0"/>
              <a:t>a daňova evidence pro neziskovky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Daňova </a:t>
            </a:r>
            <a:r>
              <a:rPr lang="cs-CZ" dirty="0"/>
              <a:t>legislativa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Daňová přiznání </a:t>
            </a:r>
            <a:r>
              <a:rPr lang="cs-CZ" dirty="0"/>
              <a:t>a </a:t>
            </a:r>
            <a:r>
              <a:rPr lang="cs-CZ" dirty="0" smtClean="0"/>
              <a:t>související </a:t>
            </a:r>
            <a:r>
              <a:rPr lang="cs-CZ" dirty="0"/>
              <a:t>dokumenty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Prostor pro působení neziskových </a:t>
            </a:r>
            <a:r>
              <a:rPr lang="cs-CZ" dirty="0" smtClean="0"/>
              <a:t>organizací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Základy teorie a typologie NO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Historie NO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Mezinárodní rozměr NO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Charita a filantropie, plus CSR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Svoboda sdružování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Základní právní formy NO v ČR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Financování NO (veřejné, soukromé, tedy i </a:t>
            </a:r>
            <a:r>
              <a:rPr lang="cs-CZ" dirty="0" err="1" smtClean="0"/>
              <a:t>fundraising</a:t>
            </a:r>
            <a:r>
              <a:rPr lang="cs-CZ" dirty="0" smtClean="0"/>
              <a:t> obecně)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Marketing, strategický plán (SWOT, atd.)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Účetnictví a zdanění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Prostor pro působení neziskových </a:t>
            </a:r>
            <a:r>
              <a:rPr lang="cs-CZ" dirty="0" smtClean="0"/>
              <a:t>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Členění NH, vymezení neziskového prostoru (</a:t>
            </a:r>
            <a:r>
              <a:rPr lang="cs-CZ" dirty="0" err="1" smtClean="0"/>
              <a:t>naúř</a:t>
            </a:r>
            <a:r>
              <a:rPr lang="cs-CZ" dirty="0" smtClean="0"/>
              <a:t>. </a:t>
            </a:r>
            <a:r>
              <a:rPr lang="cs-CZ" dirty="0" err="1" smtClean="0"/>
              <a:t>Pestoffův</a:t>
            </a:r>
            <a:r>
              <a:rPr lang="cs-CZ" dirty="0" smtClean="0"/>
              <a:t> trojúhelník)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Vztahy mezi NO a ostatními ekonomickými subjekty (trh, veřejný sektor,  neformální subjekty)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Definice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32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Základy teorie a typologie </a:t>
            </a:r>
            <a:r>
              <a:rPr lang="cs-CZ" dirty="0" smtClean="0"/>
              <a:t>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Historie výzkumu NO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Teorie </a:t>
            </a:r>
            <a:r>
              <a:rPr lang="cs-CZ" dirty="0" err="1" smtClean="0"/>
              <a:t>jednofaktorové</a:t>
            </a:r>
            <a:r>
              <a:rPr lang="cs-CZ" dirty="0" smtClean="0"/>
              <a:t> a </a:t>
            </a:r>
            <a:r>
              <a:rPr lang="cs-CZ" dirty="0" err="1" smtClean="0"/>
              <a:t>vícefaktorové</a:t>
            </a:r>
            <a:endParaRPr lang="cs-CZ" dirty="0" smtClean="0"/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Teorie „</a:t>
            </a:r>
            <a:r>
              <a:rPr lang="cs-CZ" dirty="0" err="1" smtClean="0"/>
              <a:t>government</a:t>
            </a:r>
            <a:r>
              <a:rPr lang="cs-CZ" dirty="0" smtClean="0"/>
              <a:t>/market </a:t>
            </a:r>
            <a:r>
              <a:rPr lang="cs-CZ" dirty="0" err="1" smtClean="0"/>
              <a:t>failures</a:t>
            </a:r>
            <a:r>
              <a:rPr lang="cs-CZ" dirty="0" smtClean="0"/>
              <a:t>“ – public </a:t>
            </a:r>
            <a:r>
              <a:rPr lang="cs-CZ" dirty="0" err="1" smtClean="0"/>
              <a:t>goods</a:t>
            </a:r>
            <a:r>
              <a:rPr lang="cs-CZ" dirty="0" smtClean="0"/>
              <a:t>, B. Weisbrod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Teorie heterogenity – E. James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Teorie důvěry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Teorie státu blahobytu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3rd Party </a:t>
            </a:r>
            <a:r>
              <a:rPr lang="cs-CZ" dirty="0" err="1" smtClean="0"/>
              <a:t>Governance</a:t>
            </a:r>
            <a:r>
              <a:rPr lang="cs-CZ" dirty="0" smtClean="0"/>
              <a:t>, selhávání neziskových organizací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Teorie strany nabídky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Origins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(různé typy „neziskových režimů“)</a:t>
            </a:r>
          </a:p>
          <a:p>
            <a:pPr marL="731520" lvl="1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Historie NS u nás plus mezinárodní kontext.</a:t>
            </a:r>
          </a:p>
          <a:p>
            <a:pPr lvl="1"/>
            <a:r>
              <a:rPr lang="cs-CZ" sz="2200" dirty="0" smtClean="0"/>
              <a:t>Petr </a:t>
            </a:r>
            <a:r>
              <a:rPr lang="cs-CZ" sz="2200" dirty="0"/>
              <a:t>Anderle: Máme na čem stavět (</a:t>
            </a:r>
            <a:r>
              <a:rPr lang="cs-CZ" sz="2200" dirty="0">
                <a:solidFill>
                  <a:srgbClr val="000000"/>
                </a:solidFill>
                <a:hlinkClick r:id="rId2"/>
              </a:rPr>
              <a:t>http://www.neziskovky.cz/clanky/511_538_541/fakta_neziskovky-v_historie-neziskoveho-sektoru-v/</a:t>
            </a:r>
            <a:r>
              <a:rPr lang="cs-CZ" sz="2200" dirty="0"/>
              <a:t> )</a:t>
            </a:r>
          </a:p>
          <a:p>
            <a:pPr lvl="1"/>
            <a:r>
              <a:rPr lang="cs-CZ" sz="2200" dirty="0" smtClean="0"/>
              <a:t>Pospíšil, Hyánek: Country </a:t>
            </a:r>
            <a:r>
              <a:rPr lang="cs-CZ" sz="2200" dirty="0" err="1" smtClean="0"/>
              <a:t>Specific</a:t>
            </a:r>
            <a:r>
              <a:rPr lang="cs-CZ" sz="2200" dirty="0" smtClean="0"/>
              <a:t> </a:t>
            </a:r>
            <a:r>
              <a:rPr lang="cs-CZ" sz="2200" dirty="0" err="1" smtClean="0"/>
              <a:t>Situation</a:t>
            </a:r>
            <a:r>
              <a:rPr lang="cs-CZ" sz="2200" dirty="0" smtClean="0"/>
              <a:t>… </a:t>
            </a:r>
            <a:r>
              <a:rPr lang="cs-CZ" sz="2200" dirty="0"/>
              <a:t>(</a:t>
            </a:r>
            <a:r>
              <a:rPr lang="cs-CZ" sz="2200" dirty="0">
                <a:hlinkClick r:id="rId3"/>
              </a:rPr>
              <a:t>http://www.e-cvns.cz/?</a:t>
            </a:r>
            <a:r>
              <a:rPr lang="cs-CZ" sz="2200" dirty="0" err="1">
                <a:hlinkClick r:id="rId3"/>
              </a:rPr>
              <a:t>stranka</a:t>
            </a:r>
            <a:r>
              <a:rPr lang="cs-CZ" sz="2200" dirty="0">
                <a:hlinkClick r:id="rId3"/>
              </a:rPr>
              <a:t>=</a:t>
            </a:r>
            <a:r>
              <a:rPr lang="cs-CZ" sz="2200" dirty="0" err="1">
                <a:hlinkClick r:id="rId3"/>
              </a:rPr>
              <a:t>publikace&amp;podstranka</a:t>
            </a:r>
            <a:r>
              <a:rPr lang="cs-CZ" sz="2200" dirty="0">
                <a:hlinkClick r:id="rId3"/>
              </a:rPr>
              <a:t>=10_working-papers</a:t>
            </a:r>
            <a:r>
              <a:rPr lang="cs-CZ" sz="22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Mezinárodní rozměr </a:t>
            </a:r>
            <a:r>
              <a:rPr lang="cs-CZ" dirty="0" smtClean="0"/>
              <a:t>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Komparace vybraných ukazatelů</a:t>
            </a:r>
          </a:p>
          <a:p>
            <a:r>
              <a:rPr lang="cs-CZ" dirty="0" smtClean="0"/>
              <a:t>Funkce NO v mezinárodním kontextu</a:t>
            </a:r>
          </a:p>
          <a:p>
            <a:r>
              <a:rPr lang="cs-CZ" dirty="0" smtClean="0"/>
              <a:t>Ekonomický výkon a zaměstnanost v NO</a:t>
            </a:r>
          </a:p>
          <a:p>
            <a:r>
              <a:rPr lang="cs-CZ" dirty="0" smtClean="0"/>
              <a:t>Regionální vzorce chování 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Charita a filantropie, plus </a:t>
            </a:r>
            <a:r>
              <a:rPr lang="cs-CZ" dirty="0" smtClean="0"/>
              <a:t>CSR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Charita, filantropie, altruismus</a:t>
            </a:r>
          </a:p>
          <a:p>
            <a:r>
              <a:rPr lang="cs-CZ" dirty="0" smtClean="0"/>
              <a:t>Dárcovství, motivy dárcovství</a:t>
            </a:r>
          </a:p>
          <a:p>
            <a:r>
              <a:rPr lang="cs-CZ" dirty="0" smtClean="0"/>
              <a:t>Firemní dárcovství, CSR</a:t>
            </a:r>
          </a:p>
          <a:p>
            <a:r>
              <a:rPr lang="cs-CZ" dirty="0" smtClean="0"/>
              <a:t>Dobrovolnictví</a:t>
            </a:r>
          </a:p>
          <a:p>
            <a:r>
              <a:rPr lang="cs-CZ" dirty="0" smtClean="0"/>
              <a:t>Veřejné sbírky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 sdružování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Přínosy/rizika svobody sdružování</a:t>
            </a:r>
          </a:p>
          <a:p>
            <a:r>
              <a:rPr lang="cs-CZ" dirty="0" smtClean="0"/>
              <a:t>Projevy svobody sdružování (občanská sdružení)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právní formy NO v </a:t>
            </a:r>
            <a:r>
              <a:rPr lang="cs-CZ" dirty="0" smtClean="0"/>
              <a:t>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Občanská sdružení</a:t>
            </a:r>
          </a:p>
          <a:p>
            <a:r>
              <a:rPr lang="cs-CZ" dirty="0" smtClean="0"/>
              <a:t>Obecně prospěšné společnosti</a:t>
            </a:r>
          </a:p>
          <a:p>
            <a:r>
              <a:rPr lang="cs-CZ" dirty="0" smtClean="0"/>
              <a:t>Nadace a nadační fondy</a:t>
            </a:r>
          </a:p>
          <a:p>
            <a:r>
              <a:rPr lang="cs-CZ" dirty="0" smtClean="0"/>
              <a:t>CPO</a:t>
            </a:r>
          </a:p>
          <a:p>
            <a:r>
              <a:rPr lang="cs-CZ" dirty="0" smtClean="0"/>
              <a:t>… </a:t>
            </a:r>
          </a:p>
          <a:p>
            <a:r>
              <a:rPr lang="cs-CZ" dirty="0" smtClean="0"/>
              <a:t>Při zakládání: vize, poslání, cíle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6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83</TotalTime>
  <Words>347</Words>
  <Application>Microsoft Office PowerPoint</Application>
  <PresentationFormat>Předvádění na obrazovce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Došky</vt:lpstr>
      <vt:lpstr>Témata ke zkoušce 2012</vt:lpstr>
      <vt:lpstr>Témata</vt:lpstr>
      <vt:lpstr>Prostor pro působení neziskových organizací</vt:lpstr>
      <vt:lpstr>Základy teorie a typologie NO</vt:lpstr>
      <vt:lpstr>Historie NO</vt:lpstr>
      <vt:lpstr>Mezinárodní rozměr NO</vt:lpstr>
      <vt:lpstr>Charita a filantropie, plus CSR</vt:lpstr>
      <vt:lpstr>Svoboda sdružování</vt:lpstr>
      <vt:lpstr>Základní právní formy NO v ČR</vt:lpstr>
      <vt:lpstr>Financování NO (veřejné, soukromé, tedy i fundraising obecně)</vt:lpstr>
      <vt:lpstr>Marketing, strategický plán (SWOT, atd.)</vt:lpstr>
      <vt:lpstr>Účetnictví a zdanění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Témata ke zkoušce</dc:title>
  <dc:creator>admin_hyanek</dc:creator>
  <cp:lastModifiedBy>admin_hyanek</cp:lastModifiedBy>
  <cp:revision>28</cp:revision>
  <dcterms:created xsi:type="dcterms:W3CDTF">2012-04-24T11:50:54Z</dcterms:created>
  <dcterms:modified xsi:type="dcterms:W3CDTF">2012-04-24T13:13:55Z</dcterms:modified>
</cp:coreProperties>
</file>