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31"/>
  </p:notesMasterIdLst>
  <p:handoutMasterIdLst>
    <p:handoutMasterId r:id="rId32"/>
  </p:handoutMasterIdLst>
  <p:sldIdLst>
    <p:sldId id="256" r:id="rId2"/>
    <p:sldId id="274" r:id="rId3"/>
    <p:sldId id="257" r:id="rId4"/>
    <p:sldId id="269" r:id="rId5"/>
    <p:sldId id="275" r:id="rId6"/>
    <p:sldId id="258" r:id="rId7"/>
    <p:sldId id="259" r:id="rId8"/>
    <p:sldId id="260" r:id="rId9"/>
    <p:sldId id="261" r:id="rId10"/>
    <p:sldId id="278" r:id="rId11"/>
    <p:sldId id="270" r:id="rId12"/>
    <p:sldId id="276" r:id="rId13"/>
    <p:sldId id="273" r:id="rId14"/>
    <p:sldId id="263" r:id="rId15"/>
    <p:sldId id="271" r:id="rId16"/>
    <p:sldId id="287" r:id="rId17"/>
    <p:sldId id="264" r:id="rId18"/>
    <p:sldId id="265" r:id="rId19"/>
    <p:sldId id="277" r:id="rId20"/>
    <p:sldId id="268" r:id="rId21"/>
    <p:sldId id="286" r:id="rId22"/>
    <p:sldId id="267" r:id="rId23"/>
    <p:sldId id="279" r:id="rId24"/>
    <p:sldId id="280" r:id="rId25"/>
    <p:sldId id="266" r:id="rId26"/>
    <p:sldId id="283" r:id="rId27"/>
    <p:sldId id="284" r:id="rId28"/>
    <p:sldId id="282" r:id="rId29"/>
    <p:sldId id="285" r:id="rId30"/>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30" autoAdjust="0"/>
  </p:normalViewPr>
  <p:slideViewPr>
    <p:cSldViewPr>
      <p:cViewPr varScale="1">
        <p:scale>
          <a:sx n="63" d="100"/>
          <a:sy n="63" d="100"/>
        </p:scale>
        <p:origin x="-1380" y="-96"/>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1776" y="-12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806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806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806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9063ABA-ECAE-458D-939F-7669ACD6F15A}" type="slidenum">
              <a:rPr lang="cs-CZ"/>
              <a:pPr/>
              <a:t>‹#›</a:t>
            </a:fld>
            <a:endParaRPr lang="cs-CZ"/>
          </a:p>
        </p:txBody>
      </p:sp>
    </p:spTree>
    <p:extLst>
      <p:ext uri="{BB962C8B-B14F-4D97-AF65-F5344CB8AC3E}">
        <p14:creationId xmlns:p14="http://schemas.microsoft.com/office/powerpoint/2010/main" val="4101980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064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06500" name="Rectangle 4"/>
          <p:cNvSpPr>
            <a:spLocks noRo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650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650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0650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02694A5-5D6E-4720-AD8F-C5A778C6419B}" type="slidenum">
              <a:rPr lang="cs-CZ"/>
              <a:pPr/>
              <a:t>‹#›</a:t>
            </a:fld>
            <a:endParaRPr lang="cs-CZ"/>
          </a:p>
        </p:txBody>
      </p:sp>
    </p:spTree>
    <p:extLst>
      <p:ext uri="{BB962C8B-B14F-4D97-AF65-F5344CB8AC3E}">
        <p14:creationId xmlns:p14="http://schemas.microsoft.com/office/powerpoint/2010/main" val="40432273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9886E3-D2DA-4E55-A655-4F2194A3EFC6}" type="slidenum">
              <a:rPr lang="cs-CZ"/>
              <a:pPr/>
              <a:t>1</a:t>
            </a:fld>
            <a:endParaRPr lang="cs-CZ"/>
          </a:p>
        </p:txBody>
      </p:sp>
      <p:sp>
        <p:nvSpPr>
          <p:cNvPr id="126978" name="Rectangle 2"/>
          <p:cNvSpPr>
            <a:spLocks noRot="1" noChangeArrowheads="1" noTextEdit="1"/>
          </p:cNvSpPr>
          <p:nvPr>
            <p:ph type="sldImg"/>
          </p:nvPr>
        </p:nvSpPr>
        <p:spPr>
          <a:xfrm>
            <a:off x="917575" y="744538"/>
            <a:ext cx="4962525" cy="3722687"/>
          </a:xfrm>
          <a:ln/>
        </p:spPr>
      </p:sp>
      <p:sp>
        <p:nvSpPr>
          <p:cNvPr id="12697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2AB1C7-B41C-4634-9C1C-6220313C3352}" type="slidenum">
              <a:rPr lang="cs-CZ"/>
              <a:pPr/>
              <a:t>10</a:t>
            </a:fld>
            <a:endParaRPr lang="cs-CZ"/>
          </a:p>
        </p:txBody>
      </p:sp>
      <p:sp>
        <p:nvSpPr>
          <p:cNvPr id="108546" name="Rectangle 2"/>
          <p:cNvSpPr>
            <a:spLocks noRot="1" noChangeArrowheads="1" noTextEdit="1"/>
          </p:cNvSpPr>
          <p:nvPr>
            <p:ph type="sldImg"/>
          </p:nvPr>
        </p:nvSpPr>
        <p:spPr>
          <a:xfrm>
            <a:off x="917575" y="744538"/>
            <a:ext cx="4962525" cy="3722687"/>
          </a:xfrm>
          <a:ln/>
        </p:spPr>
      </p:sp>
      <p:sp>
        <p:nvSpPr>
          <p:cNvPr id="108547" name="Rectangle 3"/>
          <p:cNvSpPr>
            <a:spLocks noGrp="1" noChangeArrowheads="1"/>
          </p:cNvSpPr>
          <p:nvPr>
            <p:ph type="body" idx="1"/>
          </p:nvPr>
        </p:nvSpPr>
        <p:spPr/>
        <p:txBody>
          <a:bodyPr/>
          <a:lstStyle/>
          <a:p>
            <a:pPr lvl="1"/>
            <a:r>
              <a:rPr lang="cs-CZ"/>
              <a:t>omezení pro fiskální politiku – je pravdou že fiskální politika je v režimu fixních kurzů plně účinná, to však platí pro izolovanou zemi. V případě, že země patří do měnové unie, může být její fiskální politika omezena fiskálním cílem celku. </a:t>
            </a:r>
          </a:p>
          <a:p>
            <a:pPr lvl="1"/>
            <a:r>
              <a:rPr lang="cs-CZ"/>
              <a:t>možný nárůst nezaměstnanosti. Pokud v unii existuje země s nízkou inflací a vnějším přebytkem, stane se pravděpodobně dominantní a to bude nutit ostatní členy (s vysokou inflací a vnějším deficitem) k přizpůsobení – prováděná restriktivní politika povede k růstu nezaměstnanosti. </a:t>
            </a:r>
          </a:p>
          <a:p>
            <a:pPr lvl="2"/>
            <a:r>
              <a:rPr lang="cs-CZ"/>
              <a:t>Alespoň krátkodobě</a:t>
            </a:r>
          </a:p>
          <a:p>
            <a:pPr lvl="1"/>
            <a:r>
              <a:rPr lang="cs-CZ"/>
              <a:t>možné zhoršení původních nerovnováh v rámci regionů dané země. Čím je mezinárodní mobilita kapitálu vyšší než mezinárodní mobilita práce, tím vyšší je pravděpodobnost nalezení výnosnějšího umístění kapitálu v rámci unie. To, spolu s relativně nízkou mobilitou práce může poškodit méně rozvinuté regiony. </a:t>
            </a:r>
          </a:p>
          <a:p>
            <a:pPr lvl="1"/>
            <a:r>
              <a:rPr lang="cs-CZ"/>
              <a:t>Ztráta ražebného</a:t>
            </a:r>
          </a:p>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F2466-08BD-47F5-9EA5-2804070D1198}" type="slidenum">
              <a:rPr lang="cs-CZ"/>
              <a:pPr/>
              <a:t>11</a:t>
            </a:fld>
            <a:endParaRPr lang="cs-CZ"/>
          </a:p>
        </p:txBody>
      </p:sp>
      <p:sp>
        <p:nvSpPr>
          <p:cNvPr id="107522" name="Rectangle 2"/>
          <p:cNvSpPr>
            <a:spLocks noRot="1" noChangeArrowheads="1" noTextEdit="1"/>
          </p:cNvSpPr>
          <p:nvPr>
            <p:ph type="sldImg"/>
          </p:nvPr>
        </p:nvSpPr>
        <p:spPr>
          <a:xfrm>
            <a:off x="917575" y="744538"/>
            <a:ext cx="4962525" cy="3722687"/>
          </a:xfrm>
          <a:ln/>
        </p:spPr>
      </p:sp>
      <p:sp>
        <p:nvSpPr>
          <p:cNvPr id="107523" name="Rectangle 3"/>
          <p:cNvSpPr>
            <a:spLocks noGrp="1" noChangeArrowheads="1"/>
          </p:cNvSpPr>
          <p:nvPr>
            <p:ph type="body" idx="1"/>
          </p:nvPr>
        </p:nvSpPr>
        <p:spPr/>
        <p:txBody>
          <a:bodyPr/>
          <a:lstStyle/>
          <a:p>
            <a:r>
              <a:rPr lang="cs-CZ"/>
              <a:t>Zisky ve výše uvedeném pojetí jsou spojeny s rostoucí efektivností plynoucí z fixního kurzu, tj. z odstranění nejistoty a transakčních nákladů. Náklady jsou spojeny se ztrátou ekonomické stability v případě asymetrického šoku. S rostoucí ekonomickou integrací náklady klesají a zisky rostou. Artis (2002) kritizuje Krugmanovo grafické pojetí, s tím, že má několik nevýhod. Za prvé naznačuje, že je možné přesně kvantifikovat pozici země, resp. její čisté příjmy. Z dostupné literatury však tato možnost nevyplývá. Za druhé z grafu vyplývá předpoklad, že zachování si vlastního kurzu a nezávislé monetární politiky je vždy výhodou a směnný kurz je efektivní ve stabilizaci šoků.</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0D17C-6873-4E72-86C9-56508E6BFC31}" type="slidenum">
              <a:rPr lang="cs-CZ"/>
              <a:pPr/>
              <a:t>12</a:t>
            </a:fld>
            <a:endParaRPr lang="cs-CZ"/>
          </a:p>
        </p:txBody>
      </p:sp>
      <p:sp>
        <p:nvSpPr>
          <p:cNvPr id="134146" name="Rectangle 2"/>
          <p:cNvSpPr>
            <a:spLocks noRot="1" noChangeArrowheads="1" noTextEdit="1"/>
          </p:cNvSpPr>
          <p:nvPr>
            <p:ph type="sldImg"/>
          </p:nvPr>
        </p:nvSpPr>
        <p:spPr>
          <a:xfrm>
            <a:off x="917575" y="744538"/>
            <a:ext cx="4962525" cy="3722687"/>
          </a:xfrm>
          <a:ln/>
        </p:spPr>
      </p:sp>
      <p:sp>
        <p:nvSpPr>
          <p:cNvPr id="13414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B5292-607A-49A6-AD04-F6134B6BD11E}" type="slidenum">
              <a:rPr lang="cs-CZ"/>
              <a:pPr/>
              <a:t>13</a:t>
            </a:fld>
            <a:endParaRPr lang="cs-CZ"/>
          </a:p>
        </p:txBody>
      </p:sp>
      <p:sp>
        <p:nvSpPr>
          <p:cNvPr id="135170" name="Rectangle 2"/>
          <p:cNvSpPr>
            <a:spLocks noRot="1" noChangeArrowheads="1" noTextEdit="1"/>
          </p:cNvSpPr>
          <p:nvPr>
            <p:ph type="sldImg"/>
          </p:nvPr>
        </p:nvSpPr>
        <p:spPr>
          <a:xfrm>
            <a:off x="917575" y="744538"/>
            <a:ext cx="4962525" cy="3722687"/>
          </a:xfrm>
          <a:ln/>
        </p:spPr>
      </p:sp>
      <p:sp>
        <p:nvSpPr>
          <p:cNvPr id="13517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D68A9C-1D0A-48B8-A643-1BF775BD37EB}" type="slidenum">
              <a:rPr lang="cs-CZ"/>
              <a:pPr/>
              <a:t>14</a:t>
            </a:fld>
            <a:endParaRPr lang="cs-CZ"/>
          </a:p>
        </p:txBody>
      </p:sp>
      <p:sp>
        <p:nvSpPr>
          <p:cNvPr id="136194" name="Rectangle 2"/>
          <p:cNvSpPr>
            <a:spLocks noRot="1" noChangeArrowheads="1" noTextEdit="1"/>
          </p:cNvSpPr>
          <p:nvPr>
            <p:ph type="sldImg"/>
          </p:nvPr>
        </p:nvSpPr>
        <p:spPr>
          <a:xfrm>
            <a:off x="917575" y="744538"/>
            <a:ext cx="4962525" cy="3722687"/>
          </a:xfrm>
          <a:ln/>
        </p:spPr>
      </p:sp>
      <p:sp>
        <p:nvSpPr>
          <p:cNvPr id="13619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B48157-4939-4B24-A4F2-D30ED2D2E3D1}" type="slidenum">
              <a:rPr lang="cs-CZ"/>
              <a:pPr/>
              <a:t>15</a:t>
            </a:fld>
            <a:endParaRPr lang="cs-CZ"/>
          </a:p>
        </p:txBody>
      </p:sp>
      <p:sp>
        <p:nvSpPr>
          <p:cNvPr id="137218" name="Rectangle 2"/>
          <p:cNvSpPr>
            <a:spLocks noRot="1" noChangeArrowheads="1" noTextEdit="1"/>
          </p:cNvSpPr>
          <p:nvPr>
            <p:ph type="sldImg"/>
          </p:nvPr>
        </p:nvSpPr>
        <p:spPr>
          <a:xfrm>
            <a:off x="917575" y="744538"/>
            <a:ext cx="4962525" cy="3722687"/>
          </a:xfrm>
          <a:ln/>
        </p:spPr>
      </p:sp>
      <p:sp>
        <p:nvSpPr>
          <p:cNvPr id="13721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03E54A-71DA-4BF1-84C8-CEF83F88774E}" type="slidenum">
              <a:rPr lang="cs-CZ"/>
              <a:pPr/>
              <a:t>17</a:t>
            </a:fld>
            <a:endParaRPr lang="cs-CZ"/>
          </a:p>
        </p:txBody>
      </p:sp>
      <p:sp>
        <p:nvSpPr>
          <p:cNvPr id="138242" name="Rectangle 2"/>
          <p:cNvSpPr>
            <a:spLocks noRot="1" noChangeArrowheads="1" noTextEdit="1"/>
          </p:cNvSpPr>
          <p:nvPr>
            <p:ph type="sldImg"/>
          </p:nvPr>
        </p:nvSpPr>
        <p:spPr>
          <a:xfrm>
            <a:off x="917575" y="744538"/>
            <a:ext cx="4962525" cy="3722687"/>
          </a:xfrm>
          <a:ln/>
        </p:spPr>
      </p:sp>
      <p:sp>
        <p:nvSpPr>
          <p:cNvPr id="13824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0C449-5155-475D-BD3C-A03249057DF6}" type="slidenum">
              <a:rPr lang="cs-CZ"/>
              <a:pPr/>
              <a:t>20</a:t>
            </a:fld>
            <a:endParaRPr lang="cs-CZ"/>
          </a:p>
        </p:txBody>
      </p:sp>
      <p:sp>
        <p:nvSpPr>
          <p:cNvPr id="109570" name="Rectangle 2"/>
          <p:cNvSpPr>
            <a:spLocks noRot="1" noChangeArrowheads="1" noTextEdit="1"/>
          </p:cNvSpPr>
          <p:nvPr>
            <p:ph type="sldImg"/>
          </p:nvPr>
        </p:nvSpPr>
        <p:spPr>
          <a:xfrm>
            <a:off x="917575" y="744538"/>
            <a:ext cx="4962525" cy="3722687"/>
          </a:xfrm>
          <a:ln/>
        </p:spPr>
      </p:sp>
      <p:sp>
        <p:nvSpPr>
          <p:cNvPr id="109571" name="Rectangle 3"/>
          <p:cNvSpPr>
            <a:spLocks noGrp="1" noChangeArrowheads="1"/>
          </p:cNvSpPr>
          <p:nvPr>
            <p:ph type="body" idx="1"/>
          </p:nvPr>
        </p:nvSpPr>
        <p:spPr/>
        <p:txBody>
          <a:bodyPr/>
          <a:lstStyle/>
          <a:p>
            <a:r>
              <a:rPr lang="cs-CZ"/>
              <a:t>Kritika kritéria směřuje ze dvou směrů. Prvním byl argument, že odchylka 2 p.b. je na test příliš laxní; v rámci mechanismu ERM se dlouhodobé úrokové sazby lišily méně, i když očekávaná inflace byla poměrně rozdílná (Bishop 1991c). Dlouhodobé úrokové sazby v rámci ERM byly blízko u sebe, dokud trhy věřily, že daná pravidla nakonec sníží inflační diferenciál. To se však ukázalo jako nepravdivý předpoklad, jak ukázaly události v letech 1992-93. Jinými slovy, krize ERM ukázala, že diferenciál dlouhodobých úrokových sazeb nemůže být spolehlivým indikátorem konvergence před vstupem do EMU. Malý diferenciál může maximálně indikovat, že trhy věří ve vstup dané země v krátkém až středně dlouhém období, ale nemusí odrážet udržitelnost po vstupu. Konvergence úrokových sazeb tak dává příliš optimistický obrázek.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BB80EF-4757-4B5C-838B-E22B450DA3C1}" type="slidenum">
              <a:rPr lang="cs-CZ"/>
              <a:pPr/>
              <a:t>22</a:t>
            </a:fld>
            <a:endParaRPr lang="cs-CZ"/>
          </a:p>
        </p:txBody>
      </p:sp>
      <p:sp>
        <p:nvSpPr>
          <p:cNvPr id="110594" name="Rectangle 2"/>
          <p:cNvSpPr>
            <a:spLocks noRot="1" noChangeArrowheads="1" noTextEdit="1"/>
          </p:cNvSpPr>
          <p:nvPr>
            <p:ph type="sldImg"/>
          </p:nvPr>
        </p:nvSpPr>
        <p:spPr>
          <a:xfrm>
            <a:off x="917575" y="744538"/>
            <a:ext cx="4962525" cy="3722687"/>
          </a:xfrm>
          <a:ln/>
        </p:spPr>
      </p:sp>
      <p:sp>
        <p:nvSpPr>
          <p:cNvPr id="110595" name="Rectangle 3"/>
          <p:cNvSpPr>
            <a:spLocks noGrp="1" noChangeArrowheads="1"/>
          </p:cNvSpPr>
          <p:nvPr>
            <p:ph type="body" idx="1"/>
          </p:nvPr>
        </p:nvSpPr>
        <p:spPr/>
        <p:txBody>
          <a:bodyPr/>
          <a:lstStyle/>
          <a:p>
            <a:r>
              <a:rPr lang="cs-CZ"/>
              <a:t>Pokud byl přesunut do roku 1996 zdál se pokles deficitu výraznější, v některých případech byly investice odloženy, ale nikoliv nutně zrušeny.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BC88B-3192-437B-8E90-2D0BC8ED82B4}" type="slidenum">
              <a:rPr lang="cs-CZ"/>
              <a:pPr/>
              <a:t>23</a:t>
            </a:fld>
            <a:endParaRPr lang="cs-CZ"/>
          </a:p>
        </p:txBody>
      </p:sp>
      <p:sp>
        <p:nvSpPr>
          <p:cNvPr id="112642" name="Rectangle 2"/>
          <p:cNvSpPr>
            <a:spLocks noRot="1" noChangeArrowheads="1" noTextEdit="1"/>
          </p:cNvSpPr>
          <p:nvPr>
            <p:ph type="sldImg"/>
          </p:nvPr>
        </p:nvSpPr>
        <p:spPr>
          <a:xfrm>
            <a:off x="917575" y="744538"/>
            <a:ext cx="4962525" cy="3722687"/>
          </a:xfrm>
          <a:ln/>
        </p:spPr>
      </p:sp>
      <p:sp>
        <p:nvSpPr>
          <p:cNvPr id="112643" name="Rectangle 3"/>
          <p:cNvSpPr>
            <a:spLocks noGrp="1" noChangeArrowheads="1"/>
          </p:cNvSpPr>
          <p:nvPr>
            <p:ph type="body" idx="1"/>
          </p:nvPr>
        </p:nvSpPr>
        <p:spPr/>
        <p:txBody>
          <a:bodyPr/>
          <a:lstStyle/>
          <a:p>
            <a:r>
              <a:rPr lang="cs-CZ"/>
              <a:t>Považovat pokles v Belgii a Itálii za probíhající uspokojivým tempem nelze dle De Grauwea (2009) ani s velkou dávkou fantazie. Extrapolace poklesu, ke kterému v těchto zemích došlo, ukazuje, že by potřebovaly 20 až 30 let k dosažení 60% podílu dluhu na HDP </a:t>
            </a:r>
          </a:p>
          <a:p>
            <a:endParaRPr lang="cs-CZ"/>
          </a:p>
          <a:p>
            <a:r>
              <a:rPr lang="cs-CZ"/>
              <a:t>V dalších případech (Belgie, Italie, Francie), skryly tyto země svůj skutečný deficit pomocí „kreativního účetnictví“. Tyto země například převzali penzijní fondy státních společností a zaznamenaly aktiva těchto fondů jako příjmy rozpočtu, ale „zapomněli“ uvést závazky plynoucí z budoucích penzí. Výsledkem byl uměle a dočasně snížený deficit. Toto se dělo se souhlasem Evropské Komise </a:t>
            </a:r>
          </a:p>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725668-618D-4052-92EF-D61E971BD73D}" type="slidenum">
              <a:rPr lang="cs-CZ"/>
              <a:pPr/>
              <a:t>2</a:t>
            </a:fld>
            <a:endParaRPr lang="cs-CZ"/>
          </a:p>
        </p:txBody>
      </p:sp>
      <p:sp>
        <p:nvSpPr>
          <p:cNvPr id="128002" name="Rectangle 2"/>
          <p:cNvSpPr>
            <a:spLocks noRot="1" noChangeArrowheads="1" noTextEdit="1"/>
          </p:cNvSpPr>
          <p:nvPr>
            <p:ph type="sldImg"/>
          </p:nvPr>
        </p:nvSpPr>
        <p:spPr>
          <a:xfrm>
            <a:off x="917575" y="744538"/>
            <a:ext cx="4962525" cy="3722687"/>
          </a:xfrm>
          <a:ln/>
        </p:spPr>
      </p:sp>
      <p:sp>
        <p:nvSpPr>
          <p:cNvPr id="12800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B7E97-8143-4019-802E-EFCDA0EF2F3E}" type="slidenum">
              <a:rPr lang="cs-CZ"/>
              <a:pPr/>
              <a:t>3</a:t>
            </a:fld>
            <a:endParaRPr lang="cs-CZ"/>
          </a:p>
        </p:txBody>
      </p:sp>
      <p:sp>
        <p:nvSpPr>
          <p:cNvPr id="114690" name="Rectangle 2"/>
          <p:cNvSpPr>
            <a:spLocks noRot="1" noChangeArrowheads="1" noTextEdit="1"/>
          </p:cNvSpPr>
          <p:nvPr>
            <p:ph type="sldImg"/>
          </p:nvPr>
        </p:nvSpPr>
        <p:spPr>
          <a:xfrm>
            <a:off x="917575" y="744538"/>
            <a:ext cx="4962525" cy="3722687"/>
          </a:xfrm>
          <a:ln/>
        </p:spPr>
      </p:sp>
      <p:sp>
        <p:nvSpPr>
          <p:cNvPr id="114691" name="Rectangle 3"/>
          <p:cNvSpPr>
            <a:spLocks noGrp="1" noChangeArrowheads="1"/>
          </p:cNvSpPr>
          <p:nvPr>
            <p:ph type="body" idx="1"/>
          </p:nvPr>
        </p:nvSpPr>
        <p:spPr/>
        <p:txBody>
          <a:bodyPr/>
          <a:lstStyle/>
          <a:p>
            <a:pPr lvl="1"/>
            <a:r>
              <a:rPr lang="cs-CZ"/>
              <a:t>Otázka zda země může těžit z opuštění B-W</a:t>
            </a:r>
          </a:p>
          <a:p>
            <a:endParaRPr lang="cs-CZ"/>
          </a:p>
          <a:p>
            <a:pPr lvl="1"/>
            <a:r>
              <a:rPr lang="cs-CZ"/>
              <a:t>Založena na Keynesiánských předpokladech – stacionárních očekáváních, schopnosti fiskální a měnové politiky úspěšně ladit agregátní poptávku</a:t>
            </a:r>
          </a:p>
          <a:p>
            <a:pPr lvl="1"/>
            <a:endParaRPr lang="cs-CZ"/>
          </a:p>
          <a:p>
            <a:pPr lvl="1"/>
            <a:r>
              <a:rPr lang="cs-CZ"/>
              <a:t>Fixní směnné kurzy</a:t>
            </a:r>
          </a:p>
          <a:p>
            <a:pPr lvl="2"/>
            <a:r>
              <a:rPr lang="cs-CZ" sz="1100"/>
              <a:t>Reálná depreciace doprovázena snížením mezd a cen</a:t>
            </a:r>
          </a:p>
          <a:p>
            <a:pPr lvl="3"/>
            <a:r>
              <a:rPr lang="cs-CZ"/>
              <a:t>Čas + nezaměstnanost</a:t>
            </a:r>
          </a:p>
          <a:p>
            <a:pPr lvl="1"/>
            <a:endParaRPr lang="cs-CZ"/>
          </a:p>
          <a:p>
            <a:pPr lvl="1"/>
            <a:r>
              <a:rPr lang="cs-CZ"/>
              <a:t>Pohyby kurzu mohou efektivně řešit problémy s nezaměstnaností a inflací, respektive s šoky v platební bilanci ve světě rigidních nominálních mezd.</a:t>
            </a:r>
          </a:p>
          <a:p>
            <a:pPr lvl="2"/>
            <a:r>
              <a:rPr lang="cs-CZ" sz="1100"/>
              <a:t>Vzdání se tohoto stabilizačního nástroje ospravedlnitelné pouze v homogenním prostředí s vysokou mobilitou výrobních faktorů, kde šoky jsou symetrické a vysoce korelované. </a:t>
            </a:r>
          </a:p>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F88C2D-E872-4569-A607-9EEABE1C6EE5}" type="slidenum">
              <a:rPr lang="cs-CZ"/>
              <a:pPr/>
              <a:t>4</a:t>
            </a:fld>
            <a:endParaRPr lang="cs-CZ"/>
          </a:p>
        </p:txBody>
      </p:sp>
      <p:sp>
        <p:nvSpPr>
          <p:cNvPr id="129026" name="Rectangle 2"/>
          <p:cNvSpPr>
            <a:spLocks noRot="1" noChangeArrowheads="1" noTextEdit="1"/>
          </p:cNvSpPr>
          <p:nvPr>
            <p:ph type="sldImg"/>
          </p:nvPr>
        </p:nvSpPr>
        <p:spPr>
          <a:xfrm>
            <a:off x="917575" y="744538"/>
            <a:ext cx="4962525" cy="3722687"/>
          </a:xfrm>
          <a:ln/>
        </p:spPr>
      </p:sp>
      <p:sp>
        <p:nvSpPr>
          <p:cNvPr id="1290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4601A4-9B70-448C-B7BA-4D77862B9891}" type="slidenum">
              <a:rPr lang="cs-CZ"/>
              <a:pPr/>
              <a:t>5</a:t>
            </a:fld>
            <a:endParaRPr lang="cs-CZ"/>
          </a:p>
        </p:txBody>
      </p:sp>
      <p:sp>
        <p:nvSpPr>
          <p:cNvPr id="130050" name="Rectangle 2"/>
          <p:cNvSpPr>
            <a:spLocks noRot="1" noChangeArrowheads="1" noTextEdit="1"/>
          </p:cNvSpPr>
          <p:nvPr>
            <p:ph type="sldImg"/>
          </p:nvPr>
        </p:nvSpPr>
        <p:spPr>
          <a:xfrm>
            <a:off x="917575" y="744538"/>
            <a:ext cx="4962525" cy="3722687"/>
          </a:xfrm>
          <a:ln/>
        </p:spPr>
      </p:sp>
      <p:sp>
        <p:nvSpPr>
          <p:cNvPr id="1300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28C0ED-F66D-4D74-B792-3AC3212DB754}" type="slidenum">
              <a:rPr lang="cs-CZ"/>
              <a:pPr/>
              <a:t>6</a:t>
            </a:fld>
            <a:endParaRPr lang="cs-CZ"/>
          </a:p>
        </p:txBody>
      </p:sp>
      <p:sp>
        <p:nvSpPr>
          <p:cNvPr id="120834" name="Rectangle 2"/>
          <p:cNvSpPr>
            <a:spLocks noRot="1" noChangeArrowheads="1" noTextEdit="1"/>
          </p:cNvSpPr>
          <p:nvPr>
            <p:ph type="sldImg"/>
          </p:nvPr>
        </p:nvSpPr>
        <p:spPr>
          <a:xfrm>
            <a:off x="917575" y="744538"/>
            <a:ext cx="4962525" cy="3722687"/>
          </a:xfrm>
          <a:ln/>
        </p:spPr>
      </p:sp>
      <p:sp>
        <p:nvSpPr>
          <p:cNvPr id="120835" name="Rectangle 3"/>
          <p:cNvSpPr>
            <a:spLocks noGrp="1" noChangeArrowheads="1"/>
          </p:cNvSpPr>
          <p:nvPr>
            <p:ph type="body" idx="1"/>
          </p:nvPr>
        </p:nvSpPr>
        <p:spPr/>
        <p:txBody>
          <a:bodyPr/>
          <a:lstStyle/>
          <a:p>
            <a:pPr>
              <a:lnSpc>
                <a:spcPct val="80000"/>
              </a:lnSpc>
            </a:pPr>
            <a:r>
              <a:rPr lang="cs-CZ" sz="800"/>
              <a:t>pružnost cen a mezd - pokud mzdy a ceny jsou pružné v rámci země i mezi zeměmi sdílejícími společnou měnu, pak navrácení do rovnováhy po nějakém šoku je s nižší pravděpodobností provázeno rostoucí nezaměstnaností v jedné zemi a/nebo inflací v zemi druhé. To, na druhou stranu snižuje potřebu existence přizpůsobení nominálního směnného kurzu. (Friedman, 1953 in Mongeli 2002). Jinak řečeno, pokud jsou mzdy a ceny nepružné směrem dolů, část přizpůsobení je přenášena kanálem směnného kurzu. Pak ovšem ztráta přímé kontroly nad nominálním směnným kurzem představuje ztrátu (Kakai, 1987 in Mongelli 2002). Význam flexibility mezd a cen je z hlediska přizpůsobování po výkyvu důležitý zejména ve velmi krátkém období. </a:t>
            </a:r>
          </a:p>
          <a:p>
            <a:pPr>
              <a:lnSpc>
                <a:spcPct val="80000"/>
              </a:lnSpc>
            </a:pPr>
            <a:r>
              <a:rPr lang="cs-CZ" sz="800"/>
              <a:t>Druhým kritériem se stala mobilita výrobních faktorů. Argumentem bylo Mundellovo tvrzení, že vysoká integrace skupiny zemí na trhu výrobních faktorů může snížit potřebu změn reálných cen výrobních faktorů a nominálního směnného kurzu mezi zeměmi jako odezvu na výkyvy (Mundell, 1961). Větší mobilita práce umožňuje přizpůsobení po asymetrickém šoku pomocí migrace a tím snižuje potřebu směnného kurzu. Význam tohoto kritéria se projevuje spíše ve středním a dlouhém období.</a:t>
            </a:r>
          </a:p>
          <a:p>
            <a:pPr>
              <a:lnSpc>
                <a:spcPct val="80000"/>
              </a:lnSpc>
            </a:pPr>
            <a:r>
              <a:rPr lang="cs-CZ" sz="800"/>
              <a:t>Integrace finančních trhů je dalším kritériem OCA. Integrace finančních trhů snižuje potřebu přizpůsobení pomocí nominálního směnného kurzu, neboť dle Ingrama (Ingram, 1962), dokonce i při středně velkém výkyvu úrokových měr dojde při vysoké finanční integraci k vyrovnávajícím pohybům kapitálu mezi partnerskými zeměmi. To by mělo snížit rozdíly v dlouhodobých úrokových měrách, zjednodušit financování vnější nerovnováhy ale také podnítit efektivní alokaci zdrojů. Finanční integrace může pouze zjemnit proces dlouhodobého přizpůsobování, ale není substitutem permanentního přizpůsobení, pokud by ho bylo potřeba.</a:t>
            </a:r>
          </a:p>
          <a:p>
            <a:pPr>
              <a:lnSpc>
                <a:spcPct val="80000"/>
              </a:lnSpc>
            </a:pPr>
            <a:r>
              <a:rPr lang="cs-CZ" sz="800"/>
              <a:t>Čím je ekonomika otevřenější, tím víc se změna kurzu projeví v cenové hladině, neboť se intenzivněji změní S i D. Naopak v relativně uzavřených ekonomikách jsou změny v cenové hladině relativně malé. Z toho plyne že systémové používání směnného kurzu jako nástroje hospodářské politiky povede v otevřenějších ekonomikách k větší variabilitě cen. Vzhledem k tomu, že variabilita cen způsobuje dodatečné náklady, lze tvrdit, že pro otevřené ekonomiky je ztráta vlastního kurzu méně nákladná než pro ekonomiky uzavřené (viz McKinnon, 1963). Vezmeme-li v úvahu náklady devalvace na cenovou hladinu a skutečnost, že otevřenější ekonomiky jsou méně náchylné k asymetrickému šoku, můžeme dojít k závěru, že náklady vstupu do měnové unie jsou tím nižší, čím otevřenější je ekonomika. </a:t>
            </a:r>
          </a:p>
          <a:p>
            <a:pPr>
              <a:lnSpc>
                <a:spcPct val="80000"/>
              </a:lnSpc>
            </a:pPr>
            <a:r>
              <a:rPr lang="cs-CZ" sz="800"/>
              <a:t>Diverzifikace produkce a spotřeby. Podle Kenena (Kenen 1969) zabrání vysoká diverzifikace produkce, spotřeby a tím i exportu a importu přelévání šoků specifických pro určitý sektor. Diverzifikace tudíž snižuje potřebu změn směnných relací pomocí směnného kurzu a poskytuje tak „ochranu“ proti škále výkyvů. </a:t>
            </a:r>
          </a:p>
          <a:p>
            <a:pPr>
              <a:lnSpc>
                <a:spcPct val="80000"/>
              </a:lnSpc>
            </a:pPr>
            <a:r>
              <a:rPr lang="cs-CZ" sz="800"/>
              <a:t>Další kritériem byla určena podobnost v mírách inflace. Vnější nerovnováha může vzniknout z přetrvávajících rozdílů v národních mírách inflace. Fleming (Fleming, 1971) poznamenává, že pokud jsou dlouhodobě míry inflace mezi zeměmi nízké a podobné, směnné relace také zůstanou stabilní. To na druhou stranu vede k vyrovnanějším transakcím na běžném účtu a snižuje potřebu přizpůsobení pomocí nominálního směnného kurzu. Rozdílný vývoj inflace způsobuje změny ve směnných relacích, což vede k ovlivnění obchodních toků a způsobuje nerovnováhu na běžném účtu PB. To by mohlo vyžadovat změnu kurzu. V případě, že jsou míry inflace stejné nebo velmi podobné, nemění se směnné relace a – ceteris paribus – je BÚ PB v rovnováze. Na druhou stranu, ne všechny rozdíly v inflaci jsou problematické. Proces konvergence méně vyspělých zemí je provázen Ballassa-Samuelsonovým efektem. Někteří autoři místo toho předkládají myšlenku, že jsou to stabilní směnné relace (a reálný směnný kurz), které by měly vést ke snížení výkyvů mezi zeměmi (Eichengreen, 1990).</a:t>
            </a:r>
          </a:p>
          <a:p>
            <a:pPr>
              <a:lnSpc>
                <a:spcPct val="80000"/>
              </a:lnSpc>
            </a:pPr>
            <a:r>
              <a:rPr lang="cs-CZ" sz="800"/>
              <a:t>Fiskální integrace je dalším z kriterií teorie OCA. Země sdílející systém nadnárodních rozpočtových transferů, který by dovolil redistribuovat fondy do členské země postižené asymetrickým šokem by také vedl k přizpůsobení se danému šoku a nemusel by potřebovat přizpůsobení pomocí nominálního směnného kurzu (Kenen, 1969). Tento nástroj by však vyžadoval pokročilejší stupeň politické integrace a ochotu ke sdílení rizika. </a:t>
            </a:r>
          </a:p>
          <a:p>
            <a:pPr>
              <a:lnSpc>
                <a:spcPct val="80000"/>
              </a:lnSpc>
            </a:pPr>
            <a:r>
              <a:rPr lang="cs-CZ" sz="800"/>
              <a:t>Levitt a Lord (2000) jako další kritérium vádí podobnost ve struktuře ekonomik. Konstatují, že mají-li země podobnou strukturu ekonomiky, budou na hospodářské šoky reagovat podobným způsobem a potom není nutné reagovat na něj změnou směnného kurzu a mohly by vytvořit měnovou unii (Mundell, 1961).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64FF8F-BF83-4EA8-A418-8023DD03F2FC}" type="slidenum">
              <a:rPr lang="cs-CZ"/>
              <a:pPr/>
              <a:t>7</a:t>
            </a:fld>
            <a:endParaRPr lang="cs-CZ"/>
          </a:p>
        </p:txBody>
      </p:sp>
      <p:sp>
        <p:nvSpPr>
          <p:cNvPr id="131074" name="Rectangle 2"/>
          <p:cNvSpPr>
            <a:spLocks noRot="1" noChangeArrowheads="1" noTextEdit="1"/>
          </p:cNvSpPr>
          <p:nvPr>
            <p:ph type="sldImg"/>
          </p:nvPr>
        </p:nvSpPr>
        <p:spPr>
          <a:xfrm>
            <a:off x="917575" y="744538"/>
            <a:ext cx="4962525" cy="3722687"/>
          </a:xfrm>
          <a:ln/>
        </p:spPr>
      </p:sp>
      <p:sp>
        <p:nvSpPr>
          <p:cNvPr id="13107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8D43C-37E3-445C-8D2A-935FCF869A5D}" type="slidenum">
              <a:rPr lang="cs-CZ"/>
              <a:pPr/>
              <a:t>8</a:t>
            </a:fld>
            <a:endParaRPr lang="cs-CZ"/>
          </a:p>
        </p:txBody>
      </p:sp>
      <p:sp>
        <p:nvSpPr>
          <p:cNvPr id="132098" name="Rectangle 2"/>
          <p:cNvSpPr>
            <a:spLocks noRot="1" noChangeArrowheads="1" noTextEdit="1"/>
          </p:cNvSpPr>
          <p:nvPr>
            <p:ph type="sldImg"/>
          </p:nvPr>
        </p:nvSpPr>
        <p:spPr>
          <a:xfrm>
            <a:off x="917575" y="744538"/>
            <a:ext cx="4962525" cy="3722687"/>
          </a:xfrm>
          <a:ln/>
        </p:spPr>
      </p:sp>
      <p:sp>
        <p:nvSpPr>
          <p:cNvPr id="13209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1687D8-3A44-44AE-B0AF-FE5A5489759D}" type="slidenum">
              <a:rPr lang="cs-CZ"/>
              <a:pPr/>
              <a:t>9</a:t>
            </a:fld>
            <a:endParaRPr lang="cs-CZ"/>
          </a:p>
        </p:txBody>
      </p:sp>
      <p:sp>
        <p:nvSpPr>
          <p:cNvPr id="133122" name="Rectangle 2"/>
          <p:cNvSpPr>
            <a:spLocks noRot="1" noChangeArrowheads="1" noTextEdit="1"/>
          </p:cNvSpPr>
          <p:nvPr>
            <p:ph type="sldImg"/>
          </p:nvPr>
        </p:nvSpPr>
        <p:spPr>
          <a:xfrm>
            <a:off x="917575" y="744538"/>
            <a:ext cx="4962525" cy="3722687"/>
          </a:xfrm>
          <a:ln/>
        </p:spPr>
      </p:sp>
      <p:sp>
        <p:nvSpPr>
          <p:cNvPr id="133123"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endParaRPr lang="cs-CZ" altLang="en-US"/>
          </a:p>
        </p:txBody>
      </p:sp>
      <p:sp>
        <p:nvSpPr>
          <p:cNvPr id="2" name="Zástupný symbol pro zápatí 1"/>
          <p:cNvSpPr>
            <a:spLocks noGrp="1"/>
          </p:cNvSpPr>
          <p:nvPr>
            <p:ph type="ftr" sz="quarter" idx="11"/>
          </p:nvPr>
        </p:nvSpPr>
        <p:spPr/>
        <p:txBody>
          <a:bodyPr/>
          <a:lstStyle/>
          <a:p>
            <a:endParaRPr lang="cs-CZ" altLang="en-US"/>
          </a:p>
        </p:txBody>
      </p:sp>
      <p:sp>
        <p:nvSpPr>
          <p:cNvPr id="15" name="Zástupný symbol pro číslo snímku 14"/>
          <p:cNvSpPr>
            <a:spLocks noGrp="1"/>
          </p:cNvSpPr>
          <p:nvPr>
            <p:ph type="sldNum" sz="quarter" idx="12"/>
          </p:nvPr>
        </p:nvSpPr>
        <p:spPr>
          <a:xfrm>
            <a:off x="8229600" y="6473952"/>
            <a:ext cx="758952" cy="246888"/>
          </a:xfrm>
        </p:spPr>
        <p:txBody>
          <a:bodyPr/>
          <a:lstStyle/>
          <a:p>
            <a:fld id="{4D35E4DE-8E7E-4D0B-8B2B-ED92E201AE31}" type="slidenum">
              <a:rPr lang="cs-CZ" altLang="en-US" smtClean="0"/>
              <a:pPr/>
              <a:t>‹#›</a:t>
            </a:fld>
            <a:endParaRPr lang="cs-CZ"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cs-CZ" altLang="en-US"/>
          </a:p>
        </p:txBody>
      </p:sp>
      <p:sp>
        <p:nvSpPr>
          <p:cNvPr id="5" name="Zástupný symbol pro zápatí 4"/>
          <p:cNvSpPr>
            <a:spLocks noGrp="1"/>
          </p:cNvSpPr>
          <p:nvPr>
            <p:ph type="ftr" sz="quarter" idx="11"/>
          </p:nvPr>
        </p:nvSpPr>
        <p:spPr/>
        <p:txBody>
          <a:bodyPr/>
          <a:lstStyle/>
          <a:p>
            <a:endParaRPr lang="cs-CZ" altLang="en-US"/>
          </a:p>
        </p:txBody>
      </p:sp>
      <p:sp>
        <p:nvSpPr>
          <p:cNvPr id="6" name="Zástupný symbol pro číslo snímku 5"/>
          <p:cNvSpPr>
            <a:spLocks noGrp="1"/>
          </p:cNvSpPr>
          <p:nvPr>
            <p:ph type="sldNum" sz="quarter" idx="12"/>
          </p:nvPr>
        </p:nvSpPr>
        <p:spPr/>
        <p:txBody>
          <a:bodyPr/>
          <a:lstStyle/>
          <a:p>
            <a:fld id="{2FFA1DE8-84AF-4860-8F55-64089E6048E4}" type="slidenum">
              <a:rPr lang="cs-CZ" altLang="en-US" smtClean="0"/>
              <a:pPr/>
              <a:t>‹#›</a:t>
            </a:fld>
            <a:endParaRPr lang="cs-CZ"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cs-CZ" altLang="en-US"/>
          </a:p>
        </p:txBody>
      </p:sp>
      <p:sp>
        <p:nvSpPr>
          <p:cNvPr id="5" name="Zástupný symbol pro zápatí 4"/>
          <p:cNvSpPr>
            <a:spLocks noGrp="1"/>
          </p:cNvSpPr>
          <p:nvPr>
            <p:ph type="ftr" sz="quarter" idx="11"/>
          </p:nvPr>
        </p:nvSpPr>
        <p:spPr/>
        <p:txBody>
          <a:bodyPr/>
          <a:lstStyle/>
          <a:p>
            <a:endParaRPr lang="cs-CZ" altLang="en-US"/>
          </a:p>
        </p:txBody>
      </p:sp>
      <p:sp>
        <p:nvSpPr>
          <p:cNvPr id="6" name="Zástupný symbol pro číslo snímku 5"/>
          <p:cNvSpPr>
            <a:spLocks noGrp="1"/>
          </p:cNvSpPr>
          <p:nvPr>
            <p:ph type="sldNum" sz="quarter" idx="12"/>
          </p:nvPr>
        </p:nvSpPr>
        <p:spPr/>
        <p:txBody>
          <a:bodyPr/>
          <a:lstStyle/>
          <a:p>
            <a:fld id="{57A5751F-DC9F-4619-839B-EA597575F025}" type="slidenum">
              <a:rPr lang="cs-CZ" altLang="en-US" smtClean="0"/>
              <a:pPr/>
              <a:t>‹#›</a:t>
            </a:fld>
            <a:endParaRPr lang="cs-CZ"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endParaRPr lang="cs-CZ" altLang="en-US"/>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ltLang="en-US"/>
          </a:p>
        </p:txBody>
      </p:sp>
      <p:sp>
        <p:nvSpPr>
          <p:cNvPr id="16" name="Zástupný symbol pro číslo snímku 15"/>
          <p:cNvSpPr>
            <a:spLocks noGrp="1"/>
          </p:cNvSpPr>
          <p:nvPr>
            <p:ph type="sldNum" sz="quarter" idx="12"/>
          </p:nvPr>
        </p:nvSpPr>
        <p:spPr>
          <a:xfrm>
            <a:off x="8229600" y="6473952"/>
            <a:ext cx="758952" cy="246888"/>
          </a:xfrm>
        </p:spPr>
        <p:txBody>
          <a:bodyPr/>
          <a:lstStyle/>
          <a:p>
            <a:fld id="{97044AFD-7EBE-4676-9F15-7043B66E4E38}" type="slidenum">
              <a:rPr lang="cs-CZ" altLang="en-US" smtClean="0"/>
              <a:pPr/>
              <a:t>‹#›</a:t>
            </a:fld>
            <a:endParaRPr lang="cs-CZ"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endParaRPr lang="cs-CZ" altLang="en-US"/>
          </a:p>
        </p:txBody>
      </p:sp>
      <p:sp>
        <p:nvSpPr>
          <p:cNvPr id="11" name="Zástupný symbol pro zápatí 10"/>
          <p:cNvSpPr>
            <a:spLocks noGrp="1"/>
          </p:cNvSpPr>
          <p:nvPr>
            <p:ph type="ftr" sz="quarter" idx="11"/>
          </p:nvPr>
        </p:nvSpPr>
        <p:spPr/>
        <p:txBody>
          <a:bodyPr/>
          <a:lstStyle/>
          <a:p>
            <a:endParaRPr lang="cs-CZ" altLang="en-US"/>
          </a:p>
        </p:txBody>
      </p:sp>
      <p:sp>
        <p:nvSpPr>
          <p:cNvPr id="16" name="Zástupný symbol pro číslo snímku 15"/>
          <p:cNvSpPr>
            <a:spLocks noGrp="1"/>
          </p:cNvSpPr>
          <p:nvPr>
            <p:ph type="sldNum" sz="quarter" idx="12"/>
          </p:nvPr>
        </p:nvSpPr>
        <p:spPr/>
        <p:txBody>
          <a:bodyPr/>
          <a:lstStyle/>
          <a:p>
            <a:fld id="{C766D9A0-4917-4AA0-B6A0-4603A1BA39DD}" type="slidenum">
              <a:rPr lang="cs-CZ" altLang="en-US" smtClean="0"/>
              <a:pPr/>
              <a:t>‹#›</a:t>
            </a:fld>
            <a:endParaRPr lang="cs-CZ" altLang="en-US"/>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endParaRPr lang="cs-CZ" altLang="en-US"/>
          </a:p>
        </p:txBody>
      </p:sp>
      <p:sp>
        <p:nvSpPr>
          <p:cNvPr id="10" name="Zástupný symbol pro zápatí 9"/>
          <p:cNvSpPr>
            <a:spLocks noGrp="1"/>
          </p:cNvSpPr>
          <p:nvPr>
            <p:ph type="ftr" sz="quarter" idx="11"/>
          </p:nvPr>
        </p:nvSpPr>
        <p:spPr/>
        <p:txBody>
          <a:bodyPr/>
          <a:lstStyle/>
          <a:p>
            <a:endParaRPr lang="cs-CZ" altLang="en-US"/>
          </a:p>
        </p:txBody>
      </p:sp>
      <p:sp>
        <p:nvSpPr>
          <p:cNvPr id="31" name="Zástupný symbol pro číslo snímku 30"/>
          <p:cNvSpPr>
            <a:spLocks noGrp="1"/>
          </p:cNvSpPr>
          <p:nvPr>
            <p:ph type="sldNum" sz="quarter" idx="12"/>
          </p:nvPr>
        </p:nvSpPr>
        <p:spPr/>
        <p:txBody>
          <a:bodyPr/>
          <a:lstStyle/>
          <a:p>
            <a:fld id="{B98AA278-DE05-499D-AF14-893CA14AE9B6}" type="slidenum">
              <a:rPr lang="cs-CZ" altLang="en-US" smtClean="0"/>
              <a:pPr/>
              <a:t>‹#›</a:t>
            </a:fld>
            <a:endParaRPr lang="cs-CZ"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endParaRPr lang="cs-CZ" altLang="en-US"/>
          </a:p>
        </p:txBody>
      </p:sp>
      <p:sp>
        <p:nvSpPr>
          <p:cNvPr id="6" name="Zástupný symbol pro zápatí 5"/>
          <p:cNvSpPr>
            <a:spLocks noGrp="1"/>
          </p:cNvSpPr>
          <p:nvPr>
            <p:ph type="ftr" sz="quarter" idx="11"/>
          </p:nvPr>
        </p:nvSpPr>
        <p:spPr/>
        <p:txBody>
          <a:bodyPr/>
          <a:lstStyle/>
          <a:p>
            <a:endParaRPr lang="cs-CZ" altLang="en-US"/>
          </a:p>
        </p:txBody>
      </p:sp>
      <p:sp>
        <p:nvSpPr>
          <p:cNvPr id="7" name="Zástupný symbol pro číslo snímku 6"/>
          <p:cNvSpPr>
            <a:spLocks noGrp="1"/>
          </p:cNvSpPr>
          <p:nvPr>
            <p:ph type="sldNum" sz="quarter" idx="12"/>
          </p:nvPr>
        </p:nvSpPr>
        <p:spPr>
          <a:xfrm>
            <a:off x="8229600" y="6477000"/>
            <a:ext cx="762000" cy="246888"/>
          </a:xfrm>
        </p:spPr>
        <p:txBody>
          <a:bodyPr/>
          <a:lstStyle/>
          <a:p>
            <a:fld id="{AB64844B-1982-47AD-94D5-3B8B98AB92E4}" type="slidenum">
              <a:rPr lang="cs-CZ" altLang="en-US" smtClean="0"/>
              <a:pPr/>
              <a:t>‹#›</a:t>
            </a:fld>
            <a:endParaRPr lang="cs-CZ" altLang="en-US"/>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endParaRPr lang="cs-CZ" altLang="en-US"/>
          </a:p>
        </p:txBody>
      </p:sp>
      <p:sp>
        <p:nvSpPr>
          <p:cNvPr id="21" name="Zástupný symbol pro zápatí 20"/>
          <p:cNvSpPr>
            <a:spLocks noGrp="1"/>
          </p:cNvSpPr>
          <p:nvPr>
            <p:ph type="ftr" sz="quarter" idx="11"/>
          </p:nvPr>
        </p:nvSpPr>
        <p:spPr/>
        <p:txBody>
          <a:bodyPr/>
          <a:lstStyle/>
          <a:p>
            <a:endParaRPr lang="cs-CZ" altLang="en-US"/>
          </a:p>
        </p:txBody>
      </p:sp>
      <p:sp>
        <p:nvSpPr>
          <p:cNvPr id="6" name="Zástupný symbol pro číslo snímku 5"/>
          <p:cNvSpPr>
            <a:spLocks noGrp="1"/>
          </p:cNvSpPr>
          <p:nvPr>
            <p:ph type="sldNum" sz="quarter" idx="12"/>
          </p:nvPr>
        </p:nvSpPr>
        <p:spPr/>
        <p:txBody>
          <a:bodyPr/>
          <a:lstStyle/>
          <a:p>
            <a:fld id="{06D890B5-623D-4583-A415-9508098BFF6E}" type="slidenum">
              <a:rPr lang="cs-CZ" altLang="en-US" smtClean="0"/>
              <a:pPr/>
              <a:t>‹#›</a:t>
            </a:fld>
            <a:endParaRPr lang="cs-CZ"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endParaRPr lang="cs-CZ" altLang="en-US"/>
          </a:p>
        </p:txBody>
      </p:sp>
      <p:sp>
        <p:nvSpPr>
          <p:cNvPr id="24" name="Zástupný symbol pro zápatí 23"/>
          <p:cNvSpPr>
            <a:spLocks noGrp="1"/>
          </p:cNvSpPr>
          <p:nvPr>
            <p:ph type="ftr" sz="quarter" idx="11"/>
          </p:nvPr>
        </p:nvSpPr>
        <p:spPr/>
        <p:txBody>
          <a:bodyPr/>
          <a:lstStyle/>
          <a:p>
            <a:endParaRPr lang="cs-CZ" altLang="en-US"/>
          </a:p>
        </p:txBody>
      </p:sp>
      <p:sp>
        <p:nvSpPr>
          <p:cNvPr id="7" name="Zástupný symbol pro číslo snímku 6"/>
          <p:cNvSpPr>
            <a:spLocks noGrp="1"/>
          </p:cNvSpPr>
          <p:nvPr>
            <p:ph type="sldNum" sz="quarter" idx="12"/>
          </p:nvPr>
        </p:nvSpPr>
        <p:spPr/>
        <p:txBody>
          <a:bodyPr/>
          <a:lstStyle/>
          <a:p>
            <a:fld id="{BF89F4FD-246A-43FA-87B8-768035F84F00}" type="slidenum">
              <a:rPr lang="cs-CZ" altLang="en-US" smtClean="0"/>
              <a:pPr/>
              <a:t>‹#›</a:t>
            </a:fld>
            <a:endParaRPr lang="cs-CZ"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endParaRPr lang="cs-CZ" altLang="en-US"/>
          </a:p>
        </p:txBody>
      </p:sp>
      <p:sp>
        <p:nvSpPr>
          <p:cNvPr id="29" name="Zástupný symbol pro zápatí 28"/>
          <p:cNvSpPr>
            <a:spLocks noGrp="1"/>
          </p:cNvSpPr>
          <p:nvPr>
            <p:ph type="ftr" sz="quarter" idx="11"/>
          </p:nvPr>
        </p:nvSpPr>
        <p:spPr/>
        <p:txBody>
          <a:bodyPr/>
          <a:lstStyle/>
          <a:p>
            <a:endParaRPr lang="cs-CZ" altLang="en-US"/>
          </a:p>
        </p:txBody>
      </p:sp>
      <p:sp>
        <p:nvSpPr>
          <p:cNvPr id="7" name="Zástupný symbol pro číslo snímku 6"/>
          <p:cNvSpPr>
            <a:spLocks noGrp="1"/>
          </p:cNvSpPr>
          <p:nvPr>
            <p:ph type="sldNum" sz="quarter" idx="12"/>
          </p:nvPr>
        </p:nvSpPr>
        <p:spPr/>
        <p:txBody>
          <a:bodyPr/>
          <a:lstStyle/>
          <a:p>
            <a:fld id="{02363CF1-2014-4E0B-99DB-BAB922B5AA87}" type="slidenum">
              <a:rPr lang="cs-CZ" altLang="en-US" smtClean="0"/>
              <a:pPr/>
              <a:t>‹#›</a:t>
            </a:fld>
            <a:endParaRPr lang="cs-CZ"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endParaRPr lang="cs-CZ" altLang="en-US"/>
          </a:p>
        </p:txBody>
      </p:sp>
      <p:sp>
        <p:nvSpPr>
          <p:cNvPr id="5" name="Zástupný symbol pro zápatí 4"/>
          <p:cNvSpPr>
            <a:spLocks noGrp="1"/>
          </p:cNvSpPr>
          <p:nvPr>
            <p:ph type="ftr" sz="quarter" idx="11"/>
          </p:nvPr>
        </p:nvSpPr>
        <p:spPr/>
        <p:txBody>
          <a:bodyPr/>
          <a:lstStyle/>
          <a:p>
            <a:endParaRPr lang="cs-CZ" altLang="en-US"/>
          </a:p>
        </p:txBody>
      </p:sp>
      <p:sp>
        <p:nvSpPr>
          <p:cNvPr id="31" name="Zástupný symbol pro číslo snímku 30"/>
          <p:cNvSpPr>
            <a:spLocks noGrp="1"/>
          </p:cNvSpPr>
          <p:nvPr>
            <p:ph type="sldNum" sz="quarter" idx="12"/>
          </p:nvPr>
        </p:nvSpPr>
        <p:spPr/>
        <p:txBody>
          <a:bodyPr/>
          <a:lstStyle/>
          <a:p>
            <a:fld id="{7972F91D-8D65-4A0D-A17F-6C45F2BEC2E9}" type="slidenum">
              <a:rPr lang="cs-CZ" altLang="en-US" smtClean="0"/>
              <a:pPr/>
              <a:t>‹#›</a:t>
            </a:fld>
            <a:endParaRPr lang="cs-CZ" altLang="en-US"/>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cs-CZ" altLang="en-US"/>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ltLang="en-US"/>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19E6FF6-2599-4468-BFEC-E534166771A3}" type="slidenum">
              <a:rPr lang="cs-CZ" altLang="en-US" smtClean="0"/>
              <a:pPr/>
              <a:t>‹#›</a:t>
            </a:fld>
            <a:endParaRPr lang="cs-CZ" altLang="en-US"/>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pic>
        <p:nvPicPr>
          <p:cNvPr id="13" name="Picture 9" descr="eur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67625" y="260350"/>
            <a:ext cx="1476375" cy="11525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euro_1"/>
          <p:cNvPicPr>
            <a:picLocks noChangeAspect="1" noChangeArrowheads="1"/>
          </p:cNvPicPr>
          <p:nvPr/>
        </p:nvPicPr>
        <p:blipFill>
          <a:blip r:embed="rId3">
            <a:lum bright="40000" contrast="-44000"/>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468313" y="981075"/>
            <a:ext cx="8229600" cy="1828800"/>
          </a:xfrm>
        </p:spPr>
        <p:txBody>
          <a:bodyPr/>
          <a:lstStyle/>
          <a:p>
            <a:r>
              <a:rPr lang="cs-CZ" dirty="0" smtClean="0"/>
              <a:t>EURO – historie, současnost, budoucnost</a:t>
            </a:r>
            <a:endParaRPr lang="cs-CZ" dirty="0"/>
          </a:p>
        </p:txBody>
      </p:sp>
      <p:sp>
        <p:nvSpPr>
          <p:cNvPr id="2051" name="Rectangle 3"/>
          <p:cNvSpPr>
            <a:spLocks noGrp="1" noChangeArrowheads="1"/>
          </p:cNvSpPr>
          <p:nvPr>
            <p:ph type="subTitle" idx="1"/>
          </p:nvPr>
        </p:nvSpPr>
        <p:spPr>
          <a:xfrm>
            <a:off x="2087563" y="3716338"/>
            <a:ext cx="7056437" cy="1392237"/>
          </a:xfrm>
        </p:spPr>
        <p:txBody>
          <a:bodyPr>
            <a:normAutofit lnSpcReduction="10000"/>
          </a:bodyPr>
          <a:lstStyle/>
          <a:p>
            <a:pPr>
              <a:lnSpc>
                <a:spcPct val="90000"/>
              </a:lnSpc>
              <a:buFont typeface="Wingdings" pitchFamily="2" charset="2"/>
              <a:buChar char="n"/>
            </a:pPr>
            <a:r>
              <a:rPr lang="cs-CZ" sz="2400" dirty="0">
                <a:solidFill>
                  <a:srgbClr val="000000"/>
                </a:solidFill>
              </a:rPr>
              <a:t> Lze z teorie OCA určit vhodný okamžik pro přijetí eura?</a:t>
            </a:r>
          </a:p>
          <a:p>
            <a:pPr>
              <a:lnSpc>
                <a:spcPct val="90000"/>
              </a:lnSpc>
              <a:buFont typeface="Wingdings" pitchFamily="2" charset="2"/>
              <a:buChar char="n"/>
            </a:pPr>
            <a:r>
              <a:rPr lang="cs-CZ" sz="2400" dirty="0">
                <a:solidFill>
                  <a:srgbClr val="000000"/>
                </a:solidFill>
              </a:rPr>
              <a:t> Lze za relevantní ukazatele vhodnosti přijetí eura považovat  Maastrichtská kritéria?</a:t>
            </a:r>
          </a:p>
        </p:txBody>
      </p:sp>
      <p:sp>
        <p:nvSpPr>
          <p:cNvPr id="2053" name="Text Box 5"/>
          <p:cNvSpPr txBox="1">
            <a:spLocks noChangeArrowheads="1"/>
          </p:cNvSpPr>
          <p:nvPr/>
        </p:nvSpPr>
        <p:spPr bwMode="auto">
          <a:xfrm>
            <a:off x="2124075" y="6308725"/>
            <a:ext cx="6767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cs-CZ"/>
              <a:t>© Tomáš Paleta,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cs-CZ"/>
              <a:t>Náklady a přínosy unie</a:t>
            </a:r>
          </a:p>
        </p:txBody>
      </p:sp>
      <p:sp>
        <p:nvSpPr>
          <p:cNvPr id="105475" name="Rectangle 3"/>
          <p:cNvSpPr>
            <a:spLocks noGrp="1" noChangeArrowheads="1"/>
          </p:cNvSpPr>
          <p:nvPr>
            <p:ph idx="1"/>
          </p:nvPr>
        </p:nvSpPr>
        <p:spPr/>
        <p:txBody>
          <a:bodyPr/>
          <a:lstStyle/>
          <a:p>
            <a:pPr>
              <a:lnSpc>
                <a:spcPct val="90000"/>
              </a:lnSpc>
            </a:pPr>
            <a:r>
              <a:rPr lang="cs-CZ"/>
              <a:t>Náklady</a:t>
            </a:r>
          </a:p>
          <a:p>
            <a:pPr lvl="1">
              <a:lnSpc>
                <a:spcPct val="90000"/>
              </a:lnSpc>
            </a:pPr>
            <a:r>
              <a:rPr lang="cs-CZ"/>
              <a:t>Ztráta autonomie měnové a kursové politiky </a:t>
            </a:r>
          </a:p>
          <a:p>
            <a:pPr lvl="2">
              <a:lnSpc>
                <a:spcPct val="90000"/>
              </a:lnSpc>
            </a:pPr>
            <a:r>
              <a:rPr lang="cs-CZ"/>
              <a:t>Může být i přínos</a:t>
            </a:r>
          </a:p>
          <a:p>
            <a:pPr lvl="1">
              <a:lnSpc>
                <a:spcPct val="90000"/>
              </a:lnSpc>
            </a:pPr>
            <a:r>
              <a:rPr lang="cs-CZ"/>
              <a:t>Omezení pro fiskální politiku</a:t>
            </a:r>
          </a:p>
          <a:p>
            <a:pPr lvl="2">
              <a:lnSpc>
                <a:spcPct val="90000"/>
              </a:lnSpc>
            </a:pPr>
            <a:r>
              <a:rPr lang="cs-CZ"/>
              <a:t>V případě existence pravidel</a:t>
            </a:r>
          </a:p>
          <a:p>
            <a:pPr lvl="1">
              <a:lnSpc>
                <a:spcPct val="90000"/>
              </a:lnSpc>
            </a:pPr>
            <a:r>
              <a:rPr lang="cs-CZ"/>
              <a:t>Možný nárůst nezaměstnanosti</a:t>
            </a:r>
          </a:p>
          <a:p>
            <a:pPr lvl="2">
              <a:lnSpc>
                <a:spcPct val="90000"/>
              </a:lnSpc>
            </a:pPr>
            <a:r>
              <a:rPr lang="cs-CZ"/>
              <a:t>Krátkodobě</a:t>
            </a:r>
          </a:p>
          <a:p>
            <a:pPr lvl="1">
              <a:lnSpc>
                <a:spcPct val="90000"/>
              </a:lnSpc>
            </a:pPr>
            <a:r>
              <a:rPr lang="cs-CZ"/>
              <a:t>Možné zhoršení původních nerovnováh v rámci regionů dané země</a:t>
            </a:r>
          </a:p>
          <a:p>
            <a:pPr lvl="1">
              <a:lnSpc>
                <a:spcPct val="90000"/>
              </a:lnSpc>
            </a:pPr>
            <a:r>
              <a:rPr lang="cs-CZ"/>
              <a:t>Ztráta ražebného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cs-CZ"/>
              <a:t>Náklady a výnosy měnové integrace dle OCA</a:t>
            </a:r>
          </a:p>
        </p:txBody>
      </p:sp>
      <p:pic>
        <p:nvPicPr>
          <p:cNvPr id="8397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71550" y="1600200"/>
            <a:ext cx="6985000" cy="4530725"/>
          </a:xfrm>
        </p:spPr>
      </p:pic>
      <p:sp>
        <p:nvSpPr>
          <p:cNvPr id="83972" name="Text Box 4"/>
          <p:cNvSpPr txBox="1">
            <a:spLocks noChangeArrowheads="1"/>
          </p:cNvSpPr>
          <p:nvPr/>
        </p:nvSpPr>
        <p:spPr bwMode="auto">
          <a:xfrm>
            <a:off x="900113" y="6237288"/>
            <a:ext cx="446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t>Zdroj: Krugman-Obstfelt, 2005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fontScale="90000"/>
          </a:bodyPr>
          <a:lstStyle/>
          <a:p>
            <a:r>
              <a:rPr lang="cs-CZ" sz="3800"/>
              <a:t>Problém srovnání nákladů a přínosu unie</a:t>
            </a:r>
          </a:p>
        </p:txBody>
      </p:sp>
      <p:sp>
        <p:nvSpPr>
          <p:cNvPr id="93187" name="Rectangle 3"/>
          <p:cNvSpPr>
            <a:spLocks noGrp="1" noChangeArrowheads="1"/>
          </p:cNvSpPr>
          <p:nvPr>
            <p:ph idx="1"/>
          </p:nvPr>
        </p:nvSpPr>
        <p:spPr/>
        <p:txBody>
          <a:bodyPr/>
          <a:lstStyle/>
          <a:p>
            <a:r>
              <a:rPr lang="cs-CZ"/>
              <a:t>Náklady X výnosy unie</a:t>
            </a:r>
          </a:p>
          <a:p>
            <a:pPr lvl="1"/>
            <a:r>
              <a:rPr lang="cs-CZ"/>
              <a:t>Nekvantifikovatelné</a:t>
            </a:r>
          </a:p>
          <a:p>
            <a:pPr lvl="1"/>
            <a:r>
              <a:rPr lang="cs-CZ"/>
              <a:t>Těžko odhadnutelné</a:t>
            </a:r>
          </a:p>
          <a:p>
            <a:pPr lvl="1"/>
            <a:r>
              <a:rPr lang="cs-CZ"/>
              <a:t>Pravděpodobně malé</a:t>
            </a:r>
          </a:p>
          <a:p>
            <a:endParaRPr lang="cs-CZ"/>
          </a:p>
          <a:p>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cs-CZ"/>
              <a:t>Aplikace OCA</a:t>
            </a:r>
          </a:p>
        </p:txBody>
      </p:sp>
      <p:sp>
        <p:nvSpPr>
          <p:cNvPr id="87043" name="Rectangle 3"/>
          <p:cNvSpPr>
            <a:spLocks noGrp="1" noChangeArrowheads="1"/>
          </p:cNvSpPr>
          <p:nvPr>
            <p:ph idx="1"/>
          </p:nvPr>
        </p:nvSpPr>
        <p:spPr/>
        <p:txBody>
          <a:bodyPr/>
          <a:lstStyle/>
          <a:p>
            <a:r>
              <a:rPr lang="cs-CZ"/>
              <a:t>Nejednotnost v interpretaci kritérií a nejednotnost v klasifikaci výnosů a nákladů vede při snahách o posouzení dopadu měnové integrace k rozporuplným výsledkům. </a:t>
            </a:r>
          </a:p>
          <a:p>
            <a:endParaRPr lang="cs-CZ"/>
          </a:p>
        </p:txBody>
      </p:sp>
      <p:pic>
        <p:nvPicPr>
          <p:cNvPr id="87044" name="Picture 4" descr="failure-succes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3938" y="3789363"/>
            <a:ext cx="2266950" cy="223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cs-CZ"/>
              <a:t>Vznik EMU a OCA</a:t>
            </a:r>
          </a:p>
        </p:txBody>
      </p:sp>
      <p:sp>
        <p:nvSpPr>
          <p:cNvPr id="62467" name="Rectangle 3"/>
          <p:cNvSpPr>
            <a:spLocks noGrp="1" noChangeArrowheads="1"/>
          </p:cNvSpPr>
          <p:nvPr>
            <p:ph idx="1"/>
          </p:nvPr>
        </p:nvSpPr>
        <p:spPr/>
        <p:txBody>
          <a:bodyPr/>
          <a:lstStyle/>
          <a:p>
            <a:pPr>
              <a:lnSpc>
                <a:spcPct val="80000"/>
              </a:lnSpc>
            </a:pPr>
            <a:r>
              <a:rPr lang="cs-CZ" sz="2600"/>
              <a:t>Schelkle (2007): „Jestli s něčím ekonomové na poli teorie OCA souhlasí, pak je to tvrzení, že eurozóna není optimální měnovou oblastí“ </a:t>
            </a:r>
          </a:p>
          <a:p>
            <a:pPr lvl="1">
              <a:lnSpc>
                <a:spcPct val="80000"/>
              </a:lnSpc>
            </a:pPr>
            <a:r>
              <a:rPr lang="cs-CZ" sz="2200"/>
              <a:t>Vadí to? A pokud ano, jaký bude vývoj v čase</a:t>
            </a:r>
          </a:p>
          <a:p>
            <a:pPr>
              <a:lnSpc>
                <a:spcPct val="80000"/>
              </a:lnSpc>
            </a:pPr>
            <a:r>
              <a:rPr lang="cs-CZ" sz="2600"/>
              <a:t>EMU je politický projekt</a:t>
            </a:r>
          </a:p>
          <a:p>
            <a:pPr lvl="1">
              <a:lnSpc>
                <a:spcPct val="80000"/>
              </a:lnSpc>
            </a:pPr>
            <a:r>
              <a:rPr lang="cs-CZ" sz="2200"/>
              <a:t>Snaha Francie a Itálie zvýšit vliv na monetární politiku</a:t>
            </a:r>
          </a:p>
          <a:p>
            <a:pPr lvl="1">
              <a:lnSpc>
                <a:spcPct val="80000"/>
              </a:lnSpc>
            </a:pPr>
            <a:r>
              <a:rPr lang="cs-CZ" sz="2200"/>
              <a:t>Odměna za svolení se sjednocením Němecek</a:t>
            </a:r>
          </a:p>
          <a:p>
            <a:pPr lvl="1">
              <a:lnSpc>
                <a:spcPct val="80000"/>
              </a:lnSpc>
            </a:pPr>
            <a:r>
              <a:rPr lang="cs-CZ" sz="2200"/>
              <a:t>Británie výrazně proti</a:t>
            </a:r>
          </a:p>
          <a:p>
            <a:pPr lvl="2">
              <a:lnSpc>
                <a:spcPct val="80000"/>
              </a:lnSpc>
            </a:pPr>
            <a:r>
              <a:rPr lang="cs-CZ" sz="2000"/>
              <a:t>Návrh na tzv. Hard ECU - potlačen</a:t>
            </a:r>
          </a:p>
          <a:p>
            <a:pPr>
              <a:lnSpc>
                <a:spcPct val="80000"/>
              </a:lnSpc>
            </a:pPr>
            <a:r>
              <a:rPr lang="cs-CZ" sz="2600"/>
              <a:t>Delorsova komise </a:t>
            </a:r>
          </a:p>
          <a:p>
            <a:pPr lvl="1">
              <a:lnSpc>
                <a:spcPct val="80000"/>
              </a:lnSpc>
            </a:pPr>
            <a:r>
              <a:rPr lang="cs-CZ" sz="2200"/>
              <a:t>Osobní ambice</a:t>
            </a:r>
          </a:p>
          <a:p>
            <a:pPr lvl="1">
              <a:lnSpc>
                <a:spcPct val="80000"/>
              </a:lnSpc>
            </a:pPr>
            <a:r>
              <a:rPr lang="cs-CZ" sz="2200"/>
              <a:t>Zacílení a nasměřování debaty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cs-CZ"/>
              <a:t>EMU jako vynucená měnová oblast</a:t>
            </a:r>
          </a:p>
        </p:txBody>
      </p:sp>
      <p:sp>
        <p:nvSpPr>
          <p:cNvPr id="84995" name="Rectangle 3"/>
          <p:cNvSpPr>
            <a:spLocks noGrp="1" noChangeArrowheads="1"/>
          </p:cNvSpPr>
          <p:nvPr>
            <p:ph idx="1"/>
          </p:nvPr>
        </p:nvSpPr>
        <p:spPr/>
        <p:txBody>
          <a:bodyPr/>
          <a:lstStyle/>
          <a:p>
            <a:r>
              <a:rPr lang="cs-CZ" sz="2600"/>
              <a:t>Exitence tzv. „impossible trinity“ vede neodvratně k nutnosti vytvořit měnovou unii</a:t>
            </a:r>
          </a:p>
          <a:p>
            <a:pPr lvl="1"/>
            <a:r>
              <a:rPr lang="cs-CZ" sz="2200"/>
              <a:t>Není možné současně mít stabilní kurz, plnou kapitálovou mobilitu a autonomní měnovou politiku</a:t>
            </a:r>
          </a:p>
          <a:p>
            <a:pPr lvl="2"/>
            <a:r>
              <a:rPr lang="cs-CZ" sz="2000"/>
              <a:t>Platí nekrytá úroková parita</a:t>
            </a:r>
          </a:p>
          <a:p>
            <a:pPr lvl="2"/>
            <a:r>
              <a:rPr lang="cs-CZ" sz="2000"/>
              <a:t>Jedné věci je třeba se vzdát  </a:t>
            </a:r>
          </a:p>
          <a:p>
            <a:r>
              <a:rPr lang="cs-CZ" sz="2600"/>
              <a:t>Alternativou je nechat kurzy plout</a:t>
            </a:r>
          </a:p>
          <a:p>
            <a:pPr lvl="1"/>
            <a:r>
              <a:rPr lang="cs-CZ" sz="2200"/>
              <a:t>To pro Evropu nikdy nebyla akceptovatelná varianta</a:t>
            </a:r>
          </a:p>
          <a:p>
            <a:pPr lvl="1"/>
            <a:r>
              <a:rPr lang="cs-CZ" sz="2200"/>
              <a:t>Pierre Jacquet (1998): „V případě plovoucích směnných kurzů by byl Evropský jednotný trh divadlem nadhodnocování a podhodnocování měn“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cs-CZ"/>
              <a:t>Maastrichtská kritéria</a:t>
            </a:r>
          </a:p>
        </p:txBody>
      </p:sp>
      <p:pic>
        <p:nvPicPr>
          <p:cNvPr id="13926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029152" y="2050477"/>
            <a:ext cx="5238096" cy="3533334"/>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cs-CZ"/>
              <a:t>Maastrichtská kritéria</a:t>
            </a:r>
          </a:p>
        </p:txBody>
      </p:sp>
      <p:sp>
        <p:nvSpPr>
          <p:cNvPr id="63491" name="Rectangle 3"/>
          <p:cNvSpPr>
            <a:spLocks noGrp="1" noChangeArrowheads="1"/>
          </p:cNvSpPr>
          <p:nvPr>
            <p:ph idx="1"/>
          </p:nvPr>
        </p:nvSpPr>
        <p:spPr/>
        <p:txBody>
          <a:bodyPr/>
          <a:lstStyle/>
          <a:p>
            <a:pPr>
              <a:lnSpc>
                <a:spcPct val="90000"/>
              </a:lnSpc>
            </a:pPr>
            <a:r>
              <a:rPr lang="cs-CZ" sz="2000"/>
              <a:t>Cenová hladina je na udržitelné úrovni, přičemž průměrná míra inflace za poslední rok před hodnocením nepřekračuje průměrnou úroveň tří členských zemí EU s nejnižší inflací o více než 1,5 p.b., </a:t>
            </a:r>
          </a:p>
          <a:p>
            <a:pPr>
              <a:lnSpc>
                <a:spcPct val="90000"/>
              </a:lnSpc>
            </a:pPr>
            <a:r>
              <a:rPr lang="cs-CZ" sz="2000"/>
              <a:t>Směnný kurz se pohybuje v “normálním fluktuačním pásmu” směnného mechanismu ERM II po dobu alespoň dvou let, bez devalvace vůči společné měně, </a:t>
            </a:r>
          </a:p>
          <a:p>
            <a:pPr>
              <a:lnSpc>
                <a:spcPct val="90000"/>
              </a:lnSpc>
            </a:pPr>
            <a:r>
              <a:rPr lang="cs-CZ" sz="2000"/>
              <a:t>Nominální dlouhodobá úroková míra nesmí přesáhnout průměrnou úroveň tří členských státu EU s nejnižší inflaci o více než 2 p.b. </a:t>
            </a:r>
          </a:p>
          <a:p>
            <a:pPr>
              <a:lnSpc>
                <a:spcPct val="90000"/>
              </a:lnSpc>
            </a:pPr>
            <a:r>
              <a:rPr lang="cs-CZ" sz="2000"/>
              <a:t>Deficit vládního rozpočtu nesmí přesáhnout 3 % DHP, a pokud referenční hodnotu přesahuje, jedná se o nahodilou situaci a hodnota je blízko 3%</a:t>
            </a:r>
          </a:p>
          <a:p>
            <a:pPr>
              <a:lnSpc>
                <a:spcPct val="90000"/>
              </a:lnSpc>
            </a:pPr>
            <a:r>
              <a:rPr lang="cs-CZ" sz="2000"/>
              <a:t>Veřejný dluh nesmí přesáhnout 60 % HDP, pokud ho přesahuje musí se k referenční hodnotě blížit dostatečným tempem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cs-CZ"/>
              <a:t>Podstata MK</a:t>
            </a:r>
          </a:p>
        </p:txBody>
      </p:sp>
      <p:sp>
        <p:nvSpPr>
          <p:cNvPr id="64515" name="Rectangle 3"/>
          <p:cNvSpPr>
            <a:spLocks noGrp="1" noChangeArrowheads="1"/>
          </p:cNvSpPr>
          <p:nvPr>
            <p:ph idx="1"/>
          </p:nvPr>
        </p:nvSpPr>
        <p:spPr/>
        <p:txBody>
          <a:bodyPr/>
          <a:lstStyle/>
          <a:p>
            <a:r>
              <a:rPr lang="cs-CZ"/>
              <a:t>Oficiálně: MK mají určit, zda stát dosáhl „udržitelné konvergence“</a:t>
            </a:r>
          </a:p>
          <a:p>
            <a:r>
              <a:rPr lang="cs-CZ"/>
              <a:t>Výsledkem tlaku Bundesbank</a:t>
            </a:r>
          </a:p>
          <a:p>
            <a:pPr lvl="1"/>
            <a:r>
              <a:rPr lang="cs-CZ"/>
              <a:t>Důraz na nominální ukazatele</a:t>
            </a:r>
          </a:p>
          <a:p>
            <a:pPr lvl="1"/>
            <a:r>
              <a:rPr lang="cs-CZ"/>
              <a:t>„Kultura cenové stability“</a:t>
            </a:r>
          </a:p>
          <a:p>
            <a:r>
              <a:rPr lang="cs-CZ"/>
              <a:t>Zcela opomíjejí reálnou konvergenci</a:t>
            </a:r>
          </a:p>
          <a:p>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cs-CZ"/>
              <a:t>Problematické oblasti MK</a:t>
            </a:r>
          </a:p>
        </p:txBody>
      </p:sp>
      <p:sp>
        <p:nvSpPr>
          <p:cNvPr id="104451" name="Rectangle 3"/>
          <p:cNvSpPr>
            <a:spLocks noGrp="1" noChangeArrowheads="1"/>
          </p:cNvSpPr>
          <p:nvPr>
            <p:ph idx="1"/>
          </p:nvPr>
        </p:nvSpPr>
        <p:spPr/>
        <p:txBody>
          <a:bodyPr/>
          <a:lstStyle/>
          <a:p>
            <a:r>
              <a:rPr lang="cs-CZ" sz="2400"/>
              <a:t>Velmi odlišné globální ekonomické prostředí:</a:t>
            </a:r>
          </a:p>
          <a:p>
            <a:pPr lvl="1"/>
            <a:r>
              <a:rPr lang="cs-CZ" sz="2000"/>
              <a:t>Při konstrukci MK, tj. začátkem 90. let</a:t>
            </a:r>
          </a:p>
          <a:p>
            <a:pPr lvl="2"/>
            <a:r>
              <a:rPr lang="cs-CZ" sz="1800"/>
              <a:t>Většina zemí EU dosahovala vysokého stupně reálné konvergence</a:t>
            </a:r>
          </a:p>
          <a:p>
            <a:pPr lvl="2"/>
            <a:r>
              <a:rPr lang="cs-CZ" sz="1800"/>
              <a:t>Existovala mezi nimi trvalá nominální divergence</a:t>
            </a:r>
          </a:p>
          <a:p>
            <a:pPr lvl="2"/>
            <a:r>
              <a:rPr lang="cs-CZ" sz="1800"/>
              <a:t>Některé země EU12 tehdy stále regulovaly kapitálové toky</a:t>
            </a:r>
          </a:p>
          <a:p>
            <a:pPr lvl="2"/>
            <a:r>
              <a:rPr lang="cs-CZ" sz="1800"/>
              <a:t>Finanční trhy byly méně rozvinuté a sofistikované </a:t>
            </a:r>
          </a:p>
          <a:p>
            <a:pPr lvl="1"/>
            <a:r>
              <a:rPr lang="cs-CZ" sz="2000"/>
              <a:t>Dnes</a:t>
            </a:r>
          </a:p>
          <a:p>
            <a:pPr lvl="2"/>
            <a:r>
              <a:rPr lang="cs-CZ" sz="1800"/>
              <a:t>Všechny země EU mají liberalizované finanční účty platební bilance</a:t>
            </a:r>
          </a:p>
          <a:p>
            <a:pPr lvl="2"/>
            <a:r>
              <a:rPr lang="cs-CZ" sz="1800"/>
              <a:t>Mobilita kapitálu je podstatně vyšší</a:t>
            </a:r>
          </a:p>
          <a:p>
            <a:r>
              <a:rPr lang="cs-CZ" sz="2400"/>
              <a:t>Všechny tyto okolnosti mají, v kontextu dalšího rozšiřování, důsledky pro významnost a vzájemnou konzistenci Maastrichtských kritérií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cs-CZ"/>
              <a:t>Struktura prezentace</a:t>
            </a:r>
          </a:p>
        </p:txBody>
      </p:sp>
      <p:sp>
        <p:nvSpPr>
          <p:cNvPr id="90115" name="Rectangle 3"/>
          <p:cNvSpPr>
            <a:spLocks noGrp="1" noChangeArrowheads="1"/>
          </p:cNvSpPr>
          <p:nvPr>
            <p:ph idx="1"/>
          </p:nvPr>
        </p:nvSpPr>
        <p:spPr/>
        <p:txBody>
          <a:bodyPr/>
          <a:lstStyle/>
          <a:p>
            <a:r>
              <a:rPr lang="cs-CZ"/>
              <a:t>Stručné shrnutí teorie optimálních měnových oblastí</a:t>
            </a:r>
          </a:p>
          <a:p>
            <a:pPr lvl="1"/>
            <a:r>
              <a:rPr lang="cs-CZ"/>
              <a:t>Nedostatky a problematické oblasti OCA</a:t>
            </a:r>
          </a:p>
          <a:p>
            <a:r>
              <a:rPr lang="cs-CZ"/>
              <a:t>Ekonomické a politické pozadí vzniku EMU</a:t>
            </a:r>
          </a:p>
          <a:p>
            <a:pPr lvl="1"/>
            <a:r>
              <a:rPr lang="cs-CZ"/>
              <a:t>Vazba EMU na OCA?</a:t>
            </a:r>
          </a:p>
          <a:p>
            <a:r>
              <a:rPr lang="cs-CZ"/>
              <a:t>Maastrichtská kritéria</a:t>
            </a:r>
          </a:p>
          <a:p>
            <a:pPr lvl="1"/>
            <a:r>
              <a:rPr lang="cs-CZ"/>
              <a:t>Jaký je jejich smysl?</a:t>
            </a:r>
          </a:p>
          <a:p>
            <a:pPr lvl="1"/>
            <a:r>
              <a:rPr lang="cs-CZ"/>
              <a:t>Politické aspekty Maastrichtských kritérií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cs-CZ" sz="3800"/>
              <a:t>Problematické oblasti Maastrichtu</a:t>
            </a:r>
          </a:p>
        </p:txBody>
      </p:sp>
      <p:sp>
        <p:nvSpPr>
          <p:cNvPr id="67587" name="Rectangle 3"/>
          <p:cNvSpPr>
            <a:spLocks noGrp="1" noChangeArrowheads="1"/>
          </p:cNvSpPr>
          <p:nvPr>
            <p:ph idx="1"/>
          </p:nvPr>
        </p:nvSpPr>
        <p:spPr/>
        <p:txBody>
          <a:bodyPr/>
          <a:lstStyle/>
          <a:p>
            <a:pPr>
              <a:lnSpc>
                <a:spcPct val="80000"/>
              </a:lnSpc>
            </a:pPr>
            <a:r>
              <a:rPr lang="cs-CZ" sz="2600"/>
              <a:t>Kritérium cenové stability</a:t>
            </a:r>
          </a:p>
          <a:p>
            <a:pPr lvl="1">
              <a:lnSpc>
                <a:spcPct val="80000"/>
              </a:lnSpc>
            </a:pPr>
            <a:r>
              <a:rPr lang="cs-CZ" sz="2200"/>
              <a:t>Dopředu neznámá referenční hodnota</a:t>
            </a:r>
          </a:p>
          <a:p>
            <a:pPr lvl="1">
              <a:lnSpc>
                <a:spcPct val="80000"/>
              </a:lnSpc>
            </a:pPr>
            <a:r>
              <a:rPr lang="cs-CZ" sz="2200"/>
              <a:t>Odkazují na celou EU a ne na EMU</a:t>
            </a:r>
          </a:p>
          <a:p>
            <a:pPr>
              <a:lnSpc>
                <a:spcPct val="80000"/>
              </a:lnSpc>
            </a:pPr>
            <a:r>
              <a:rPr lang="cs-CZ" sz="2600"/>
              <a:t>Fiskální kritéria</a:t>
            </a:r>
          </a:p>
          <a:p>
            <a:pPr lvl="1">
              <a:lnSpc>
                <a:spcPct val="80000"/>
              </a:lnSpc>
            </a:pPr>
            <a:r>
              <a:rPr lang="cs-CZ" sz="2200"/>
              <a:t>Stanovena jako průměr zemí v době vzniku Maastrichtu</a:t>
            </a:r>
          </a:p>
          <a:p>
            <a:pPr lvl="1">
              <a:lnSpc>
                <a:spcPct val="80000"/>
              </a:lnSpc>
            </a:pPr>
            <a:r>
              <a:rPr lang="cs-CZ" sz="2200"/>
              <a:t>Dnes mimo realitu</a:t>
            </a:r>
          </a:p>
          <a:p>
            <a:pPr>
              <a:lnSpc>
                <a:spcPct val="80000"/>
              </a:lnSpc>
            </a:pPr>
            <a:r>
              <a:rPr lang="cs-CZ" sz="2600"/>
              <a:t>Kritérium stability kurzu</a:t>
            </a:r>
          </a:p>
          <a:p>
            <a:pPr lvl="1">
              <a:lnSpc>
                <a:spcPct val="80000"/>
              </a:lnSpc>
            </a:pPr>
            <a:r>
              <a:rPr lang="cs-CZ" sz="2200"/>
              <a:t>Možný konflikt s kritériem cenové stability</a:t>
            </a:r>
          </a:p>
          <a:p>
            <a:pPr>
              <a:lnSpc>
                <a:spcPct val="80000"/>
              </a:lnSpc>
            </a:pPr>
            <a:r>
              <a:rPr lang="cs-CZ" sz="2600"/>
              <a:t>Kritérium úrokových sazeb</a:t>
            </a:r>
          </a:p>
          <a:p>
            <a:pPr lvl="1">
              <a:lnSpc>
                <a:spcPct val="80000"/>
              </a:lnSpc>
            </a:pPr>
            <a:r>
              <a:rPr lang="cs-CZ" sz="2200"/>
              <a:t>Výhledový indikátor konvergence inflace?</a:t>
            </a:r>
          </a:p>
          <a:p>
            <a:pPr lvl="2">
              <a:lnSpc>
                <a:spcPct val="80000"/>
              </a:lnSpc>
            </a:pPr>
            <a:r>
              <a:rPr lang="cs-CZ" sz="2000"/>
              <a:t>Příliš optimistické?</a:t>
            </a:r>
          </a:p>
          <a:p>
            <a:pPr lvl="1">
              <a:lnSpc>
                <a:spcPct val="80000"/>
              </a:lnSpc>
            </a:pPr>
            <a:r>
              <a:rPr lang="cs-CZ" sz="2200"/>
              <a:t>Dopředu neznámá referenční hodnota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normAutofit fontScale="90000"/>
          </a:bodyPr>
          <a:lstStyle/>
          <a:p>
            <a:r>
              <a:rPr lang="cs-CZ" sz="3800"/>
              <a:t>Inflační kritérium a jeho alternativy</a:t>
            </a:r>
          </a:p>
        </p:txBody>
      </p:sp>
      <p:graphicFrame>
        <p:nvGraphicFramePr>
          <p:cNvPr id="124931" name="Object 3"/>
          <p:cNvGraphicFramePr>
            <a:graphicFrameLocks noGrp="1" noChangeAspect="1"/>
          </p:cNvGraphicFramePr>
          <p:nvPr>
            <p:ph idx="1"/>
          </p:nvPr>
        </p:nvGraphicFramePr>
        <p:xfrm>
          <a:off x="0" y="1487488"/>
          <a:ext cx="8024813" cy="4173537"/>
        </p:xfrm>
        <a:graphic>
          <a:graphicData uri="http://schemas.openxmlformats.org/presentationml/2006/ole">
            <mc:AlternateContent xmlns:mc="http://schemas.openxmlformats.org/markup-compatibility/2006">
              <mc:Choice xmlns:v="urn:schemas-microsoft-com:vml" Requires="v">
                <p:oleObj spid="_x0000_s124934" name="Graf" r:id="rId3" imgW="6905549" imgH="3590950" progId="Excel.Chart.8">
                  <p:embed/>
                </p:oleObj>
              </mc:Choice>
              <mc:Fallback>
                <p:oleObj name="Graf" r:id="rId3" imgW="6905549" imgH="3590950"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87488"/>
                        <a:ext cx="8024813" cy="417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cs-CZ"/>
              <a:t>Politické aspekty Maastrichtu</a:t>
            </a:r>
          </a:p>
        </p:txBody>
      </p:sp>
      <p:sp>
        <p:nvSpPr>
          <p:cNvPr id="66563" name="Rectangle 3"/>
          <p:cNvSpPr>
            <a:spLocks noGrp="1" noChangeArrowheads="1"/>
          </p:cNvSpPr>
          <p:nvPr>
            <p:ph idx="1"/>
          </p:nvPr>
        </p:nvSpPr>
        <p:spPr/>
        <p:txBody>
          <a:bodyPr/>
          <a:lstStyle/>
          <a:p>
            <a:pPr>
              <a:lnSpc>
                <a:spcPct val="90000"/>
              </a:lnSpc>
            </a:pPr>
            <a:r>
              <a:rPr lang="cs-CZ" sz="2100"/>
              <a:t>Plnění MK původními členy EMU12</a:t>
            </a:r>
          </a:p>
          <a:p>
            <a:pPr lvl="1">
              <a:lnSpc>
                <a:spcPct val="90000"/>
              </a:lnSpc>
            </a:pPr>
            <a:r>
              <a:rPr lang="cs-CZ" sz="2000"/>
              <a:t>Italský rozpočet pro rok 1997 zahrnoval speciální „euro daň“, která měla být navrácena v dalších letech </a:t>
            </a:r>
          </a:p>
          <a:p>
            <a:pPr lvl="1">
              <a:lnSpc>
                <a:spcPct val="90000"/>
              </a:lnSpc>
            </a:pPr>
            <a:r>
              <a:rPr lang="cs-CZ" sz="2000"/>
              <a:t>Francouzská vláda si nechala vyplatit mimořádnou dividendu od France Telecom výměnou za převzetí penzijních závazků zaměstnanců se statutem veřejné služby</a:t>
            </a:r>
          </a:p>
          <a:p>
            <a:pPr lvl="1">
              <a:lnSpc>
                <a:spcPct val="90000"/>
              </a:lnSpc>
            </a:pPr>
            <a:r>
              <a:rPr lang="cs-CZ" sz="2000"/>
              <a:t>Mimořádné platby do vládní pokladny plynuly také od TeleDenmark, od Postsparkasse v Rakousku a od Banco Nacional Ultramarino v Portugalsku </a:t>
            </a:r>
          </a:p>
          <a:p>
            <a:pPr lvl="1">
              <a:lnSpc>
                <a:spcPct val="90000"/>
              </a:lnSpc>
            </a:pPr>
            <a:r>
              <a:rPr lang="cs-CZ" sz="2000"/>
              <a:t>V mnoha zemích podezření, že výdaje, zejména na infrastrukturu, byly přesunuty z rozpočtu roku 1997 </a:t>
            </a:r>
          </a:p>
          <a:p>
            <a:pPr lvl="1">
              <a:lnSpc>
                <a:spcPct val="90000"/>
              </a:lnSpc>
            </a:pPr>
            <a:r>
              <a:rPr lang="cs-CZ" sz="2000"/>
              <a:t>Také důvěryhodnost německé fiskální „počestnosti“ utrpěla v roce 1997 silný šok, když byl ministr financí nařčen, že se snažil donutit Bundesbank k přecenění zlatých a devizových rezerv a přesunout zisk do rozpočtu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cs-CZ"/>
              <a:t>Politické aspekty Maastrichtu</a:t>
            </a:r>
          </a:p>
        </p:txBody>
      </p:sp>
      <p:sp>
        <p:nvSpPr>
          <p:cNvPr id="111619" name="Rectangle 3"/>
          <p:cNvSpPr>
            <a:spLocks noGrp="1" noChangeArrowheads="1"/>
          </p:cNvSpPr>
          <p:nvPr>
            <p:ph idx="1"/>
          </p:nvPr>
        </p:nvSpPr>
        <p:spPr/>
        <p:txBody>
          <a:bodyPr>
            <a:normAutofit lnSpcReduction="10000"/>
          </a:bodyPr>
          <a:lstStyle/>
          <a:p>
            <a:pPr>
              <a:lnSpc>
                <a:spcPct val="90000"/>
              </a:lnSpc>
            </a:pPr>
            <a:r>
              <a:rPr lang="cs-CZ"/>
              <a:t>Dluhové kritérium</a:t>
            </a:r>
          </a:p>
          <a:p>
            <a:pPr lvl="1">
              <a:lnSpc>
                <a:spcPct val="90000"/>
              </a:lnSpc>
            </a:pPr>
            <a:r>
              <a:rPr lang="cs-CZ"/>
              <a:t> Německo, Řecko a Rakousko</a:t>
            </a:r>
          </a:p>
          <a:p>
            <a:pPr lvl="2">
              <a:lnSpc>
                <a:spcPct val="90000"/>
              </a:lnSpc>
            </a:pPr>
            <a:r>
              <a:rPr lang="cs-CZ"/>
              <a:t>Dluh přes 60% a rostl</a:t>
            </a:r>
          </a:p>
          <a:p>
            <a:pPr lvl="1">
              <a:lnSpc>
                <a:spcPct val="90000"/>
              </a:lnSpc>
            </a:pPr>
            <a:r>
              <a:rPr lang="cs-CZ"/>
              <a:t>Belgie, Španělsko, Itálie a Nizozemí</a:t>
            </a:r>
          </a:p>
          <a:p>
            <a:pPr lvl="2">
              <a:lnSpc>
                <a:spcPct val="90000"/>
              </a:lnSpc>
            </a:pPr>
            <a:r>
              <a:rPr lang="cs-CZ"/>
              <a:t>Dluh přes 60% a klesal</a:t>
            </a:r>
          </a:p>
          <a:p>
            <a:pPr lvl="2">
              <a:lnSpc>
                <a:spcPct val="90000"/>
              </a:lnSpc>
            </a:pPr>
            <a:r>
              <a:rPr lang="cs-CZ"/>
              <a:t>Pokles v Belgii a Itálii velmi pomalý z velké výše</a:t>
            </a:r>
          </a:p>
          <a:p>
            <a:pPr>
              <a:lnSpc>
                <a:spcPct val="90000"/>
              </a:lnSpc>
            </a:pPr>
            <a:r>
              <a:rPr lang="cs-CZ"/>
              <a:t>Rozpočtové kritérium</a:t>
            </a:r>
          </a:p>
          <a:p>
            <a:pPr lvl="1">
              <a:lnSpc>
                <a:spcPct val="90000"/>
              </a:lnSpc>
            </a:pPr>
            <a:r>
              <a:rPr lang="cs-CZ"/>
              <a:t>Španělsko a Řecko</a:t>
            </a:r>
          </a:p>
          <a:p>
            <a:pPr lvl="2">
              <a:lnSpc>
                <a:spcPct val="90000"/>
              </a:lnSpc>
            </a:pPr>
            <a:r>
              <a:rPr lang="cs-CZ"/>
              <a:t>Řecko navíc účetní podvody</a:t>
            </a:r>
          </a:p>
          <a:p>
            <a:pPr lvl="1">
              <a:lnSpc>
                <a:spcPct val="90000"/>
              </a:lnSpc>
            </a:pPr>
            <a:r>
              <a:rPr lang="cs-CZ"/>
              <a:t>„Kreativní účetnictví“ Francie, Itálie a Belgie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cs-CZ"/>
              <a:t>Politické aspekty Maastrichtu</a:t>
            </a:r>
          </a:p>
        </p:txBody>
      </p:sp>
      <p:sp>
        <p:nvSpPr>
          <p:cNvPr id="113667" name="Rectangle 3"/>
          <p:cNvSpPr>
            <a:spLocks noGrp="1" noChangeArrowheads="1"/>
          </p:cNvSpPr>
          <p:nvPr>
            <p:ph idx="1"/>
          </p:nvPr>
        </p:nvSpPr>
        <p:spPr/>
        <p:txBody>
          <a:bodyPr/>
          <a:lstStyle/>
          <a:p>
            <a:pPr>
              <a:lnSpc>
                <a:spcPct val="80000"/>
              </a:lnSpc>
            </a:pPr>
            <a:r>
              <a:rPr lang="cs-CZ" sz="2600"/>
              <a:t>Kursová stabilita</a:t>
            </a:r>
          </a:p>
          <a:p>
            <a:pPr lvl="1">
              <a:lnSpc>
                <a:spcPct val="80000"/>
              </a:lnSpc>
            </a:pPr>
            <a:r>
              <a:rPr lang="cs-CZ" sz="2200"/>
              <a:t>Itálie nebyla v ERM dva roky</a:t>
            </a:r>
          </a:p>
          <a:p>
            <a:pPr>
              <a:lnSpc>
                <a:spcPct val="80000"/>
              </a:lnSpc>
            </a:pPr>
            <a:r>
              <a:rPr lang="cs-CZ" sz="2600"/>
              <a:t>Inflační kritérium</a:t>
            </a:r>
          </a:p>
          <a:p>
            <a:pPr lvl="1">
              <a:lnSpc>
                <a:spcPct val="80000"/>
              </a:lnSpc>
            </a:pPr>
            <a:r>
              <a:rPr lang="cs-CZ" sz="2200"/>
              <a:t>Splněno všemi zeměmi</a:t>
            </a:r>
          </a:p>
          <a:p>
            <a:pPr lvl="1">
              <a:lnSpc>
                <a:spcPct val="80000"/>
              </a:lnSpc>
            </a:pPr>
            <a:r>
              <a:rPr lang="cs-CZ" sz="2200"/>
              <a:t>Ale v podmínkách celosvětově nízké inflace</a:t>
            </a:r>
          </a:p>
          <a:p>
            <a:pPr lvl="1">
              <a:lnSpc>
                <a:spcPct val="80000"/>
              </a:lnSpc>
            </a:pPr>
            <a:r>
              <a:rPr lang="cs-CZ" sz="2200"/>
              <a:t>V podmínkách fiskální restrikce</a:t>
            </a:r>
          </a:p>
          <a:p>
            <a:pPr lvl="1">
              <a:lnSpc>
                <a:spcPct val="80000"/>
              </a:lnSpc>
            </a:pPr>
            <a:r>
              <a:rPr lang="cs-CZ" sz="2200"/>
              <a:t>Divergence inflace po vytvoření EMU</a:t>
            </a:r>
          </a:p>
          <a:p>
            <a:pPr lvl="1">
              <a:lnSpc>
                <a:spcPct val="80000"/>
              </a:lnSpc>
            </a:pPr>
            <a:r>
              <a:rPr lang="cs-CZ" sz="2200"/>
              <a:t>Od roku 1999 do současnosti pouze Německo nepřetržitě plnilo inflační kritérium</a:t>
            </a:r>
          </a:p>
          <a:p>
            <a:pPr>
              <a:lnSpc>
                <a:spcPct val="80000"/>
              </a:lnSpc>
            </a:pPr>
            <a:r>
              <a:rPr lang="cs-CZ" sz="2600"/>
              <a:t>Litva roku 2006 nesplnila inflační kritérium o pouhou jednu desetinu procentního bodu (0,1 p.b.)</a:t>
            </a:r>
          </a:p>
          <a:p>
            <a:pPr lvl="1">
              <a:lnSpc>
                <a:spcPct val="80000"/>
              </a:lnSpc>
            </a:pPr>
            <a:r>
              <a:rPr lang="cs-CZ" sz="2200"/>
              <a:t>Nepřijetí do eurozóny</a:t>
            </a:r>
          </a:p>
          <a:p>
            <a:pPr>
              <a:lnSpc>
                <a:spcPct val="80000"/>
              </a:lnSpc>
              <a:buFont typeface="Wingdings" pitchFamily="2" charset="2"/>
              <a:buNone/>
            </a:pPr>
            <a:endParaRPr lang="cs-CZ" sz="2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cs-CZ"/>
              <a:t>Skutečné cíle Maastrichtu</a:t>
            </a:r>
          </a:p>
        </p:txBody>
      </p:sp>
      <p:sp>
        <p:nvSpPr>
          <p:cNvPr id="65539" name="Rectangle 3"/>
          <p:cNvSpPr>
            <a:spLocks noGrp="1" noChangeArrowheads="1"/>
          </p:cNvSpPr>
          <p:nvPr>
            <p:ph idx="1"/>
          </p:nvPr>
        </p:nvSpPr>
        <p:spPr/>
        <p:txBody>
          <a:bodyPr>
            <a:normAutofit lnSpcReduction="10000"/>
          </a:bodyPr>
          <a:lstStyle/>
          <a:p>
            <a:r>
              <a:rPr lang="cs-CZ"/>
              <a:t>Kritéria OCA </a:t>
            </a:r>
          </a:p>
          <a:p>
            <a:pPr lvl="1"/>
            <a:r>
              <a:rPr lang="cs-CZ"/>
              <a:t>Kritéria, která by země </a:t>
            </a:r>
            <a:r>
              <a:rPr lang="cs-CZ" b="1" u="sng"/>
              <a:t>měla</a:t>
            </a:r>
            <a:r>
              <a:rPr lang="cs-CZ"/>
              <a:t> ve svém zájmu splnit před vstupem do EMU</a:t>
            </a:r>
          </a:p>
          <a:p>
            <a:pPr algn="ctr">
              <a:buFont typeface="Wingdings" pitchFamily="2" charset="2"/>
              <a:buNone/>
            </a:pPr>
            <a:r>
              <a:rPr lang="cs-CZ"/>
              <a:t>X </a:t>
            </a:r>
          </a:p>
          <a:p>
            <a:r>
              <a:rPr lang="cs-CZ"/>
              <a:t>Maastrichtská kritéria </a:t>
            </a:r>
          </a:p>
          <a:p>
            <a:pPr lvl="1"/>
            <a:r>
              <a:rPr lang="cs-CZ"/>
              <a:t>Primárně navržena k tomu, aby ochránila zájmy členských zemí EMU </a:t>
            </a:r>
          </a:p>
          <a:p>
            <a:pPr lvl="1"/>
            <a:r>
              <a:rPr lang="cs-CZ" b="1" u="sng"/>
              <a:t>Musí</a:t>
            </a:r>
            <a:r>
              <a:rPr lang="cs-CZ"/>
              <a:t> kandidátská země splnit, aby mohla do EMU vstoupit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noFill/>
        </p:spPr>
        <p:txBody>
          <a:bodyPr/>
          <a:lstStyle/>
          <a:p>
            <a:r>
              <a:rPr lang="cs-CZ" sz="3800"/>
              <a:t>Vládní dluh před vznikem EMU</a:t>
            </a:r>
          </a:p>
        </p:txBody>
      </p:sp>
      <p:sp>
        <p:nvSpPr>
          <p:cNvPr id="121859" name="Rectangle 3"/>
          <p:cNvSpPr>
            <a:spLocks noGrp="1" noChangeArrowheads="1"/>
          </p:cNvSpPr>
          <p:nvPr>
            <p:ph idx="1"/>
          </p:nvPr>
        </p:nvSpPr>
        <p:spPr/>
        <p:txBody>
          <a:bodyPr/>
          <a:lstStyle/>
          <a:p>
            <a:endParaRPr lang="cs-CZ"/>
          </a:p>
        </p:txBody>
      </p:sp>
      <p:pic>
        <p:nvPicPr>
          <p:cNvPr id="121860" name="Picture 4" descr="degrauwefig1"/>
          <p:cNvPicPr>
            <a:picLocks noChangeAspect="1" noChangeArrowheads="1"/>
          </p:cNvPicPr>
          <p:nvPr/>
        </p:nvPicPr>
        <p:blipFill>
          <a:blip r:embed="rId2">
            <a:extLst>
              <a:ext uri="{28A0092B-C50C-407E-A947-70E740481C1C}">
                <a14:useLocalDpi xmlns:a14="http://schemas.microsoft.com/office/drawing/2010/main" val="0"/>
              </a:ext>
            </a:extLst>
          </a:blip>
          <a:srcRect t="9891"/>
          <a:stretch>
            <a:fillRect/>
          </a:stretch>
        </p:blipFill>
        <p:spPr bwMode="auto">
          <a:xfrm>
            <a:off x="1763713" y="2133600"/>
            <a:ext cx="5715000" cy="3948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fontScale="90000"/>
          </a:bodyPr>
          <a:lstStyle/>
          <a:p>
            <a:r>
              <a:rPr lang="cs-CZ" sz="3800"/>
              <a:t>Rozpočtový deficit před vznikem EMU</a:t>
            </a:r>
          </a:p>
        </p:txBody>
      </p:sp>
      <p:sp>
        <p:nvSpPr>
          <p:cNvPr id="122883" name="Rectangle 3"/>
          <p:cNvSpPr>
            <a:spLocks noGrp="1" noChangeArrowheads="1"/>
          </p:cNvSpPr>
          <p:nvPr>
            <p:ph idx="1"/>
          </p:nvPr>
        </p:nvSpPr>
        <p:spPr/>
        <p:txBody>
          <a:bodyPr/>
          <a:lstStyle/>
          <a:p>
            <a:endParaRPr lang="cs-CZ"/>
          </a:p>
        </p:txBody>
      </p:sp>
      <p:pic>
        <p:nvPicPr>
          <p:cNvPr id="122884" name="Picture 4" descr="degrauwefig2"/>
          <p:cNvPicPr>
            <a:picLocks noChangeAspect="1" noChangeArrowheads="1"/>
          </p:cNvPicPr>
          <p:nvPr/>
        </p:nvPicPr>
        <p:blipFill>
          <a:blip r:embed="rId2">
            <a:extLst>
              <a:ext uri="{28A0092B-C50C-407E-A947-70E740481C1C}">
                <a14:useLocalDpi xmlns:a14="http://schemas.microsoft.com/office/drawing/2010/main" val="0"/>
              </a:ext>
            </a:extLst>
          </a:blip>
          <a:srcRect t="9891"/>
          <a:stretch>
            <a:fillRect/>
          </a:stretch>
        </p:blipFill>
        <p:spPr bwMode="auto">
          <a:xfrm>
            <a:off x="1763713" y="1628775"/>
            <a:ext cx="5715000" cy="3948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r>
              <a:rPr lang="cs-CZ" sz="3800" dirty="0"/>
              <a:t>Plnění </a:t>
            </a:r>
            <a:r>
              <a:rPr lang="cs-CZ" sz="3800" dirty="0" smtClean="0"/>
              <a:t>inflační MK </a:t>
            </a:r>
            <a:r>
              <a:rPr lang="cs-CZ" sz="3800" dirty="0"/>
              <a:t>od vzniku EMU </a:t>
            </a:r>
            <a:r>
              <a:rPr lang="cs-CZ" sz="3800" dirty="0" smtClean="0"/>
              <a:t/>
            </a:r>
            <a:br>
              <a:rPr lang="cs-CZ" sz="3800" dirty="0" smtClean="0"/>
            </a:br>
            <a:r>
              <a:rPr lang="cs-CZ" sz="3800" dirty="0" smtClean="0"/>
              <a:t>(</a:t>
            </a:r>
            <a:r>
              <a:rPr lang="cs-CZ" sz="3800" dirty="0"/>
              <a:t>od vstupu do EU)</a:t>
            </a:r>
          </a:p>
        </p:txBody>
      </p:sp>
      <p:pic>
        <p:nvPicPr>
          <p:cNvPr id="11776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713356" y="1991274"/>
            <a:ext cx="4308157" cy="4542876"/>
          </a:xfrm>
        </p:spPr>
      </p:pic>
      <p:sp>
        <p:nvSpPr>
          <p:cNvPr id="118130" name="Text Box 370"/>
          <p:cNvSpPr txBox="1">
            <a:spLocks noChangeArrowheads="1"/>
          </p:cNvSpPr>
          <p:nvPr/>
        </p:nvSpPr>
        <p:spPr bwMode="auto">
          <a:xfrm>
            <a:off x="3492500" y="1412875"/>
            <a:ext cx="1295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sz="1200"/>
              <a:t>Neplnění</a:t>
            </a:r>
          </a:p>
          <a:p>
            <a:pPr algn="ctr">
              <a:spcBef>
                <a:spcPct val="50000"/>
              </a:spcBef>
            </a:pPr>
            <a:r>
              <a:rPr lang="cs-CZ" sz="1200"/>
              <a:t>(počet měsíců)</a:t>
            </a:r>
          </a:p>
        </p:txBody>
      </p:sp>
      <p:sp>
        <p:nvSpPr>
          <p:cNvPr id="118131" name="Text Box 371"/>
          <p:cNvSpPr txBox="1">
            <a:spLocks noChangeArrowheads="1"/>
          </p:cNvSpPr>
          <p:nvPr/>
        </p:nvSpPr>
        <p:spPr bwMode="auto">
          <a:xfrm>
            <a:off x="4859338" y="1484313"/>
            <a:ext cx="93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sz="1200"/>
              <a:t>Z měsíců celkem</a:t>
            </a:r>
          </a:p>
        </p:txBody>
      </p:sp>
      <p:sp>
        <p:nvSpPr>
          <p:cNvPr id="118133" name="Text Box 373"/>
          <p:cNvSpPr txBox="1">
            <a:spLocks noChangeArrowheads="1"/>
          </p:cNvSpPr>
          <p:nvPr/>
        </p:nvSpPr>
        <p:spPr bwMode="auto">
          <a:xfrm>
            <a:off x="6084888" y="148431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sz="1200"/>
              <a:t>% doby</a:t>
            </a:r>
          </a:p>
        </p:txBody>
      </p:sp>
      <p:sp>
        <p:nvSpPr>
          <p:cNvPr id="118134" name="Text Box 374"/>
          <p:cNvSpPr txBox="1">
            <a:spLocks noChangeArrowheads="1"/>
          </p:cNvSpPr>
          <p:nvPr/>
        </p:nvSpPr>
        <p:spPr bwMode="auto">
          <a:xfrm>
            <a:off x="0" y="6381750"/>
            <a:ext cx="2700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sz="1400"/>
              <a:t>Zdroj: Eurostat, vlastní výpočty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cs-CZ"/>
              <a:t>Závěr</a:t>
            </a:r>
          </a:p>
        </p:txBody>
      </p:sp>
      <p:sp>
        <p:nvSpPr>
          <p:cNvPr id="123907" name="Rectangle 3"/>
          <p:cNvSpPr>
            <a:spLocks noGrp="1" noChangeArrowheads="1"/>
          </p:cNvSpPr>
          <p:nvPr>
            <p:ph idx="1"/>
          </p:nvPr>
        </p:nvSpPr>
        <p:spPr/>
        <p:txBody>
          <a:bodyPr>
            <a:normAutofit lnSpcReduction="10000"/>
          </a:bodyPr>
          <a:lstStyle/>
          <a:p>
            <a:pPr>
              <a:lnSpc>
                <a:spcPct val="90000"/>
              </a:lnSpc>
            </a:pPr>
            <a:r>
              <a:rPr lang="cs-CZ"/>
              <a:t>Teorie OCA poskytuje určitý náhled do problematiky měnových unií,ale nemůže sloužit k rozhodnutí o vhodnosti či nevhodnosti přijmout euro</a:t>
            </a:r>
          </a:p>
          <a:p>
            <a:pPr>
              <a:lnSpc>
                <a:spcPct val="90000"/>
              </a:lnSpc>
            </a:pPr>
            <a:r>
              <a:rPr lang="cs-CZ"/>
              <a:t>Maastrichtská kritéria jsou politickým nástrojem, který slouží k ochraně stávajících členů eurozóny</a:t>
            </a:r>
          </a:p>
          <a:p>
            <a:pPr>
              <a:lnSpc>
                <a:spcPct val="90000"/>
              </a:lnSpc>
            </a:pPr>
            <a:r>
              <a:rPr lang="cs-CZ"/>
              <a:t>Vznik EMU a rozhodnutí o přijetí eura v NMS, je politickou otázkou, ve které ekonomické aspekty hrají jen vedlejší roli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t>Teorie optimálních měnových oblastí</a:t>
            </a:r>
          </a:p>
        </p:txBody>
      </p:sp>
      <p:sp>
        <p:nvSpPr>
          <p:cNvPr id="22531" name="Rectangle 3"/>
          <p:cNvSpPr>
            <a:spLocks noGrp="1" noChangeArrowheads="1"/>
          </p:cNvSpPr>
          <p:nvPr>
            <p:ph idx="1"/>
          </p:nvPr>
        </p:nvSpPr>
        <p:spPr>
          <a:xfrm>
            <a:off x="457200" y="1600200"/>
            <a:ext cx="8229600" cy="4708525"/>
          </a:xfrm>
        </p:spPr>
        <p:txBody>
          <a:bodyPr/>
          <a:lstStyle/>
          <a:p>
            <a:r>
              <a:rPr lang="cs-CZ" sz="2600"/>
              <a:t>Vznik – 60.léta</a:t>
            </a:r>
          </a:p>
          <a:p>
            <a:pPr lvl="1"/>
            <a:r>
              <a:rPr lang="cs-CZ" sz="2200"/>
              <a:t>Zastánci vs. odpůrci Bretton-Woodu</a:t>
            </a:r>
          </a:p>
          <a:p>
            <a:pPr lvl="1"/>
            <a:r>
              <a:rPr lang="cs-CZ" sz="2200"/>
              <a:t>Založena na Keynesiánských předpokladech </a:t>
            </a:r>
          </a:p>
          <a:p>
            <a:pPr lvl="1"/>
            <a:r>
              <a:rPr lang="cs-CZ" sz="2200"/>
              <a:t>Fixní směnné kurzy mají vysoké náklady</a:t>
            </a:r>
          </a:p>
          <a:p>
            <a:pPr lvl="1"/>
            <a:r>
              <a:rPr lang="cs-CZ" sz="2200"/>
              <a:t>Pohyby kurzu mohou efektivně řešit problémy s nezaměstnaností a inflací, respektive s šoky v platební bilanci ve světě rigidních nominálních mezd</a:t>
            </a:r>
          </a:p>
          <a:p>
            <a:pPr lvl="1"/>
            <a:r>
              <a:rPr lang="cs-CZ" sz="2200"/>
              <a:t>Původní OCA – v neprospěch tvorby unií</a:t>
            </a:r>
          </a:p>
          <a:p>
            <a:r>
              <a:rPr lang="cs-CZ" sz="2600"/>
              <a:t>Modifikace 70. léta</a:t>
            </a:r>
          </a:p>
          <a:p>
            <a:pPr lvl="1"/>
            <a:r>
              <a:rPr lang="cs-CZ" sz="2200"/>
              <a:t>Vzájemné zajištění zvyšuje výhody měnové unie</a:t>
            </a:r>
          </a:p>
          <a:p>
            <a:pPr lvl="1"/>
            <a:r>
              <a:rPr lang="cs-CZ" sz="2200"/>
              <a:t>Více ve prospěch fixních kurzů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cs-CZ"/>
              <a:t>Teorie optimálních měnových oblastí</a:t>
            </a:r>
          </a:p>
        </p:txBody>
      </p:sp>
      <p:sp>
        <p:nvSpPr>
          <p:cNvPr id="82947" name="Rectangle 3"/>
          <p:cNvSpPr>
            <a:spLocks noGrp="1" noChangeArrowheads="1"/>
          </p:cNvSpPr>
          <p:nvPr>
            <p:ph idx="1"/>
          </p:nvPr>
        </p:nvSpPr>
        <p:spPr>
          <a:xfrm>
            <a:off x="457200" y="1600200"/>
            <a:ext cx="8229600" cy="4637088"/>
          </a:xfrm>
        </p:spPr>
        <p:txBody>
          <a:bodyPr/>
          <a:lstStyle/>
          <a:p>
            <a:r>
              <a:rPr lang="cs-CZ" sz="2200"/>
              <a:t>80. léta</a:t>
            </a:r>
          </a:p>
          <a:p>
            <a:pPr lvl="1"/>
            <a:r>
              <a:rPr lang="cs-CZ" sz="2000"/>
              <a:t>Nestabilita a nárůst spekulativních obchodů</a:t>
            </a:r>
          </a:p>
          <a:p>
            <a:pPr lvl="2"/>
            <a:r>
              <a:rPr lang="cs-CZ" sz="1800"/>
              <a:t>Plovoucí kurzy nemusí být nástrojem makroekonomické stabilizace</a:t>
            </a:r>
          </a:p>
          <a:p>
            <a:pPr lvl="2"/>
            <a:r>
              <a:rPr lang="cs-CZ" sz="1800"/>
              <a:t>Ale často jsou také zdrojem nestability</a:t>
            </a:r>
          </a:p>
          <a:p>
            <a:pPr lvl="2"/>
            <a:r>
              <a:rPr lang="cs-CZ" sz="1800"/>
              <a:t>V 80. letech postupně upadla teorie OCA do pozadí a již tak slabý analytický aparát dále ztrácel </a:t>
            </a:r>
          </a:p>
          <a:p>
            <a:r>
              <a:rPr lang="cs-CZ" sz="2200"/>
              <a:t>90. léta</a:t>
            </a:r>
          </a:p>
          <a:p>
            <a:pPr lvl="1"/>
            <a:r>
              <a:rPr lang="cs-CZ" sz="2000"/>
              <a:t>Resuscitace teorie OCA</a:t>
            </a:r>
          </a:p>
          <a:p>
            <a:pPr lvl="1"/>
            <a:r>
              <a:rPr lang="cs-CZ" sz="2000"/>
              <a:t>Modifikace - pohled se změnil tím směrem, že mnohé náklady přestaly být chápány jako náklady </a:t>
            </a:r>
          </a:p>
          <a:p>
            <a:pPr lvl="1"/>
            <a:r>
              <a:rPr lang="cs-CZ" sz="2000"/>
              <a:t>Byly vysloveny závěry o nových potenciálních přínosech z vytvoření unie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cs-CZ"/>
              <a:t>Kritéria OCA</a:t>
            </a:r>
          </a:p>
        </p:txBody>
      </p:sp>
      <p:sp>
        <p:nvSpPr>
          <p:cNvPr id="91139" name="Rectangle 3"/>
          <p:cNvSpPr>
            <a:spLocks noGrp="1" noChangeArrowheads="1"/>
          </p:cNvSpPr>
          <p:nvPr>
            <p:ph idx="1"/>
          </p:nvPr>
        </p:nvSpPr>
        <p:spPr/>
        <p:txBody>
          <a:bodyPr/>
          <a:lstStyle/>
          <a:p>
            <a:r>
              <a:rPr lang="cs-CZ"/>
              <a:t>Postupně se formovala kritéria, která určovala, kdy budou náklady fixování kurzu nízké</a:t>
            </a:r>
          </a:p>
          <a:p>
            <a:r>
              <a:rPr lang="cs-CZ"/>
              <a:t>Kritéria OCA se týkají nákladů přizpůsobení při zasažení země asymetrickým (pro zemi specifickým) šokem</a:t>
            </a:r>
          </a:p>
          <a:p>
            <a:r>
              <a:rPr lang="cs-CZ"/>
              <a:t>V rámci vývoje byl tento přístup nahrazen analýzou jak nákladů, tak výnosů</a:t>
            </a:r>
          </a:p>
          <a:p>
            <a:pPr lvl="1"/>
            <a:r>
              <a:rPr lang="cs-CZ"/>
              <a:t>Přesto se dnes stále používá</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cs-CZ"/>
              <a:t>Kritéria OCA</a:t>
            </a:r>
          </a:p>
        </p:txBody>
      </p:sp>
      <p:sp>
        <p:nvSpPr>
          <p:cNvPr id="57347" name="Rectangle 3"/>
          <p:cNvSpPr>
            <a:spLocks noGrp="1" noChangeArrowheads="1"/>
          </p:cNvSpPr>
          <p:nvPr>
            <p:ph idx="1"/>
          </p:nvPr>
        </p:nvSpPr>
        <p:spPr/>
        <p:txBody>
          <a:bodyPr>
            <a:normAutofit lnSpcReduction="10000"/>
          </a:bodyPr>
          <a:lstStyle/>
          <a:p>
            <a:pPr>
              <a:lnSpc>
                <a:spcPct val="90000"/>
              </a:lnSpc>
            </a:pPr>
            <a:r>
              <a:rPr lang="cs-CZ"/>
              <a:t>Pružnost cen a mezd</a:t>
            </a:r>
          </a:p>
          <a:p>
            <a:pPr>
              <a:lnSpc>
                <a:spcPct val="90000"/>
              </a:lnSpc>
            </a:pPr>
            <a:r>
              <a:rPr lang="cs-CZ"/>
              <a:t>Mezinárodní mobilita VF v rámci unie</a:t>
            </a:r>
          </a:p>
          <a:p>
            <a:pPr>
              <a:lnSpc>
                <a:spcPct val="90000"/>
              </a:lnSpc>
            </a:pPr>
            <a:r>
              <a:rPr lang="cs-CZ"/>
              <a:t>Finanční integrace</a:t>
            </a:r>
          </a:p>
          <a:p>
            <a:pPr>
              <a:lnSpc>
                <a:spcPct val="90000"/>
              </a:lnSpc>
            </a:pPr>
            <a:r>
              <a:rPr lang="cs-CZ"/>
              <a:t>Otevřenost ekonomiky</a:t>
            </a:r>
          </a:p>
          <a:p>
            <a:pPr>
              <a:lnSpc>
                <a:spcPct val="90000"/>
              </a:lnSpc>
            </a:pPr>
            <a:r>
              <a:rPr lang="cs-CZ"/>
              <a:t>Diverzifikace produktu</a:t>
            </a:r>
          </a:p>
          <a:p>
            <a:pPr>
              <a:lnSpc>
                <a:spcPct val="90000"/>
              </a:lnSpc>
            </a:pPr>
            <a:r>
              <a:rPr lang="cs-CZ"/>
              <a:t>Podobnost v mírách inflace</a:t>
            </a:r>
          </a:p>
          <a:p>
            <a:pPr>
              <a:lnSpc>
                <a:spcPct val="90000"/>
              </a:lnSpc>
            </a:pPr>
            <a:r>
              <a:rPr lang="cs-CZ"/>
              <a:t>Fiskální integrace</a:t>
            </a:r>
          </a:p>
          <a:p>
            <a:pPr>
              <a:lnSpc>
                <a:spcPct val="90000"/>
              </a:lnSpc>
            </a:pPr>
            <a:r>
              <a:rPr lang="cs-CZ"/>
              <a:t>Stupeň politické integrace – nadnárodní měnová a fiskální politika.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3" name="Picture 5" descr="21vik24"/>
          <p:cNvPicPr>
            <a:picLocks noChangeAspect="1" noChangeArrowheads="1"/>
          </p:cNvPicPr>
          <p:nvPr/>
        </p:nvPicPr>
        <p:blipFill>
          <a:blip r:embed="rId3">
            <a:clrChange>
              <a:clrFrom>
                <a:srgbClr val="FFFFFF"/>
              </a:clrFrom>
              <a:clrTo>
                <a:srgbClr val="FFFFFF">
                  <a:alpha val="0"/>
                </a:srgbClr>
              </a:clrTo>
            </a:clrChange>
            <a:lum bright="-14000" contrast="22000"/>
            <a:extLst>
              <a:ext uri="{28A0092B-C50C-407E-A947-70E740481C1C}">
                <a14:useLocalDpi xmlns:a14="http://schemas.microsoft.com/office/drawing/2010/main" val="0"/>
              </a:ext>
            </a:extLst>
          </a:blip>
          <a:srcRect/>
          <a:stretch>
            <a:fillRect/>
          </a:stretch>
        </p:blipFill>
        <p:spPr bwMode="auto">
          <a:xfrm>
            <a:off x="7380288" y="5211763"/>
            <a:ext cx="1763712"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0" name="Rectangle 2"/>
          <p:cNvSpPr>
            <a:spLocks noGrp="1" noChangeArrowheads="1"/>
          </p:cNvSpPr>
          <p:nvPr>
            <p:ph type="title"/>
          </p:nvPr>
        </p:nvSpPr>
        <p:spPr/>
        <p:txBody>
          <a:bodyPr/>
          <a:lstStyle/>
          <a:p>
            <a:r>
              <a:rPr lang="cs-CZ"/>
              <a:t>Problematické oblasti kritérií OCA</a:t>
            </a:r>
          </a:p>
        </p:txBody>
      </p:sp>
      <p:sp>
        <p:nvSpPr>
          <p:cNvPr id="58371" name="Rectangle 3"/>
          <p:cNvSpPr>
            <a:spLocks noGrp="1" noChangeArrowheads="1"/>
          </p:cNvSpPr>
          <p:nvPr>
            <p:ph idx="1"/>
          </p:nvPr>
        </p:nvSpPr>
        <p:spPr/>
        <p:txBody>
          <a:bodyPr>
            <a:normAutofit lnSpcReduction="10000"/>
          </a:bodyPr>
          <a:lstStyle/>
          <a:p>
            <a:r>
              <a:rPr lang="cs-CZ"/>
              <a:t>Problém nemožnosti vyslovit závěr (problem of inconclusiveness) </a:t>
            </a:r>
          </a:p>
          <a:p>
            <a:pPr lvl="1"/>
            <a:r>
              <a:rPr lang="cs-CZ"/>
              <a:t>Studie se zaměřují na srovnání s USA nebo se stávajícími členy EMU </a:t>
            </a:r>
          </a:p>
          <a:p>
            <a:r>
              <a:rPr lang="cs-CZ"/>
              <a:t>Problém nekonzistence (problem of inconsistency </a:t>
            </a:r>
          </a:p>
          <a:p>
            <a:pPr lvl="1"/>
            <a:r>
              <a:rPr lang="cs-CZ"/>
              <a:t>Vzájemná protichůdnost některých kritérií</a:t>
            </a:r>
          </a:p>
          <a:p>
            <a:pPr lvl="1"/>
            <a:r>
              <a:rPr lang="cs-CZ"/>
              <a:t>Váha, která by měla být jednotlivým kritériím přiřazena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cs-CZ"/>
              <a:t>Problematické oblasti kritérií OCA</a:t>
            </a:r>
          </a:p>
        </p:txBody>
      </p:sp>
      <p:sp>
        <p:nvSpPr>
          <p:cNvPr id="59395" name="Rectangle 3"/>
          <p:cNvSpPr>
            <a:spLocks noGrp="1" noChangeArrowheads="1"/>
          </p:cNvSpPr>
          <p:nvPr>
            <p:ph idx="1"/>
          </p:nvPr>
        </p:nvSpPr>
        <p:spPr/>
        <p:txBody>
          <a:bodyPr/>
          <a:lstStyle/>
          <a:p>
            <a:r>
              <a:rPr lang="cs-CZ" sz="2600"/>
              <a:t>Otevřenost obchodu X diverzifikace ekonomiky</a:t>
            </a:r>
          </a:p>
          <a:p>
            <a:pPr lvl="1"/>
            <a:r>
              <a:rPr lang="cs-CZ" sz="2200"/>
              <a:t>Malé X velké země</a:t>
            </a:r>
          </a:p>
          <a:p>
            <a:r>
              <a:rPr lang="cs-CZ" sz="2600"/>
              <a:t>Kritérium diverzifikace X teorie koncentrace</a:t>
            </a:r>
          </a:p>
          <a:p>
            <a:pPr lvl="1"/>
            <a:r>
              <a:rPr lang="cs-CZ" sz="2200"/>
              <a:t>Měnová integrace v USA </a:t>
            </a:r>
          </a:p>
          <a:p>
            <a:pPr lvl="2"/>
            <a:r>
              <a:rPr lang="cs-CZ" sz="2000"/>
              <a:t>Nižší dopravní a transakční náklady</a:t>
            </a:r>
          </a:p>
          <a:p>
            <a:pPr lvl="2"/>
            <a:r>
              <a:rPr lang="cs-CZ" sz="2000"/>
              <a:t>Větší geografická koncentrace průmyslu </a:t>
            </a:r>
          </a:p>
          <a:p>
            <a:r>
              <a:rPr lang="cs-CZ" sz="2600"/>
              <a:t>Mobilita VF</a:t>
            </a:r>
          </a:p>
          <a:p>
            <a:pPr lvl="1"/>
            <a:r>
              <a:rPr lang="cs-CZ" sz="2200"/>
              <a:t>V EU politický problém (práce)</a:t>
            </a:r>
          </a:p>
          <a:p>
            <a:r>
              <a:rPr lang="cs-CZ" sz="2600"/>
              <a:t>Nižší inflace</a:t>
            </a:r>
          </a:p>
          <a:p>
            <a:pPr lvl="1"/>
            <a:r>
              <a:rPr lang="cs-CZ" sz="2200"/>
              <a:t>Před vytvořením X po vytvoření</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cs-CZ"/>
              <a:t>Náklady a přínosy unie</a:t>
            </a:r>
          </a:p>
        </p:txBody>
      </p:sp>
      <p:sp>
        <p:nvSpPr>
          <p:cNvPr id="60419" name="Rectangle 3"/>
          <p:cNvSpPr>
            <a:spLocks noGrp="1" noChangeArrowheads="1"/>
          </p:cNvSpPr>
          <p:nvPr>
            <p:ph idx="1"/>
          </p:nvPr>
        </p:nvSpPr>
        <p:spPr/>
        <p:txBody>
          <a:bodyPr/>
          <a:lstStyle/>
          <a:p>
            <a:pPr>
              <a:lnSpc>
                <a:spcPct val="90000"/>
              </a:lnSpc>
            </a:pPr>
            <a:r>
              <a:rPr lang="cs-CZ" sz="2100"/>
              <a:t>Přínosy</a:t>
            </a:r>
          </a:p>
          <a:p>
            <a:pPr lvl="1">
              <a:lnSpc>
                <a:spcPct val="90000"/>
              </a:lnSpc>
            </a:pPr>
            <a:r>
              <a:rPr lang="cs-CZ" sz="2000"/>
              <a:t>Eliminace spekulativních toků kapitálu</a:t>
            </a:r>
          </a:p>
          <a:p>
            <a:pPr lvl="1">
              <a:lnSpc>
                <a:spcPct val="90000"/>
              </a:lnSpc>
            </a:pPr>
            <a:r>
              <a:rPr lang="cs-CZ" sz="2000"/>
              <a:t>Zmizení nejistoty ohledně výkyvů kurzů uvnitř oblasti, což posílí vnitřní trh a podnítí obchod</a:t>
            </a:r>
          </a:p>
          <a:p>
            <a:pPr lvl="1">
              <a:lnSpc>
                <a:spcPct val="90000"/>
              </a:lnSpc>
            </a:pPr>
            <a:r>
              <a:rPr lang="cs-CZ" sz="2000"/>
              <a:t>Nižší investiční rizika a z toho plynoucí nárůst zahraničních investic mezi členskými státy </a:t>
            </a:r>
          </a:p>
          <a:p>
            <a:pPr lvl="1">
              <a:lnSpc>
                <a:spcPct val="90000"/>
              </a:lnSpc>
            </a:pPr>
            <a:r>
              <a:rPr lang="cs-CZ" sz="2000"/>
              <a:t>Úspora na devizových rezervách (členské státy nemusí držet rezervy pro transakce v rámci unie) </a:t>
            </a:r>
          </a:p>
          <a:p>
            <a:pPr lvl="1">
              <a:lnSpc>
                <a:spcPct val="90000"/>
              </a:lnSpc>
            </a:pPr>
            <a:r>
              <a:rPr lang="cs-CZ" sz="2000"/>
              <a:t>Snížené transakční náklady </a:t>
            </a:r>
          </a:p>
          <a:p>
            <a:pPr lvl="1">
              <a:lnSpc>
                <a:spcPct val="90000"/>
              </a:lnSpc>
            </a:pPr>
            <a:r>
              <a:rPr lang="cs-CZ" sz="2000"/>
              <a:t>Měnová integrace může stimulovat sjednocení hospodářských politik a nakonec také hospodářskou integraci. </a:t>
            </a:r>
          </a:p>
          <a:p>
            <a:pPr lvl="1">
              <a:lnSpc>
                <a:spcPct val="90000"/>
              </a:lnSpc>
            </a:pPr>
            <a:r>
              <a:rPr lang="cs-CZ" sz="2000"/>
              <a:t>Větší cenová transparentnost, která podnítí konkurenci</a:t>
            </a:r>
          </a:p>
          <a:p>
            <a:pPr lvl="1">
              <a:lnSpc>
                <a:spcPct val="90000"/>
              </a:lnSpc>
            </a:pPr>
            <a:r>
              <a:rPr lang="cs-CZ" sz="2000"/>
              <a:t>Transparentnější a prohloubenější finanční trhy</a:t>
            </a:r>
          </a:p>
          <a:p>
            <a:pPr lvl="1">
              <a:lnSpc>
                <a:spcPct val="90000"/>
              </a:lnSpc>
            </a:pPr>
            <a:r>
              <a:rPr lang="cs-CZ" sz="2000"/>
              <a:t>Větší mezinárodní cirkulace společné měny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636</TotalTime>
  <Words>1126</Words>
  <Application>Microsoft Office PowerPoint</Application>
  <PresentationFormat>Předvádění na obrazovce (4:3)</PresentationFormat>
  <Paragraphs>246</Paragraphs>
  <Slides>29</Slides>
  <Notes>19</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29</vt:i4>
      </vt:variant>
    </vt:vector>
  </HeadingPairs>
  <TitlesOfParts>
    <vt:vector size="35" baseType="lpstr">
      <vt:lpstr>Arial</vt:lpstr>
      <vt:lpstr>Garamond</vt:lpstr>
      <vt:lpstr>Times New Roman</vt:lpstr>
      <vt:lpstr>Wingdings</vt:lpstr>
      <vt:lpstr>Cesta</vt:lpstr>
      <vt:lpstr>Graf aplikace Microsoft Office Excel</vt:lpstr>
      <vt:lpstr>EURO – historie, současnost, budoucnost</vt:lpstr>
      <vt:lpstr>Struktura prezentace</vt:lpstr>
      <vt:lpstr>Teorie optimálních měnových oblastí</vt:lpstr>
      <vt:lpstr>Teorie optimálních měnových oblastí</vt:lpstr>
      <vt:lpstr>Kritéria OCA</vt:lpstr>
      <vt:lpstr>Kritéria OCA</vt:lpstr>
      <vt:lpstr>Problematické oblasti kritérií OCA</vt:lpstr>
      <vt:lpstr>Problematické oblasti kritérií OCA</vt:lpstr>
      <vt:lpstr>Náklady a přínosy unie</vt:lpstr>
      <vt:lpstr>Náklady a přínosy unie</vt:lpstr>
      <vt:lpstr>Náklady a výnosy měnové integrace dle OCA</vt:lpstr>
      <vt:lpstr>Problém srovnání nákladů a přínosu unie</vt:lpstr>
      <vt:lpstr>Aplikace OCA</vt:lpstr>
      <vt:lpstr>Vznik EMU a OCA</vt:lpstr>
      <vt:lpstr>EMU jako vynucená měnová oblast</vt:lpstr>
      <vt:lpstr>Maastrichtská kritéria</vt:lpstr>
      <vt:lpstr>Maastrichtská kritéria</vt:lpstr>
      <vt:lpstr>Podstata MK</vt:lpstr>
      <vt:lpstr>Problematické oblasti MK</vt:lpstr>
      <vt:lpstr>Problematické oblasti Maastrichtu</vt:lpstr>
      <vt:lpstr>Inflační kritérium a jeho alternativy</vt:lpstr>
      <vt:lpstr>Politické aspekty Maastrichtu</vt:lpstr>
      <vt:lpstr>Politické aspekty Maastrichtu</vt:lpstr>
      <vt:lpstr>Politické aspekty Maastrichtu</vt:lpstr>
      <vt:lpstr>Skutečné cíle Maastrichtu</vt:lpstr>
      <vt:lpstr>Vládní dluh před vznikem EMU</vt:lpstr>
      <vt:lpstr>Rozpočtový deficit před vznikem EMU</vt:lpstr>
      <vt:lpstr>Plnění inflační MK od vzniku EMU  (od vstupu do EU)</vt:lpstr>
      <vt:lpstr>Závěr</vt:lpstr>
    </vt:vector>
  </TitlesOfParts>
  <Company>ESF -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Politické a ekonomické aspekty EMU</dc:title>
  <dc:creator>Tomas Paleta</dc:creator>
  <cp:lastModifiedBy>TP</cp:lastModifiedBy>
  <cp:revision>15</cp:revision>
  <dcterms:created xsi:type="dcterms:W3CDTF">2009-11-30T19:40:27Z</dcterms:created>
  <dcterms:modified xsi:type="dcterms:W3CDTF">2012-04-23T12:02:12Z</dcterms:modified>
</cp:coreProperties>
</file>