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2" r:id="rId2"/>
  </p:sldMasterIdLst>
  <p:notesMasterIdLst>
    <p:notesMasterId r:id="rId81"/>
  </p:notesMasterIdLst>
  <p:handoutMasterIdLst>
    <p:handoutMasterId r:id="rId82"/>
  </p:handoutMasterIdLst>
  <p:sldIdLst>
    <p:sldId id="279" r:id="rId3"/>
    <p:sldId id="280" r:id="rId4"/>
    <p:sldId id="281" r:id="rId5"/>
    <p:sldId id="430" r:id="rId6"/>
    <p:sldId id="431" r:id="rId7"/>
    <p:sldId id="433" r:id="rId8"/>
    <p:sldId id="434" r:id="rId9"/>
    <p:sldId id="471" r:id="rId10"/>
    <p:sldId id="437" r:id="rId11"/>
    <p:sldId id="438" r:id="rId12"/>
    <p:sldId id="435" r:id="rId13"/>
    <p:sldId id="439" r:id="rId14"/>
    <p:sldId id="440" r:id="rId15"/>
    <p:sldId id="441" r:id="rId16"/>
    <p:sldId id="444" r:id="rId17"/>
    <p:sldId id="442" r:id="rId18"/>
    <p:sldId id="443" r:id="rId19"/>
    <p:sldId id="446" r:id="rId20"/>
    <p:sldId id="447" r:id="rId21"/>
    <p:sldId id="448" r:id="rId22"/>
    <p:sldId id="449" r:id="rId23"/>
    <p:sldId id="467" r:id="rId24"/>
    <p:sldId id="468" r:id="rId25"/>
    <p:sldId id="469" r:id="rId26"/>
    <p:sldId id="470" r:id="rId27"/>
    <p:sldId id="282" r:id="rId28"/>
    <p:sldId id="283" r:id="rId29"/>
    <p:sldId id="486" r:id="rId30"/>
    <p:sldId id="284" r:id="rId31"/>
    <p:sldId id="285" r:id="rId32"/>
    <p:sldId id="286" r:id="rId33"/>
    <p:sldId id="287" r:id="rId34"/>
    <p:sldId id="288" r:id="rId35"/>
    <p:sldId id="289" r:id="rId36"/>
    <p:sldId id="290" r:id="rId37"/>
    <p:sldId id="489" r:id="rId38"/>
    <p:sldId id="291" r:id="rId39"/>
    <p:sldId id="292" r:id="rId40"/>
    <p:sldId id="293" r:id="rId41"/>
    <p:sldId id="294" r:id="rId42"/>
    <p:sldId id="295" r:id="rId43"/>
    <p:sldId id="296" r:id="rId44"/>
    <p:sldId id="499" r:id="rId45"/>
    <p:sldId id="299" r:id="rId46"/>
    <p:sldId id="300" r:id="rId47"/>
    <p:sldId id="301" r:id="rId48"/>
    <p:sldId id="302" r:id="rId49"/>
    <p:sldId id="303" r:id="rId50"/>
    <p:sldId id="304" r:id="rId51"/>
    <p:sldId id="305" r:id="rId52"/>
    <p:sldId id="306" r:id="rId53"/>
    <p:sldId id="307" r:id="rId54"/>
    <p:sldId id="308" r:id="rId55"/>
    <p:sldId id="319" r:id="rId56"/>
    <p:sldId id="495" r:id="rId57"/>
    <p:sldId id="490" r:id="rId58"/>
    <p:sldId id="331" r:id="rId59"/>
    <p:sldId id="332" r:id="rId60"/>
    <p:sldId id="337" r:id="rId61"/>
    <p:sldId id="338" r:id="rId62"/>
    <p:sldId id="493" r:id="rId63"/>
    <p:sldId id="347" r:id="rId64"/>
    <p:sldId id="348" r:id="rId65"/>
    <p:sldId id="350" r:id="rId66"/>
    <p:sldId id="472" r:id="rId67"/>
    <p:sldId id="479" r:id="rId68"/>
    <p:sldId id="473" r:id="rId69"/>
    <p:sldId id="476" r:id="rId70"/>
    <p:sldId id="474" r:id="rId71"/>
    <p:sldId id="475" r:id="rId72"/>
    <p:sldId id="477" r:id="rId73"/>
    <p:sldId id="478" r:id="rId74"/>
    <p:sldId id="480" r:id="rId75"/>
    <p:sldId id="481" r:id="rId76"/>
    <p:sldId id="482" r:id="rId77"/>
    <p:sldId id="496" r:id="rId78"/>
    <p:sldId id="497" r:id="rId79"/>
    <p:sldId id="411" r:id="rId80"/>
  </p:sldIdLst>
  <p:sldSz cx="10693400" cy="7561263"/>
  <p:notesSz cx="6794500" cy="9931400"/>
  <p:defaultTextStyle>
    <a:defPPr>
      <a:defRPr lang="de-DE"/>
    </a:defPPr>
    <a:lvl1pPr algn="l" rtl="0" fontAlgn="base">
      <a:spcBef>
        <a:spcPct val="0"/>
      </a:spcBef>
      <a:spcAft>
        <a:spcPct val="0"/>
      </a:spcAft>
      <a:defRPr sz="2600" kern="1200">
        <a:solidFill>
          <a:schemeClr val="bg2"/>
        </a:solidFill>
        <a:latin typeface="Arial" charset="0"/>
        <a:ea typeface="+mn-ea"/>
        <a:cs typeface="Arial" charset="0"/>
      </a:defRPr>
    </a:lvl1pPr>
    <a:lvl2pPr marL="457200" algn="l" rtl="0" fontAlgn="base">
      <a:spcBef>
        <a:spcPct val="0"/>
      </a:spcBef>
      <a:spcAft>
        <a:spcPct val="0"/>
      </a:spcAft>
      <a:defRPr sz="2600" kern="1200">
        <a:solidFill>
          <a:schemeClr val="bg2"/>
        </a:solidFill>
        <a:latin typeface="Arial" charset="0"/>
        <a:ea typeface="+mn-ea"/>
        <a:cs typeface="Arial" charset="0"/>
      </a:defRPr>
    </a:lvl2pPr>
    <a:lvl3pPr marL="914400" algn="l" rtl="0" fontAlgn="base">
      <a:spcBef>
        <a:spcPct val="0"/>
      </a:spcBef>
      <a:spcAft>
        <a:spcPct val="0"/>
      </a:spcAft>
      <a:defRPr sz="2600" kern="1200">
        <a:solidFill>
          <a:schemeClr val="bg2"/>
        </a:solidFill>
        <a:latin typeface="Arial" charset="0"/>
        <a:ea typeface="+mn-ea"/>
        <a:cs typeface="Arial" charset="0"/>
      </a:defRPr>
    </a:lvl3pPr>
    <a:lvl4pPr marL="1371600" algn="l" rtl="0" fontAlgn="base">
      <a:spcBef>
        <a:spcPct val="0"/>
      </a:spcBef>
      <a:spcAft>
        <a:spcPct val="0"/>
      </a:spcAft>
      <a:defRPr sz="2600" kern="1200">
        <a:solidFill>
          <a:schemeClr val="bg2"/>
        </a:solidFill>
        <a:latin typeface="Arial" charset="0"/>
        <a:ea typeface="+mn-ea"/>
        <a:cs typeface="Arial" charset="0"/>
      </a:defRPr>
    </a:lvl4pPr>
    <a:lvl5pPr marL="1828800" algn="l" rtl="0" fontAlgn="base">
      <a:spcBef>
        <a:spcPct val="0"/>
      </a:spcBef>
      <a:spcAft>
        <a:spcPct val="0"/>
      </a:spcAft>
      <a:defRPr sz="2600" kern="1200">
        <a:solidFill>
          <a:schemeClr val="bg2"/>
        </a:solidFill>
        <a:latin typeface="Arial" charset="0"/>
        <a:ea typeface="+mn-ea"/>
        <a:cs typeface="Arial" charset="0"/>
      </a:defRPr>
    </a:lvl5pPr>
    <a:lvl6pPr marL="2286000" algn="l" defTabSz="914400" rtl="0" eaLnBrk="1" latinLnBrk="0" hangingPunct="1">
      <a:defRPr sz="2600" kern="1200">
        <a:solidFill>
          <a:schemeClr val="bg2"/>
        </a:solidFill>
        <a:latin typeface="Arial" charset="0"/>
        <a:ea typeface="+mn-ea"/>
        <a:cs typeface="Arial" charset="0"/>
      </a:defRPr>
    </a:lvl6pPr>
    <a:lvl7pPr marL="2743200" algn="l" defTabSz="914400" rtl="0" eaLnBrk="1" latinLnBrk="0" hangingPunct="1">
      <a:defRPr sz="2600" kern="1200">
        <a:solidFill>
          <a:schemeClr val="bg2"/>
        </a:solidFill>
        <a:latin typeface="Arial" charset="0"/>
        <a:ea typeface="+mn-ea"/>
        <a:cs typeface="Arial" charset="0"/>
      </a:defRPr>
    </a:lvl7pPr>
    <a:lvl8pPr marL="3200400" algn="l" defTabSz="914400" rtl="0" eaLnBrk="1" latinLnBrk="0" hangingPunct="1">
      <a:defRPr sz="2600" kern="1200">
        <a:solidFill>
          <a:schemeClr val="bg2"/>
        </a:solidFill>
        <a:latin typeface="Arial" charset="0"/>
        <a:ea typeface="+mn-ea"/>
        <a:cs typeface="Arial" charset="0"/>
      </a:defRPr>
    </a:lvl8pPr>
    <a:lvl9pPr marL="3657600" algn="l" defTabSz="914400" rtl="0" eaLnBrk="1" latinLnBrk="0" hangingPunct="1">
      <a:defRPr sz="2600" kern="1200">
        <a:solidFill>
          <a:schemeClr val="bg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C973E"/>
    <a:srgbClr val="FFE87F"/>
    <a:srgbClr val="F04C3E"/>
    <a:srgbClr val="95CB9E"/>
    <a:srgbClr val="C893C7"/>
    <a:srgbClr val="91278F"/>
    <a:srgbClr val="7FC0D6"/>
  </p:clrMru>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96170" autoAdjust="0"/>
  </p:normalViewPr>
  <p:slideViewPr>
    <p:cSldViewPr snapToGrid="0">
      <p:cViewPr varScale="1">
        <p:scale>
          <a:sx n="70" d="100"/>
          <a:sy n="70" d="100"/>
        </p:scale>
        <p:origin x="-864" y="-90"/>
      </p:cViewPr>
      <p:guideLst>
        <p:guide orient="horz" pos="2381"/>
        <p:guide pos="3368"/>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handoutMaster" Target="handoutMasters/handoutMaster1.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22" name="Rectangle 6"/>
          <p:cNvSpPr>
            <a:spLocks noChangeArrowheads="1"/>
          </p:cNvSpPr>
          <p:nvPr/>
        </p:nvSpPr>
        <p:spPr bwMode="auto">
          <a:xfrm>
            <a:off x="158750" y="9577388"/>
            <a:ext cx="1233488" cy="139700"/>
          </a:xfrm>
          <a:prstGeom prst="rect">
            <a:avLst/>
          </a:prstGeom>
          <a:noFill/>
          <a:ln w="9525">
            <a:noFill/>
            <a:miter lim="800000"/>
            <a:headEnd/>
            <a:tailEnd/>
          </a:ln>
          <a:effectLst/>
        </p:spPr>
        <p:txBody>
          <a:bodyPr lIns="0" tIns="0" rIns="0" bIns="0"/>
          <a:lstStyle/>
          <a:p>
            <a:pPr>
              <a:defRPr/>
            </a:pPr>
            <a:fld id="{B3A415A9-EC7B-49A8-B656-57054EAAE415}" type="datetime3">
              <a:rPr lang="en-US" sz="1100">
                <a:solidFill>
                  <a:schemeClr val="tx1"/>
                </a:solidFill>
              </a:rPr>
              <a:pPr>
                <a:defRPr/>
              </a:pPr>
              <a:t>18 April 2012</a:t>
            </a:fld>
            <a:endParaRPr lang="en-US" sz="1100" dirty="0">
              <a:solidFill>
                <a:schemeClr val="tx1"/>
              </a:solidFill>
            </a:endParaRPr>
          </a:p>
        </p:txBody>
      </p:sp>
      <p:sp>
        <p:nvSpPr>
          <p:cNvPr id="86023" name="Rectangle 7"/>
          <p:cNvSpPr>
            <a:spLocks noChangeArrowheads="1"/>
          </p:cNvSpPr>
          <p:nvPr/>
        </p:nvSpPr>
        <p:spPr bwMode="auto">
          <a:xfrm>
            <a:off x="1536700" y="9577388"/>
            <a:ext cx="635000" cy="190500"/>
          </a:xfrm>
          <a:prstGeom prst="rect">
            <a:avLst/>
          </a:prstGeom>
          <a:noFill/>
          <a:ln w="9525">
            <a:noFill/>
            <a:miter lim="800000"/>
            <a:headEnd/>
            <a:tailEnd/>
          </a:ln>
          <a:effectLst/>
        </p:spPr>
        <p:txBody>
          <a:bodyPr lIns="0" tIns="0" rIns="0" bIns="0"/>
          <a:lstStyle/>
          <a:p>
            <a:pPr>
              <a:defRPr/>
            </a:pPr>
            <a:r>
              <a:rPr lang="en-US" sz="1100" dirty="0">
                <a:solidFill>
                  <a:schemeClr val="tx1"/>
                </a:solidFill>
              </a:rPr>
              <a:t>Page </a:t>
            </a:r>
            <a:fld id="{8A662D67-BAB9-4B8B-8F31-1B0E65835568}" type="slidenum">
              <a:rPr lang="en-US" sz="1100">
                <a:solidFill>
                  <a:schemeClr val="tx1"/>
                </a:solidFill>
              </a:rPr>
              <a:pPr>
                <a:defRPr/>
              </a:pPr>
              <a:t>‹#›</a:t>
            </a:fld>
            <a:endParaRPr lang="en-US" sz="1100" dirty="0">
              <a:solidFill>
                <a:schemeClr val="tx1"/>
              </a:solidFill>
            </a:endParaRPr>
          </a:p>
        </p:txBody>
      </p:sp>
      <p:sp>
        <p:nvSpPr>
          <p:cNvPr id="86024" name="Rectangle 8"/>
          <p:cNvSpPr>
            <a:spLocks noChangeArrowheads="1"/>
          </p:cNvSpPr>
          <p:nvPr/>
        </p:nvSpPr>
        <p:spPr bwMode="auto">
          <a:xfrm>
            <a:off x="2363788" y="9577388"/>
            <a:ext cx="1970087" cy="190500"/>
          </a:xfrm>
          <a:prstGeom prst="rect">
            <a:avLst/>
          </a:prstGeom>
          <a:noFill/>
          <a:ln w="9525">
            <a:noFill/>
            <a:miter lim="800000"/>
            <a:headEnd/>
            <a:tailEnd/>
          </a:ln>
          <a:effectLst/>
        </p:spPr>
        <p:txBody>
          <a:bodyPr lIns="0" tIns="0" rIns="0" bIns="0"/>
          <a:lstStyle/>
          <a:p>
            <a:pPr>
              <a:defRPr/>
            </a:pPr>
            <a:r>
              <a:rPr lang="en-US" sz="1100" dirty="0">
                <a:solidFill>
                  <a:schemeClr val="tx1"/>
                </a:solidFill>
              </a:rPr>
              <a:t>Presentation title</a:t>
            </a:r>
          </a:p>
        </p:txBody>
      </p:sp>
      <p:pic>
        <p:nvPicPr>
          <p:cNvPr id="30725" name="Picture 9" descr="logo_tagblack"/>
          <p:cNvPicPr>
            <a:picLocks noChangeAspect="1" noChangeArrowheads="1"/>
          </p:cNvPicPr>
          <p:nvPr/>
        </p:nvPicPr>
        <p:blipFill>
          <a:blip r:embed="rId2"/>
          <a:srcRect/>
          <a:stretch>
            <a:fillRect/>
          </a:stretch>
        </p:blipFill>
        <p:spPr bwMode="auto">
          <a:xfrm>
            <a:off x="5187950" y="9437688"/>
            <a:ext cx="1422400" cy="323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4"/>
          <p:cNvSpPr>
            <a:spLocks noGrp="1" noRot="1" noChangeAspect="1" noChangeArrowheads="1" noTextEdit="1"/>
          </p:cNvSpPr>
          <p:nvPr>
            <p:ph type="sldImg" idx="2"/>
          </p:nvPr>
        </p:nvSpPr>
        <p:spPr bwMode="auto">
          <a:xfrm>
            <a:off x="765175" y="193675"/>
            <a:ext cx="5267325" cy="3725863"/>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gray">
          <a:xfrm>
            <a:off x="258763" y="4105275"/>
            <a:ext cx="6276975" cy="50831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1270" name="Rectangle 6"/>
          <p:cNvSpPr>
            <a:spLocks noGrp="1" noChangeArrowheads="1"/>
          </p:cNvSpPr>
          <p:nvPr>
            <p:ph type="ftr" sz="quarter" idx="4"/>
          </p:nvPr>
        </p:nvSpPr>
        <p:spPr bwMode="auto">
          <a:xfrm>
            <a:off x="0" y="9434513"/>
            <a:ext cx="5770563" cy="495300"/>
          </a:xfrm>
          <a:prstGeom prst="rect">
            <a:avLst/>
          </a:prstGeom>
          <a:noFill/>
          <a:ln w="9525">
            <a:noFill/>
            <a:miter lim="800000"/>
            <a:headEnd/>
            <a:tailEnd/>
          </a:ln>
          <a:effectLst/>
        </p:spPr>
        <p:txBody>
          <a:bodyPr vert="horz" wrap="square" lIns="95557" tIns="47779" rIns="95557" bIns="47779" numCol="1" anchor="b" anchorCtr="0" compatLnSpc="1">
            <a:prstTxWarp prst="textNoShape">
              <a:avLst/>
            </a:prstTxWarp>
          </a:bodyPr>
          <a:lstStyle>
            <a:lvl1pPr defTabSz="955830">
              <a:spcBef>
                <a:spcPct val="0"/>
              </a:spcBef>
              <a:buClrTx/>
              <a:buSzTx/>
              <a:buFontTx/>
              <a:buNone/>
              <a:defRPr sz="1100">
                <a:solidFill>
                  <a:schemeClr val="tx1"/>
                </a:solidFill>
                <a:cs typeface="+mn-cs"/>
              </a:defRPr>
            </a:lvl1pPr>
          </a:lstStyle>
          <a:p>
            <a:pPr>
              <a:defRPr/>
            </a:pPr>
            <a:r>
              <a:rPr lang="de-DE"/>
              <a:t> </a:t>
            </a:r>
          </a:p>
        </p:txBody>
      </p:sp>
      <p:sp>
        <p:nvSpPr>
          <p:cNvPr id="11271" name="Rectangle 7"/>
          <p:cNvSpPr>
            <a:spLocks noGrp="1" noChangeArrowheads="1"/>
          </p:cNvSpPr>
          <p:nvPr>
            <p:ph type="sldNum" sz="quarter" idx="5"/>
          </p:nvPr>
        </p:nvSpPr>
        <p:spPr bwMode="auto">
          <a:xfrm>
            <a:off x="5894388" y="9434513"/>
            <a:ext cx="898525" cy="495300"/>
          </a:xfrm>
          <a:prstGeom prst="rect">
            <a:avLst/>
          </a:prstGeom>
          <a:noFill/>
          <a:ln w="9525">
            <a:noFill/>
            <a:miter lim="800000"/>
            <a:headEnd/>
            <a:tailEnd/>
          </a:ln>
          <a:effectLst/>
        </p:spPr>
        <p:txBody>
          <a:bodyPr vert="horz" wrap="square" lIns="95557" tIns="47779" rIns="95557" bIns="47779" numCol="1" anchor="b" anchorCtr="0" compatLnSpc="1">
            <a:prstTxWarp prst="textNoShape">
              <a:avLst/>
            </a:prstTxWarp>
          </a:bodyPr>
          <a:lstStyle>
            <a:lvl1pPr algn="r" defTabSz="955830">
              <a:spcBef>
                <a:spcPct val="0"/>
              </a:spcBef>
              <a:buClrTx/>
              <a:buSzTx/>
              <a:buFontTx/>
              <a:buNone/>
              <a:defRPr sz="1100">
                <a:solidFill>
                  <a:schemeClr val="tx1"/>
                </a:solidFill>
                <a:cs typeface="+mn-cs"/>
              </a:defRPr>
            </a:lvl1pPr>
          </a:lstStyle>
          <a:p>
            <a:pPr>
              <a:defRPr/>
            </a:pPr>
            <a:fld id="{9BDA643F-95D4-48D1-A228-FAACD8FC5E3A}" type="slidenum">
              <a:rPr lang="de-DE"/>
              <a:pPr>
                <a:defRPr/>
              </a:pPr>
              <a:t>‹#›</a:t>
            </a:fld>
            <a:endParaRPr lang="de-DE"/>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20000"/>
      </a:spcBef>
      <a:spcAft>
        <a:spcPct val="0"/>
      </a:spcAft>
      <a:buClr>
        <a:srgbClr val="FFD200"/>
      </a:buClr>
      <a:buSzPct val="75000"/>
      <a:buFont typeface="Arial" charset="0"/>
      <a:defRPr sz="1000" kern="1200">
        <a:solidFill>
          <a:schemeClr val="tx1"/>
        </a:solidFill>
        <a:latin typeface="Arial" charset="0"/>
        <a:ea typeface="+mn-ea"/>
        <a:cs typeface="+mn-cs"/>
      </a:defRPr>
    </a:lvl1pPr>
    <a:lvl2pPr marL="176213" indent="-174625" algn="l" rtl="0" eaLnBrk="0" fontAlgn="base" hangingPunct="0">
      <a:spcBef>
        <a:spcPct val="20000"/>
      </a:spcBef>
      <a:spcAft>
        <a:spcPct val="0"/>
      </a:spcAft>
      <a:buClr>
        <a:schemeClr val="hlink"/>
      </a:buClr>
      <a:buSzPct val="75000"/>
      <a:buFont typeface="Arial" charset="0"/>
      <a:buChar char="►"/>
      <a:defRPr sz="1000" kern="1200">
        <a:solidFill>
          <a:schemeClr val="tx1"/>
        </a:solidFill>
        <a:latin typeface="Arial" charset="0"/>
        <a:ea typeface="+mn-ea"/>
        <a:cs typeface="+mn-cs"/>
      </a:defRPr>
    </a:lvl2pPr>
    <a:lvl3pPr marL="355600" indent="-177800" algn="l" rtl="0" eaLnBrk="0" fontAlgn="base" hangingPunct="0">
      <a:spcBef>
        <a:spcPct val="20000"/>
      </a:spcBef>
      <a:spcAft>
        <a:spcPct val="0"/>
      </a:spcAft>
      <a:buClr>
        <a:schemeClr val="hlink"/>
      </a:buClr>
      <a:buSzPct val="75000"/>
      <a:buFont typeface="Arial" charset="0"/>
      <a:buChar char="►"/>
      <a:defRPr sz="1000" kern="1200">
        <a:solidFill>
          <a:schemeClr val="tx1"/>
        </a:solidFill>
        <a:latin typeface="Arial" charset="0"/>
        <a:ea typeface="+mn-ea"/>
        <a:cs typeface="+mn-cs"/>
      </a:defRPr>
    </a:lvl3pPr>
    <a:lvl4pPr marL="534988" indent="-177800" algn="l" rtl="0" eaLnBrk="0" fontAlgn="base" hangingPunct="0">
      <a:spcBef>
        <a:spcPct val="20000"/>
      </a:spcBef>
      <a:spcAft>
        <a:spcPct val="0"/>
      </a:spcAft>
      <a:buClr>
        <a:schemeClr val="hlink"/>
      </a:buClr>
      <a:buSzPct val="75000"/>
      <a:buFont typeface="Arial" charset="0"/>
      <a:buChar char="►"/>
      <a:defRPr sz="1000" kern="1200">
        <a:solidFill>
          <a:schemeClr val="tx1"/>
        </a:solidFill>
        <a:latin typeface="Arial" charset="0"/>
        <a:ea typeface="+mn-ea"/>
        <a:cs typeface="+mn-cs"/>
      </a:defRPr>
    </a:lvl4pPr>
    <a:lvl5pPr marL="717550" indent="-180975" algn="l" rtl="0" eaLnBrk="0" fontAlgn="base" hangingPunct="0">
      <a:spcBef>
        <a:spcPct val="20000"/>
      </a:spcBef>
      <a:spcAft>
        <a:spcPct val="0"/>
      </a:spcAft>
      <a:buClr>
        <a:schemeClr val="hlink"/>
      </a:buClr>
      <a:buSzPct val="75000"/>
      <a:buFont typeface="Arial" charset="0"/>
      <a:buChar char="►"/>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63490" name="Rectangle 7"/>
          <p:cNvSpPr>
            <a:spLocks noGrp="1" noChangeArrowheads="1"/>
          </p:cNvSpPr>
          <p:nvPr>
            <p:ph type="sldNum" sz="quarter" idx="5"/>
          </p:nvPr>
        </p:nvSpPr>
        <p:spPr>
          <a:noFill/>
        </p:spPr>
        <p:txBody>
          <a:bodyPr/>
          <a:lstStyle/>
          <a:p>
            <a:pPr defTabSz="955675"/>
            <a:fld id="{C869467F-048D-4F97-BE62-086450AE4AEA}" type="slidenum">
              <a:rPr lang="de-DE" smtClean="0">
                <a:cs typeface="Arial" charset="0"/>
              </a:rPr>
              <a:pPr defTabSz="955675"/>
              <a:t>31</a:t>
            </a:fld>
            <a:endParaRPr lang="de-DE" smtClean="0">
              <a:cs typeface="Arial" charset="0"/>
            </a:endParaRPr>
          </a:p>
        </p:txBody>
      </p:sp>
      <p:sp>
        <p:nvSpPr>
          <p:cNvPr id="63491" name="Rectangle 2"/>
          <p:cNvSpPr>
            <a:spLocks noGrp="1" noRot="1" noChangeAspect="1" noChangeArrowheads="1" noTextEdit="1"/>
          </p:cNvSpPr>
          <p:nvPr>
            <p:ph type="sldImg"/>
          </p:nvPr>
        </p:nvSpPr>
        <p:spPr>
          <a:xfrm>
            <a:off x="774700" y="752475"/>
            <a:ext cx="5245100" cy="3709988"/>
          </a:xfrm>
          <a:ln/>
        </p:spPr>
      </p:sp>
      <p:sp>
        <p:nvSpPr>
          <p:cNvPr id="63492"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116738" name="Rectangle 7"/>
          <p:cNvSpPr>
            <a:spLocks noGrp="1" noChangeArrowheads="1"/>
          </p:cNvSpPr>
          <p:nvPr>
            <p:ph type="sldNum" sz="quarter" idx="5"/>
          </p:nvPr>
        </p:nvSpPr>
        <p:spPr>
          <a:noFill/>
        </p:spPr>
        <p:txBody>
          <a:bodyPr/>
          <a:lstStyle/>
          <a:p>
            <a:pPr defTabSz="955675"/>
            <a:fld id="{C937B59F-61B7-4D89-98D5-1F60E06DFF4D}" type="slidenum">
              <a:rPr lang="de-DE" smtClean="0">
                <a:cs typeface="Arial" charset="0"/>
              </a:rPr>
              <a:pPr defTabSz="955675"/>
              <a:t>74</a:t>
            </a:fld>
            <a:endParaRPr lang="de-DE" smtClean="0">
              <a:cs typeface="Arial"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xfrm>
            <a:off x="777875" y="4405313"/>
            <a:ext cx="5238750" cy="4822825"/>
          </a:xfrm>
          <a:noFill/>
          <a:ln/>
        </p:spPr>
        <p:txBody>
          <a:bodyPr/>
          <a:lstStyle/>
          <a:p>
            <a:pPr eaLnBrk="1" hangingPunct="1"/>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Rot="1" noChangeAspect="1" noChangeArrowheads="1" noTextEdit="1"/>
          </p:cNvSpPr>
          <p:nvPr>
            <p:ph type="sldImg"/>
          </p:nvPr>
        </p:nvSpPr>
        <p:spPr>
          <a:ln/>
        </p:spPr>
      </p:sp>
      <p:sp>
        <p:nvSpPr>
          <p:cNvPr id="120834" name="Rectangle 3"/>
          <p:cNvSpPr>
            <a:spLocks noGrp="1" noChangeArrowheads="1"/>
          </p:cNvSpPr>
          <p:nvPr>
            <p:ph type="body" idx="1"/>
          </p:nvPr>
        </p:nvSpPr>
        <p:spPr>
          <a:noFill/>
          <a:ln/>
        </p:spPr>
        <p:txBody>
          <a:bodyPr/>
          <a:lstStyle/>
          <a:p>
            <a:pPr eaLnBrk="1" hangingPunct="1"/>
            <a:r>
              <a:rPr lang="en-GB" smtClean="0"/>
              <a:t>It is possible to apply this template to exiting presentations.</a:t>
            </a:r>
          </a:p>
          <a:p>
            <a:pPr lvl="1" indent="177800" eaLnBrk="1" hangingPunct="1"/>
            <a:r>
              <a:rPr lang="en-GB" smtClean="0"/>
              <a:t>Have the latest presentation template open</a:t>
            </a:r>
          </a:p>
          <a:p>
            <a:pPr lvl="1" indent="177800" eaLnBrk="1" hangingPunct="1"/>
            <a:r>
              <a:rPr lang="en-GB" smtClean="0"/>
              <a:t>Click on the </a:t>
            </a:r>
            <a:r>
              <a:rPr lang="en-GB" b="1" smtClean="0"/>
              <a:t>View</a:t>
            </a:r>
            <a:r>
              <a:rPr lang="en-GB" smtClean="0"/>
              <a:t> tab and select </a:t>
            </a:r>
            <a:r>
              <a:rPr lang="en-GB" b="1" smtClean="0"/>
              <a:t>Normal </a:t>
            </a:r>
            <a:endParaRPr lang="en-GB" smtClean="0"/>
          </a:p>
          <a:p>
            <a:pPr lvl="1" indent="177800" eaLnBrk="1" hangingPunct="1"/>
            <a:r>
              <a:rPr lang="en-GB" smtClean="0"/>
              <a:t>Delete all unwanted slides</a:t>
            </a:r>
          </a:p>
          <a:p>
            <a:pPr lvl="1" indent="177800" eaLnBrk="1" hangingPunct="1"/>
            <a:r>
              <a:rPr lang="en-GB" smtClean="0"/>
              <a:t>Click on the </a:t>
            </a:r>
            <a:r>
              <a:rPr lang="en-GB" b="1" smtClean="0"/>
              <a:t>Insert</a:t>
            </a:r>
            <a:r>
              <a:rPr lang="en-GB" smtClean="0"/>
              <a:t> tab from the menu bar and select </a:t>
            </a:r>
            <a:r>
              <a:rPr lang="en-GB" b="1" smtClean="0"/>
              <a:t>Slides from Files</a:t>
            </a:r>
          </a:p>
          <a:p>
            <a:pPr lvl="1" indent="177800" eaLnBrk="1" hangingPunct="1"/>
            <a:r>
              <a:rPr lang="en-GB" smtClean="0"/>
              <a:t>Click on </a:t>
            </a:r>
            <a:r>
              <a:rPr lang="en-GB" b="1" smtClean="0"/>
              <a:t>Browse</a:t>
            </a:r>
            <a:r>
              <a:rPr lang="en-GB" smtClean="0"/>
              <a:t>. Navigate to the presentation you wish to update with the new template. Highlight the presentation and click </a:t>
            </a:r>
            <a:r>
              <a:rPr lang="en-GB" b="1" smtClean="0"/>
              <a:t>Open</a:t>
            </a:r>
            <a:r>
              <a:rPr lang="en-GB" smtClean="0"/>
              <a:t> </a:t>
            </a:r>
          </a:p>
          <a:p>
            <a:pPr lvl="1" indent="177800" eaLnBrk="1" hangingPunct="1"/>
            <a:r>
              <a:rPr lang="en-GB" smtClean="0"/>
              <a:t>Wait for the slides from the presentation to load and click on </a:t>
            </a:r>
            <a:r>
              <a:rPr lang="en-GB" b="1" smtClean="0"/>
              <a:t>Insert All</a:t>
            </a:r>
            <a:r>
              <a:rPr lang="en-GB" smtClean="0"/>
              <a:t>. Then click </a:t>
            </a:r>
            <a:r>
              <a:rPr lang="en-GB" b="1" smtClean="0"/>
              <a:t>Close</a:t>
            </a:r>
          </a:p>
          <a:p>
            <a:pPr lvl="1" indent="177800" eaLnBrk="1" hangingPunct="1"/>
            <a:r>
              <a:rPr lang="en-GB" smtClean="0"/>
              <a:t>Check the inserted slides to ensure that the most appropriate master slide has been used on each slide </a:t>
            </a:r>
          </a:p>
          <a:p>
            <a:pPr lvl="1" indent="177800" eaLnBrk="1" hangingPunct="1"/>
            <a:r>
              <a:rPr lang="en-GB" smtClean="0"/>
              <a:t>To change the master applied to a slide select the slide you wish to apply a different master to then click on the </a:t>
            </a:r>
            <a:r>
              <a:rPr lang="en-GB" b="1" smtClean="0"/>
              <a:t>Format</a:t>
            </a:r>
            <a:r>
              <a:rPr lang="en-GB" smtClean="0"/>
              <a:t> tab from the menu bar and select </a:t>
            </a:r>
            <a:r>
              <a:rPr lang="en-GB" b="1" smtClean="0"/>
              <a:t>Slide Design</a:t>
            </a:r>
          </a:p>
          <a:p>
            <a:pPr lvl="1" indent="177800" eaLnBrk="1" hangingPunct="1"/>
            <a:r>
              <a:rPr lang="en-GB" smtClean="0"/>
              <a:t>From the </a:t>
            </a:r>
            <a:r>
              <a:rPr lang="en-GB" b="1" smtClean="0"/>
              <a:t>Used in This Presentation</a:t>
            </a:r>
            <a:r>
              <a:rPr lang="en-GB" smtClean="0"/>
              <a:t> section choose the master you wish to apply to the slide and hover over it to reveal a drop-down arrow. Click on the arrow and select </a:t>
            </a:r>
            <a:r>
              <a:rPr lang="en-GB" b="1" smtClean="0"/>
              <a:t>Apply to Selected Slides</a:t>
            </a:r>
          </a:p>
          <a:p>
            <a:pPr eaLnBrk="1" hangingPunct="1"/>
            <a:r>
              <a:rPr lang="en-GB" smtClean="0"/>
              <a:t>It is important to thoroughly check the presentation to ensure that no further formatting is needed.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65538" name="Rectangle 7"/>
          <p:cNvSpPr>
            <a:spLocks noGrp="1" noChangeArrowheads="1"/>
          </p:cNvSpPr>
          <p:nvPr>
            <p:ph type="sldNum" sz="quarter" idx="5"/>
          </p:nvPr>
        </p:nvSpPr>
        <p:spPr>
          <a:noFill/>
        </p:spPr>
        <p:txBody>
          <a:bodyPr/>
          <a:lstStyle/>
          <a:p>
            <a:pPr defTabSz="955675"/>
            <a:fld id="{F0583D82-DD9C-4577-B7D1-CDC0DB2E0E1C}" type="slidenum">
              <a:rPr lang="de-DE" smtClean="0">
                <a:cs typeface="Arial" charset="0"/>
              </a:rPr>
              <a:pPr defTabSz="955675"/>
              <a:t>32</a:t>
            </a:fld>
            <a:endParaRPr lang="de-DE" smtClean="0">
              <a:cs typeface="Arial" charset="0"/>
            </a:endParaRPr>
          </a:p>
        </p:txBody>
      </p:sp>
      <p:sp>
        <p:nvSpPr>
          <p:cNvPr id="65539" name="Rectangle 2"/>
          <p:cNvSpPr>
            <a:spLocks noGrp="1" noRot="1" noChangeAspect="1" noChangeArrowheads="1" noTextEdit="1"/>
          </p:cNvSpPr>
          <p:nvPr>
            <p:ph type="sldImg"/>
          </p:nvPr>
        </p:nvSpPr>
        <p:spPr>
          <a:xfrm>
            <a:off x="774700" y="752475"/>
            <a:ext cx="5245100" cy="3709988"/>
          </a:xfrm>
          <a:ln/>
        </p:spPr>
      </p:sp>
      <p:sp>
        <p:nvSpPr>
          <p:cNvPr id="65540"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67586" name="Rectangle 7"/>
          <p:cNvSpPr>
            <a:spLocks noGrp="1" noChangeArrowheads="1"/>
          </p:cNvSpPr>
          <p:nvPr>
            <p:ph type="sldNum" sz="quarter" idx="5"/>
          </p:nvPr>
        </p:nvSpPr>
        <p:spPr>
          <a:noFill/>
        </p:spPr>
        <p:txBody>
          <a:bodyPr/>
          <a:lstStyle/>
          <a:p>
            <a:pPr defTabSz="955675"/>
            <a:fld id="{25D9DC48-F079-4DF2-B219-3F2528F8DF54}" type="slidenum">
              <a:rPr lang="de-DE" smtClean="0">
                <a:cs typeface="Arial" charset="0"/>
              </a:rPr>
              <a:pPr defTabSz="955675"/>
              <a:t>33</a:t>
            </a:fld>
            <a:endParaRPr lang="de-DE" smtClean="0">
              <a:cs typeface="Arial" charset="0"/>
            </a:endParaRPr>
          </a:p>
        </p:txBody>
      </p:sp>
      <p:sp>
        <p:nvSpPr>
          <p:cNvPr id="67587" name="Rectangle 2"/>
          <p:cNvSpPr>
            <a:spLocks noGrp="1" noRot="1" noChangeAspect="1" noChangeArrowheads="1" noTextEdit="1"/>
          </p:cNvSpPr>
          <p:nvPr>
            <p:ph type="sldImg"/>
          </p:nvPr>
        </p:nvSpPr>
        <p:spPr>
          <a:xfrm>
            <a:off x="774700" y="752475"/>
            <a:ext cx="5245100" cy="3709988"/>
          </a:xfrm>
          <a:ln/>
        </p:spPr>
      </p:sp>
      <p:sp>
        <p:nvSpPr>
          <p:cNvPr id="67588"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69634" name="Rectangle 7"/>
          <p:cNvSpPr>
            <a:spLocks noGrp="1" noChangeArrowheads="1"/>
          </p:cNvSpPr>
          <p:nvPr>
            <p:ph type="sldNum" sz="quarter" idx="5"/>
          </p:nvPr>
        </p:nvSpPr>
        <p:spPr>
          <a:noFill/>
        </p:spPr>
        <p:txBody>
          <a:bodyPr/>
          <a:lstStyle/>
          <a:p>
            <a:pPr defTabSz="955675"/>
            <a:fld id="{B05B0A52-FFE9-45D4-A9CF-AE427E59351A}" type="slidenum">
              <a:rPr lang="de-DE" smtClean="0">
                <a:cs typeface="Arial" charset="0"/>
              </a:rPr>
              <a:pPr defTabSz="955675"/>
              <a:t>34</a:t>
            </a:fld>
            <a:endParaRPr lang="de-DE" smtClean="0">
              <a:cs typeface="Arial" charset="0"/>
            </a:endParaRPr>
          </a:p>
        </p:txBody>
      </p:sp>
      <p:sp>
        <p:nvSpPr>
          <p:cNvPr id="69635" name="Rectangle 2"/>
          <p:cNvSpPr>
            <a:spLocks noGrp="1" noRot="1" noChangeAspect="1" noChangeArrowheads="1" noTextEdit="1"/>
          </p:cNvSpPr>
          <p:nvPr>
            <p:ph type="sldImg"/>
          </p:nvPr>
        </p:nvSpPr>
        <p:spPr>
          <a:xfrm>
            <a:off x="774700" y="752475"/>
            <a:ext cx="5245100" cy="3709988"/>
          </a:xfrm>
          <a:ln/>
        </p:spPr>
      </p:sp>
      <p:sp>
        <p:nvSpPr>
          <p:cNvPr id="69636"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94210" name="Rectangle 7"/>
          <p:cNvSpPr>
            <a:spLocks noGrp="1" noChangeArrowheads="1"/>
          </p:cNvSpPr>
          <p:nvPr>
            <p:ph type="sldNum" sz="quarter" idx="5"/>
          </p:nvPr>
        </p:nvSpPr>
        <p:spPr>
          <a:noFill/>
        </p:spPr>
        <p:txBody>
          <a:bodyPr/>
          <a:lstStyle/>
          <a:p>
            <a:pPr defTabSz="955675"/>
            <a:fld id="{DC5FAD36-CF1D-4A45-8837-403FD4099AAA}" type="slidenum">
              <a:rPr lang="de-DE" smtClean="0">
                <a:cs typeface="Arial" charset="0"/>
              </a:rPr>
              <a:pPr defTabSz="955675"/>
              <a:t>57</a:t>
            </a:fld>
            <a:endParaRPr lang="de-DE" smtClean="0">
              <a:cs typeface="Arial" charset="0"/>
            </a:endParaRPr>
          </a:p>
        </p:txBody>
      </p:sp>
      <p:sp>
        <p:nvSpPr>
          <p:cNvPr id="94211" name="Rectangle 2"/>
          <p:cNvSpPr>
            <a:spLocks noGrp="1" noRot="1" noChangeAspect="1" noChangeArrowheads="1" noTextEdit="1"/>
          </p:cNvSpPr>
          <p:nvPr>
            <p:ph type="sldImg"/>
          </p:nvPr>
        </p:nvSpPr>
        <p:spPr>
          <a:xfrm>
            <a:off x="774700" y="752475"/>
            <a:ext cx="5245100" cy="3709988"/>
          </a:xfrm>
          <a:ln/>
        </p:spPr>
      </p:sp>
      <p:sp>
        <p:nvSpPr>
          <p:cNvPr id="94212"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96258" name="Rectangle 7"/>
          <p:cNvSpPr>
            <a:spLocks noGrp="1" noChangeArrowheads="1"/>
          </p:cNvSpPr>
          <p:nvPr>
            <p:ph type="sldNum" sz="quarter" idx="5"/>
          </p:nvPr>
        </p:nvSpPr>
        <p:spPr>
          <a:noFill/>
        </p:spPr>
        <p:txBody>
          <a:bodyPr/>
          <a:lstStyle/>
          <a:p>
            <a:pPr defTabSz="955675"/>
            <a:fld id="{AA5F9ECB-DC52-490E-AF5B-794B1A4C3D7F}" type="slidenum">
              <a:rPr lang="de-DE" smtClean="0">
                <a:cs typeface="Arial" charset="0"/>
              </a:rPr>
              <a:pPr defTabSz="955675"/>
              <a:t>58</a:t>
            </a:fld>
            <a:endParaRPr lang="de-DE" smtClean="0">
              <a:cs typeface="Arial" charset="0"/>
            </a:endParaRPr>
          </a:p>
        </p:txBody>
      </p:sp>
      <p:sp>
        <p:nvSpPr>
          <p:cNvPr id="96259" name="Rectangle 2"/>
          <p:cNvSpPr>
            <a:spLocks noGrp="1" noRot="1" noChangeAspect="1" noChangeArrowheads="1" noTextEdit="1"/>
          </p:cNvSpPr>
          <p:nvPr>
            <p:ph type="sldImg"/>
          </p:nvPr>
        </p:nvSpPr>
        <p:spPr>
          <a:xfrm>
            <a:off x="774700" y="752475"/>
            <a:ext cx="5245100" cy="3709988"/>
          </a:xfrm>
          <a:ln/>
        </p:spPr>
      </p:sp>
      <p:sp>
        <p:nvSpPr>
          <p:cNvPr id="96260"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98306" name="Rectangle 7"/>
          <p:cNvSpPr>
            <a:spLocks noGrp="1" noChangeArrowheads="1"/>
          </p:cNvSpPr>
          <p:nvPr>
            <p:ph type="sldNum" sz="quarter" idx="5"/>
          </p:nvPr>
        </p:nvSpPr>
        <p:spPr>
          <a:noFill/>
        </p:spPr>
        <p:txBody>
          <a:bodyPr/>
          <a:lstStyle/>
          <a:p>
            <a:pPr defTabSz="955675"/>
            <a:fld id="{3DD80741-E7F7-4392-A59D-A7F4A4ED6EE7}" type="slidenum">
              <a:rPr lang="de-DE" smtClean="0">
                <a:cs typeface="Arial" charset="0"/>
              </a:rPr>
              <a:pPr defTabSz="955675"/>
              <a:t>59</a:t>
            </a:fld>
            <a:endParaRPr lang="de-DE" smtClean="0">
              <a:cs typeface="Arial" charset="0"/>
            </a:endParaRPr>
          </a:p>
        </p:txBody>
      </p:sp>
      <p:sp>
        <p:nvSpPr>
          <p:cNvPr id="98307" name="Rectangle 2"/>
          <p:cNvSpPr>
            <a:spLocks noGrp="1" noRot="1" noChangeAspect="1" noChangeArrowheads="1" noTextEdit="1"/>
          </p:cNvSpPr>
          <p:nvPr>
            <p:ph type="sldImg"/>
          </p:nvPr>
        </p:nvSpPr>
        <p:spPr>
          <a:xfrm>
            <a:off x="774700" y="752475"/>
            <a:ext cx="5245100" cy="3709988"/>
          </a:xfrm>
          <a:ln/>
        </p:spPr>
      </p:sp>
      <p:sp>
        <p:nvSpPr>
          <p:cNvPr id="98308"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100354" name="Rectangle 7"/>
          <p:cNvSpPr>
            <a:spLocks noGrp="1" noChangeArrowheads="1"/>
          </p:cNvSpPr>
          <p:nvPr>
            <p:ph type="sldNum" sz="quarter" idx="5"/>
          </p:nvPr>
        </p:nvSpPr>
        <p:spPr>
          <a:noFill/>
        </p:spPr>
        <p:txBody>
          <a:bodyPr/>
          <a:lstStyle/>
          <a:p>
            <a:pPr defTabSz="955675"/>
            <a:fld id="{AF850B6E-43E8-476F-8EA4-C3024F311324}" type="slidenum">
              <a:rPr lang="de-DE" smtClean="0">
                <a:cs typeface="Arial" charset="0"/>
              </a:rPr>
              <a:pPr defTabSz="955675"/>
              <a:t>60</a:t>
            </a:fld>
            <a:endParaRPr lang="de-DE" smtClean="0">
              <a:cs typeface="Arial" charset="0"/>
            </a:endParaRPr>
          </a:p>
        </p:txBody>
      </p:sp>
      <p:sp>
        <p:nvSpPr>
          <p:cNvPr id="100355" name="Rectangle 2"/>
          <p:cNvSpPr>
            <a:spLocks noGrp="1" noRot="1" noChangeAspect="1" noChangeArrowheads="1" noTextEdit="1"/>
          </p:cNvSpPr>
          <p:nvPr>
            <p:ph type="sldImg"/>
          </p:nvPr>
        </p:nvSpPr>
        <p:spPr>
          <a:xfrm>
            <a:off x="774700" y="752475"/>
            <a:ext cx="5245100" cy="3709988"/>
          </a:xfrm>
          <a:ln/>
        </p:spPr>
      </p:sp>
      <p:sp>
        <p:nvSpPr>
          <p:cNvPr id="100356" name="Rectangle 3"/>
          <p:cNvSpPr>
            <a:spLocks noGrp="1" noChangeArrowheads="1"/>
          </p:cNvSpPr>
          <p:nvPr>
            <p:ph type="body" idx="1"/>
          </p:nvPr>
        </p:nvSpPr>
        <p:spPr>
          <a:xfrm>
            <a:off x="906463" y="4718050"/>
            <a:ext cx="4981575" cy="4467225"/>
          </a:xfrm>
          <a:noFill/>
          <a:ln/>
        </p:spPr>
        <p:txBody>
          <a:bodyPr/>
          <a:lstStyle/>
          <a:p>
            <a:pPr eaLnBrk="1" hangingPunct="1"/>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6"/>
          <p:cNvSpPr>
            <a:spLocks noGrp="1" noChangeArrowheads="1"/>
          </p:cNvSpPr>
          <p:nvPr>
            <p:ph type="ftr" sz="quarter" idx="4"/>
          </p:nvPr>
        </p:nvSpPr>
        <p:spPr>
          <a:noFill/>
        </p:spPr>
        <p:txBody>
          <a:bodyPr/>
          <a:lstStyle/>
          <a:p>
            <a:pPr defTabSz="955675"/>
            <a:r>
              <a:rPr lang="de-DE" smtClean="0">
                <a:cs typeface="Arial" charset="0"/>
              </a:rPr>
              <a:t> </a:t>
            </a:r>
          </a:p>
        </p:txBody>
      </p:sp>
      <p:sp>
        <p:nvSpPr>
          <p:cNvPr id="114690" name="Rectangle 7"/>
          <p:cNvSpPr>
            <a:spLocks noGrp="1" noChangeArrowheads="1"/>
          </p:cNvSpPr>
          <p:nvPr>
            <p:ph type="sldNum" sz="quarter" idx="5"/>
          </p:nvPr>
        </p:nvSpPr>
        <p:spPr>
          <a:noFill/>
        </p:spPr>
        <p:txBody>
          <a:bodyPr/>
          <a:lstStyle/>
          <a:p>
            <a:pPr defTabSz="955675"/>
            <a:fld id="{A90723AF-9631-4CE0-8B4F-246478E572FB}" type="slidenum">
              <a:rPr lang="de-DE" smtClean="0">
                <a:cs typeface="Arial" charset="0"/>
              </a:rPr>
              <a:pPr defTabSz="955675"/>
              <a:t>73</a:t>
            </a:fld>
            <a:endParaRPr lang="de-DE" smtClean="0">
              <a:cs typeface="Arial"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xfrm>
            <a:off x="777875" y="4405313"/>
            <a:ext cx="5238750" cy="4822825"/>
          </a:xfrm>
          <a:noFill/>
          <a:ln/>
        </p:spPr>
        <p:txBody>
          <a:bodyPr/>
          <a:lstStyle/>
          <a:p>
            <a:pPr eaLnBrk="1" hangingPunct="1"/>
            <a:r>
              <a:rPr lang="en-GB" smtClean="0"/>
              <a:t>It is possible to apply this template to exiting presentations.</a:t>
            </a:r>
          </a:p>
          <a:p>
            <a:pPr lvl="1" eaLnBrk="1" hangingPunct="1"/>
            <a:r>
              <a:rPr lang="en-GB" smtClean="0"/>
              <a:t>Have the latest presentation template open</a:t>
            </a:r>
          </a:p>
          <a:p>
            <a:pPr lvl="1" eaLnBrk="1" hangingPunct="1"/>
            <a:r>
              <a:rPr lang="en-GB" smtClean="0"/>
              <a:t>Click on the </a:t>
            </a:r>
            <a:r>
              <a:rPr lang="en-GB" b="1" smtClean="0"/>
              <a:t>View</a:t>
            </a:r>
            <a:r>
              <a:rPr lang="en-GB" smtClean="0"/>
              <a:t> tab and select </a:t>
            </a:r>
            <a:r>
              <a:rPr lang="en-GB" b="1" smtClean="0"/>
              <a:t>Normal </a:t>
            </a:r>
            <a:endParaRPr lang="en-GB" smtClean="0"/>
          </a:p>
          <a:p>
            <a:pPr lvl="1" eaLnBrk="1" hangingPunct="1"/>
            <a:r>
              <a:rPr lang="en-GB" smtClean="0"/>
              <a:t>Delete all unwanted slides</a:t>
            </a:r>
          </a:p>
          <a:p>
            <a:pPr lvl="1" eaLnBrk="1" hangingPunct="1"/>
            <a:r>
              <a:rPr lang="en-GB" smtClean="0"/>
              <a:t>Click on the </a:t>
            </a:r>
            <a:r>
              <a:rPr lang="en-GB" b="1" smtClean="0"/>
              <a:t>Insert</a:t>
            </a:r>
            <a:r>
              <a:rPr lang="en-GB" smtClean="0"/>
              <a:t> tab from the menu bar and select </a:t>
            </a:r>
            <a:r>
              <a:rPr lang="en-GB" b="1" smtClean="0"/>
              <a:t>Slides from Files</a:t>
            </a:r>
          </a:p>
          <a:p>
            <a:pPr lvl="1" eaLnBrk="1" hangingPunct="1"/>
            <a:r>
              <a:rPr lang="en-GB" smtClean="0"/>
              <a:t>Click on </a:t>
            </a:r>
            <a:r>
              <a:rPr lang="en-GB" b="1" smtClean="0"/>
              <a:t>Browse</a:t>
            </a:r>
            <a:r>
              <a:rPr lang="en-GB" smtClean="0"/>
              <a:t>. Navigate to the presentation you wish to update with the new template. Highlight the presentation and click </a:t>
            </a:r>
            <a:r>
              <a:rPr lang="en-GB" b="1" smtClean="0"/>
              <a:t>Open</a:t>
            </a:r>
            <a:r>
              <a:rPr lang="en-GB" smtClean="0"/>
              <a:t> </a:t>
            </a:r>
          </a:p>
          <a:p>
            <a:pPr lvl="1" eaLnBrk="1" hangingPunct="1"/>
            <a:r>
              <a:rPr lang="en-GB" smtClean="0"/>
              <a:t>Wait for the slides from the presentation to load and click on </a:t>
            </a:r>
            <a:r>
              <a:rPr lang="en-GB" b="1" smtClean="0"/>
              <a:t>Insert All</a:t>
            </a:r>
            <a:r>
              <a:rPr lang="en-GB" smtClean="0"/>
              <a:t>. Then click </a:t>
            </a:r>
            <a:r>
              <a:rPr lang="en-GB" b="1" smtClean="0"/>
              <a:t>Close</a:t>
            </a:r>
          </a:p>
          <a:p>
            <a:pPr lvl="1" eaLnBrk="1" hangingPunct="1"/>
            <a:r>
              <a:rPr lang="en-GB" smtClean="0"/>
              <a:t>Check the inserted slides to ensure that the most appropriate master slide has been used on each slide </a:t>
            </a:r>
          </a:p>
          <a:p>
            <a:pPr lvl="1" eaLnBrk="1" hangingPunct="1"/>
            <a:r>
              <a:rPr lang="en-GB" smtClean="0"/>
              <a:t>To change the master applied to a slide select the slide you wish to apply a different master to then click on the </a:t>
            </a:r>
            <a:r>
              <a:rPr lang="en-GB" b="1" smtClean="0"/>
              <a:t>Format</a:t>
            </a:r>
            <a:r>
              <a:rPr lang="en-GB" smtClean="0"/>
              <a:t> tab from the menu bar and select </a:t>
            </a:r>
            <a:r>
              <a:rPr lang="en-GB" b="1" smtClean="0"/>
              <a:t>Slide Design</a:t>
            </a:r>
          </a:p>
          <a:p>
            <a:pPr lvl="1" eaLnBrk="1" hangingPunct="1"/>
            <a:r>
              <a:rPr lang="en-GB" smtClean="0"/>
              <a:t>From the </a:t>
            </a:r>
            <a:r>
              <a:rPr lang="en-GB" b="1" smtClean="0"/>
              <a:t>Used in This Presentation</a:t>
            </a:r>
            <a:r>
              <a:rPr lang="en-GB" smtClean="0"/>
              <a:t> section choose the master you wish to apply to the slide and hover over it to reveal a drop-down arrow. Click on the arrow and select </a:t>
            </a:r>
            <a:r>
              <a:rPr lang="en-GB" b="1" smtClean="0"/>
              <a:t>Apply to Selected Slides</a:t>
            </a:r>
          </a:p>
          <a:p>
            <a:pPr eaLnBrk="1" hangingPunct="1"/>
            <a:r>
              <a:rPr lang="en-GB" smtClean="0"/>
              <a:t>It is important to thoroughly check the presentation to ensure that no further formatting is needed.</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Freeform 357"/>
          <p:cNvSpPr>
            <a:spLocks/>
          </p:cNvSpPr>
          <p:nvPr/>
        </p:nvSpPr>
        <p:spPr bwMode="auto">
          <a:xfrm>
            <a:off x="3825875" y="1223963"/>
            <a:ext cx="6864350" cy="2705100"/>
          </a:xfrm>
          <a:custGeom>
            <a:avLst/>
            <a:gdLst/>
            <a:ahLst/>
            <a:cxnLst>
              <a:cxn ang="0">
                <a:pos x="0" y="1683"/>
              </a:cxn>
              <a:cxn ang="0">
                <a:pos x="4269" y="0"/>
              </a:cxn>
              <a:cxn ang="0">
                <a:pos x="4269" y="418"/>
              </a:cxn>
              <a:cxn ang="0">
                <a:pos x="0" y="1683"/>
              </a:cxn>
            </a:cxnLst>
            <a:rect l="0" t="0" r="r" b="b"/>
            <a:pathLst>
              <a:path w="4269" h="1683">
                <a:moveTo>
                  <a:pt x="0" y="1683"/>
                </a:moveTo>
                <a:lnTo>
                  <a:pt x="4269" y="0"/>
                </a:lnTo>
                <a:lnTo>
                  <a:pt x="4269" y="418"/>
                </a:lnTo>
                <a:lnTo>
                  <a:pt x="0" y="1683"/>
                </a:lnTo>
                <a:close/>
              </a:path>
            </a:pathLst>
          </a:custGeom>
          <a:solidFill>
            <a:srgbClr val="FFD200"/>
          </a:solidFill>
          <a:ln w="9525">
            <a:noFill/>
            <a:round/>
            <a:headEnd/>
            <a:tailEnd/>
          </a:ln>
          <a:effectLst/>
        </p:spPr>
        <p:txBody>
          <a:bodyPr/>
          <a:lstStyle/>
          <a:p>
            <a:pPr>
              <a:spcBef>
                <a:spcPct val="20000"/>
              </a:spcBef>
              <a:buClr>
                <a:srgbClr val="FFD200"/>
              </a:buClr>
              <a:buSzPct val="75000"/>
              <a:buFont typeface="Arial" charset="0"/>
              <a:buChar char="►"/>
              <a:defRPr/>
            </a:pPr>
            <a:endParaRPr lang="cs-CZ">
              <a:cs typeface="+mn-cs"/>
            </a:endParaRPr>
          </a:p>
        </p:txBody>
      </p:sp>
      <p:sp>
        <p:nvSpPr>
          <p:cNvPr id="5" name="AutoShape 358" descr="Lrg_Transition_Input_Cover_querA4_PPT"/>
          <p:cNvSpPr>
            <a:spLocks noChangeArrowheads="1"/>
          </p:cNvSpPr>
          <p:nvPr/>
        </p:nvSpPr>
        <p:spPr bwMode="auto">
          <a:xfrm rot="5400000">
            <a:off x="762794" y="2399506"/>
            <a:ext cx="2298700" cy="3824288"/>
          </a:xfrm>
          <a:prstGeom prst="triangle">
            <a:avLst>
              <a:gd name="adj" fmla="val 33287"/>
            </a:avLst>
          </a:prstGeom>
          <a:blipFill dpi="0" rotWithShape="0">
            <a:blip r:embed="rId2" cstate="print"/>
            <a:srcRect/>
            <a:stretch>
              <a:fillRect r="-48"/>
            </a:stretch>
          </a:blipFill>
          <a:ln w="9525">
            <a:noFill/>
            <a:miter lim="800000"/>
            <a:headEnd/>
            <a:tailEnd/>
          </a:ln>
          <a:effectLst/>
        </p:spPr>
        <p:txBody>
          <a:bodyPr rot="10800000" vert="eaVert" wrap="none" lIns="91392" tIns="45696" rIns="91392" bIns="45696" anchor="ctr"/>
          <a:lstStyle/>
          <a:p>
            <a:pPr algn="ctr" defTabSz="995363">
              <a:lnSpc>
                <a:spcPts val="1400"/>
              </a:lnSpc>
              <a:defRPr/>
            </a:pPr>
            <a:endParaRPr lang="en-US" sz="1400">
              <a:solidFill>
                <a:schemeClr val="bg1"/>
              </a:solidFill>
              <a:latin typeface="EYInterstate Regular" pitchFamily="1" charset="0"/>
              <a:cs typeface="+mn-cs"/>
            </a:endParaRPr>
          </a:p>
        </p:txBody>
      </p:sp>
      <p:grpSp>
        <p:nvGrpSpPr>
          <p:cNvPr id="6" name="Group 372"/>
          <p:cNvGrpSpPr>
            <a:grpSpLocks noChangeAspect="1"/>
          </p:cNvGrpSpPr>
          <p:nvPr/>
        </p:nvGrpSpPr>
        <p:grpSpPr bwMode="auto">
          <a:xfrm>
            <a:off x="3833813" y="6805613"/>
            <a:ext cx="1800225" cy="403225"/>
            <a:chOff x="238" y="431"/>
            <a:chExt cx="3856" cy="866"/>
          </a:xfrm>
        </p:grpSpPr>
        <p:sp>
          <p:nvSpPr>
            <p:cNvPr id="7" name="AutoShape 371"/>
            <p:cNvSpPr>
              <a:spLocks noChangeAspect="1" noChangeArrowheads="1" noTextEdit="1"/>
            </p:cNvSpPr>
            <p:nvPr userDrawn="1"/>
          </p:nvSpPr>
          <p:spPr bwMode="auto">
            <a:xfrm>
              <a:off x="238" y="431"/>
              <a:ext cx="3856" cy="866"/>
            </a:xfrm>
            <a:prstGeom prst="rect">
              <a:avLst/>
            </a:prstGeom>
            <a:noFill/>
            <a:ln w="9525">
              <a:noFill/>
              <a:miter lim="800000"/>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8" name="Freeform 373"/>
            <p:cNvSpPr>
              <a:spLocks noEditPoints="1"/>
            </p:cNvSpPr>
            <p:nvPr userDrawn="1"/>
          </p:nvSpPr>
          <p:spPr bwMode="auto">
            <a:xfrm>
              <a:off x="238" y="431"/>
              <a:ext cx="490" cy="406"/>
            </a:xfrm>
            <a:custGeom>
              <a:avLst/>
              <a:gdLst/>
              <a:ahLst/>
              <a:cxnLst>
                <a:cxn ang="0">
                  <a:pos x="380" y="0"/>
                </a:cxn>
                <a:cxn ang="0">
                  <a:pos x="320" y="294"/>
                </a:cxn>
                <a:cxn ang="0">
                  <a:pos x="248" y="294"/>
                </a:cxn>
                <a:cxn ang="0">
                  <a:pos x="306" y="0"/>
                </a:cxn>
                <a:cxn ang="0">
                  <a:pos x="380" y="0"/>
                </a:cxn>
                <a:cxn ang="0">
                  <a:pos x="270" y="0"/>
                </a:cxn>
                <a:cxn ang="0">
                  <a:pos x="254" y="72"/>
                </a:cxn>
                <a:cxn ang="0">
                  <a:pos x="66" y="72"/>
                </a:cxn>
                <a:cxn ang="0">
                  <a:pos x="80" y="0"/>
                </a:cxn>
                <a:cxn ang="0">
                  <a:pos x="270" y="0"/>
                </a:cxn>
                <a:cxn ang="0">
                  <a:pos x="488" y="0"/>
                </a:cxn>
                <a:cxn ang="0">
                  <a:pos x="408" y="406"/>
                </a:cxn>
                <a:cxn ang="0">
                  <a:pos x="0" y="406"/>
                </a:cxn>
                <a:cxn ang="0">
                  <a:pos x="16" y="332"/>
                </a:cxn>
                <a:cxn ang="0">
                  <a:pos x="352" y="332"/>
                </a:cxn>
                <a:cxn ang="0">
                  <a:pos x="418" y="0"/>
                </a:cxn>
                <a:cxn ang="0">
                  <a:pos x="488" y="0"/>
                </a:cxn>
                <a:cxn ang="0">
                  <a:pos x="248" y="112"/>
                </a:cxn>
                <a:cxn ang="0">
                  <a:pos x="234" y="184"/>
                </a:cxn>
                <a:cxn ang="0">
                  <a:pos x="44" y="184"/>
                </a:cxn>
                <a:cxn ang="0">
                  <a:pos x="58" y="112"/>
                </a:cxn>
                <a:cxn ang="0">
                  <a:pos x="248" y="112"/>
                </a:cxn>
                <a:cxn ang="0">
                  <a:pos x="226" y="222"/>
                </a:cxn>
                <a:cxn ang="0">
                  <a:pos x="212" y="294"/>
                </a:cxn>
                <a:cxn ang="0">
                  <a:pos x="22" y="294"/>
                </a:cxn>
                <a:cxn ang="0">
                  <a:pos x="36" y="222"/>
                </a:cxn>
                <a:cxn ang="0">
                  <a:pos x="226" y="222"/>
                </a:cxn>
              </a:cxnLst>
              <a:rect l="0" t="0" r="r" b="b"/>
              <a:pathLst>
                <a:path w="488" h="406">
                  <a:moveTo>
                    <a:pt x="380" y="0"/>
                  </a:moveTo>
                  <a:lnTo>
                    <a:pt x="320" y="294"/>
                  </a:lnTo>
                  <a:lnTo>
                    <a:pt x="248" y="294"/>
                  </a:lnTo>
                  <a:lnTo>
                    <a:pt x="306" y="0"/>
                  </a:lnTo>
                  <a:lnTo>
                    <a:pt x="380" y="0"/>
                  </a:lnTo>
                  <a:close/>
                  <a:moveTo>
                    <a:pt x="270" y="0"/>
                  </a:moveTo>
                  <a:lnTo>
                    <a:pt x="254" y="72"/>
                  </a:lnTo>
                  <a:lnTo>
                    <a:pt x="66" y="72"/>
                  </a:lnTo>
                  <a:lnTo>
                    <a:pt x="80" y="0"/>
                  </a:lnTo>
                  <a:lnTo>
                    <a:pt x="270" y="0"/>
                  </a:lnTo>
                  <a:close/>
                  <a:moveTo>
                    <a:pt x="488" y="0"/>
                  </a:moveTo>
                  <a:lnTo>
                    <a:pt x="408" y="406"/>
                  </a:lnTo>
                  <a:lnTo>
                    <a:pt x="0" y="406"/>
                  </a:lnTo>
                  <a:lnTo>
                    <a:pt x="16" y="332"/>
                  </a:lnTo>
                  <a:lnTo>
                    <a:pt x="352" y="332"/>
                  </a:lnTo>
                  <a:lnTo>
                    <a:pt x="418" y="0"/>
                  </a:lnTo>
                  <a:lnTo>
                    <a:pt x="488" y="0"/>
                  </a:lnTo>
                  <a:close/>
                  <a:moveTo>
                    <a:pt x="248" y="112"/>
                  </a:moveTo>
                  <a:lnTo>
                    <a:pt x="234" y="184"/>
                  </a:lnTo>
                  <a:lnTo>
                    <a:pt x="44" y="184"/>
                  </a:lnTo>
                  <a:lnTo>
                    <a:pt x="58" y="112"/>
                  </a:lnTo>
                  <a:lnTo>
                    <a:pt x="248" y="112"/>
                  </a:lnTo>
                  <a:close/>
                  <a:moveTo>
                    <a:pt x="226" y="222"/>
                  </a:moveTo>
                  <a:lnTo>
                    <a:pt x="212" y="294"/>
                  </a:lnTo>
                  <a:lnTo>
                    <a:pt x="22" y="294"/>
                  </a:lnTo>
                  <a:lnTo>
                    <a:pt x="36" y="222"/>
                  </a:lnTo>
                  <a:lnTo>
                    <a:pt x="226" y="22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9" name="Freeform 374"/>
            <p:cNvSpPr>
              <a:spLocks noEditPoints="1"/>
            </p:cNvSpPr>
            <p:nvPr userDrawn="1"/>
          </p:nvSpPr>
          <p:spPr bwMode="auto">
            <a:xfrm>
              <a:off x="799" y="431"/>
              <a:ext cx="3295" cy="413"/>
            </a:xfrm>
            <a:custGeom>
              <a:avLst/>
              <a:gdLst/>
              <a:ahLst/>
              <a:cxnLst>
                <a:cxn ang="0">
                  <a:pos x="2128" y="390"/>
                </a:cxn>
                <a:cxn ang="0">
                  <a:pos x="2062" y="248"/>
                </a:cxn>
                <a:cxn ang="0">
                  <a:pos x="2184" y="128"/>
                </a:cxn>
                <a:cxn ang="0">
                  <a:pos x="2256" y="214"/>
                </a:cxn>
                <a:cxn ang="0">
                  <a:pos x="3110" y="112"/>
                </a:cxn>
                <a:cxn ang="0">
                  <a:pos x="2984" y="254"/>
                </a:cxn>
                <a:cxn ang="0">
                  <a:pos x="3026" y="386"/>
                </a:cxn>
                <a:cxn ang="0">
                  <a:pos x="3270" y="274"/>
                </a:cxn>
                <a:cxn ang="0">
                  <a:pos x="3126" y="386"/>
                </a:cxn>
                <a:cxn ang="0">
                  <a:pos x="3052" y="300"/>
                </a:cxn>
                <a:cxn ang="0">
                  <a:pos x="3160" y="128"/>
                </a:cxn>
                <a:cxn ang="0">
                  <a:pos x="3262" y="160"/>
                </a:cxn>
                <a:cxn ang="0">
                  <a:pos x="2952" y="106"/>
                </a:cxn>
                <a:cxn ang="0">
                  <a:pos x="2970" y="104"/>
                </a:cxn>
                <a:cxn ang="0">
                  <a:pos x="2568" y="336"/>
                </a:cxn>
                <a:cxn ang="0">
                  <a:pos x="2444" y="378"/>
                </a:cxn>
                <a:cxn ang="0">
                  <a:pos x="2446" y="110"/>
                </a:cxn>
                <a:cxn ang="0">
                  <a:pos x="2356" y="360"/>
                </a:cxn>
                <a:cxn ang="0">
                  <a:pos x="2466" y="414"/>
                </a:cxn>
                <a:cxn ang="0">
                  <a:pos x="2654" y="108"/>
                </a:cxn>
                <a:cxn ang="0">
                  <a:pos x="2152" y="102"/>
                </a:cxn>
                <a:cxn ang="0">
                  <a:pos x="2004" y="216"/>
                </a:cxn>
                <a:cxn ang="0">
                  <a:pos x="2008" y="364"/>
                </a:cxn>
                <a:cxn ang="0">
                  <a:pos x="2160" y="412"/>
                </a:cxn>
                <a:cxn ang="0">
                  <a:pos x="2312" y="296"/>
                </a:cxn>
                <a:cxn ang="0">
                  <a:pos x="2304" y="146"/>
                </a:cxn>
                <a:cxn ang="0">
                  <a:pos x="1908" y="182"/>
                </a:cxn>
                <a:cxn ang="0">
                  <a:pos x="1922" y="224"/>
                </a:cxn>
                <a:cxn ang="0">
                  <a:pos x="1608" y="296"/>
                </a:cxn>
                <a:cxn ang="0">
                  <a:pos x="1612" y="140"/>
                </a:cxn>
                <a:cxn ang="0">
                  <a:pos x="1522" y="92"/>
                </a:cxn>
                <a:cxn ang="0">
                  <a:pos x="1454" y="206"/>
                </a:cxn>
                <a:cxn ang="0">
                  <a:pos x="1364" y="344"/>
                </a:cxn>
                <a:cxn ang="0">
                  <a:pos x="1442" y="410"/>
                </a:cxn>
                <a:cxn ang="0">
                  <a:pos x="1662" y="226"/>
                </a:cxn>
                <a:cxn ang="0">
                  <a:pos x="1240" y="134"/>
                </a:cxn>
                <a:cxn ang="0">
                  <a:pos x="1038" y="104"/>
                </a:cxn>
                <a:cxn ang="0">
                  <a:pos x="892" y="164"/>
                </a:cxn>
                <a:cxn ang="0">
                  <a:pos x="960" y="296"/>
                </a:cxn>
                <a:cxn ang="0">
                  <a:pos x="958" y="380"/>
                </a:cxn>
                <a:cxn ang="0">
                  <a:pos x="872" y="350"/>
                </a:cxn>
                <a:cxn ang="0">
                  <a:pos x="962" y="408"/>
                </a:cxn>
                <a:cxn ang="0">
                  <a:pos x="1044" y="302"/>
                </a:cxn>
                <a:cxn ang="0">
                  <a:pos x="940" y="184"/>
                </a:cxn>
                <a:cxn ang="0">
                  <a:pos x="994" y="124"/>
                </a:cxn>
                <a:cxn ang="0">
                  <a:pos x="1046" y="162"/>
                </a:cxn>
                <a:cxn ang="0">
                  <a:pos x="782" y="308"/>
                </a:cxn>
                <a:cxn ang="0">
                  <a:pos x="840" y="108"/>
                </a:cxn>
                <a:cxn ang="0">
                  <a:pos x="454" y="252"/>
                </a:cxn>
                <a:cxn ang="0">
                  <a:pos x="516" y="140"/>
                </a:cxn>
                <a:cxn ang="0">
                  <a:pos x="228" y="406"/>
                </a:cxn>
                <a:cxn ang="0">
                  <a:pos x="204" y="212"/>
                </a:cxn>
                <a:cxn ang="0">
                  <a:pos x="136" y="170"/>
                </a:cxn>
                <a:cxn ang="0">
                  <a:pos x="80" y="0"/>
                </a:cxn>
                <a:cxn ang="0">
                  <a:pos x="1520" y="126"/>
                </a:cxn>
                <a:cxn ang="0">
                  <a:pos x="1574" y="140"/>
                </a:cxn>
                <a:cxn ang="0">
                  <a:pos x="1484" y="378"/>
                </a:cxn>
                <a:cxn ang="0">
                  <a:pos x="1432" y="304"/>
                </a:cxn>
                <a:cxn ang="0">
                  <a:pos x="1508" y="372"/>
                </a:cxn>
                <a:cxn ang="0">
                  <a:pos x="392" y="136"/>
                </a:cxn>
                <a:cxn ang="0">
                  <a:pos x="452" y="186"/>
                </a:cxn>
              </a:cxnLst>
              <a:rect l="0" t="0" r="r" b="b"/>
              <a:pathLst>
                <a:path w="3294" h="414">
                  <a:moveTo>
                    <a:pt x="2222" y="330"/>
                  </a:moveTo>
                  <a:lnTo>
                    <a:pt x="2222" y="330"/>
                  </a:lnTo>
                  <a:lnTo>
                    <a:pt x="2212" y="344"/>
                  </a:lnTo>
                  <a:lnTo>
                    <a:pt x="2202" y="356"/>
                  </a:lnTo>
                  <a:lnTo>
                    <a:pt x="2192" y="366"/>
                  </a:lnTo>
                  <a:lnTo>
                    <a:pt x="2180" y="376"/>
                  </a:lnTo>
                  <a:lnTo>
                    <a:pt x="2168" y="382"/>
                  </a:lnTo>
                  <a:lnTo>
                    <a:pt x="2154" y="386"/>
                  </a:lnTo>
                  <a:lnTo>
                    <a:pt x="2142" y="390"/>
                  </a:lnTo>
                  <a:lnTo>
                    <a:pt x="2128" y="390"/>
                  </a:lnTo>
                  <a:lnTo>
                    <a:pt x="2128" y="390"/>
                  </a:lnTo>
                  <a:lnTo>
                    <a:pt x="2110" y="390"/>
                  </a:lnTo>
                  <a:lnTo>
                    <a:pt x="2096" y="386"/>
                  </a:lnTo>
                  <a:lnTo>
                    <a:pt x="2082" y="378"/>
                  </a:lnTo>
                  <a:lnTo>
                    <a:pt x="2072" y="370"/>
                  </a:lnTo>
                  <a:lnTo>
                    <a:pt x="2064" y="358"/>
                  </a:lnTo>
                  <a:lnTo>
                    <a:pt x="2058" y="344"/>
                  </a:lnTo>
                  <a:lnTo>
                    <a:pt x="2056" y="328"/>
                  </a:lnTo>
                  <a:lnTo>
                    <a:pt x="2054" y="308"/>
                  </a:lnTo>
                  <a:lnTo>
                    <a:pt x="2054" y="308"/>
                  </a:lnTo>
                  <a:lnTo>
                    <a:pt x="2056" y="278"/>
                  </a:lnTo>
                  <a:lnTo>
                    <a:pt x="2062" y="248"/>
                  </a:lnTo>
                  <a:lnTo>
                    <a:pt x="2074" y="220"/>
                  </a:lnTo>
                  <a:lnTo>
                    <a:pt x="2088" y="192"/>
                  </a:lnTo>
                  <a:lnTo>
                    <a:pt x="2088" y="192"/>
                  </a:lnTo>
                  <a:lnTo>
                    <a:pt x="2098" y="176"/>
                  </a:lnTo>
                  <a:lnTo>
                    <a:pt x="2110" y="164"/>
                  </a:lnTo>
                  <a:lnTo>
                    <a:pt x="2120" y="152"/>
                  </a:lnTo>
                  <a:lnTo>
                    <a:pt x="2132" y="144"/>
                  </a:lnTo>
                  <a:lnTo>
                    <a:pt x="2144" y="136"/>
                  </a:lnTo>
                  <a:lnTo>
                    <a:pt x="2158" y="132"/>
                  </a:lnTo>
                  <a:lnTo>
                    <a:pt x="2170" y="128"/>
                  </a:lnTo>
                  <a:lnTo>
                    <a:pt x="2184" y="128"/>
                  </a:lnTo>
                  <a:lnTo>
                    <a:pt x="2184" y="128"/>
                  </a:lnTo>
                  <a:lnTo>
                    <a:pt x="2202" y="128"/>
                  </a:lnTo>
                  <a:lnTo>
                    <a:pt x="2216" y="134"/>
                  </a:lnTo>
                  <a:lnTo>
                    <a:pt x="2228" y="142"/>
                  </a:lnTo>
                  <a:lnTo>
                    <a:pt x="2240" y="154"/>
                  </a:lnTo>
                  <a:lnTo>
                    <a:pt x="2240" y="154"/>
                  </a:lnTo>
                  <a:lnTo>
                    <a:pt x="2246" y="168"/>
                  </a:lnTo>
                  <a:lnTo>
                    <a:pt x="2252" y="182"/>
                  </a:lnTo>
                  <a:lnTo>
                    <a:pt x="2256" y="198"/>
                  </a:lnTo>
                  <a:lnTo>
                    <a:pt x="2256" y="214"/>
                  </a:lnTo>
                  <a:lnTo>
                    <a:pt x="2256" y="214"/>
                  </a:lnTo>
                  <a:lnTo>
                    <a:pt x="2254" y="244"/>
                  </a:lnTo>
                  <a:lnTo>
                    <a:pt x="2248" y="274"/>
                  </a:lnTo>
                  <a:lnTo>
                    <a:pt x="2238" y="302"/>
                  </a:lnTo>
                  <a:lnTo>
                    <a:pt x="2222" y="330"/>
                  </a:lnTo>
                  <a:lnTo>
                    <a:pt x="2222" y="330"/>
                  </a:lnTo>
                  <a:close/>
                  <a:moveTo>
                    <a:pt x="3190" y="98"/>
                  </a:moveTo>
                  <a:lnTo>
                    <a:pt x="3190" y="98"/>
                  </a:lnTo>
                  <a:lnTo>
                    <a:pt x="3168" y="100"/>
                  </a:lnTo>
                  <a:lnTo>
                    <a:pt x="3148" y="102"/>
                  </a:lnTo>
                  <a:lnTo>
                    <a:pt x="3128" y="106"/>
                  </a:lnTo>
                  <a:lnTo>
                    <a:pt x="3110" y="112"/>
                  </a:lnTo>
                  <a:lnTo>
                    <a:pt x="3092" y="120"/>
                  </a:lnTo>
                  <a:lnTo>
                    <a:pt x="3074" y="130"/>
                  </a:lnTo>
                  <a:lnTo>
                    <a:pt x="3058" y="140"/>
                  </a:lnTo>
                  <a:lnTo>
                    <a:pt x="3044" y="154"/>
                  </a:lnTo>
                  <a:lnTo>
                    <a:pt x="3044" y="154"/>
                  </a:lnTo>
                  <a:lnTo>
                    <a:pt x="3028" y="168"/>
                  </a:lnTo>
                  <a:lnTo>
                    <a:pt x="3016" y="184"/>
                  </a:lnTo>
                  <a:lnTo>
                    <a:pt x="3004" y="200"/>
                  </a:lnTo>
                  <a:lnTo>
                    <a:pt x="2996" y="218"/>
                  </a:lnTo>
                  <a:lnTo>
                    <a:pt x="2988" y="236"/>
                  </a:lnTo>
                  <a:lnTo>
                    <a:pt x="2984" y="254"/>
                  </a:lnTo>
                  <a:lnTo>
                    <a:pt x="2980" y="274"/>
                  </a:lnTo>
                  <a:lnTo>
                    <a:pt x="2980" y="294"/>
                  </a:lnTo>
                  <a:lnTo>
                    <a:pt x="2980" y="294"/>
                  </a:lnTo>
                  <a:lnTo>
                    <a:pt x="2980" y="308"/>
                  </a:lnTo>
                  <a:lnTo>
                    <a:pt x="2982" y="322"/>
                  </a:lnTo>
                  <a:lnTo>
                    <a:pt x="2986" y="334"/>
                  </a:lnTo>
                  <a:lnTo>
                    <a:pt x="2990" y="346"/>
                  </a:lnTo>
                  <a:lnTo>
                    <a:pt x="2998" y="358"/>
                  </a:lnTo>
                  <a:lnTo>
                    <a:pt x="3006" y="368"/>
                  </a:lnTo>
                  <a:lnTo>
                    <a:pt x="3014" y="376"/>
                  </a:lnTo>
                  <a:lnTo>
                    <a:pt x="3026" y="386"/>
                  </a:lnTo>
                  <a:lnTo>
                    <a:pt x="3026" y="386"/>
                  </a:lnTo>
                  <a:lnTo>
                    <a:pt x="3048" y="398"/>
                  </a:lnTo>
                  <a:lnTo>
                    <a:pt x="3072" y="408"/>
                  </a:lnTo>
                  <a:lnTo>
                    <a:pt x="3098" y="414"/>
                  </a:lnTo>
                  <a:lnTo>
                    <a:pt x="3126" y="414"/>
                  </a:lnTo>
                  <a:lnTo>
                    <a:pt x="3126" y="414"/>
                  </a:lnTo>
                  <a:lnTo>
                    <a:pt x="3152" y="414"/>
                  </a:lnTo>
                  <a:lnTo>
                    <a:pt x="3180" y="410"/>
                  </a:lnTo>
                  <a:lnTo>
                    <a:pt x="3212" y="402"/>
                  </a:lnTo>
                  <a:lnTo>
                    <a:pt x="3246" y="392"/>
                  </a:lnTo>
                  <a:lnTo>
                    <a:pt x="3270" y="274"/>
                  </a:lnTo>
                  <a:lnTo>
                    <a:pt x="3270" y="274"/>
                  </a:lnTo>
                  <a:lnTo>
                    <a:pt x="3240" y="276"/>
                  </a:lnTo>
                  <a:lnTo>
                    <a:pt x="3240" y="276"/>
                  </a:lnTo>
                  <a:lnTo>
                    <a:pt x="3222" y="276"/>
                  </a:lnTo>
                  <a:lnTo>
                    <a:pt x="3206" y="272"/>
                  </a:lnTo>
                  <a:lnTo>
                    <a:pt x="3188" y="372"/>
                  </a:lnTo>
                  <a:lnTo>
                    <a:pt x="3188" y="372"/>
                  </a:lnTo>
                  <a:lnTo>
                    <a:pt x="3180" y="378"/>
                  </a:lnTo>
                  <a:lnTo>
                    <a:pt x="3166" y="384"/>
                  </a:lnTo>
                  <a:lnTo>
                    <a:pt x="3148" y="386"/>
                  </a:lnTo>
                  <a:lnTo>
                    <a:pt x="3126" y="386"/>
                  </a:lnTo>
                  <a:lnTo>
                    <a:pt x="3126" y="386"/>
                  </a:lnTo>
                  <a:lnTo>
                    <a:pt x="3108" y="386"/>
                  </a:lnTo>
                  <a:lnTo>
                    <a:pt x="3094" y="380"/>
                  </a:lnTo>
                  <a:lnTo>
                    <a:pt x="3080" y="372"/>
                  </a:lnTo>
                  <a:lnTo>
                    <a:pt x="3070" y="362"/>
                  </a:lnTo>
                  <a:lnTo>
                    <a:pt x="3070" y="362"/>
                  </a:lnTo>
                  <a:lnTo>
                    <a:pt x="3062" y="350"/>
                  </a:lnTo>
                  <a:lnTo>
                    <a:pt x="3056" y="336"/>
                  </a:lnTo>
                  <a:lnTo>
                    <a:pt x="3052" y="318"/>
                  </a:lnTo>
                  <a:lnTo>
                    <a:pt x="3052" y="300"/>
                  </a:lnTo>
                  <a:lnTo>
                    <a:pt x="3052" y="300"/>
                  </a:lnTo>
                  <a:lnTo>
                    <a:pt x="3054" y="270"/>
                  </a:lnTo>
                  <a:lnTo>
                    <a:pt x="3060" y="238"/>
                  </a:lnTo>
                  <a:lnTo>
                    <a:pt x="3072" y="210"/>
                  </a:lnTo>
                  <a:lnTo>
                    <a:pt x="3088" y="184"/>
                  </a:lnTo>
                  <a:lnTo>
                    <a:pt x="3088" y="184"/>
                  </a:lnTo>
                  <a:lnTo>
                    <a:pt x="3098" y="170"/>
                  </a:lnTo>
                  <a:lnTo>
                    <a:pt x="3108" y="158"/>
                  </a:lnTo>
                  <a:lnTo>
                    <a:pt x="3120" y="148"/>
                  </a:lnTo>
                  <a:lnTo>
                    <a:pt x="3132" y="140"/>
                  </a:lnTo>
                  <a:lnTo>
                    <a:pt x="3146" y="132"/>
                  </a:lnTo>
                  <a:lnTo>
                    <a:pt x="3160" y="128"/>
                  </a:lnTo>
                  <a:lnTo>
                    <a:pt x="3174" y="126"/>
                  </a:lnTo>
                  <a:lnTo>
                    <a:pt x="3190" y="124"/>
                  </a:lnTo>
                  <a:lnTo>
                    <a:pt x="3190" y="124"/>
                  </a:lnTo>
                  <a:lnTo>
                    <a:pt x="3200" y="126"/>
                  </a:lnTo>
                  <a:lnTo>
                    <a:pt x="3212" y="128"/>
                  </a:lnTo>
                  <a:lnTo>
                    <a:pt x="3224" y="132"/>
                  </a:lnTo>
                  <a:lnTo>
                    <a:pt x="3234" y="136"/>
                  </a:lnTo>
                  <a:lnTo>
                    <a:pt x="3234" y="136"/>
                  </a:lnTo>
                  <a:lnTo>
                    <a:pt x="3246" y="144"/>
                  </a:lnTo>
                  <a:lnTo>
                    <a:pt x="3256" y="152"/>
                  </a:lnTo>
                  <a:lnTo>
                    <a:pt x="3262" y="160"/>
                  </a:lnTo>
                  <a:lnTo>
                    <a:pt x="3268" y="170"/>
                  </a:lnTo>
                  <a:lnTo>
                    <a:pt x="3274" y="170"/>
                  </a:lnTo>
                  <a:lnTo>
                    <a:pt x="3294" y="128"/>
                  </a:lnTo>
                  <a:lnTo>
                    <a:pt x="3294" y="128"/>
                  </a:lnTo>
                  <a:lnTo>
                    <a:pt x="3284" y="120"/>
                  </a:lnTo>
                  <a:lnTo>
                    <a:pt x="3272" y="114"/>
                  </a:lnTo>
                  <a:lnTo>
                    <a:pt x="3248" y="106"/>
                  </a:lnTo>
                  <a:lnTo>
                    <a:pt x="3220" y="100"/>
                  </a:lnTo>
                  <a:lnTo>
                    <a:pt x="3190" y="98"/>
                  </a:lnTo>
                  <a:lnTo>
                    <a:pt x="3190" y="98"/>
                  </a:lnTo>
                  <a:close/>
                  <a:moveTo>
                    <a:pt x="2952" y="106"/>
                  </a:moveTo>
                  <a:lnTo>
                    <a:pt x="2952" y="106"/>
                  </a:lnTo>
                  <a:lnTo>
                    <a:pt x="2936" y="104"/>
                  </a:lnTo>
                  <a:lnTo>
                    <a:pt x="2896" y="306"/>
                  </a:lnTo>
                  <a:lnTo>
                    <a:pt x="2746" y="104"/>
                  </a:lnTo>
                  <a:lnTo>
                    <a:pt x="2706" y="104"/>
                  </a:lnTo>
                  <a:lnTo>
                    <a:pt x="2646" y="406"/>
                  </a:lnTo>
                  <a:lnTo>
                    <a:pt x="2682" y="406"/>
                  </a:lnTo>
                  <a:lnTo>
                    <a:pt x="2724" y="192"/>
                  </a:lnTo>
                  <a:lnTo>
                    <a:pt x="2878" y="406"/>
                  </a:lnTo>
                  <a:lnTo>
                    <a:pt x="2910" y="406"/>
                  </a:lnTo>
                  <a:lnTo>
                    <a:pt x="2970" y="104"/>
                  </a:lnTo>
                  <a:lnTo>
                    <a:pt x="2970" y="104"/>
                  </a:lnTo>
                  <a:lnTo>
                    <a:pt x="2952" y="106"/>
                  </a:lnTo>
                  <a:lnTo>
                    <a:pt x="2952" y="106"/>
                  </a:lnTo>
                  <a:close/>
                  <a:moveTo>
                    <a:pt x="2636" y="110"/>
                  </a:moveTo>
                  <a:lnTo>
                    <a:pt x="2636" y="110"/>
                  </a:lnTo>
                  <a:lnTo>
                    <a:pt x="2628" y="110"/>
                  </a:lnTo>
                  <a:lnTo>
                    <a:pt x="2620" y="108"/>
                  </a:lnTo>
                  <a:lnTo>
                    <a:pt x="2580" y="304"/>
                  </a:lnTo>
                  <a:lnTo>
                    <a:pt x="2580" y="304"/>
                  </a:lnTo>
                  <a:lnTo>
                    <a:pt x="2576" y="320"/>
                  </a:lnTo>
                  <a:lnTo>
                    <a:pt x="2568" y="336"/>
                  </a:lnTo>
                  <a:lnTo>
                    <a:pt x="2558" y="350"/>
                  </a:lnTo>
                  <a:lnTo>
                    <a:pt x="2546" y="364"/>
                  </a:lnTo>
                  <a:lnTo>
                    <a:pt x="2546" y="364"/>
                  </a:lnTo>
                  <a:lnTo>
                    <a:pt x="2532" y="374"/>
                  </a:lnTo>
                  <a:lnTo>
                    <a:pt x="2516" y="380"/>
                  </a:lnTo>
                  <a:lnTo>
                    <a:pt x="2500" y="386"/>
                  </a:lnTo>
                  <a:lnTo>
                    <a:pt x="2482" y="386"/>
                  </a:lnTo>
                  <a:lnTo>
                    <a:pt x="2482" y="386"/>
                  </a:lnTo>
                  <a:lnTo>
                    <a:pt x="2468" y="386"/>
                  </a:lnTo>
                  <a:lnTo>
                    <a:pt x="2456" y="382"/>
                  </a:lnTo>
                  <a:lnTo>
                    <a:pt x="2444" y="378"/>
                  </a:lnTo>
                  <a:lnTo>
                    <a:pt x="2434" y="370"/>
                  </a:lnTo>
                  <a:lnTo>
                    <a:pt x="2434" y="370"/>
                  </a:lnTo>
                  <a:lnTo>
                    <a:pt x="2426" y="360"/>
                  </a:lnTo>
                  <a:lnTo>
                    <a:pt x="2420" y="350"/>
                  </a:lnTo>
                  <a:lnTo>
                    <a:pt x="2418" y="338"/>
                  </a:lnTo>
                  <a:lnTo>
                    <a:pt x="2416" y="324"/>
                  </a:lnTo>
                  <a:lnTo>
                    <a:pt x="2416" y="324"/>
                  </a:lnTo>
                  <a:lnTo>
                    <a:pt x="2418" y="306"/>
                  </a:lnTo>
                  <a:lnTo>
                    <a:pt x="2456" y="108"/>
                  </a:lnTo>
                  <a:lnTo>
                    <a:pt x="2456" y="108"/>
                  </a:lnTo>
                  <a:lnTo>
                    <a:pt x="2446" y="110"/>
                  </a:lnTo>
                  <a:lnTo>
                    <a:pt x="2430" y="110"/>
                  </a:lnTo>
                  <a:lnTo>
                    <a:pt x="2430" y="110"/>
                  </a:lnTo>
                  <a:lnTo>
                    <a:pt x="2406" y="110"/>
                  </a:lnTo>
                  <a:lnTo>
                    <a:pt x="2390" y="108"/>
                  </a:lnTo>
                  <a:lnTo>
                    <a:pt x="2354" y="306"/>
                  </a:lnTo>
                  <a:lnTo>
                    <a:pt x="2354" y="306"/>
                  </a:lnTo>
                  <a:lnTo>
                    <a:pt x="2352" y="330"/>
                  </a:lnTo>
                  <a:lnTo>
                    <a:pt x="2352" y="330"/>
                  </a:lnTo>
                  <a:lnTo>
                    <a:pt x="2352" y="340"/>
                  </a:lnTo>
                  <a:lnTo>
                    <a:pt x="2354" y="350"/>
                  </a:lnTo>
                  <a:lnTo>
                    <a:pt x="2356" y="360"/>
                  </a:lnTo>
                  <a:lnTo>
                    <a:pt x="2360" y="370"/>
                  </a:lnTo>
                  <a:lnTo>
                    <a:pt x="2366" y="378"/>
                  </a:lnTo>
                  <a:lnTo>
                    <a:pt x="2372" y="384"/>
                  </a:lnTo>
                  <a:lnTo>
                    <a:pt x="2380" y="392"/>
                  </a:lnTo>
                  <a:lnTo>
                    <a:pt x="2388" y="396"/>
                  </a:lnTo>
                  <a:lnTo>
                    <a:pt x="2388" y="396"/>
                  </a:lnTo>
                  <a:lnTo>
                    <a:pt x="2404" y="404"/>
                  </a:lnTo>
                  <a:lnTo>
                    <a:pt x="2424" y="410"/>
                  </a:lnTo>
                  <a:lnTo>
                    <a:pt x="2444" y="414"/>
                  </a:lnTo>
                  <a:lnTo>
                    <a:pt x="2466" y="414"/>
                  </a:lnTo>
                  <a:lnTo>
                    <a:pt x="2466" y="414"/>
                  </a:lnTo>
                  <a:lnTo>
                    <a:pt x="2494" y="414"/>
                  </a:lnTo>
                  <a:lnTo>
                    <a:pt x="2518" y="408"/>
                  </a:lnTo>
                  <a:lnTo>
                    <a:pt x="2542" y="398"/>
                  </a:lnTo>
                  <a:lnTo>
                    <a:pt x="2562" y="386"/>
                  </a:lnTo>
                  <a:lnTo>
                    <a:pt x="2562" y="386"/>
                  </a:lnTo>
                  <a:lnTo>
                    <a:pt x="2580" y="370"/>
                  </a:lnTo>
                  <a:lnTo>
                    <a:pt x="2594" y="350"/>
                  </a:lnTo>
                  <a:lnTo>
                    <a:pt x="2606" y="328"/>
                  </a:lnTo>
                  <a:lnTo>
                    <a:pt x="2612" y="304"/>
                  </a:lnTo>
                  <a:lnTo>
                    <a:pt x="2654" y="108"/>
                  </a:lnTo>
                  <a:lnTo>
                    <a:pt x="2654" y="108"/>
                  </a:lnTo>
                  <a:lnTo>
                    <a:pt x="2636" y="110"/>
                  </a:lnTo>
                  <a:lnTo>
                    <a:pt x="2636" y="110"/>
                  </a:lnTo>
                  <a:close/>
                  <a:moveTo>
                    <a:pt x="2286" y="128"/>
                  </a:moveTo>
                  <a:lnTo>
                    <a:pt x="2286" y="128"/>
                  </a:lnTo>
                  <a:lnTo>
                    <a:pt x="2268" y="116"/>
                  </a:lnTo>
                  <a:lnTo>
                    <a:pt x="2244" y="106"/>
                  </a:lnTo>
                  <a:lnTo>
                    <a:pt x="2220" y="100"/>
                  </a:lnTo>
                  <a:lnTo>
                    <a:pt x="2190" y="98"/>
                  </a:lnTo>
                  <a:lnTo>
                    <a:pt x="2190" y="98"/>
                  </a:lnTo>
                  <a:lnTo>
                    <a:pt x="2170" y="100"/>
                  </a:lnTo>
                  <a:lnTo>
                    <a:pt x="2152" y="102"/>
                  </a:lnTo>
                  <a:lnTo>
                    <a:pt x="2132" y="106"/>
                  </a:lnTo>
                  <a:lnTo>
                    <a:pt x="2114" y="112"/>
                  </a:lnTo>
                  <a:lnTo>
                    <a:pt x="2098" y="120"/>
                  </a:lnTo>
                  <a:lnTo>
                    <a:pt x="2080" y="130"/>
                  </a:lnTo>
                  <a:lnTo>
                    <a:pt x="2064" y="140"/>
                  </a:lnTo>
                  <a:lnTo>
                    <a:pt x="2050" y="154"/>
                  </a:lnTo>
                  <a:lnTo>
                    <a:pt x="2050" y="154"/>
                  </a:lnTo>
                  <a:lnTo>
                    <a:pt x="2034" y="168"/>
                  </a:lnTo>
                  <a:lnTo>
                    <a:pt x="2022" y="184"/>
                  </a:lnTo>
                  <a:lnTo>
                    <a:pt x="2012" y="200"/>
                  </a:lnTo>
                  <a:lnTo>
                    <a:pt x="2004" y="216"/>
                  </a:lnTo>
                  <a:lnTo>
                    <a:pt x="1996" y="234"/>
                  </a:lnTo>
                  <a:lnTo>
                    <a:pt x="1992" y="252"/>
                  </a:lnTo>
                  <a:lnTo>
                    <a:pt x="1988" y="272"/>
                  </a:lnTo>
                  <a:lnTo>
                    <a:pt x="1988" y="292"/>
                  </a:lnTo>
                  <a:lnTo>
                    <a:pt x="1988" y="292"/>
                  </a:lnTo>
                  <a:lnTo>
                    <a:pt x="1988" y="306"/>
                  </a:lnTo>
                  <a:lnTo>
                    <a:pt x="1990" y="318"/>
                  </a:lnTo>
                  <a:lnTo>
                    <a:pt x="1992" y="332"/>
                  </a:lnTo>
                  <a:lnTo>
                    <a:pt x="1998" y="344"/>
                  </a:lnTo>
                  <a:lnTo>
                    <a:pt x="2002" y="354"/>
                  </a:lnTo>
                  <a:lnTo>
                    <a:pt x="2008" y="364"/>
                  </a:lnTo>
                  <a:lnTo>
                    <a:pt x="2016" y="374"/>
                  </a:lnTo>
                  <a:lnTo>
                    <a:pt x="2026" y="382"/>
                  </a:lnTo>
                  <a:lnTo>
                    <a:pt x="2026" y="382"/>
                  </a:lnTo>
                  <a:lnTo>
                    <a:pt x="2034" y="390"/>
                  </a:lnTo>
                  <a:lnTo>
                    <a:pt x="2046" y="396"/>
                  </a:lnTo>
                  <a:lnTo>
                    <a:pt x="2068" y="406"/>
                  </a:lnTo>
                  <a:lnTo>
                    <a:pt x="2092" y="412"/>
                  </a:lnTo>
                  <a:lnTo>
                    <a:pt x="2120" y="414"/>
                  </a:lnTo>
                  <a:lnTo>
                    <a:pt x="2120" y="414"/>
                  </a:lnTo>
                  <a:lnTo>
                    <a:pt x="2140" y="414"/>
                  </a:lnTo>
                  <a:lnTo>
                    <a:pt x="2160" y="412"/>
                  </a:lnTo>
                  <a:lnTo>
                    <a:pt x="2180" y="406"/>
                  </a:lnTo>
                  <a:lnTo>
                    <a:pt x="2198" y="400"/>
                  </a:lnTo>
                  <a:lnTo>
                    <a:pt x="2216" y="392"/>
                  </a:lnTo>
                  <a:lnTo>
                    <a:pt x="2234" y="384"/>
                  </a:lnTo>
                  <a:lnTo>
                    <a:pt x="2250" y="372"/>
                  </a:lnTo>
                  <a:lnTo>
                    <a:pt x="2266" y="358"/>
                  </a:lnTo>
                  <a:lnTo>
                    <a:pt x="2266" y="358"/>
                  </a:lnTo>
                  <a:lnTo>
                    <a:pt x="2280" y="344"/>
                  </a:lnTo>
                  <a:lnTo>
                    <a:pt x="2292" y="328"/>
                  </a:lnTo>
                  <a:lnTo>
                    <a:pt x="2302" y="312"/>
                  </a:lnTo>
                  <a:lnTo>
                    <a:pt x="2312" y="296"/>
                  </a:lnTo>
                  <a:lnTo>
                    <a:pt x="2318" y="278"/>
                  </a:lnTo>
                  <a:lnTo>
                    <a:pt x="2322" y="260"/>
                  </a:lnTo>
                  <a:lnTo>
                    <a:pt x="2326" y="240"/>
                  </a:lnTo>
                  <a:lnTo>
                    <a:pt x="2326" y="220"/>
                  </a:lnTo>
                  <a:lnTo>
                    <a:pt x="2326" y="220"/>
                  </a:lnTo>
                  <a:lnTo>
                    <a:pt x="2326" y="206"/>
                  </a:lnTo>
                  <a:lnTo>
                    <a:pt x="2324" y="192"/>
                  </a:lnTo>
                  <a:lnTo>
                    <a:pt x="2320" y="180"/>
                  </a:lnTo>
                  <a:lnTo>
                    <a:pt x="2316" y="168"/>
                  </a:lnTo>
                  <a:lnTo>
                    <a:pt x="2312" y="156"/>
                  </a:lnTo>
                  <a:lnTo>
                    <a:pt x="2304" y="146"/>
                  </a:lnTo>
                  <a:lnTo>
                    <a:pt x="2296" y="138"/>
                  </a:lnTo>
                  <a:lnTo>
                    <a:pt x="2286" y="128"/>
                  </a:lnTo>
                  <a:lnTo>
                    <a:pt x="2286" y="128"/>
                  </a:lnTo>
                  <a:close/>
                  <a:moveTo>
                    <a:pt x="2060" y="4"/>
                  </a:moveTo>
                  <a:lnTo>
                    <a:pt x="2060" y="4"/>
                  </a:lnTo>
                  <a:lnTo>
                    <a:pt x="2046" y="2"/>
                  </a:lnTo>
                  <a:lnTo>
                    <a:pt x="2034" y="0"/>
                  </a:lnTo>
                  <a:lnTo>
                    <a:pt x="2034" y="0"/>
                  </a:lnTo>
                  <a:lnTo>
                    <a:pt x="1970" y="96"/>
                  </a:lnTo>
                  <a:lnTo>
                    <a:pt x="1908" y="182"/>
                  </a:lnTo>
                  <a:lnTo>
                    <a:pt x="1908" y="182"/>
                  </a:lnTo>
                  <a:lnTo>
                    <a:pt x="1854" y="0"/>
                  </a:lnTo>
                  <a:lnTo>
                    <a:pt x="1854" y="0"/>
                  </a:lnTo>
                  <a:lnTo>
                    <a:pt x="1832" y="4"/>
                  </a:lnTo>
                  <a:lnTo>
                    <a:pt x="1810" y="6"/>
                  </a:lnTo>
                  <a:lnTo>
                    <a:pt x="1810" y="6"/>
                  </a:lnTo>
                  <a:lnTo>
                    <a:pt x="1780" y="4"/>
                  </a:lnTo>
                  <a:lnTo>
                    <a:pt x="1750" y="0"/>
                  </a:lnTo>
                  <a:lnTo>
                    <a:pt x="1832" y="232"/>
                  </a:lnTo>
                  <a:lnTo>
                    <a:pt x="1798" y="406"/>
                  </a:lnTo>
                  <a:lnTo>
                    <a:pt x="1888" y="406"/>
                  </a:lnTo>
                  <a:lnTo>
                    <a:pt x="1922" y="224"/>
                  </a:lnTo>
                  <a:lnTo>
                    <a:pt x="1922" y="224"/>
                  </a:lnTo>
                  <a:lnTo>
                    <a:pt x="2090" y="0"/>
                  </a:lnTo>
                  <a:lnTo>
                    <a:pt x="2090" y="0"/>
                  </a:lnTo>
                  <a:lnTo>
                    <a:pt x="2074" y="2"/>
                  </a:lnTo>
                  <a:lnTo>
                    <a:pt x="2060" y="4"/>
                  </a:lnTo>
                  <a:lnTo>
                    <a:pt x="2060" y="4"/>
                  </a:lnTo>
                  <a:close/>
                  <a:moveTo>
                    <a:pt x="1662" y="226"/>
                  </a:moveTo>
                  <a:lnTo>
                    <a:pt x="1662" y="226"/>
                  </a:lnTo>
                  <a:lnTo>
                    <a:pt x="1642" y="252"/>
                  </a:lnTo>
                  <a:lnTo>
                    <a:pt x="1624" y="276"/>
                  </a:lnTo>
                  <a:lnTo>
                    <a:pt x="1608" y="296"/>
                  </a:lnTo>
                  <a:lnTo>
                    <a:pt x="1592" y="312"/>
                  </a:lnTo>
                  <a:lnTo>
                    <a:pt x="1536" y="224"/>
                  </a:lnTo>
                  <a:lnTo>
                    <a:pt x="1536" y="224"/>
                  </a:lnTo>
                  <a:lnTo>
                    <a:pt x="1554" y="214"/>
                  </a:lnTo>
                  <a:lnTo>
                    <a:pt x="1568" y="204"/>
                  </a:lnTo>
                  <a:lnTo>
                    <a:pt x="1582" y="192"/>
                  </a:lnTo>
                  <a:lnTo>
                    <a:pt x="1592" y="182"/>
                  </a:lnTo>
                  <a:lnTo>
                    <a:pt x="1600" y="172"/>
                  </a:lnTo>
                  <a:lnTo>
                    <a:pt x="1606" y="162"/>
                  </a:lnTo>
                  <a:lnTo>
                    <a:pt x="1610" y="150"/>
                  </a:lnTo>
                  <a:lnTo>
                    <a:pt x="1612" y="140"/>
                  </a:lnTo>
                  <a:lnTo>
                    <a:pt x="1612" y="140"/>
                  </a:lnTo>
                  <a:lnTo>
                    <a:pt x="1610" y="130"/>
                  </a:lnTo>
                  <a:lnTo>
                    <a:pt x="1606" y="120"/>
                  </a:lnTo>
                  <a:lnTo>
                    <a:pt x="1602" y="110"/>
                  </a:lnTo>
                  <a:lnTo>
                    <a:pt x="1594" y="104"/>
                  </a:lnTo>
                  <a:lnTo>
                    <a:pt x="1584" y="98"/>
                  </a:lnTo>
                  <a:lnTo>
                    <a:pt x="1572" y="94"/>
                  </a:lnTo>
                  <a:lnTo>
                    <a:pt x="1558" y="92"/>
                  </a:lnTo>
                  <a:lnTo>
                    <a:pt x="1542" y="92"/>
                  </a:lnTo>
                  <a:lnTo>
                    <a:pt x="1542" y="92"/>
                  </a:lnTo>
                  <a:lnTo>
                    <a:pt x="1522" y="92"/>
                  </a:lnTo>
                  <a:lnTo>
                    <a:pt x="1506" y="96"/>
                  </a:lnTo>
                  <a:lnTo>
                    <a:pt x="1490" y="104"/>
                  </a:lnTo>
                  <a:lnTo>
                    <a:pt x="1476" y="114"/>
                  </a:lnTo>
                  <a:lnTo>
                    <a:pt x="1476" y="114"/>
                  </a:lnTo>
                  <a:lnTo>
                    <a:pt x="1464" y="126"/>
                  </a:lnTo>
                  <a:lnTo>
                    <a:pt x="1456" y="142"/>
                  </a:lnTo>
                  <a:lnTo>
                    <a:pt x="1450" y="158"/>
                  </a:lnTo>
                  <a:lnTo>
                    <a:pt x="1448" y="176"/>
                  </a:lnTo>
                  <a:lnTo>
                    <a:pt x="1448" y="176"/>
                  </a:lnTo>
                  <a:lnTo>
                    <a:pt x="1450" y="192"/>
                  </a:lnTo>
                  <a:lnTo>
                    <a:pt x="1454" y="206"/>
                  </a:lnTo>
                  <a:lnTo>
                    <a:pt x="1460" y="222"/>
                  </a:lnTo>
                  <a:lnTo>
                    <a:pt x="1468" y="238"/>
                  </a:lnTo>
                  <a:lnTo>
                    <a:pt x="1468" y="238"/>
                  </a:lnTo>
                  <a:lnTo>
                    <a:pt x="1444" y="250"/>
                  </a:lnTo>
                  <a:lnTo>
                    <a:pt x="1422" y="262"/>
                  </a:lnTo>
                  <a:lnTo>
                    <a:pt x="1404" y="276"/>
                  </a:lnTo>
                  <a:lnTo>
                    <a:pt x="1390" y="288"/>
                  </a:lnTo>
                  <a:lnTo>
                    <a:pt x="1380" y="302"/>
                  </a:lnTo>
                  <a:lnTo>
                    <a:pt x="1370" y="316"/>
                  </a:lnTo>
                  <a:lnTo>
                    <a:pt x="1366" y="330"/>
                  </a:lnTo>
                  <a:lnTo>
                    <a:pt x="1364" y="344"/>
                  </a:lnTo>
                  <a:lnTo>
                    <a:pt x="1364" y="344"/>
                  </a:lnTo>
                  <a:lnTo>
                    <a:pt x="1366" y="358"/>
                  </a:lnTo>
                  <a:lnTo>
                    <a:pt x="1370" y="372"/>
                  </a:lnTo>
                  <a:lnTo>
                    <a:pt x="1378" y="384"/>
                  </a:lnTo>
                  <a:lnTo>
                    <a:pt x="1388" y="394"/>
                  </a:lnTo>
                  <a:lnTo>
                    <a:pt x="1388" y="394"/>
                  </a:lnTo>
                  <a:lnTo>
                    <a:pt x="1398" y="400"/>
                  </a:lnTo>
                  <a:lnTo>
                    <a:pt x="1412" y="406"/>
                  </a:lnTo>
                  <a:lnTo>
                    <a:pt x="1426" y="408"/>
                  </a:lnTo>
                  <a:lnTo>
                    <a:pt x="1442" y="410"/>
                  </a:lnTo>
                  <a:lnTo>
                    <a:pt x="1442" y="410"/>
                  </a:lnTo>
                  <a:lnTo>
                    <a:pt x="1466" y="408"/>
                  </a:lnTo>
                  <a:lnTo>
                    <a:pt x="1492" y="400"/>
                  </a:lnTo>
                  <a:lnTo>
                    <a:pt x="1520" y="390"/>
                  </a:lnTo>
                  <a:lnTo>
                    <a:pt x="1548" y="374"/>
                  </a:lnTo>
                  <a:lnTo>
                    <a:pt x="1566" y="406"/>
                  </a:lnTo>
                  <a:lnTo>
                    <a:pt x="1654" y="406"/>
                  </a:lnTo>
                  <a:lnTo>
                    <a:pt x="1604" y="332"/>
                  </a:lnTo>
                  <a:lnTo>
                    <a:pt x="1604" y="332"/>
                  </a:lnTo>
                  <a:lnTo>
                    <a:pt x="1652" y="282"/>
                  </a:lnTo>
                  <a:lnTo>
                    <a:pt x="1682" y="252"/>
                  </a:lnTo>
                  <a:lnTo>
                    <a:pt x="1662" y="226"/>
                  </a:lnTo>
                  <a:close/>
                  <a:moveTo>
                    <a:pt x="1100" y="104"/>
                  </a:moveTo>
                  <a:lnTo>
                    <a:pt x="1100" y="104"/>
                  </a:lnTo>
                  <a:lnTo>
                    <a:pt x="1100" y="122"/>
                  </a:lnTo>
                  <a:lnTo>
                    <a:pt x="1096" y="132"/>
                  </a:lnTo>
                  <a:lnTo>
                    <a:pt x="1094" y="140"/>
                  </a:lnTo>
                  <a:lnTo>
                    <a:pt x="1094" y="140"/>
                  </a:lnTo>
                  <a:lnTo>
                    <a:pt x="1132" y="136"/>
                  </a:lnTo>
                  <a:lnTo>
                    <a:pt x="1174" y="134"/>
                  </a:lnTo>
                  <a:lnTo>
                    <a:pt x="1122" y="406"/>
                  </a:lnTo>
                  <a:lnTo>
                    <a:pt x="1186" y="406"/>
                  </a:lnTo>
                  <a:lnTo>
                    <a:pt x="1240" y="134"/>
                  </a:lnTo>
                  <a:lnTo>
                    <a:pt x="1240" y="134"/>
                  </a:lnTo>
                  <a:lnTo>
                    <a:pt x="1286" y="138"/>
                  </a:lnTo>
                  <a:lnTo>
                    <a:pt x="1318" y="140"/>
                  </a:lnTo>
                  <a:lnTo>
                    <a:pt x="1318" y="140"/>
                  </a:lnTo>
                  <a:lnTo>
                    <a:pt x="1318" y="130"/>
                  </a:lnTo>
                  <a:lnTo>
                    <a:pt x="1318" y="120"/>
                  </a:lnTo>
                  <a:lnTo>
                    <a:pt x="1320" y="112"/>
                  </a:lnTo>
                  <a:lnTo>
                    <a:pt x="1324" y="104"/>
                  </a:lnTo>
                  <a:lnTo>
                    <a:pt x="1100" y="104"/>
                  </a:lnTo>
                  <a:close/>
                  <a:moveTo>
                    <a:pt x="1038" y="104"/>
                  </a:moveTo>
                  <a:lnTo>
                    <a:pt x="1038" y="104"/>
                  </a:lnTo>
                  <a:lnTo>
                    <a:pt x="1018" y="100"/>
                  </a:lnTo>
                  <a:lnTo>
                    <a:pt x="1002" y="98"/>
                  </a:lnTo>
                  <a:lnTo>
                    <a:pt x="1002" y="98"/>
                  </a:lnTo>
                  <a:lnTo>
                    <a:pt x="978" y="100"/>
                  </a:lnTo>
                  <a:lnTo>
                    <a:pt x="958" y="106"/>
                  </a:lnTo>
                  <a:lnTo>
                    <a:pt x="938" y="116"/>
                  </a:lnTo>
                  <a:lnTo>
                    <a:pt x="918" y="130"/>
                  </a:lnTo>
                  <a:lnTo>
                    <a:pt x="918" y="130"/>
                  </a:lnTo>
                  <a:lnTo>
                    <a:pt x="902" y="146"/>
                  </a:lnTo>
                  <a:lnTo>
                    <a:pt x="896" y="156"/>
                  </a:lnTo>
                  <a:lnTo>
                    <a:pt x="892" y="164"/>
                  </a:lnTo>
                  <a:lnTo>
                    <a:pt x="888" y="176"/>
                  </a:lnTo>
                  <a:lnTo>
                    <a:pt x="884" y="186"/>
                  </a:lnTo>
                  <a:lnTo>
                    <a:pt x="882" y="208"/>
                  </a:lnTo>
                  <a:lnTo>
                    <a:pt x="882" y="208"/>
                  </a:lnTo>
                  <a:lnTo>
                    <a:pt x="884" y="224"/>
                  </a:lnTo>
                  <a:lnTo>
                    <a:pt x="888" y="238"/>
                  </a:lnTo>
                  <a:lnTo>
                    <a:pt x="898" y="252"/>
                  </a:lnTo>
                  <a:lnTo>
                    <a:pt x="908" y="264"/>
                  </a:lnTo>
                  <a:lnTo>
                    <a:pt x="908" y="264"/>
                  </a:lnTo>
                  <a:lnTo>
                    <a:pt x="960" y="296"/>
                  </a:lnTo>
                  <a:lnTo>
                    <a:pt x="960" y="296"/>
                  </a:lnTo>
                  <a:lnTo>
                    <a:pt x="972" y="304"/>
                  </a:lnTo>
                  <a:lnTo>
                    <a:pt x="980" y="314"/>
                  </a:lnTo>
                  <a:lnTo>
                    <a:pt x="986" y="324"/>
                  </a:lnTo>
                  <a:lnTo>
                    <a:pt x="986" y="334"/>
                  </a:lnTo>
                  <a:lnTo>
                    <a:pt x="986" y="334"/>
                  </a:lnTo>
                  <a:lnTo>
                    <a:pt x="986" y="344"/>
                  </a:lnTo>
                  <a:lnTo>
                    <a:pt x="982" y="354"/>
                  </a:lnTo>
                  <a:lnTo>
                    <a:pt x="976" y="364"/>
                  </a:lnTo>
                  <a:lnTo>
                    <a:pt x="968" y="372"/>
                  </a:lnTo>
                  <a:lnTo>
                    <a:pt x="968" y="372"/>
                  </a:lnTo>
                  <a:lnTo>
                    <a:pt x="958" y="380"/>
                  </a:lnTo>
                  <a:lnTo>
                    <a:pt x="948" y="384"/>
                  </a:lnTo>
                  <a:lnTo>
                    <a:pt x="938" y="386"/>
                  </a:lnTo>
                  <a:lnTo>
                    <a:pt x="926" y="388"/>
                  </a:lnTo>
                  <a:lnTo>
                    <a:pt x="926" y="388"/>
                  </a:lnTo>
                  <a:lnTo>
                    <a:pt x="914" y="388"/>
                  </a:lnTo>
                  <a:lnTo>
                    <a:pt x="902" y="384"/>
                  </a:lnTo>
                  <a:lnTo>
                    <a:pt x="892" y="382"/>
                  </a:lnTo>
                  <a:lnTo>
                    <a:pt x="886" y="376"/>
                  </a:lnTo>
                  <a:lnTo>
                    <a:pt x="880" y="370"/>
                  </a:lnTo>
                  <a:lnTo>
                    <a:pt x="876" y="360"/>
                  </a:lnTo>
                  <a:lnTo>
                    <a:pt x="872" y="350"/>
                  </a:lnTo>
                  <a:lnTo>
                    <a:pt x="872" y="340"/>
                  </a:lnTo>
                  <a:lnTo>
                    <a:pt x="866" y="340"/>
                  </a:lnTo>
                  <a:lnTo>
                    <a:pt x="844" y="396"/>
                  </a:lnTo>
                  <a:lnTo>
                    <a:pt x="844" y="396"/>
                  </a:lnTo>
                  <a:lnTo>
                    <a:pt x="854" y="404"/>
                  </a:lnTo>
                  <a:lnTo>
                    <a:pt x="870" y="410"/>
                  </a:lnTo>
                  <a:lnTo>
                    <a:pt x="890" y="414"/>
                  </a:lnTo>
                  <a:lnTo>
                    <a:pt x="912" y="414"/>
                  </a:lnTo>
                  <a:lnTo>
                    <a:pt x="912" y="414"/>
                  </a:lnTo>
                  <a:lnTo>
                    <a:pt x="938" y="412"/>
                  </a:lnTo>
                  <a:lnTo>
                    <a:pt x="962" y="408"/>
                  </a:lnTo>
                  <a:lnTo>
                    <a:pt x="984" y="398"/>
                  </a:lnTo>
                  <a:lnTo>
                    <a:pt x="1002" y="384"/>
                  </a:lnTo>
                  <a:lnTo>
                    <a:pt x="1002" y="384"/>
                  </a:lnTo>
                  <a:lnTo>
                    <a:pt x="1012" y="376"/>
                  </a:lnTo>
                  <a:lnTo>
                    <a:pt x="1022" y="368"/>
                  </a:lnTo>
                  <a:lnTo>
                    <a:pt x="1028" y="358"/>
                  </a:lnTo>
                  <a:lnTo>
                    <a:pt x="1034" y="348"/>
                  </a:lnTo>
                  <a:lnTo>
                    <a:pt x="1038" y="336"/>
                  </a:lnTo>
                  <a:lnTo>
                    <a:pt x="1042" y="326"/>
                  </a:lnTo>
                  <a:lnTo>
                    <a:pt x="1044" y="314"/>
                  </a:lnTo>
                  <a:lnTo>
                    <a:pt x="1044" y="302"/>
                  </a:lnTo>
                  <a:lnTo>
                    <a:pt x="1044" y="302"/>
                  </a:lnTo>
                  <a:lnTo>
                    <a:pt x="1042" y="284"/>
                  </a:lnTo>
                  <a:lnTo>
                    <a:pt x="1038" y="270"/>
                  </a:lnTo>
                  <a:lnTo>
                    <a:pt x="1030" y="256"/>
                  </a:lnTo>
                  <a:lnTo>
                    <a:pt x="1018" y="244"/>
                  </a:lnTo>
                  <a:lnTo>
                    <a:pt x="1018" y="244"/>
                  </a:lnTo>
                  <a:lnTo>
                    <a:pt x="966" y="212"/>
                  </a:lnTo>
                  <a:lnTo>
                    <a:pt x="966" y="212"/>
                  </a:lnTo>
                  <a:lnTo>
                    <a:pt x="954" y="202"/>
                  </a:lnTo>
                  <a:lnTo>
                    <a:pt x="946" y="194"/>
                  </a:lnTo>
                  <a:lnTo>
                    <a:pt x="940" y="184"/>
                  </a:lnTo>
                  <a:lnTo>
                    <a:pt x="938" y="172"/>
                  </a:lnTo>
                  <a:lnTo>
                    <a:pt x="938" y="172"/>
                  </a:lnTo>
                  <a:lnTo>
                    <a:pt x="940" y="162"/>
                  </a:lnTo>
                  <a:lnTo>
                    <a:pt x="942" y="154"/>
                  </a:lnTo>
                  <a:lnTo>
                    <a:pt x="948" y="146"/>
                  </a:lnTo>
                  <a:lnTo>
                    <a:pt x="956" y="138"/>
                  </a:lnTo>
                  <a:lnTo>
                    <a:pt x="956" y="138"/>
                  </a:lnTo>
                  <a:lnTo>
                    <a:pt x="964" y="132"/>
                  </a:lnTo>
                  <a:lnTo>
                    <a:pt x="974" y="128"/>
                  </a:lnTo>
                  <a:lnTo>
                    <a:pt x="984" y="126"/>
                  </a:lnTo>
                  <a:lnTo>
                    <a:pt x="994" y="124"/>
                  </a:lnTo>
                  <a:lnTo>
                    <a:pt x="994" y="124"/>
                  </a:lnTo>
                  <a:lnTo>
                    <a:pt x="1004" y="126"/>
                  </a:lnTo>
                  <a:lnTo>
                    <a:pt x="1010" y="128"/>
                  </a:lnTo>
                  <a:lnTo>
                    <a:pt x="1018" y="130"/>
                  </a:lnTo>
                  <a:lnTo>
                    <a:pt x="1026" y="136"/>
                  </a:lnTo>
                  <a:lnTo>
                    <a:pt x="1026" y="136"/>
                  </a:lnTo>
                  <a:lnTo>
                    <a:pt x="1032" y="142"/>
                  </a:lnTo>
                  <a:lnTo>
                    <a:pt x="1036" y="148"/>
                  </a:lnTo>
                  <a:lnTo>
                    <a:pt x="1038" y="154"/>
                  </a:lnTo>
                  <a:lnTo>
                    <a:pt x="1040" y="162"/>
                  </a:lnTo>
                  <a:lnTo>
                    <a:pt x="1046" y="162"/>
                  </a:lnTo>
                  <a:lnTo>
                    <a:pt x="1068" y="122"/>
                  </a:lnTo>
                  <a:lnTo>
                    <a:pt x="1068" y="122"/>
                  </a:lnTo>
                  <a:lnTo>
                    <a:pt x="1064" y="116"/>
                  </a:lnTo>
                  <a:lnTo>
                    <a:pt x="1058" y="112"/>
                  </a:lnTo>
                  <a:lnTo>
                    <a:pt x="1050" y="108"/>
                  </a:lnTo>
                  <a:lnTo>
                    <a:pt x="1038" y="104"/>
                  </a:lnTo>
                  <a:lnTo>
                    <a:pt x="1038" y="104"/>
                  </a:lnTo>
                  <a:close/>
                  <a:moveTo>
                    <a:pt x="840" y="108"/>
                  </a:moveTo>
                  <a:lnTo>
                    <a:pt x="840" y="108"/>
                  </a:lnTo>
                  <a:lnTo>
                    <a:pt x="824" y="106"/>
                  </a:lnTo>
                  <a:lnTo>
                    <a:pt x="782" y="308"/>
                  </a:lnTo>
                  <a:lnTo>
                    <a:pt x="632" y="104"/>
                  </a:lnTo>
                  <a:lnTo>
                    <a:pt x="594" y="104"/>
                  </a:lnTo>
                  <a:lnTo>
                    <a:pt x="534" y="406"/>
                  </a:lnTo>
                  <a:lnTo>
                    <a:pt x="568" y="406"/>
                  </a:lnTo>
                  <a:lnTo>
                    <a:pt x="610" y="190"/>
                  </a:lnTo>
                  <a:lnTo>
                    <a:pt x="764" y="406"/>
                  </a:lnTo>
                  <a:lnTo>
                    <a:pt x="798" y="406"/>
                  </a:lnTo>
                  <a:lnTo>
                    <a:pt x="856" y="106"/>
                  </a:lnTo>
                  <a:lnTo>
                    <a:pt x="856" y="106"/>
                  </a:lnTo>
                  <a:lnTo>
                    <a:pt x="840" y="108"/>
                  </a:lnTo>
                  <a:lnTo>
                    <a:pt x="840" y="108"/>
                  </a:lnTo>
                  <a:close/>
                  <a:moveTo>
                    <a:pt x="448" y="106"/>
                  </a:moveTo>
                  <a:lnTo>
                    <a:pt x="330" y="106"/>
                  </a:lnTo>
                  <a:lnTo>
                    <a:pt x="272" y="406"/>
                  </a:lnTo>
                  <a:lnTo>
                    <a:pt x="338" y="406"/>
                  </a:lnTo>
                  <a:lnTo>
                    <a:pt x="364" y="268"/>
                  </a:lnTo>
                  <a:lnTo>
                    <a:pt x="370" y="268"/>
                  </a:lnTo>
                  <a:lnTo>
                    <a:pt x="424" y="406"/>
                  </a:lnTo>
                  <a:lnTo>
                    <a:pt x="500" y="406"/>
                  </a:lnTo>
                  <a:lnTo>
                    <a:pt x="434" y="258"/>
                  </a:lnTo>
                  <a:lnTo>
                    <a:pt x="434" y="258"/>
                  </a:lnTo>
                  <a:lnTo>
                    <a:pt x="454" y="252"/>
                  </a:lnTo>
                  <a:lnTo>
                    <a:pt x="472" y="244"/>
                  </a:lnTo>
                  <a:lnTo>
                    <a:pt x="486" y="236"/>
                  </a:lnTo>
                  <a:lnTo>
                    <a:pt x="496" y="228"/>
                  </a:lnTo>
                  <a:lnTo>
                    <a:pt x="496" y="228"/>
                  </a:lnTo>
                  <a:lnTo>
                    <a:pt x="506" y="214"/>
                  </a:lnTo>
                  <a:lnTo>
                    <a:pt x="514" y="200"/>
                  </a:lnTo>
                  <a:lnTo>
                    <a:pt x="520" y="184"/>
                  </a:lnTo>
                  <a:lnTo>
                    <a:pt x="522" y="166"/>
                  </a:lnTo>
                  <a:lnTo>
                    <a:pt x="522" y="166"/>
                  </a:lnTo>
                  <a:lnTo>
                    <a:pt x="520" y="152"/>
                  </a:lnTo>
                  <a:lnTo>
                    <a:pt x="516" y="140"/>
                  </a:lnTo>
                  <a:lnTo>
                    <a:pt x="510" y="130"/>
                  </a:lnTo>
                  <a:lnTo>
                    <a:pt x="502" y="122"/>
                  </a:lnTo>
                  <a:lnTo>
                    <a:pt x="492" y="114"/>
                  </a:lnTo>
                  <a:lnTo>
                    <a:pt x="480" y="110"/>
                  </a:lnTo>
                  <a:lnTo>
                    <a:pt x="466" y="108"/>
                  </a:lnTo>
                  <a:lnTo>
                    <a:pt x="448" y="106"/>
                  </a:lnTo>
                  <a:lnTo>
                    <a:pt x="448" y="106"/>
                  </a:lnTo>
                  <a:close/>
                  <a:moveTo>
                    <a:pt x="80" y="0"/>
                  </a:moveTo>
                  <a:lnTo>
                    <a:pt x="0" y="406"/>
                  </a:lnTo>
                  <a:lnTo>
                    <a:pt x="228" y="406"/>
                  </a:lnTo>
                  <a:lnTo>
                    <a:pt x="228" y="406"/>
                  </a:lnTo>
                  <a:lnTo>
                    <a:pt x="226" y="392"/>
                  </a:lnTo>
                  <a:lnTo>
                    <a:pt x="226" y="380"/>
                  </a:lnTo>
                  <a:lnTo>
                    <a:pt x="230" y="368"/>
                  </a:lnTo>
                  <a:lnTo>
                    <a:pt x="234" y="358"/>
                  </a:lnTo>
                  <a:lnTo>
                    <a:pt x="234" y="358"/>
                  </a:lnTo>
                  <a:lnTo>
                    <a:pt x="158" y="362"/>
                  </a:lnTo>
                  <a:lnTo>
                    <a:pt x="116" y="364"/>
                  </a:lnTo>
                  <a:lnTo>
                    <a:pt x="98" y="364"/>
                  </a:lnTo>
                  <a:lnTo>
                    <a:pt x="128" y="210"/>
                  </a:lnTo>
                  <a:lnTo>
                    <a:pt x="128" y="210"/>
                  </a:lnTo>
                  <a:lnTo>
                    <a:pt x="204" y="212"/>
                  </a:lnTo>
                  <a:lnTo>
                    <a:pt x="234" y="214"/>
                  </a:lnTo>
                  <a:lnTo>
                    <a:pt x="260" y="218"/>
                  </a:lnTo>
                  <a:lnTo>
                    <a:pt x="260" y="218"/>
                  </a:lnTo>
                  <a:lnTo>
                    <a:pt x="262" y="202"/>
                  </a:lnTo>
                  <a:lnTo>
                    <a:pt x="264" y="188"/>
                  </a:lnTo>
                  <a:lnTo>
                    <a:pt x="266" y="176"/>
                  </a:lnTo>
                  <a:lnTo>
                    <a:pt x="272" y="168"/>
                  </a:lnTo>
                  <a:lnTo>
                    <a:pt x="272" y="168"/>
                  </a:lnTo>
                  <a:lnTo>
                    <a:pt x="176" y="172"/>
                  </a:lnTo>
                  <a:lnTo>
                    <a:pt x="176" y="172"/>
                  </a:lnTo>
                  <a:lnTo>
                    <a:pt x="136" y="170"/>
                  </a:lnTo>
                  <a:lnTo>
                    <a:pt x="160" y="42"/>
                  </a:lnTo>
                  <a:lnTo>
                    <a:pt x="192" y="42"/>
                  </a:lnTo>
                  <a:lnTo>
                    <a:pt x="192" y="42"/>
                  </a:lnTo>
                  <a:lnTo>
                    <a:pt x="242" y="44"/>
                  </a:lnTo>
                  <a:lnTo>
                    <a:pt x="296" y="50"/>
                  </a:lnTo>
                  <a:lnTo>
                    <a:pt x="296" y="50"/>
                  </a:lnTo>
                  <a:lnTo>
                    <a:pt x="296" y="36"/>
                  </a:lnTo>
                  <a:lnTo>
                    <a:pt x="298" y="24"/>
                  </a:lnTo>
                  <a:lnTo>
                    <a:pt x="302" y="10"/>
                  </a:lnTo>
                  <a:lnTo>
                    <a:pt x="306" y="0"/>
                  </a:lnTo>
                  <a:lnTo>
                    <a:pt x="80" y="0"/>
                  </a:lnTo>
                  <a:close/>
                  <a:moveTo>
                    <a:pt x="1526" y="210"/>
                  </a:moveTo>
                  <a:lnTo>
                    <a:pt x="1526" y="210"/>
                  </a:lnTo>
                  <a:lnTo>
                    <a:pt x="1518" y="194"/>
                  </a:lnTo>
                  <a:lnTo>
                    <a:pt x="1512" y="180"/>
                  </a:lnTo>
                  <a:lnTo>
                    <a:pt x="1510" y="168"/>
                  </a:lnTo>
                  <a:lnTo>
                    <a:pt x="1508" y="156"/>
                  </a:lnTo>
                  <a:lnTo>
                    <a:pt x="1508" y="156"/>
                  </a:lnTo>
                  <a:lnTo>
                    <a:pt x="1510" y="148"/>
                  </a:lnTo>
                  <a:lnTo>
                    <a:pt x="1512" y="140"/>
                  </a:lnTo>
                  <a:lnTo>
                    <a:pt x="1514" y="132"/>
                  </a:lnTo>
                  <a:lnTo>
                    <a:pt x="1520" y="126"/>
                  </a:lnTo>
                  <a:lnTo>
                    <a:pt x="1520" y="126"/>
                  </a:lnTo>
                  <a:lnTo>
                    <a:pt x="1524" y="120"/>
                  </a:lnTo>
                  <a:lnTo>
                    <a:pt x="1532" y="116"/>
                  </a:lnTo>
                  <a:lnTo>
                    <a:pt x="1538" y="114"/>
                  </a:lnTo>
                  <a:lnTo>
                    <a:pt x="1546" y="114"/>
                  </a:lnTo>
                  <a:lnTo>
                    <a:pt x="1546" y="114"/>
                  </a:lnTo>
                  <a:lnTo>
                    <a:pt x="1556" y="116"/>
                  </a:lnTo>
                  <a:lnTo>
                    <a:pt x="1566" y="122"/>
                  </a:lnTo>
                  <a:lnTo>
                    <a:pt x="1566" y="122"/>
                  </a:lnTo>
                  <a:lnTo>
                    <a:pt x="1572" y="130"/>
                  </a:lnTo>
                  <a:lnTo>
                    <a:pt x="1574" y="140"/>
                  </a:lnTo>
                  <a:lnTo>
                    <a:pt x="1574" y="140"/>
                  </a:lnTo>
                  <a:lnTo>
                    <a:pt x="1574" y="150"/>
                  </a:lnTo>
                  <a:lnTo>
                    <a:pt x="1572" y="160"/>
                  </a:lnTo>
                  <a:lnTo>
                    <a:pt x="1568" y="168"/>
                  </a:lnTo>
                  <a:lnTo>
                    <a:pt x="1562" y="176"/>
                  </a:lnTo>
                  <a:lnTo>
                    <a:pt x="1556" y="186"/>
                  </a:lnTo>
                  <a:lnTo>
                    <a:pt x="1548" y="194"/>
                  </a:lnTo>
                  <a:lnTo>
                    <a:pt x="1526" y="210"/>
                  </a:lnTo>
                  <a:lnTo>
                    <a:pt x="1526" y="210"/>
                  </a:lnTo>
                  <a:close/>
                  <a:moveTo>
                    <a:pt x="1484" y="378"/>
                  </a:moveTo>
                  <a:lnTo>
                    <a:pt x="1484" y="378"/>
                  </a:lnTo>
                  <a:lnTo>
                    <a:pt x="1470" y="376"/>
                  </a:lnTo>
                  <a:lnTo>
                    <a:pt x="1460" y="374"/>
                  </a:lnTo>
                  <a:lnTo>
                    <a:pt x="1450" y="370"/>
                  </a:lnTo>
                  <a:lnTo>
                    <a:pt x="1442" y="364"/>
                  </a:lnTo>
                  <a:lnTo>
                    <a:pt x="1436" y="356"/>
                  </a:lnTo>
                  <a:lnTo>
                    <a:pt x="1432" y="346"/>
                  </a:lnTo>
                  <a:lnTo>
                    <a:pt x="1430" y="334"/>
                  </a:lnTo>
                  <a:lnTo>
                    <a:pt x="1428" y="322"/>
                  </a:lnTo>
                  <a:lnTo>
                    <a:pt x="1428" y="322"/>
                  </a:lnTo>
                  <a:lnTo>
                    <a:pt x="1430" y="312"/>
                  </a:lnTo>
                  <a:lnTo>
                    <a:pt x="1432" y="304"/>
                  </a:lnTo>
                  <a:lnTo>
                    <a:pt x="1436" y="294"/>
                  </a:lnTo>
                  <a:lnTo>
                    <a:pt x="1444" y="284"/>
                  </a:lnTo>
                  <a:lnTo>
                    <a:pt x="1444" y="284"/>
                  </a:lnTo>
                  <a:lnTo>
                    <a:pt x="1452" y="276"/>
                  </a:lnTo>
                  <a:lnTo>
                    <a:pt x="1458" y="268"/>
                  </a:lnTo>
                  <a:lnTo>
                    <a:pt x="1468" y="262"/>
                  </a:lnTo>
                  <a:lnTo>
                    <a:pt x="1476" y="260"/>
                  </a:lnTo>
                  <a:lnTo>
                    <a:pt x="1538" y="360"/>
                  </a:lnTo>
                  <a:lnTo>
                    <a:pt x="1538" y="360"/>
                  </a:lnTo>
                  <a:lnTo>
                    <a:pt x="1522" y="368"/>
                  </a:lnTo>
                  <a:lnTo>
                    <a:pt x="1508" y="372"/>
                  </a:lnTo>
                  <a:lnTo>
                    <a:pt x="1496" y="376"/>
                  </a:lnTo>
                  <a:lnTo>
                    <a:pt x="1484" y="378"/>
                  </a:lnTo>
                  <a:lnTo>
                    <a:pt x="1484" y="378"/>
                  </a:lnTo>
                  <a:close/>
                  <a:moveTo>
                    <a:pt x="438" y="228"/>
                  </a:moveTo>
                  <a:lnTo>
                    <a:pt x="438" y="228"/>
                  </a:lnTo>
                  <a:lnTo>
                    <a:pt x="426" y="238"/>
                  </a:lnTo>
                  <a:lnTo>
                    <a:pt x="414" y="246"/>
                  </a:lnTo>
                  <a:lnTo>
                    <a:pt x="400" y="250"/>
                  </a:lnTo>
                  <a:lnTo>
                    <a:pt x="384" y="252"/>
                  </a:lnTo>
                  <a:lnTo>
                    <a:pt x="370" y="252"/>
                  </a:lnTo>
                  <a:lnTo>
                    <a:pt x="392" y="136"/>
                  </a:lnTo>
                  <a:lnTo>
                    <a:pt x="420" y="136"/>
                  </a:lnTo>
                  <a:lnTo>
                    <a:pt x="420" y="136"/>
                  </a:lnTo>
                  <a:lnTo>
                    <a:pt x="428" y="136"/>
                  </a:lnTo>
                  <a:lnTo>
                    <a:pt x="436" y="138"/>
                  </a:lnTo>
                  <a:lnTo>
                    <a:pt x="440" y="140"/>
                  </a:lnTo>
                  <a:lnTo>
                    <a:pt x="446" y="144"/>
                  </a:lnTo>
                  <a:lnTo>
                    <a:pt x="450" y="148"/>
                  </a:lnTo>
                  <a:lnTo>
                    <a:pt x="452" y="154"/>
                  </a:lnTo>
                  <a:lnTo>
                    <a:pt x="454" y="170"/>
                  </a:lnTo>
                  <a:lnTo>
                    <a:pt x="454" y="170"/>
                  </a:lnTo>
                  <a:lnTo>
                    <a:pt x="452" y="186"/>
                  </a:lnTo>
                  <a:lnTo>
                    <a:pt x="450" y="202"/>
                  </a:lnTo>
                  <a:lnTo>
                    <a:pt x="444" y="216"/>
                  </a:lnTo>
                  <a:lnTo>
                    <a:pt x="438" y="228"/>
                  </a:lnTo>
                  <a:lnTo>
                    <a:pt x="438" y="22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0" name="Freeform 375"/>
            <p:cNvSpPr>
              <a:spLocks noEditPoints="1"/>
            </p:cNvSpPr>
            <p:nvPr userDrawn="1"/>
          </p:nvSpPr>
          <p:spPr bwMode="auto">
            <a:xfrm>
              <a:off x="731" y="1045"/>
              <a:ext cx="204" cy="235"/>
            </a:xfrm>
            <a:custGeom>
              <a:avLst/>
              <a:gdLst/>
              <a:ahLst/>
              <a:cxnLst>
                <a:cxn ang="0">
                  <a:pos x="160" y="88"/>
                </a:cxn>
                <a:cxn ang="0">
                  <a:pos x="148" y="126"/>
                </a:cxn>
                <a:cxn ang="0">
                  <a:pos x="130" y="152"/>
                </a:cxn>
                <a:cxn ang="0">
                  <a:pos x="108" y="166"/>
                </a:cxn>
                <a:cxn ang="0">
                  <a:pos x="84" y="172"/>
                </a:cxn>
                <a:cxn ang="0">
                  <a:pos x="74" y="170"/>
                </a:cxn>
                <a:cxn ang="0">
                  <a:pos x="56" y="162"/>
                </a:cxn>
                <a:cxn ang="0">
                  <a:pos x="44" y="144"/>
                </a:cxn>
                <a:cxn ang="0">
                  <a:pos x="42" y="116"/>
                </a:cxn>
                <a:cxn ang="0">
                  <a:pos x="44" y="96"/>
                </a:cxn>
                <a:cxn ang="0">
                  <a:pos x="54" y="64"/>
                </a:cxn>
                <a:cxn ang="0">
                  <a:pos x="70" y="40"/>
                </a:cxn>
                <a:cxn ang="0">
                  <a:pos x="92" y="22"/>
                </a:cxn>
                <a:cxn ang="0">
                  <a:pos x="116" y="16"/>
                </a:cxn>
                <a:cxn ang="0">
                  <a:pos x="128" y="16"/>
                </a:cxn>
                <a:cxn ang="0">
                  <a:pos x="148" y="26"/>
                </a:cxn>
                <a:cxn ang="0">
                  <a:pos x="158" y="46"/>
                </a:cxn>
                <a:cxn ang="0">
                  <a:pos x="162" y="72"/>
                </a:cxn>
                <a:cxn ang="0">
                  <a:pos x="160" y="88"/>
                </a:cxn>
                <a:cxn ang="0">
                  <a:pos x="120" y="0"/>
                </a:cxn>
                <a:cxn ang="0">
                  <a:pos x="78" y="8"/>
                </a:cxn>
                <a:cxn ang="0">
                  <a:pos x="42" y="28"/>
                </a:cxn>
                <a:cxn ang="0">
                  <a:pos x="16" y="58"/>
                </a:cxn>
                <a:cxn ang="0">
                  <a:pos x="2" y="94"/>
                </a:cxn>
                <a:cxn ang="0">
                  <a:pos x="0" y="116"/>
                </a:cxn>
                <a:cxn ang="0">
                  <a:pos x="8" y="152"/>
                </a:cxn>
                <a:cxn ang="0">
                  <a:pos x="30" y="176"/>
                </a:cxn>
                <a:cxn ang="0">
                  <a:pos x="62" y="186"/>
                </a:cxn>
                <a:cxn ang="0">
                  <a:pos x="80" y="188"/>
                </a:cxn>
                <a:cxn ang="0">
                  <a:pos x="138" y="238"/>
                </a:cxn>
                <a:cxn ang="0">
                  <a:pos x="160" y="228"/>
                </a:cxn>
                <a:cxn ang="0">
                  <a:pos x="178" y="224"/>
                </a:cxn>
                <a:cxn ang="0">
                  <a:pos x="150" y="206"/>
                </a:cxn>
                <a:cxn ang="0">
                  <a:pos x="118" y="184"/>
                </a:cxn>
                <a:cxn ang="0">
                  <a:pos x="148" y="170"/>
                </a:cxn>
                <a:cxn ang="0">
                  <a:pos x="174" y="148"/>
                </a:cxn>
                <a:cxn ang="0">
                  <a:pos x="192" y="124"/>
                </a:cxn>
                <a:cxn ang="0">
                  <a:pos x="202" y="94"/>
                </a:cxn>
                <a:cxn ang="0">
                  <a:pos x="204" y="72"/>
                </a:cxn>
                <a:cxn ang="0">
                  <a:pos x="196" y="36"/>
                </a:cxn>
                <a:cxn ang="0">
                  <a:pos x="174" y="14"/>
                </a:cxn>
                <a:cxn ang="0">
                  <a:pos x="140" y="2"/>
                </a:cxn>
                <a:cxn ang="0">
                  <a:pos x="120" y="0"/>
                </a:cxn>
              </a:cxnLst>
              <a:rect l="0" t="0" r="r" b="b"/>
              <a:pathLst>
                <a:path w="204" h="238">
                  <a:moveTo>
                    <a:pt x="160" y="88"/>
                  </a:moveTo>
                  <a:lnTo>
                    <a:pt x="160" y="88"/>
                  </a:lnTo>
                  <a:lnTo>
                    <a:pt x="154" y="108"/>
                  </a:lnTo>
                  <a:lnTo>
                    <a:pt x="148" y="126"/>
                  </a:lnTo>
                  <a:lnTo>
                    <a:pt x="140" y="140"/>
                  </a:lnTo>
                  <a:lnTo>
                    <a:pt x="130" y="152"/>
                  </a:lnTo>
                  <a:lnTo>
                    <a:pt x="120" y="160"/>
                  </a:lnTo>
                  <a:lnTo>
                    <a:pt x="108" y="166"/>
                  </a:lnTo>
                  <a:lnTo>
                    <a:pt x="96" y="170"/>
                  </a:lnTo>
                  <a:lnTo>
                    <a:pt x="84" y="172"/>
                  </a:lnTo>
                  <a:lnTo>
                    <a:pt x="84" y="172"/>
                  </a:lnTo>
                  <a:lnTo>
                    <a:pt x="74" y="170"/>
                  </a:lnTo>
                  <a:lnTo>
                    <a:pt x="64" y="168"/>
                  </a:lnTo>
                  <a:lnTo>
                    <a:pt x="56" y="162"/>
                  </a:lnTo>
                  <a:lnTo>
                    <a:pt x="50" y="156"/>
                  </a:lnTo>
                  <a:lnTo>
                    <a:pt x="44" y="144"/>
                  </a:lnTo>
                  <a:lnTo>
                    <a:pt x="42" y="132"/>
                  </a:lnTo>
                  <a:lnTo>
                    <a:pt x="42" y="116"/>
                  </a:lnTo>
                  <a:lnTo>
                    <a:pt x="44" y="96"/>
                  </a:lnTo>
                  <a:lnTo>
                    <a:pt x="44" y="96"/>
                  </a:lnTo>
                  <a:lnTo>
                    <a:pt x="48" y="80"/>
                  </a:lnTo>
                  <a:lnTo>
                    <a:pt x="54" y="64"/>
                  </a:lnTo>
                  <a:lnTo>
                    <a:pt x="62" y="52"/>
                  </a:lnTo>
                  <a:lnTo>
                    <a:pt x="70" y="40"/>
                  </a:lnTo>
                  <a:lnTo>
                    <a:pt x="80" y="30"/>
                  </a:lnTo>
                  <a:lnTo>
                    <a:pt x="92" y="22"/>
                  </a:lnTo>
                  <a:lnTo>
                    <a:pt x="104" y="16"/>
                  </a:lnTo>
                  <a:lnTo>
                    <a:pt x="116" y="16"/>
                  </a:lnTo>
                  <a:lnTo>
                    <a:pt x="116" y="16"/>
                  </a:lnTo>
                  <a:lnTo>
                    <a:pt x="128" y="16"/>
                  </a:lnTo>
                  <a:lnTo>
                    <a:pt x="140" y="20"/>
                  </a:lnTo>
                  <a:lnTo>
                    <a:pt x="148" y="26"/>
                  </a:lnTo>
                  <a:lnTo>
                    <a:pt x="154" y="34"/>
                  </a:lnTo>
                  <a:lnTo>
                    <a:pt x="158" y="46"/>
                  </a:lnTo>
                  <a:lnTo>
                    <a:pt x="162" y="58"/>
                  </a:lnTo>
                  <a:lnTo>
                    <a:pt x="162" y="72"/>
                  </a:lnTo>
                  <a:lnTo>
                    <a:pt x="160" y="88"/>
                  </a:lnTo>
                  <a:lnTo>
                    <a:pt x="160" y="88"/>
                  </a:lnTo>
                  <a:close/>
                  <a:moveTo>
                    <a:pt x="120" y="0"/>
                  </a:moveTo>
                  <a:lnTo>
                    <a:pt x="120" y="0"/>
                  </a:lnTo>
                  <a:lnTo>
                    <a:pt x="98" y="2"/>
                  </a:lnTo>
                  <a:lnTo>
                    <a:pt x="78" y="8"/>
                  </a:lnTo>
                  <a:lnTo>
                    <a:pt x="58" y="16"/>
                  </a:lnTo>
                  <a:lnTo>
                    <a:pt x="42" y="28"/>
                  </a:lnTo>
                  <a:lnTo>
                    <a:pt x="28" y="42"/>
                  </a:lnTo>
                  <a:lnTo>
                    <a:pt x="16" y="58"/>
                  </a:lnTo>
                  <a:lnTo>
                    <a:pt x="8" y="76"/>
                  </a:lnTo>
                  <a:lnTo>
                    <a:pt x="2" y="94"/>
                  </a:lnTo>
                  <a:lnTo>
                    <a:pt x="2" y="94"/>
                  </a:lnTo>
                  <a:lnTo>
                    <a:pt x="0" y="116"/>
                  </a:lnTo>
                  <a:lnTo>
                    <a:pt x="2" y="136"/>
                  </a:lnTo>
                  <a:lnTo>
                    <a:pt x="8" y="152"/>
                  </a:lnTo>
                  <a:lnTo>
                    <a:pt x="16" y="166"/>
                  </a:lnTo>
                  <a:lnTo>
                    <a:pt x="30" y="176"/>
                  </a:lnTo>
                  <a:lnTo>
                    <a:pt x="44" y="182"/>
                  </a:lnTo>
                  <a:lnTo>
                    <a:pt x="62" y="186"/>
                  </a:lnTo>
                  <a:lnTo>
                    <a:pt x="80" y="188"/>
                  </a:lnTo>
                  <a:lnTo>
                    <a:pt x="80" y="188"/>
                  </a:lnTo>
                  <a:lnTo>
                    <a:pt x="112" y="214"/>
                  </a:lnTo>
                  <a:lnTo>
                    <a:pt x="138" y="238"/>
                  </a:lnTo>
                  <a:lnTo>
                    <a:pt x="138" y="238"/>
                  </a:lnTo>
                  <a:lnTo>
                    <a:pt x="160" y="228"/>
                  </a:lnTo>
                  <a:lnTo>
                    <a:pt x="168" y="226"/>
                  </a:lnTo>
                  <a:lnTo>
                    <a:pt x="178" y="224"/>
                  </a:lnTo>
                  <a:lnTo>
                    <a:pt x="178" y="224"/>
                  </a:lnTo>
                  <a:lnTo>
                    <a:pt x="150" y="206"/>
                  </a:lnTo>
                  <a:lnTo>
                    <a:pt x="118" y="184"/>
                  </a:lnTo>
                  <a:lnTo>
                    <a:pt x="118" y="184"/>
                  </a:lnTo>
                  <a:lnTo>
                    <a:pt x="134" y="178"/>
                  </a:lnTo>
                  <a:lnTo>
                    <a:pt x="148" y="170"/>
                  </a:lnTo>
                  <a:lnTo>
                    <a:pt x="162" y="160"/>
                  </a:lnTo>
                  <a:lnTo>
                    <a:pt x="174" y="148"/>
                  </a:lnTo>
                  <a:lnTo>
                    <a:pt x="184" y="136"/>
                  </a:lnTo>
                  <a:lnTo>
                    <a:pt x="192" y="124"/>
                  </a:lnTo>
                  <a:lnTo>
                    <a:pt x="198" y="110"/>
                  </a:lnTo>
                  <a:lnTo>
                    <a:pt x="202" y="94"/>
                  </a:lnTo>
                  <a:lnTo>
                    <a:pt x="202" y="94"/>
                  </a:lnTo>
                  <a:lnTo>
                    <a:pt x="204" y="72"/>
                  </a:lnTo>
                  <a:lnTo>
                    <a:pt x="202" y="52"/>
                  </a:lnTo>
                  <a:lnTo>
                    <a:pt x="196" y="36"/>
                  </a:lnTo>
                  <a:lnTo>
                    <a:pt x="186" y="24"/>
                  </a:lnTo>
                  <a:lnTo>
                    <a:pt x="174" y="14"/>
                  </a:lnTo>
                  <a:lnTo>
                    <a:pt x="158" y="6"/>
                  </a:lnTo>
                  <a:lnTo>
                    <a:pt x="140" y="2"/>
                  </a:lnTo>
                  <a:lnTo>
                    <a:pt x="120" y="0"/>
                  </a:lnTo>
                  <a:lnTo>
                    <a:pt x="120"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1" name="Freeform 376"/>
            <p:cNvSpPr>
              <a:spLocks/>
            </p:cNvSpPr>
            <p:nvPr userDrawn="1"/>
          </p:nvSpPr>
          <p:spPr bwMode="auto">
            <a:xfrm>
              <a:off x="949" y="1103"/>
              <a:ext cx="136" cy="130"/>
            </a:xfrm>
            <a:custGeom>
              <a:avLst/>
              <a:gdLst/>
              <a:ahLst/>
              <a:cxnLst>
                <a:cxn ang="0">
                  <a:pos x="78" y="106"/>
                </a:cxn>
                <a:cxn ang="0">
                  <a:pos x="78" y="106"/>
                </a:cxn>
                <a:cxn ang="0">
                  <a:pos x="78" y="106"/>
                </a:cxn>
                <a:cxn ang="0">
                  <a:pos x="68" y="116"/>
                </a:cxn>
                <a:cxn ang="0">
                  <a:pos x="58" y="124"/>
                </a:cxn>
                <a:cxn ang="0">
                  <a:pos x="46" y="128"/>
                </a:cxn>
                <a:cxn ang="0">
                  <a:pos x="34" y="130"/>
                </a:cxn>
                <a:cxn ang="0">
                  <a:pos x="34" y="130"/>
                </a:cxn>
                <a:cxn ang="0">
                  <a:pos x="24" y="130"/>
                </a:cxn>
                <a:cxn ang="0">
                  <a:pos x="16" y="128"/>
                </a:cxn>
                <a:cxn ang="0">
                  <a:pos x="10" y="124"/>
                </a:cxn>
                <a:cxn ang="0">
                  <a:pos x="6" y="118"/>
                </a:cxn>
                <a:cxn ang="0">
                  <a:pos x="2" y="112"/>
                </a:cxn>
                <a:cxn ang="0">
                  <a:pos x="0" y="104"/>
                </a:cxn>
                <a:cxn ang="0">
                  <a:pos x="0" y="94"/>
                </a:cxn>
                <a:cxn ang="0">
                  <a:pos x="2" y="82"/>
                </a:cxn>
                <a:cxn ang="0">
                  <a:pos x="2" y="82"/>
                </a:cxn>
                <a:cxn ang="0">
                  <a:pos x="12" y="38"/>
                </a:cxn>
                <a:cxn ang="0">
                  <a:pos x="12" y="38"/>
                </a:cxn>
                <a:cxn ang="0">
                  <a:pos x="18" y="0"/>
                </a:cxn>
                <a:cxn ang="0">
                  <a:pos x="18" y="0"/>
                </a:cxn>
                <a:cxn ang="0">
                  <a:pos x="38" y="2"/>
                </a:cxn>
                <a:cxn ang="0">
                  <a:pos x="38" y="2"/>
                </a:cxn>
                <a:cxn ang="0">
                  <a:pos x="56" y="0"/>
                </a:cxn>
                <a:cxn ang="0">
                  <a:pos x="56" y="0"/>
                </a:cxn>
                <a:cxn ang="0">
                  <a:pos x="48" y="32"/>
                </a:cxn>
                <a:cxn ang="0">
                  <a:pos x="40" y="76"/>
                </a:cxn>
                <a:cxn ang="0">
                  <a:pos x="40" y="76"/>
                </a:cxn>
                <a:cxn ang="0">
                  <a:pos x="38" y="90"/>
                </a:cxn>
                <a:cxn ang="0">
                  <a:pos x="40" y="100"/>
                </a:cxn>
                <a:cxn ang="0">
                  <a:pos x="42" y="102"/>
                </a:cxn>
                <a:cxn ang="0">
                  <a:pos x="46" y="106"/>
                </a:cxn>
                <a:cxn ang="0">
                  <a:pos x="54" y="106"/>
                </a:cxn>
                <a:cxn ang="0">
                  <a:pos x="54" y="106"/>
                </a:cxn>
                <a:cxn ang="0">
                  <a:pos x="60" y="106"/>
                </a:cxn>
                <a:cxn ang="0">
                  <a:pos x="66" y="104"/>
                </a:cxn>
                <a:cxn ang="0">
                  <a:pos x="70" y="102"/>
                </a:cxn>
                <a:cxn ang="0">
                  <a:pos x="74" y="96"/>
                </a:cxn>
                <a:cxn ang="0">
                  <a:pos x="80" y="84"/>
                </a:cxn>
                <a:cxn ang="0">
                  <a:pos x="86" y="68"/>
                </a:cxn>
                <a:cxn ang="0">
                  <a:pos x="88" y="58"/>
                </a:cxn>
                <a:cxn ang="0">
                  <a:pos x="88" y="58"/>
                </a:cxn>
                <a:cxn ang="0">
                  <a:pos x="92" y="28"/>
                </a:cxn>
                <a:cxn ang="0">
                  <a:pos x="96" y="0"/>
                </a:cxn>
                <a:cxn ang="0">
                  <a:pos x="96" y="0"/>
                </a:cxn>
                <a:cxn ang="0">
                  <a:pos x="116" y="2"/>
                </a:cxn>
                <a:cxn ang="0">
                  <a:pos x="116" y="2"/>
                </a:cxn>
                <a:cxn ang="0">
                  <a:pos x="136" y="0"/>
                </a:cxn>
                <a:cxn ang="0">
                  <a:pos x="136" y="0"/>
                </a:cxn>
                <a:cxn ang="0">
                  <a:pos x="128" y="28"/>
                </a:cxn>
                <a:cxn ang="0">
                  <a:pos x="122" y="58"/>
                </a:cxn>
                <a:cxn ang="0">
                  <a:pos x="120" y="68"/>
                </a:cxn>
                <a:cxn ang="0">
                  <a:pos x="120" y="68"/>
                </a:cxn>
                <a:cxn ang="0">
                  <a:pos x="114" y="98"/>
                </a:cxn>
                <a:cxn ang="0">
                  <a:pos x="110" y="126"/>
                </a:cxn>
                <a:cxn ang="0">
                  <a:pos x="110" y="126"/>
                </a:cxn>
                <a:cxn ang="0">
                  <a:pos x="92" y="126"/>
                </a:cxn>
                <a:cxn ang="0">
                  <a:pos x="92" y="126"/>
                </a:cxn>
                <a:cxn ang="0">
                  <a:pos x="74" y="126"/>
                </a:cxn>
                <a:cxn ang="0">
                  <a:pos x="78" y="106"/>
                </a:cxn>
              </a:cxnLst>
              <a:rect l="0" t="0" r="r" b="b"/>
              <a:pathLst>
                <a:path w="136" h="130">
                  <a:moveTo>
                    <a:pt x="78" y="106"/>
                  </a:moveTo>
                  <a:lnTo>
                    <a:pt x="78" y="106"/>
                  </a:lnTo>
                  <a:lnTo>
                    <a:pt x="78" y="106"/>
                  </a:lnTo>
                  <a:lnTo>
                    <a:pt x="68" y="116"/>
                  </a:lnTo>
                  <a:lnTo>
                    <a:pt x="58" y="124"/>
                  </a:lnTo>
                  <a:lnTo>
                    <a:pt x="46" y="128"/>
                  </a:lnTo>
                  <a:lnTo>
                    <a:pt x="34" y="130"/>
                  </a:lnTo>
                  <a:lnTo>
                    <a:pt x="34" y="130"/>
                  </a:lnTo>
                  <a:lnTo>
                    <a:pt x="24" y="130"/>
                  </a:lnTo>
                  <a:lnTo>
                    <a:pt x="16" y="128"/>
                  </a:lnTo>
                  <a:lnTo>
                    <a:pt x="10" y="124"/>
                  </a:lnTo>
                  <a:lnTo>
                    <a:pt x="6" y="118"/>
                  </a:lnTo>
                  <a:lnTo>
                    <a:pt x="2" y="112"/>
                  </a:lnTo>
                  <a:lnTo>
                    <a:pt x="0" y="104"/>
                  </a:lnTo>
                  <a:lnTo>
                    <a:pt x="0" y="94"/>
                  </a:lnTo>
                  <a:lnTo>
                    <a:pt x="2" y="82"/>
                  </a:lnTo>
                  <a:lnTo>
                    <a:pt x="2" y="82"/>
                  </a:lnTo>
                  <a:lnTo>
                    <a:pt x="12" y="38"/>
                  </a:lnTo>
                  <a:lnTo>
                    <a:pt x="12" y="38"/>
                  </a:lnTo>
                  <a:lnTo>
                    <a:pt x="18" y="0"/>
                  </a:lnTo>
                  <a:lnTo>
                    <a:pt x="18" y="0"/>
                  </a:lnTo>
                  <a:lnTo>
                    <a:pt x="38" y="2"/>
                  </a:lnTo>
                  <a:lnTo>
                    <a:pt x="38" y="2"/>
                  </a:lnTo>
                  <a:lnTo>
                    <a:pt x="56" y="0"/>
                  </a:lnTo>
                  <a:lnTo>
                    <a:pt x="56" y="0"/>
                  </a:lnTo>
                  <a:lnTo>
                    <a:pt x="48" y="32"/>
                  </a:lnTo>
                  <a:lnTo>
                    <a:pt x="40" y="76"/>
                  </a:lnTo>
                  <a:lnTo>
                    <a:pt x="40" y="76"/>
                  </a:lnTo>
                  <a:lnTo>
                    <a:pt x="38" y="90"/>
                  </a:lnTo>
                  <a:lnTo>
                    <a:pt x="40" y="100"/>
                  </a:lnTo>
                  <a:lnTo>
                    <a:pt x="42" y="102"/>
                  </a:lnTo>
                  <a:lnTo>
                    <a:pt x="46" y="106"/>
                  </a:lnTo>
                  <a:lnTo>
                    <a:pt x="54" y="106"/>
                  </a:lnTo>
                  <a:lnTo>
                    <a:pt x="54" y="106"/>
                  </a:lnTo>
                  <a:lnTo>
                    <a:pt x="60" y="106"/>
                  </a:lnTo>
                  <a:lnTo>
                    <a:pt x="66" y="104"/>
                  </a:lnTo>
                  <a:lnTo>
                    <a:pt x="70" y="102"/>
                  </a:lnTo>
                  <a:lnTo>
                    <a:pt x="74" y="96"/>
                  </a:lnTo>
                  <a:lnTo>
                    <a:pt x="80" y="84"/>
                  </a:lnTo>
                  <a:lnTo>
                    <a:pt x="86" y="68"/>
                  </a:lnTo>
                  <a:lnTo>
                    <a:pt x="88" y="58"/>
                  </a:lnTo>
                  <a:lnTo>
                    <a:pt x="88" y="58"/>
                  </a:lnTo>
                  <a:lnTo>
                    <a:pt x="92" y="28"/>
                  </a:lnTo>
                  <a:lnTo>
                    <a:pt x="96" y="0"/>
                  </a:lnTo>
                  <a:lnTo>
                    <a:pt x="96" y="0"/>
                  </a:lnTo>
                  <a:lnTo>
                    <a:pt x="116" y="2"/>
                  </a:lnTo>
                  <a:lnTo>
                    <a:pt x="116" y="2"/>
                  </a:lnTo>
                  <a:lnTo>
                    <a:pt x="136" y="0"/>
                  </a:lnTo>
                  <a:lnTo>
                    <a:pt x="136" y="0"/>
                  </a:lnTo>
                  <a:lnTo>
                    <a:pt x="128" y="28"/>
                  </a:lnTo>
                  <a:lnTo>
                    <a:pt x="122" y="58"/>
                  </a:lnTo>
                  <a:lnTo>
                    <a:pt x="120" y="68"/>
                  </a:lnTo>
                  <a:lnTo>
                    <a:pt x="120" y="68"/>
                  </a:lnTo>
                  <a:lnTo>
                    <a:pt x="114" y="98"/>
                  </a:lnTo>
                  <a:lnTo>
                    <a:pt x="110" y="126"/>
                  </a:lnTo>
                  <a:lnTo>
                    <a:pt x="110" y="126"/>
                  </a:lnTo>
                  <a:lnTo>
                    <a:pt x="92" y="126"/>
                  </a:lnTo>
                  <a:lnTo>
                    <a:pt x="92" y="126"/>
                  </a:lnTo>
                  <a:lnTo>
                    <a:pt x="74" y="126"/>
                  </a:lnTo>
                  <a:lnTo>
                    <a:pt x="78" y="106"/>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2" name="Freeform 377"/>
            <p:cNvSpPr>
              <a:spLocks noEditPoints="1"/>
            </p:cNvSpPr>
            <p:nvPr userDrawn="1"/>
          </p:nvSpPr>
          <p:spPr bwMode="auto">
            <a:xfrm>
              <a:off x="1091" y="1096"/>
              <a:ext cx="119" cy="136"/>
            </a:xfrm>
            <a:custGeom>
              <a:avLst/>
              <a:gdLst/>
              <a:ahLst/>
              <a:cxnLst>
                <a:cxn ang="0">
                  <a:pos x="72" y="90"/>
                </a:cxn>
                <a:cxn ang="0">
                  <a:pos x="64" y="110"/>
                </a:cxn>
                <a:cxn ang="0">
                  <a:pos x="48" y="116"/>
                </a:cxn>
                <a:cxn ang="0">
                  <a:pos x="42" y="114"/>
                </a:cxn>
                <a:cxn ang="0">
                  <a:pos x="36" y="104"/>
                </a:cxn>
                <a:cxn ang="0">
                  <a:pos x="38" y="96"/>
                </a:cxn>
                <a:cxn ang="0">
                  <a:pos x="44" y="80"/>
                </a:cxn>
                <a:cxn ang="0">
                  <a:pos x="54" y="72"/>
                </a:cxn>
                <a:cxn ang="0">
                  <a:pos x="78" y="62"/>
                </a:cxn>
                <a:cxn ang="0">
                  <a:pos x="72" y="90"/>
                </a:cxn>
                <a:cxn ang="0">
                  <a:pos x="24" y="34"/>
                </a:cxn>
                <a:cxn ang="0">
                  <a:pos x="26" y="34"/>
                </a:cxn>
                <a:cxn ang="0">
                  <a:pos x="42" y="24"/>
                </a:cxn>
                <a:cxn ang="0">
                  <a:pos x="60" y="20"/>
                </a:cxn>
                <a:cxn ang="0">
                  <a:pos x="70" y="22"/>
                </a:cxn>
                <a:cxn ang="0">
                  <a:pos x="82" y="34"/>
                </a:cxn>
                <a:cxn ang="0">
                  <a:pos x="82" y="42"/>
                </a:cxn>
                <a:cxn ang="0">
                  <a:pos x="74" y="54"/>
                </a:cxn>
                <a:cxn ang="0">
                  <a:pos x="46" y="62"/>
                </a:cxn>
                <a:cxn ang="0">
                  <a:pos x="28" y="66"/>
                </a:cxn>
                <a:cxn ang="0">
                  <a:pos x="10" y="80"/>
                </a:cxn>
                <a:cxn ang="0">
                  <a:pos x="2" y="92"/>
                </a:cxn>
                <a:cxn ang="0">
                  <a:pos x="0" y="100"/>
                </a:cxn>
                <a:cxn ang="0">
                  <a:pos x="0" y="118"/>
                </a:cxn>
                <a:cxn ang="0">
                  <a:pos x="8" y="128"/>
                </a:cxn>
                <a:cxn ang="0">
                  <a:pos x="22" y="134"/>
                </a:cxn>
                <a:cxn ang="0">
                  <a:pos x="30" y="134"/>
                </a:cxn>
                <a:cxn ang="0">
                  <a:pos x="52" y="128"/>
                </a:cxn>
                <a:cxn ang="0">
                  <a:pos x="68" y="114"/>
                </a:cxn>
                <a:cxn ang="0">
                  <a:pos x="70" y="122"/>
                </a:cxn>
                <a:cxn ang="0">
                  <a:pos x="80" y="132"/>
                </a:cxn>
                <a:cxn ang="0">
                  <a:pos x="90" y="134"/>
                </a:cxn>
                <a:cxn ang="0">
                  <a:pos x="114" y="126"/>
                </a:cxn>
                <a:cxn ang="0">
                  <a:pos x="116" y="120"/>
                </a:cxn>
                <a:cxn ang="0">
                  <a:pos x="104" y="118"/>
                </a:cxn>
                <a:cxn ang="0">
                  <a:pos x="104" y="102"/>
                </a:cxn>
                <a:cxn ang="0">
                  <a:pos x="116" y="44"/>
                </a:cxn>
                <a:cxn ang="0">
                  <a:pos x="118" y="32"/>
                </a:cxn>
                <a:cxn ang="0">
                  <a:pos x="114" y="16"/>
                </a:cxn>
                <a:cxn ang="0">
                  <a:pos x="104" y="6"/>
                </a:cxn>
                <a:cxn ang="0">
                  <a:pos x="86" y="0"/>
                </a:cxn>
                <a:cxn ang="0">
                  <a:pos x="76" y="0"/>
                </a:cxn>
                <a:cxn ang="0">
                  <a:pos x="50" y="6"/>
                </a:cxn>
                <a:cxn ang="0">
                  <a:pos x="24" y="18"/>
                </a:cxn>
              </a:cxnLst>
              <a:rect l="0" t="0" r="r" b="b"/>
              <a:pathLst>
                <a:path w="118" h="134">
                  <a:moveTo>
                    <a:pt x="72" y="90"/>
                  </a:moveTo>
                  <a:lnTo>
                    <a:pt x="72" y="90"/>
                  </a:lnTo>
                  <a:lnTo>
                    <a:pt x="68" y="102"/>
                  </a:lnTo>
                  <a:lnTo>
                    <a:pt x="64" y="110"/>
                  </a:lnTo>
                  <a:lnTo>
                    <a:pt x="56" y="114"/>
                  </a:lnTo>
                  <a:lnTo>
                    <a:pt x="48" y="116"/>
                  </a:lnTo>
                  <a:lnTo>
                    <a:pt x="48" y="116"/>
                  </a:lnTo>
                  <a:lnTo>
                    <a:pt x="42" y="114"/>
                  </a:lnTo>
                  <a:lnTo>
                    <a:pt x="38" y="110"/>
                  </a:lnTo>
                  <a:lnTo>
                    <a:pt x="36" y="104"/>
                  </a:lnTo>
                  <a:lnTo>
                    <a:pt x="38" y="96"/>
                  </a:lnTo>
                  <a:lnTo>
                    <a:pt x="38" y="96"/>
                  </a:lnTo>
                  <a:lnTo>
                    <a:pt x="40" y="88"/>
                  </a:lnTo>
                  <a:lnTo>
                    <a:pt x="44" y="80"/>
                  </a:lnTo>
                  <a:lnTo>
                    <a:pt x="48" y="76"/>
                  </a:lnTo>
                  <a:lnTo>
                    <a:pt x="54" y="72"/>
                  </a:lnTo>
                  <a:lnTo>
                    <a:pt x="66" y="68"/>
                  </a:lnTo>
                  <a:lnTo>
                    <a:pt x="78" y="62"/>
                  </a:lnTo>
                  <a:lnTo>
                    <a:pt x="78" y="62"/>
                  </a:lnTo>
                  <a:lnTo>
                    <a:pt x="72" y="90"/>
                  </a:lnTo>
                  <a:lnTo>
                    <a:pt x="72" y="90"/>
                  </a:lnTo>
                  <a:close/>
                  <a:moveTo>
                    <a:pt x="24" y="34"/>
                  </a:moveTo>
                  <a:lnTo>
                    <a:pt x="26" y="34"/>
                  </a:lnTo>
                  <a:lnTo>
                    <a:pt x="26" y="34"/>
                  </a:lnTo>
                  <a:lnTo>
                    <a:pt x="32" y="30"/>
                  </a:lnTo>
                  <a:lnTo>
                    <a:pt x="42" y="24"/>
                  </a:lnTo>
                  <a:lnTo>
                    <a:pt x="52" y="22"/>
                  </a:lnTo>
                  <a:lnTo>
                    <a:pt x="60" y="20"/>
                  </a:lnTo>
                  <a:lnTo>
                    <a:pt x="60" y="20"/>
                  </a:lnTo>
                  <a:lnTo>
                    <a:pt x="70" y="22"/>
                  </a:lnTo>
                  <a:lnTo>
                    <a:pt x="78" y="26"/>
                  </a:lnTo>
                  <a:lnTo>
                    <a:pt x="82" y="34"/>
                  </a:lnTo>
                  <a:lnTo>
                    <a:pt x="82" y="42"/>
                  </a:lnTo>
                  <a:lnTo>
                    <a:pt x="82" y="42"/>
                  </a:lnTo>
                  <a:lnTo>
                    <a:pt x="80" y="48"/>
                  </a:lnTo>
                  <a:lnTo>
                    <a:pt x="74" y="54"/>
                  </a:lnTo>
                  <a:lnTo>
                    <a:pt x="64" y="56"/>
                  </a:lnTo>
                  <a:lnTo>
                    <a:pt x="46" y="62"/>
                  </a:lnTo>
                  <a:lnTo>
                    <a:pt x="46" y="62"/>
                  </a:lnTo>
                  <a:lnTo>
                    <a:pt x="28" y="66"/>
                  </a:lnTo>
                  <a:lnTo>
                    <a:pt x="16" y="74"/>
                  </a:lnTo>
                  <a:lnTo>
                    <a:pt x="10" y="80"/>
                  </a:lnTo>
                  <a:lnTo>
                    <a:pt x="6" y="84"/>
                  </a:lnTo>
                  <a:lnTo>
                    <a:pt x="2" y="92"/>
                  </a:lnTo>
                  <a:lnTo>
                    <a:pt x="0" y="100"/>
                  </a:lnTo>
                  <a:lnTo>
                    <a:pt x="0" y="100"/>
                  </a:lnTo>
                  <a:lnTo>
                    <a:pt x="0" y="112"/>
                  </a:lnTo>
                  <a:lnTo>
                    <a:pt x="0" y="118"/>
                  </a:lnTo>
                  <a:lnTo>
                    <a:pt x="4" y="124"/>
                  </a:lnTo>
                  <a:lnTo>
                    <a:pt x="8" y="128"/>
                  </a:lnTo>
                  <a:lnTo>
                    <a:pt x="14" y="132"/>
                  </a:lnTo>
                  <a:lnTo>
                    <a:pt x="22" y="134"/>
                  </a:lnTo>
                  <a:lnTo>
                    <a:pt x="30" y="134"/>
                  </a:lnTo>
                  <a:lnTo>
                    <a:pt x="30" y="134"/>
                  </a:lnTo>
                  <a:lnTo>
                    <a:pt x="42" y="132"/>
                  </a:lnTo>
                  <a:lnTo>
                    <a:pt x="52" y="128"/>
                  </a:lnTo>
                  <a:lnTo>
                    <a:pt x="60" y="122"/>
                  </a:lnTo>
                  <a:lnTo>
                    <a:pt x="68" y="114"/>
                  </a:lnTo>
                  <a:lnTo>
                    <a:pt x="68" y="114"/>
                  </a:lnTo>
                  <a:lnTo>
                    <a:pt x="70" y="122"/>
                  </a:lnTo>
                  <a:lnTo>
                    <a:pt x="74" y="128"/>
                  </a:lnTo>
                  <a:lnTo>
                    <a:pt x="80" y="132"/>
                  </a:lnTo>
                  <a:lnTo>
                    <a:pt x="90" y="134"/>
                  </a:lnTo>
                  <a:lnTo>
                    <a:pt x="90" y="134"/>
                  </a:lnTo>
                  <a:lnTo>
                    <a:pt x="102" y="132"/>
                  </a:lnTo>
                  <a:lnTo>
                    <a:pt x="114" y="126"/>
                  </a:lnTo>
                  <a:lnTo>
                    <a:pt x="116" y="120"/>
                  </a:lnTo>
                  <a:lnTo>
                    <a:pt x="116" y="120"/>
                  </a:lnTo>
                  <a:lnTo>
                    <a:pt x="110" y="120"/>
                  </a:lnTo>
                  <a:lnTo>
                    <a:pt x="104" y="118"/>
                  </a:lnTo>
                  <a:lnTo>
                    <a:pt x="104" y="112"/>
                  </a:lnTo>
                  <a:lnTo>
                    <a:pt x="104" y="102"/>
                  </a:lnTo>
                  <a:lnTo>
                    <a:pt x="104" y="102"/>
                  </a:lnTo>
                  <a:lnTo>
                    <a:pt x="116" y="44"/>
                  </a:lnTo>
                  <a:lnTo>
                    <a:pt x="116" y="44"/>
                  </a:lnTo>
                  <a:lnTo>
                    <a:pt x="118" y="32"/>
                  </a:lnTo>
                  <a:lnTo>
                    <a:pt x="116" y="24"/>
                  </a:lnTo>
                  <a:lnTo>
                    <a:pt x="114" y="16"/>
                  </a:lnTo>
                  <a:lnTo>
                    <a:pt x="110" y="10"/>
                  </a:lnTo>
                  <a:lnTo>
                    <a:pt x="104" y="6"/>
                  </a:lnTo>
                  <a:lnTo>
                    <a:pt x="96" y="2"/>
                  </a:lnTo>
                  <a:lnTo>
                    <a:pt x="86" y="0"/>
                  </a:lnTo>
                  <a:lnTo>
                    <a:pt x="76" y="0"/>
                  </a:lnTo>
                  <a:lnTo>
                    <a:pt x="76" y="0"/>
                  </a:lnTo>
                  <a:lnTo>
                    <a:pt x="64" y="2"/>
                  </a:lnTo>
                  <a:lnTo>
                    <a:pt x="50" y="6"/>
                  </a:lnTo>
                  <a:lnTo>
                    <a:pt x="38" y="10"/>
                  </a:lnTo>
                  <a:lnTo>
                    <a:pt x="24" y="18"/>
                  </a:lnTo>
                  <a:lnTo>
                    <a:pt x="2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3" name="Freeform 378"/>
            <p:cNvSpPr>
              <a:spLocks/>
            </p:cNvSpPr>
            <p:nvPr userDrawn="1"/>
          </p:nvSpPr>
          <p:spPr bwMode="auto">
            <a:xfrm>
              <a:off x="1231" y="1028"/>
              <a:ext cx="78" cy="198"/>
            </a:xfrm>
            <a:custGeom>
              <a:avLst/>
              <a:gdLst/>
              <a:ahLst/>
              <a:cxnLst>
                <a:cxn ang="0">
                  <a:pos x="22" y="90"/>
                </a:cxn>
                <a:cxn ang="0">
                  <a:pos x="22" y="90"/>
                </a:cxn>
                <a:cxn ang="0">
                  <a:pos x="38" y="0"/>
                </a:cxn>
                <a:cxn ang="0">
                  <a:pos x="38" y="0"/>
                </a:cxn>
                <a:cxn ang="0">
                  <a:pos x="58" y="2"/>
                </a:cxn>
                <a:cxn ang="0">
                  <a:pos x="58" y="2"/>
                </a:cxn>
                <a:cxn ang="0">
                  <a:pos x="76" y="0"/>
                </a:cxn>
                <a:cxn ang="0">
                  <a:pos x="76" y="0"/>
                </a:cxn>
                <a:cxn ang="0">
                  <a:pos x="58" y="90"/>
                </a:cxn>
                <a:cxn ang="0">
                  <a:pos x="54" y="108"/>
                </a:cxn>
                <a:cxn ang="0">
                  <a:pos x="54" y="108"/>
                </a:cxn>
                <a:cxn ang="0">
                  <a:pos x="38" y="198"/>
                </a:cxn>
                <a:cxn ang="0">
                  <a:pos x="38" y="198"/>
                </a:cxn>
                <a:cxn ang="0">
                  <a:pos x="18" y="198"/>
                </a:cxn>
                <a:cxn ang="0">
                  <a:pos x="18" y="198"/>
                </a:cxn>
                <a:cxn ang="0">
                  <a:pos x="0" y="198"/>
                </a:cxn>
                <a:cxn ang="0">
                  <a:pos x="0" y="198"/>
                </a:cxn>
                <a:cxn ang="0">
                  <a:pos x="18" y="108"/>
                </a:cxn>
                <a:cxn ang="0">
                  <a:pos x="22" y="90"/>
                </a:cxn>
              </a:cxnLst>
              <a:rect l="0" t="0" r="r" b="b"/>
              <a:pathLst>
                <a:path w="76" h="198">
                  <a:moveTo>
                    <a:pt x="22" y="90"/>
                  </a:moveTo>
                  <a:lnTo>
                    <a:pt x="22" y="90"/>
                  </a:lnTo>
                  <a:lnTo>
                    <a:pt x="38" y="0"/>
                  </a:lnTo>
                  <a:lnTo>
                    <a:pt x="38" y="0"/>
                  </a:lnTo>
                  <a:lnTo>
                    <a:pt x="58" y="2"/>
                  </a:lnTo>
                  <a:lnTo>
                    <a:pt x="58" y="2"/>
                  </a:lnTo>
                  <a:lnTo>
                    <a:pt x="76" y="0"/>
                  </a:lnTo>
                  <a:lnTo>
                    <a:pt x="76" y="0"/>
                  </a:lnTo>
                  <a:lnTo>
                    <a:pt x="58" y="90"/>
                  </a:lnTo>
                  <a:lnTo>
                    <a:pt x="54" y="108"/>
                  </a:lnTo>
                  <a:lnTo>
                    <a:pt x="54" y="108"/>
                  </a:lnTo>
                  <a:lnTo>
                    <a:pt x="38" y="198"/>
                  </a:lnTo>
                  <a:lnTo>
                    <a:pt x="38" y="198"/>
                  </a:lnTo>
                  <a:lnTo>
                    <a:pt x="18" y="198"/>
                  </a:lnTo>
                  <a:lnTo>
                    <a:pt x="18" y="198"/>
                  </a:lnTo>
                  <a:lnTo>
                    <a:pt x="0" y="198"/>
                  </a:lnTo>
                  <a:lnTo>
                    <a:pt x="0" y="198"/>
                  </a:lnTo>
                  <a:lnTo>
                    <a:pt x="18"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 name="Freeform 379"/>
            <p:cNvSpPr>
              <a:spLocks noEditPoints="1"/>
            </p:cNvSpPr>
            <p:nvPr userDrawn="1"/>
          </p:nvSpPr>
          <p:spPr bwMode="auto">
            <a:xfrm>
              <a:off x="1309" y="1031"/>
              <a:ext cx="71" cy="194"/>
            </a:xfrm>
            <a:custGeom>
              <a:avLst/>
              <a:gdLst/>
              <a:ahLst/>
              <a:cxnLst>
                <a:cxn ang="0">
                  <a:pos x="16" y="128"/>
                </a:cxn>
                <a:cxn ang="0">
                  <a:pos x="16" y="128"/>
                </a:cxn>
                <a:cxn ang="0">
                  <a:pos x="20" y="98"/>
                </a:cxn>
                <a:cxn ang="0">
                  <a:pos x="24" y="70"/>
                </a:cxn>
                <a:cxn ang="0">
                  <a:pos x="24" y="70"/>
                </a:cxn>
                <a:cxn ang="0">
                  <a:pos x="44" y="72"/>
                </a:cxn>
                <a:cxn ang="0">
                  <a:pos x="44" y="72"/>
                </a:cxn>
                <a:cxn ang="0">
                  <a:pos x="64" y="70"/>
                </a:cxn>
                <a:cxn ang="0">
                  <a:pos x="64" y="70"/>
                </a:cxn>
                <a:cxn ang="0">
                  <a:pos x="56" y="98"/>
                </a:cxn>
                <a:cxn ang="0">
                  <a:pos x="50" y="128"/>
                </a:cxn>
                <a:cxn ang="0">
                  <a:pos x="48" y="138"/>
                </a:cxn>
                <a:cxn ang="0">
                  <a:pos x="48" y="138"/>
                </a:cxn>
                <a:cxn ang="0">
                  <a:pos x="42" y="168"/>
                </a:cxn>
                <a:cxn ang="0">
                  <a:pos x="40" y="196"/>
                </a:cxn>
                <a:cxn ang="0">
                  <a:pos x="40" y="196"/>
                </a:cxn>
                <a:cxn ang="0">
                  <a:pos x="20" y="196"/>
                </a:cxn>
                <a:cxn ang="0">
                  <a:pos x="20" y="196"/>
                </a:cxn>
                <a:cxn ang="0">
                  <a:pos x="0" y="196"/>
                </a:cxn>
                <a:cxn ang="0">
                  <a:pos x="0" y="196"/>
                </a:cxn>
                <a:cxn ang="0">
                  <a:pos x="6"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0" y="98"/>
                  </a:lnTo>
                  <a:lnTo>
                    <a:pt x="24" y="70"/>
                  </a:lnTo>
                  <a:lnTo>
                    <a:pt x="24" y="70"/>
                  </a:lnTo>
                  <a:lnTo>
                    <a:pt x="44" y="72"/>
                  </a:lnTo>
                  <a:lnTo>
                    <a:pt x="44" y="72"/>
                  </a:lnTo>
                  <a:lnTo>
                    <a:pt x="64" y="70"/>
                  </a:lnTo>
                  <a:lnTo>
                    <a:pt x="64" y="70"/>
                  </a:lnTo>
                  <a:lnTo>
                    <a:pt x="56" y="98"/>
                  </a:lnTo>
                  <a:lnTo>
                    <a:pt x="50" y="128"/>
                  </a:lnTo>
                  <a:lnTo>
                    <a:pt x="48" y="138"/>
                  </a:lnTo>
                  <a:lnTo>
                    <a:pt x="48" y="138"/>
                  </a:lnTo>
                  <a:lnTo>
                    <a:pt x="42" y="168"/>
                  </a:lnTo>
                  <a:lnTo>
                    <a:pt x="40" y="196"/>
                  </a:lnTo>
                  <a:lnTo>
                    <a:pt x="40" y="196"/>
                  </a:lnTo>
                  <a:lnTo>
                    <a:pt x="20" y="196"/>
                  </a:lnTo>
                  <a:lnTo>
                    <a:pt x="20" y="196"/>
                  </a:lnTo>
                  <a:lnTo>
                    <a:pt x="0" y="196"/>
                  </a:lnTo>
                  <a:lnTo>
                    <a:pt x="0" y="196"/>
                  </a:lnTo>
                  <a:lnTo>
                    <a:pt x="6"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5" name="Freeform 380"/>
            <p:cNvSpPr>
              <a:spLocks/>
            </p:cNvSpPr>
            <p:nvPr userDrawn="1"/>
          </p:nvSpPr>
          <p:spPr bwMode="auto">
            <a:xfrm>
              <a:off x="1398" y="1055"/>
              <a:ext cx="78" cy="177"/>
            </a:xfrm>
            <a:custGeom>
              <a:avLst/>
              <a:gdLst/>
              <a:ahLst/>
              <a:cxnLst>
                <a:cxn ang="0">
                  <a:pos x="80" y="48"/>
                </a:cxn>
                <a:cxn ang="0">
                  <a:pos x="80" y="48"/>
                </a:cxn>
                <a:cxn ang="0">
                  <a:pos x="76" y="54"/>
                </a:cxn>
                <a:cxn ang="0">
                  <a:pos x="76" y="54"/>
                </a:cxn>
                <a:cxn ang="0">
                  <a:pos x="76" y="60"/>
                </a:cxn>
                <a:cxn ang="0">
                  <a:pos x="54" y="60"/>
                </a:cxn>
                <a:cxn ang="0">
                  <a:pos x="54" y="60"/>
                </a:cxn>
                <a:cxn ang="0">
                  <a:pos x="40" y="118"/>
                </a:cxn>
                <a:cxn ang="0">
                  <a:pos x="40" y="118"/>
                </a:cxn>
                <a:cxn ang="0">
                  <a:pos x="36" y="140"/>
                </a:cxn>
                <a:cxn ang="0">
                  <a:pos x="36" y="154"/>
                </a:cxn>
                <a:cxn ang="0">
                  <a:pos x="38" y="158"/>
                </a:cxn>
                <a:cxn ang="0">
                  <a:pos x="40" y="160"/>
                </a:cxn>
                <a:cxn ang="0">
                  <a:pos x="46" y="162"/>
                </a:cxn>
                <a:cxn ang="0">
                  <a:pos x="46" y="162"/>
                </a:cxn>
                <a:cxn ang="0">
                  <a:pos x="54" y="160"/>
                </a:cxn>
                <a:cxn ang="0">
                  <a:pos x="60" y="158"/>
                </a:cxn>
                <a:cxn ang="0">
                  <a:pos x="58" y="170"/>
                </a:cxn>
                <a:cxn ang="0">
                  <a:pos x="58" y="170"/>
                </a:cxn>
                <a:cxn ang="0">
                  <a:pos x="44" y="174"/>
                </a:cxn>
                <a:cxn ang="0">
                  <a:pos x="28" y="176"/>
                </a:cxn>
                <a:cxn ang="0">
                  <a:pos x="28" y="176"/>
                </a:cxn>
                <a:cxn ang="0">
                  <a:pos x="20" y="176"/>
                </a:cxn>
                <a:cxn ang="0">
                  <a:pos x="14" y="174"/>
                </a:cxn>
                <a:cxn ang="0">
                  <a:pos x="8" y="170"/>
                </a:cxn>
                <a:cxn ang="0">
                  <a:pos x="4" y="166"/>
                </a:cxn>
                <a:cxn ang="0">
                  <a:pos x="2" y="160"/>
                </a:cxn>
                <a:cxn ang="0">
                  <a:pos x="0" y="152"/>
                </a:cxn>
                <a:cxn ang="0">
                  <a:pos x="0" y="144"/>
                </a:cxn>
                <a:cxn ang="0">
                  <a:pos x="2" y="136"/>
                </a:cxn>
                <a:cxn ang="0">
                  <a:pos x="2" y="136"/>
                </a:cxn>
                <a:cxn ang="0">
                  <a:pos x="18" y="60"/>
                </a:cxn>
                <a:cxn ang="0">
                  <a:pos x="0" y="60"/>
                </a:cxn>
                <a:cxn ang="0">
                  <a:pos x="0" y="60"/>
                </a:cxn>
                <a:cxn ang="0">
                  <a:pos x="2" y="54"/>
                </a:cxn>
                <a:cxn ang="0">
                  <a:pos x="2" y="54"/>
                </a:cxn>
                <a:cxn ang="0">
                  <a:pos x="2" y="48"/>
                </a:cxn>
                <a:cxn ang="0">
                  <a:pos x="20" y="48"/>
                </a:cxn>
                <a:cxn ang="0">
                  <a:pos x="20"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6" y="54"/>
                  </a:lnTo>
                  <a:lnTo>
                    <a:pt x="76" y="54"/>
                  </a:lnTo>
                  <a:lnTo>
                    <a:pt x="76" y="60"/>
                  </a:lnTo>
                  <a:lnTo>
                    <a:pt x="54" y="60"/>
                  </a:lnTo>
                  <a:lnTo>
                    <a:pt x="54" y="60"/>
                  </a:lnTo>
                  <a:lnTo>
                    <a:pt x="40" y="118"/>
                  </a:lnTo>
                  <a:lnTo>
                    <a:pt x="40" y="118"/>
                  </a:lnTo>
                  <a:lnTo>
                    <a:pt x="36" y="140"/>
                  </a:lnTo>
                  <a:lnTo>
                    <a:pt x="36" y="154"/>
                  </a:lnTo>
                  <a:lnTo>
                    <a:pt x="38" y="158"/>
                  </a:lnTo>
                  <a:lnTo>
                    <a:pt x="40" y="160"/>
                  </a:lnTo>
                  <a:lnTo>
                    <a:pt x="46" y="162"/>
                  </a:lnTo>
                  <a:lnTo>
                    <a:pt x="46" y="162"/>
                  </a:lnTo>
                  <a:lnTo>
                    <a:pt x="54" y="160"/>
                  </a:lnTo>
                  <a:lnTo>
                    <a:pt x="60" y="158"/>
                  </a:lnTo>
                  <a:lnTo>
                    <a:pt x="58" y="170"/>
                  </a:lnTo>
                  <a:lnTo>
                    <a:pt x="58" y="170"/>
                  </a:lnTo>
                  <a:lnTo>
                    <a:pt x="44" y="174"/>
                  </a:lnTo>
                  <a:lnTo>
                    <a:pt x="28" y="176"/>
                  </a:lnTo>
                  <a:lnTo>
                    <a:pt x="28" y="176"/>
                  </a:lnTo>
                  <a:lnTo>
                    <a:pt x="20" y="176"/>
                  </a:lnTo>
                  <a:lnTo>
                    <a:pt x="14" y="174"/>
                  </a:lnTo>
                  <a:lnTo>
                    <a:pt x="8" y="170"/>
                  </a:lnTo>
                  <a:lnTo>
                    <a:pt x="4" y="166"/>
                  </a:lnTo>
                  <a:lnTo>
                    <a:pt x="2" y="160"/>
                  </a:lnTo>
                  <a:lnTo>
                    <a:pt x="0" y="152"/>
                  </a:lnTo>
                  <a:lnTo>
                    <a:pt x="0" y="144"/>
                  </a:lnTo>
                  <a:lnTo>
                    <a:pt x="2" y="136"/>
                  </a:lnTo>
                  <a:lnTo>
                    <a:pt x="2" y="136"/>
                  </a:lnTo>
                  <a:lnTo>
                    <a:pt x="18" y="60"/>
                  </a:lnTo>
                  <a:lnTo>
                    <a:pt x="0" y="60"/>
                  </a:lnTo>
                  <a:lnTo>
                    <a:pt x="0" y="60"/>
                  </a:lnTo>
                  <a:lnTo>
                    <a:pt x="2" y="54"/>
                  </a:lnTo>
                  <a:lnTo>
                    <a:pt x="2" y="54"/>
                  </a:lnTo>
                  <a:lnTo>
                    <a:pt x="2" y="48"/>
                  </a:lnTo>
                  <a:lnTo>
                    <a:pt x="20" y="48"/>
                  </a:lnTo>
                  <a:lnTo>
                    <a:pt x="20"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6" name="Freeform 381"/>
            <p:cNvSpPr>
              <a:spLocks/>
            </p:cNvSpPr>
            <p:nvPr userDrawn="1"/>
          </p:nvSpPr>
          <p:spPr bwMode="auto">
            <a:xfrm>
              <a:off x="1469" y="1103"/>
              <a:ext cx="143" cy="194"/>
            </a:xfrm>
            <a:custGeom>
              <a:avLst/>
              <a:gdLst/>
              <a:ahLst/>
              <a:cxnLst>
                <a:cxn ang="0">
                  <a:pos x="118" y="0"/>
                </a:cxn>
                <a:cxn ang="0">
                  <a:pos x="118" y="0"/>
                </a:cxn>
                <a:cxn ang="0">
                  <a:pos x="128" y="2"/>
                </a:cxn>
                <a:cxn ang="0">
                  <a:pos x="128" y="2"/>
                </a:cxn>
                <a:cxn ang="0">
                  <a:pos x="142" y="0"/>
                </a:cxn>
                <a:cxn ang="0">
                  <a:pos x="142" y="0"/>
                </a:cxn>
                <a:cxn ang="0">
                  <a:pos x="94" y="78"/>
                </a:cxn>
                <a:cxn ang="0">
                  <a:pos x="56"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2" y="82"/>
                </a:cxn>
                <a:cxn ang="0">
                  <a:pos x="72"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6"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2" y="82"/>
                  </a:lnTo>
                  <a:lnTo>
                    <a:pt x="72"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7" name="Freeform 382"/>
            <p:cNvSpPr>
              <a:spLocks/>
            </p:cNvSpPr>
            <p:nvPr userDrawn="1"/>
          </p:nvSpPr>
          <p:spPr bwMode="auto">
            <a:xfrm>
              <a:off x="1653" y="1048"/>
              <a:ext cx="78" cy="177"/>
            </a:xfrm>
            <a:custGeom>
              <a:avLst/>
              <a:gdLst/>
              <a:ahLst/>
              <a:cxnLst>
                <a:cxn ang="0">
                  <a:pos x="22" y="72"/>
                </a:cxn>
                <a:cxn ang="0">
                  <a:pos x="22" y="72"/>
                </a:cxn>
                <a:cxn ang="0">
                  <a:pos x="30" y="34"/>
                </a:cxn>
                <a:cxn ang="0">
                  <a:pos x="34" y="0"/>
                </a:cxn>
                <a:cxn ang="0">
                  <a:pos x="34" y="0"/>
                </a:cxn>
                <a:cxn ang="0">
                  <a:pos x="56" y="2"/>
                </a:cxn>
                <a:cxn ang="0">
                  <a:pos x="56" y="2"/>
                </a:cxn>
                <a:cxn ang="0">
                  <a:pos x="78" y="0"/>
                </a:cxn>
                <a:cxn ang="0">
                  <a:pos x="78" y="0"/>
                </a:cxn>
                <a:cxn ang="0">
                  <a:pos x="70" y="34"/>
                </a:cxn>
                <a:cxn ang="0">
                  <a:pos x="62" y="72"/>
                </a:cxn>
                <a:cxn ang="0">
                  <a:pos x="54" y="108"/>
                </a:cxn>
                <a:cxn ang="0">
                  <a:pos x="54" y="108"/>
                </a:cxn>
                <a:cxn ang="0">
                  <a:pos x="48" y="146"/>
                </a:cxn>
                <a:cxn ang="0">
                  <a:pos x="42" y="180"/>
                </a:cxn>
                <a:cxn ang="0">
                  <a:pos x="42" y="180"/>
                </a:cxn>
                <a:cxn ang="0">
                  <a:pos x="22" y="180"/>
                </a:cxn>
                <a:cxn ang="0">
                  <a:pos x="22" y="180"/>
                </a:cxn>
                <a:cxn ang="0">
                  <a:pos x="0" y="180"/>
                </a:cxn>
                <a:cxn ang="0">
                  <a:pos x="0" y="180"/>
                </a:cxn>
                <a:cxn ang="0">
                  <a:pos x="8" y="146"/>
                </a:cxn>
                <a:cxn ang="0">
                  <a:pos x="16" y="108"/>
                </a:cxn>
                <a:cxn ang="0">
                  <a:pos x="22" y="72"/>
                </a:cxn>
              </a:cxnLst>
              <a:rect l="0" t="0" r="r" b="b"/>
              <a:pathLst>
                <a:path w="78" h="180">
                  <a:moveTo>
                    <a:pt x="22" y="72"/>
                  </a:moveTo>
                  <a:lnTo>
                    <a:pt x="22" y="72"/>
                  </a:lnTo>
                  <a:lnTo>
                    <a:pt x="30" y="34"/>
                  </a:lnTo>
                  <a:lnTo>
                    <a:pt x="34" y="0"/>
                  </a:lnTo>
                  <a:lnTo>
                    <a:pt x="34" y="0"/>
                  </a:lnTo>
                  <a:lnTo>
                    <a:pt x="56" y="2"/>
                  </a:lnTo>
                  <a:lnTo>
                    <a:pt x="56" y="2"/>
                  </a:lnTo>
                  <a:lnTo>
                    <a:pt x="78" y="0"/>
                  </a:lnTo>
                  <a:lnTo>
                    <a:pt x="78" y="0"/>
                  </a:lnTo>
                  <a:lnTo>
                    <a:pt x="70" y="34"/>
                  </a:lnTo>
                  <a:lnTo>
                    <a:pt x="62" y="72"/>
                  </a:lnTo>
                  <a:lnTo>
                    <a:pt x="54" y="108"/>
                  </a:lnTo>
                  <a:lnTo>
                    <a:pt x="54" y="108"/>
                  </a:lnTo>
                  <a:lnTo>
                    <a:pt x="48" y="146"/>
                  </a:lnTo>
                  <a:lnTo>
                    <a:pt x="42" y="180"/>
                  </a:lnTo>
                  <a:lnTo>
                    <a:pt x="42" y="180"/>
                  </a:lnTo>
                  <a:lnTo>
                    <a:pt x="22" y="180"/>
                  </a:lnTo>
                  <a:lnTo>
                    <a:pt x="22"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8" name="Freeform 383"/>
            <p:cNvSpPr>
              <a:spLocks/>
            </p:cNvSpPr>
            <p:nvPr userDrawn="1"/>
          </p:nvSpPr>
          <p:spPr bwMode="auto">
            <a:xfrm>
              <a:off x="1731" y="1096"/>
              <a:ext cx="136" cy="130"/>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0" y="24"/>
                </a:cxn>
                <a:cxn ang="0">
                  <a:pos x="80"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0"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0" y="24"/>
                  </a:lnTo>
                  <a:lnTo>
                    <a:pt x="80"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0"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9" name="Freeform 384"/>
            <p:cNvSpPr>
              <a:spLocks/>
            </p:cNvSpPr>
            <p:nvPr userDrawn="1"/>
          </p:nvSpPr>
          <p:spPr bwMode="auto">
            <a:xfrm>
              <a:off x="1938" y="1048"/>
              <a:ext cx="136" cy="177"/>
            </a:xfrm>
            <a:custGeom>
              <a:avLst/>
              <a:gdLst/>
              <a:ahLst/>
              <a:cxnLst>
                <a:cxn ang="0">
                  <a:pos x="22" y="72"/>
                </a:cxn>
                <a:cxn ang="0">
                  <a:pos x="22" y="72"/>
                </a:cxn>
                <a:cxn ang="0">
                  <a:pos x="30" y="34"/>
                </a:cxn>
                <a:cxn ang="0">
                  <a:pos x="34" y="0"/>
                </a:cxn>
                <a:cxn ang="0">
                  <a:pos x="34" y="0"/>
                </a:cxn>
                <a:cxn ang="0">
                  <a:pos x="82" y="2"/>
                </a:cxn>
                <a:cxn ang="0">
                  <a:pos x="82" y="2"/>
                </a:cxn>
                <a:cxn ang="0">
                  <a:pos x="136" y="0"/>
                </a:cxn>
                <a:cxn ang="0">
                  <a:pos x="136" y="0"/>
                </a:cxn>
                <a:cxn ang="0">
                  <a:pos x="134" y="10"/>
                </a:cxn>
                <a:cxn ang="0">
                  <a:pos x="134" y="10"/>
                </a:cxn>
                <a:cxn ang="0">
                  <a:pos x="132" y="22"/>
                </a:cxn>
                <a:cxn ang="0">
                  <a:pos x="132" y="22"/>
                </a:cxn>
                <a:cxn ang="0">
                  <a:pos x="74" y="20"/>
                </a:cxn>
                <a:cxn ang="0">
                  <a:pos x="74" y="20"/>
                </a:cxn>
                <a:cxn ang="0">
                  <a:pos x="66" y="48"/>
                </a:cxn>
                <a:cxn ang="0">
                  <a:pos x="60" y="76"/>
                </a:cxn>
                <a:cxn ang="0">
                  <a:pos x="60" y="76"/>
                </a:cxn>
                <a:cxn ang="0">
                  <a:pos x="120" y="74"/>
                </a:cxn>
                <a:cxn ang="0">
                  <a:pos x="120" y="74"/>
                </a:cxn>
                <a:cxn ang="0">
                  <a:pos x="118" y="86"/>
                </a:cxn>
                <a:cxn ang="0">
                  <a:pos x="118" y="86"/>
                </a:cxn>
                <a:cxn ang="0">
                  <a:pos x="116" y="98"/>
                </a:cxn>
                <a:cxn ang="0">
                  <a:pos x="116" y="98"/>
                </a:cxn>
                <a:cxn ang="0">
                  <a:pos x="88" y="96"/>
                </a:cxn>
                <a:cxn ang="0">
                  <a:pos x="58" y="94"/>
                </a:cxn>
                <a:cxn ang="0">
                  <a:pos x="58" y="94"/>
                </a:cxn>
                <a:cxn ang="0">
                  <a:pos x="50" y="128"/>
                </a:cxn>
                <a:cxn ang="0">
                  <a:pos x="50" y="128"/>
                </a:cxn>
                <a:cxn ang="0">
                  <a:pos x="46" y="160"/>
                </a:cxn>
                <a:cxn ang="0">
                  <a:pos x="46" y="160"/>
                </a:cxn>
                <a:cxn ang="0">
                  <a:pos x="76" y="160"/>
                </a:cxn>
                <a:cxn ang="0">
                  <a:pos x="106" y="158"/>
                </a:cxn>
                <a:cxn ang="0">
                  <a:pos x="106" y="158"/>
                </a:cxn>
                <a:cxn ang="0">
                  <a:pos x="102" y="170"/>
                </a:cxn>
                <a:cxn ang="0">
                  <a:pos x="102" y="170"/>
                </a:cxn>
                <a:cxn ang="0">
                  <a:pos x="102" y="180"/>
                </a:cxn>
                <a:cxn ang="0">
                  <a:pos x="102" y="180"/>
                </a:cxn>
                <a:cxn ang="0">
                  <a:pos x="56" y="180"/>
                </a:cxn>
                <a:cxn ang="0">
                  <a:pos x="56" y="180"/>
                </a:cxn>
                <a:cxn ang="0">
                  <a:pos x="14" y="180"/>
                </a:cxn>
                <a:cxn ang="0">
                  <a:pos x="0" y="180"/>
                </a:cxn>
                <a:cxn ang="0">
                  <a:pos x="0" y="180"/>
                </a:cxn>
                <a:cxn ang="0">
                  <a:pos x="8" y="146"/>
                </a:cxn>
                <a:cxn ang="0">
                  <a:pos x="16" y="108"/>
                </a:cxn>
                <a:cxn ang="0">
                  <a:pos x="22" y="72"/>
                </a:cxn>
              </a:cxnLst>
              <a:rect l="0" t="0" r="r" b="b"/>
              <a:pathLst>
                <a:path w="136" h="180">
                  <a:moveTo>
                    <a:pt x="22" y="72"/>
                  </a:moveTo>
                  <a:lnTo>
                    <a:pt x="22" y="72"/>
                  </a:lnTo>
                  <a:lnTo>
                    <a:pt x="30" y="34"/>
                  </a:lnTo>
                  <a:lnTo>
                    <a:pt x="34" y="0"/>
                  </a:lnTo>
                  <a:lnTo>
                    <a:pt x="34" y="0"/>
                  </a:lnTo>
                  <a:lnTo>
                    <a:pt x="82" y="2"/>
                  </a:lnTo>
                  <a:lnTo>
                    <a:pt x="82" y="2"/>
                  </a:lnTo>
                  <a:lnTo>
                    <a:pt x="136" y="0"/>
                  </a:lnTo>
                  <a:lnTo>
                    <a:pt x="136" y="0"/>
                  </a:lnTo>
                  <a:lnTo>
                    <a:pt x="134" y="10"/>
                  </a:lnTo>
                  <a:lnTo>
                    <a:pt x="134" y="10"/>
                  </a:lnTo>
                  <a:lnTo>
                    <a:pt x="132" y="22"/>
                  </a:lnTo>
                  <a:lnTo>
                    <a:pt x="132" y="22"/>
                  </a:lnTo>
                  <a:lnTo>
                    <a:pt x="74" y="20"/>
                  </a:lnTo>
                  <a:lnTo>
                    <a:pt x="74" y="20"/>
                  </a:lnTo>
                  <a:lnTo>
                    <a:pt x="66" y="48"/>
                  </a:lnTo>
                  <a:lnTo>
                    <a:pt x="60" y="76"/>
                  </a:lnTo>
                  <a:lnTo>
                    <a:pt x="60" y="76"/>
                  </a:lnTo>
                  <a:lnTo>
                    <a:pt x="120" y="74"/>
                  </a:lnTo>
                  <a:lnTo>
                    <a:pt x="120" y="74"/>
                  </a:lnTo>
                  <a:lnTo>
                    <a:pt x="118" y="86"/>
                  </a:lnTo>
                  <a:lnTo>
                    <a:pt x="118" y="86"/>
                  </a:lnTo>
                  <a:lnTo>
                    <a:pt x="116" y="98"/>
                  </a:lnTo>
                  <a:lnTo>
                    <a:pt x="116" y="98"/>
                  </a:lnTo>
                  <a:lnTo>
                    <a:pt x="88" y="96"/>
                  </a:lnTo>
                  <a:lnTo>
                    <a:pt x="58" y="94"/>
                  </a:lnTo>
                  <a:lnTo>
                    <a:pt x="58" y="94"/>
                  </a:lnTo>
                  <a:lnTo>
                    <a:pt x="50" y="128"/>
                  </a:lnTo>
                  <a:lnTo>
                    <a:pt x="50" y="128"/>
                  </a:lnTo>
                  <a:lnTo>
                    <a:pt x="46" y="160"/>
                  </a:lnTo>
                  <a:lnTo>
                    <a:pt x="46" y="160"/>
                  </a:lnTo>
                  <a:lnTo>
                    <a:pt x="76" y="160"/>
                  </a:lnTo>
                  <a:lnTo>
                    <a:pt x="106" y="158"/>
                  </a:lnTo>
                  <a:lnTo>
                    <a:pt x="106" y="158"/>
                  </a:lnTo>
                  <a:lnTo>
                    <a:pt x="102" y="170"/>
                  </a:lnTo>
                  <a:lnTo>
                    <a:pt x="102" y="170"/>
                  </a:lnTo>
                  <a:lnTo>
                    <a:pt x="102" y="180"/>
                  </a:lnTo>
                  <a:lnTo>
                    <a:pt x="102" y="180"/>
                  </a:lnTo>
                  <a:lnTo>
                    <a:pt x="56" y="180"/>
                  </a:lnTo>
                  <a:lnTo>
                    <a:pt x="56" y="180"/>
                  </a:lnTo>
                  <a:lnTo>
                    <a:pt x="14"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0" name="Freeform 385"/>
            <p:cNvSpPr>
              <a:spLocks/>
            </p:cNvSpPr>
            <p:nvPr userDrawn="1"/>
          </p:nvSpPr>
          <p:spPr bwMode="auto">
            <a:xfrm>
              <a:off x="2081" y="1103"/>
              <a:ext cx="126" cy="123"/>
            </a:xfrm>
            <a:custGeom>
              <a:avLst/>
              <a:gdLst/>
              <a:ahLst/>
              <a:cxnLst>
                <a:cxn ang="0">
                  <a:pos x="52" y="92"/>
                </a:cxn>
                <a:cxn ang="0">
                  <a:pos x="52" y="92"/>
                </a:cxn>
                <a:cxn ang="0">
                  <a:pos x="102" y="0"/>
                </a:cxn>
                <a:cxn ang="0">
                  <a:pos x="102" y="0"/>
                </a:cxn>
                <a:cxn ang="0">
                  <a:pos x="112" y="2"/>
                </a:cxn>
                <a:cxn ang="0">
                  <a:pos x="112" y="2"/>
                </a:cxn>
                <a:cxn ang="0">
                  <a:pos x="124" y="0"/>
                </a:cxn>
                <a:cxn ang="0">
                  <a:pos x="124" y="0"/>
                </a:cxn>
                <a:cxn ang="0">
                  <a:pos x="90" y="54"/>
                </a:cxn>
                <a:cxn ang="0">
                  <a:pos x="70" y="88"/>
                </a:cxn>
                <a:cxn ang="0">
                  <a:pos x="50" y="126"/>
                </a:cxn>
                <a:cxn ang="0">
                  <a:pos x="50" y="126"/>
                </a:cxn>
                <a:cxn ang="0">
                  <a:pos x="36" y="126"/>
                </a:cxn>
                <a:cxn ang="0">
                  <a:pos x="36" y="126"/>
                </a:cxn>
                <a:cxn ang="0">
                  <a:pos x="22" y="126"/>
                </a:cxn>
                <a:cxn ang="0">
                  <a:pos x="22" y="126"/>
                </a:cxn>
                <a:cxn ang="0">
                  <a:pos x="10" y="58"/>
                </a:cxn>
                <a:cxn ang="0">
                  <a:pos x="0" y="0"/>
                </a:cxn>
                <a:cxn ang="0">
                  <a:pos x="0" y="0"/>
                </a:cxn>
                <a:cxn ang="0">
                  <a:pos x="22" y="2"/>
                </a:cxn>
                <a:cxn ang="0">
                  <a:pos x="22" y="2"/>
                </a:cxn>
                <a:cxn ang="0">
                  <a:pos x="40" y="0"/>
                </a:cxn>
                <a:cxn ang="0">
                  <a:pos x="40" y="0"/>
                </a:cxn>
                <a:cxn ang="0">
                  <a:pos x="52" y="92"/>
                </a:cxn>
                <a:cxn ang="0">
                  <a:pos x="52" y="92"/>
                </a:cxn>
              </a:cxnLst>
              <a:rect l="0" t="0" r="r" b="b"/>
              <a:pathLst>
                <a:path w="124" h="126">
                  <a:moveTo>
                    <a:pt x="52" y="92"/>
                  </a:moveTo>
                  <a:lnTo>
                    <a:pt x="52" y="92"/>
                  </a:lnTo>
                  <a:lnTo>
                    <a:pt x="102" y="0"/>
                  </a:lnTo>
                  <a:lnTo>
                    <a:pt x="102" y="0"/>
                  </a:lnTo>
                  <a:lnTo>
                    <a:pt x="112" y="2"/>
                  </a:lnTo>
                  <a:lnTo>
                    <a:pt x="112" y="2"/>
                  </a:lnTo>
                  <a:lnTo>
                    <a:pt x="124" y="0"/>
                  </a:lnTo>
                  <a:lnTo>
                    <a:pt x="124" y="0"/>
                  </a:lnTo>
                  <a:lnTo>
                    <a:pt x="90" y="54"/>
                  </a:lnTo>
                  <a:lnTo>
                    <a:pt x="70" y="88"/>
                  </a:lnTo>
                  <a:lnTo>
                    <a:pt x="50" y="126"/>
                  </a:lnTo>
                  <a:lnTo>
                    <a:pt x="50" y="126"/>
                  </a:lnTo>
                  <a:lnTo>
                    <a:pt x="36" y="126"/>
                  </a:lnTo>
                  <a:lnTo>
                    <a:pt x="36" y="126"/>
                  </a:lnTo>
                  <a:lnTo>
                    <a:pt x="22" y="126"/>
                  </a:lnTo>
                  <a:lnTo>
                    <a:pt x="22" y="126"/>
                  </a:lnTo>
                  <a:lnTo>
                    <a:pt x="10" y="58"/>
                  </a:lnTo>
                  <a:lnTo>
                    <a:pt x="0" y="0"/>
                  </a:lnTo>
                  <a:lnTo>
                    <a:pt x="0" y="0"/>
                  </a:lnTo>
                  <a:lnTo>
                    <a:pt x="22" y="2"/>
                  </a:lnTo>
                  <a:lnTo>
                    <a:pt x="22" y="2"/>
                  </a:lnTo>
                  <a:lnTo>
                    <a:pt x="40" y="0"/>
                  </a:lnTo>
                  <a:lnTo>
                    <a:pt x="40" y="0"/>
                  </a:lnTo>
                  <a:lnTo>
                    <a:pt x="52" y="92"/>
                  </a:lnTo>
                  <a:lnTo>
                    <a:pt x="52" y="9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1" name="Freeform 386"/>
            <p:cNvSpPr>
              <a:spLocks noEditPoints="1"/>
            </p:cNvSpPr>
            <p:nvPr userDrawn="1"/>
          </p:nvSpPr>
          <p:spPr bwMode="auto">
            <a:xfrm>
              <a:off x="2203" y="1096"/>
              <a:ext cx="119" cy="136"/>
            </a:xfrm>
            <a:custGeom>
              <a:avLst/>
              <a:gdLst/>
              <a:ahLst/>
              <a:cxnLst>
                <a:cxn ang="0">
                  <a:pos x="44" y="56"/>
                </a:cxn>
                <a:cxn ang="0">
                  <a:pos x="54" y="26"/>
                </a:cxn>
                <a:cxn ang="0">
                  <a:pos x="62" y="16"/>
                </a:cxn>
                <a:cxn ang="0">
                  <a:pos x="74"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4" y="134"/>
                </a:cxn>
                <a:cxn ang="0">
                  <a:pos x="66" y="134"/>
                </a:cxn>
                <a:cxn ang="0">
                  <a:pos x="88" y="126"/>
                </a:cxn>
                <a:cxn ang="0">
                  <a:pos x="104" y="108"/>
                </a:cxn>
                <a:cxn ang="0">
                  <a:pos x="102" y="106"/>
                </a:cxn>
                <a:cxn ang="0">
                  <a:pos x="84" y="114"/>
                </a:cxn>
                <a:cxn ang="0">
                  <a:pos x="66" y="118"/>
                </a:cxn>
                <a:cxn ang="0">
                  <a:pos x="58" y="116"/>
                </a:cxn>
                <a:cxn ang="0">
                  <a:pos x="46" y="108"/>
                </a:cxn>
                <a:cxn ang="0">
                  <a:pos x="40" y="96"/>
                </a:cxn>
                <a:cxn ang="0">
                  <a:pos x="42" y="68"/>
                </a:cxn>
              </a:cxnLst>
              <a:rect l="0" t="0" r="r" b="b"/>
              <a:pathLst>
                <a:path w="120" h="134">
                  <a:moveTo>
                    <a:pt x="44" y="56"/>
                  </a:moveTo>
                  <a:lnTo>
                    <a:pt x="44" y="56"/>
                  </a:lnTo>
                  <a:lnTo>
                    <a:pt x="48" y="40"/>
                  </a:lnTo>
                  <a:lnTo>
                    <a:pt x="54" y="26"/>
                  </a:lnTo>
                  <a:lnTo>
                    <a:pt x="58" y="20"/>
                  </a:lnTo>
                  <a:lnTo>
                    <a:pt x="62" y="16"/>
                  </a:lnTo>
                  <a:lnTo>
                    <a:pt x="68" y="14"/>
                  </a:lnTo>
                  <a:lnTo>
                    <a:pt x="74" y="12"/>
                  </a:lnTo>
                  <a:lnTo>
                    <a:pt x="74" y="12"/>
                  </a:lnTo>
                  <a:lnTo>
                    <a:pt x="78" y="12"/>
                  </a:lnTo>
                  <a:lnTo>
                    <a:pt x="82" y="16"/>
                  </a:lnTo>
                  <a:lnTo>
                    <a:pt x="84" y="18"/>
                  </a:lnTo>
                  <a:lnTo>
                    <a:pt x="86" y="24"/>
                  </a:lnTo>
                  <a:lnTo>
                    <a:pt x="86" y="38"/>
                  </a:lnTo>
                  <a:lnTo>
                    <a:pt x="84" y="56"/>
                  </a:lnTo>
                  <a:lnTo>
                    <a:pt x="44" y="56"/>
                  </a:lnTo>
                  <a:close/>
                  <a:moveTo>
                    <a:pt x="116" y="68"/>
                  </a:moveTo>
                  <a:lnTo>
                    <a:pt x="116" y="68"/>
                  </a:lnTo>
                  <a:lnTo>
                    <a:pt x="118" y="58"/>
                  </a:lnTo>
                  <a:lnTo>
                    <a:pt x="118" y="58"/>
                  </a:lnTo>
                  <a:lnTo>
                    <a:pt x="120" y="46"/>
                  </a:lnTo>
                  <a:lnTo>
                    <a:pt x="120" y="34"/>
                  </a:lnTo>
                  <a:lnTo>
                    <a:pt x="118" y="24"/>
                  </a:lnTo>
                  <a:lnTo>
                    <a:pt x="112" y="16"/>
                  </a:lnTo>
                  <a:lnTo>
                    <a:pt x="106" y="10"/>
                  </a:lnTo>
                  <a:lnTo>
                    <a:pt x="98" y="4"/>
                  </a:lnTo>
                  <a:lnTo>
                    <a:pt x="88" y="2"/>
                  </a:lnTo>
                  <a:lnTo>
                    <a:pt x="76" y="0"/>
                  </a:lnTo>
                  <a:lnTo>
                    <a:pt x="76" y="0"/>
                  </a:lnTo>
                  <a:lnTo>
                    <a:pt x="64" y="2"/>
                  </a:lnTo>
                  <a:lnTo>
                    <a:pt x="52"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2" y="134"/>
                  </a:lnTo>
                  <a:lnTo>
                    <a:pt x="54" y="134"/>
                  </a:lnTo>
                  <a:lnTo>
                    <a:pt x="54" y="134"/>
                  </a:lnTo>
                  <a:lnTo>
                    <a:pt x="66" y="134"/>
                  </a:lnTo>
                  <a:lnTo>
                    <a:pt x="78" y="130"/>
                  </a:lnTo>
                  <a:lnTo>
                    <a:pt x="88" y="126"/>
                  </a:lnTo>
                  <a:lnTo>
                    <a:pt x="96" y="122"/>
                  </a:lnTo>
                  <a:lnTo>
                    <a:pt x="104" y="108"/>
                  </a:lnTo>
                  <a:lnTo>
                    <a:pt x="102" y="106"/>
                  </a:lnTo>
                  <a:lnTo>
                    <a:pt x="102" y="106"/>
                  </a:lnTo>
                  <a:lnTo>
                    <a:pt x="94" y="110"/>
                  </a:lnTo>
                  <a:lnTo>
                    <a:pt x="84" y="114"/>
                  </a:lnTo>
                  <a:lnTo>
                    <a:pt x="76" y="116"/>
                  </a:lnTo>
                  <a:lnTo>
                    <a:pt x="66" y="118"/>
                  </a:lnTo>
                  <a:lnTo>
                    <a:pt x="66" y="118"/>
                  </a:lnTo>
                  <a:lnTo>
                    <a:pt x="58" y="116"/>
                  </a:lnTo>
                  <a:lnTo>
                    <a:pt x="52" y="114"/>
                  </a:lnTo>
                  <a:lnTo>
                    <a:pt x="46" y="108"/>
                  </a:lnTo>
                  <a:lnTo>
                    <a:pt x="44" y="102"/>
                  </a:lnTo>
                  <a:lnTo>
                    <a:pt x="40" y="96"/>
                  </a:lnTo>
                  <a:lnTo>
                    <a:pt x="40" y="86"/>
                  </a:lnTo>
                  <a:lnTo>
                    <a:pt x="42"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2" name="Freeform 387"/>
            <p:cNvSpPr>
              <a:spLocks/>
            </p:cNvSpPr>
            <p:nvPr userDrawn="1"/>
          </p:nvSpPr>
          <p:spPr bwMode="auto">
            <a:xfrm>
              <a:off x="2333" y="1099"/>
              <a:ext cx="109" cy="126"/>
            </a:xfrm>
            <a:custGeom>
              <a:avLst/>
              <a:gdLst/>
              <a:ahLst/>
              <a:cxnLst>
                <a:cxn ang="0">
                  <a:pos x="54" y="34"/>
                </a:cxn>
                <a:cxn ang="0">
                  <a:pos x="54" y="34"/>
                </a:cxn>
                <a:cxn ang="0">
                  <a:pos x="54" y="34"/>
                </a:cxn>
                <a:cxn ang="0">
                  <a:pos x="66" y="18"/>
                </a:cxn>
                <a:cxn ang="0">
                  <a:pos x="76" y="8"/>
                </a:cxn>
                <a:cxn ang="0">
                  <a:pos x="88" y="2"/>
                </a:cxn>
                <a:cxn ang="0">
                  <a:pos x="102" y="0"/>
                </a:cxn>
                <a:cxn ang="0">
                  <a:pos x="102" y="0"/>
                </a:cxn>
                <a:cxn ang="0">
                  <a:pos x="106" y="0"/>
                </a:cxn>
                <a:cxn ang="0">
                  <a:pos x="106" y="0"/>
                </a:cxn>
                <a:cxn ang="0">
                  <a:pos x="100" y="18"/>
                </a:cxn>
                <a:cxn ang="0">
                  <a:pos x="100" y="18"/>
                </a:cxn>
                <a:cxn ang="0">
                  <a:pos x="96" y="36"/>
                </a:cxn>
                <a:cxn ang="0">
                  <a:pos x="94" y="38"/>
                </a:cxn>
                <a:cxn ang="0">
                  <a:pos x="94" y="38"/>
                </a:cxn>
                <a:cxn ang="0">
                  <a:pos x="88" y="36"/>
                </a:cxn>
                <a:cxn ang="0">
                  <a:pos x="82" y="34"/>
                </a:cxn>
                <a:cxn ang="0">
                  <a:pos x="82" y="34"/>
                </a:cxn>
                <a:cxn ang="0">
                  <a:pos x="70" y="36"/>
                </a:cxn>
                <a:cxn ang="0">
                  <a:pos x="62" y="42"/>
                </a:cxn>
                <a:cxn ang="0">
                  <a:pos x="54" y="50"/>
                </a:cxn>
                <a:cxn ang="0">
                  <a:pos x="50" y="60"/>
                </a:cxn>
                <a:cxn ang="0">
                  <a:pos x="48" y="70"/>
                </a:cxn>
                <a:cxn ang="0">
                  <a:pos x="48" y="70"/>
                </a:cxn>
                <a:cxn ang="0">
                  <a:pos x="44" y="100"/>
                </a:cxn>
                <a:cxn ang="0">
                  <a:pos x="40" y="128"/>
                </a:cxn>
                <a:cxn ang="0">
                  <a:pos x="40" y="128"/>
                </a:cxn>
                <a:cxn ang="0">
                  <a:pos x="20" y="128"/>
                </a:cxn>
                <a:cxn ang="0">
                  <a:pos x="20" y="128"/>
                </a:cxn>
                <a:cxn ang="0">
                  <a:pos x="0" y="128"/>
                </a:cxn>
                <a:cxn ang="0">
                  <a:pos x="0" y="128"/>
                </a:cxn>
                <a:cxn ang="0">
                  <a:pos x="8" y="100"/>
                </a:cxn>
                <a:cxn ang="0">
                  <a:pos x="14" y="70"/>
                </a:cxn>
                <a:cxn ang="0">
                  <a:pos x="16" y="60"/>
                </a:cxn>
                <a:cxn ang="0">
                  <a:pos x="16" y="60"/>
                </a:cxn>
                <a:cxn ang="0">
                  <a:pos x="22" y="30"/>
                </a:cxn>
                <a:cxn ang="0">
                  <a:pos x="26" y="2"/>
                </a:cxn>
                <a:cxn ang="0">
                  <a:pos x="26" y="2"/>
                </a:cxn>
                <a:cxn ang="0">
                  <a:pos x="42" y="4"/>
                </a:cxn>
                <a:cxn ang="0">
                  <a:pos x="42" y="4"/>
                </a:cxn>
                <a:cxn ang="0">
                  <a:pos x="62" y="2"/>
                </a:cxn>
                <a:cxn ang="0">
                  <a:pos x="54" y="34"/>
                </a:cxn>
              </a:cxnLst>
              <a:rect l="0" t="0" r="r" b="b"/>
              <a:pathLst>
                <a:path w="106" h="128">
                  <a:moveTo>
                    <a:pt x="54" y="34"/>
                  </a:moveTo>
                  <a:lnTo>
                    <a:pt x="54" y="34"/>
                  </a:lnTo>
                  <a:lnTo>
                    <a:pt x="54" y="34"/>
                  </a:lnTo>
                  <a:lnTo>
                    <a:pt x="66" y="18"/>
                  </a:lnTo>
                  <a:lnTo>
                    <a:pt x="76" y="8"/>
                  </a:lnTo>
                  <a:lnTo>
                    <a:pt x="88" y="2"/>
                  </a:lnTo>
                  <a:lnTo>
                    <a:pt x="102" y="0"/>
                  </a:lnTo>
                  <a:lnTo>
                    <a:pt x="102" y="0"/>
                  </a:lnTo>
                  <a:lnTo>
                    <a:pt x="106" y="0"/>
                  </a:lnTo>
                  <a:lnTo>
                    <a:pt x="106" y="0"/>
                  </a:lnTo>
                  <a:lnTo>
                    <a:pt x="100" y="18"/>
                  </a:lnTo>
                  <a:lnTo>
                    <a:pt x="100" y="18"/>
                  </a:lnTo>
                  <a:lnTo>
                    <a:pt x="96" y="36"/>
                  </a:lnTo>
                  <a:lnTo>
                    <a:pt x="94" y="38"/>
                  </a:lnTo>
                  <a:lnTo>
                    <a:pt x="94" y="38"/>
                  </a:lnTo>
                  <a:lnTo>
                    <a:pt x="88" y="36"/>
                  </a:lnTo>
                  <a:lnTo>
                    <a:pt x="82" y="34"/>
                  </a:lnTo>
                  <a:lnTo>
                    <a:pt x="82" y="34"/>
                  </a:lnTo>
                  <a:lnTo>
                    <a:pt x="70" y="36"/>
                  </a:lnTo>
                  <a:lnTo>
                    <a:pt x="62" y="42"/>
                  </a:lnTo>
                  <a:lnTo>
                    <a:pt x="54" y="50"/>
                  </a:lnTo>
                  <a:lnTo>
                    <a:pt x="50" y="60"/>
                  </a:lnTo>
                  <a:lnTo>
                    <a:pt x="48" y="70"/>
                  </a:lnTo>
                  <a:lnTo>
                    <a:pt x="48" y="70"/>
                  </a:lnTo>
                  <a:lnTo>
                    <a:pt x="44" y="100"/>
                  </a:lnTo>
                  <a:lnTo>
                    <a:pt x="40" y="128"/>
                  </a:lnTo>
                  <a:lnTo>
                    <a:pt x="40" y="128"/>
                  </a:lnTo>
                  <a:lnTo>
                    <a:pt x="20" y="128"/>
                  </a:lnTo>
                  <a:lnTo>
                    <a:pt x="20" y="128"/>
                  </a:lnTo>
                  <a:lnTo>
                    <a:pt x="0" y="128"/>
                  </a:lnTo>
                  <a:lnTo>
                    <a:pt x="0" y="128"/>
                  </a:lnTo>
                  <a:lnTo>
                    <a:pt x="8" y="100"/>
                  </a:lnTo>
                  <a:lnTo>
                    <a:pt x="14" y="70"/>
                  </a:lnTo>
                  <a:lnTo>
                    <a:pt x="16" y="60"/>
                  </a:lnTo>
                  <a:lnTo>
                    <a:pt x="16" y="60"/>
                  </a:lnTo>
                  <a:lnTo>
                    <a:pt x="22" y="30"/>
                  </a:lnTo>
                  <a:lnTo>
                    <a:pt x="26" y="2"/>
                  </a:lnTo>
                  <a:lnTo>
                    <a:pt x="26" y="2"/>
                  </a:lnTo>
                  <a:lnTo>
                    <a:pt x="42" y="4"/>
                  </a:lnTo>
                  <a:lnTo>
                    <a:pt x="42" y="4"/>
                  </a:lnTo>
                  <a:lnTo>
                    <a:pt x="62" y="2"/>
                  </a:lnTo>
                  <a:lnTo>
                    <a:pt x="5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3" name="Freeform 388"/>
            <p:cNvSpPr>
              <a:spLocks/>
            </p:cNvSpPr>
            <p:nvPr userDrawn="1"/>
          </p:nvSpPr>
          <p:spPr bwMode="auto">
            <a:xfrm>
              <a:off x="2435" y="1103"/>
              <a:ext cx="143" cy="194"/>
            </a:xfrm>
            <a:custGeom>
              <a:avLst/>
              <a:gdLst/>
              <a:ahLst/>
              <a:cxnLst>
                <a:cxn ang="0">
                  <a:pos x="118" y="0"/>
                </a:cxn>
                <a:cxn ang="0">
                  <a:pos x="118" y="0"/>
                </a:cxn>
                <a:cxn ang="0">
                  <a:pos x="128" y="2"/>
                </a:cxn>
                <a:cxn ang="0">
                  <a:pos x="128" y="2"/>
                </a:cxn>
                <a:cxn ang="0">
                  <a:pos x="142" y="0"/>
                </a:cxn>
                <a:cxn ang="0">
                  <a:pos x="142" y="0"/>
                </a:cxn>
                <a:cxn ang="0">
                  <a:pos x="94" y="78"/>
                </a:cxn>
                <a:cxn ang="0">
                  <a:pos x="58"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4" y="82"/>
                </a:cxn>
                <a:cxn ang="0">
                  <a:pos x="74"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8"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4" y="82"/>
                  </a:lnTo>
                  <a:lnTo>
                    <a:pt x="74"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4" name="Freeform 389"/>
            <p:cNvSpPr>
              <a:spLocks/>
            </p:cNvSpPr>
            <p:nvPr userDrawn="1"/>
          </p:nvSpPr>
          <p:spPr bwMode="auto">
            <a:xfrm>
              <a:off x="2584" y="1055"/>
              <a:ext cx="78" cy="177"/>
            </a:xfrm>
            <a:custGeom>
              <a:avLst/>
              <a:gdLst/>
              <a:ahLst/>
              <a:cxnLst>
                <a:cxn ang="0">
                  <a:pos x="80" y="48"/>
                </a:cxn>
                <a:cxn ang="0">
                  <a:pos x="80" y="48"/>
                </a:cxn>
                <a:cxn ang="0">
                  <a:pos x="78" y="54"/>
                </a:cxn>
                <a:cxn ang="0">
                  <a:pos x="78" y="54"/>
                </a:cxn>
                <a:cxn ang="0">
                  <a:pos x="78" y="60"/>
                </a:cxn>
                <a:cxn ang="0">
                  <a:pos x="54" y="60"/>
                </a:cxn>
                <a:cxn ang="0">
                  <a:pos x="54" y="60"/>
                </a:cxn>
                <a:cxn ang="0">
                  <a:pos x="42" y="118"/>
                </a:cxn>
                <a:cxn ang="0">
                  <a:pos x="42" y="118"/>
                </a:cxn>
                <a:cxn ang="0">
                  <a:pos x="38" y="140"/>
                </a:cxn>
                <a:cxn ang="0">
                  <a:pos x="38" y="154"/>
                </a:cxn>
                <a:cxn ang="0">
                  <a:pos x="38" y="158"/>
                </a:cxn>
                <a:cxn ang="0">
                  <a:pos x="40" y="160"/>
                </a:cxn>
                <a:cxn ang="0">
                  <a:pos x="48" y="162"/>
                </a:cxn>
                <a:cxn ang="0">
                  <a:pos x="48" y="162"/>
                </a:cxn>
                <a:cxn ang="0">
                  <a:pos x="56" y="160"/>
                </a:cxn>
                <a:cxn ang="0">
                  <a:pos x="60" y="158"/>
                </a:cxn>
                <a:cxn ang="0">
                  <a:pos x="58" y="170"/>
                </a:cxn>
                <a:cxn ang="0">
                  <a:pos x="58" y="170"/>
                </a:cxn>
                <a:cxn ang="0">
                  <a:pos x="44" y="174"/>
                </a:cxn>
                <a:cxn ang="0">
                  <a:pos x="28" y="176"/>
                </a:cxn>
                <a:cxn ang="0">
                  <a:pos x="28" y="176"/>
                </a:cxn>
                <a:cxn ang="0">
                  <a:pos x="20" y="176"/>
                </a:cxn>
                <a:cxn ang="0">
                  <a:pos x="14" y="174"/>
                </a:cxn>
                <a:cxn ang="0">
                  <a:pos x="10" y="170"/>
                </a:cxn>
                <a:cxn ang="0">
                  <a:pos x="6" y="166"/>
                </a:cxn>
                <a:cxn ang="0">
                  <a:pos x="2" y="160"/>
                </a:cxn>
                <a:cxn ang="0">
                  <a:pos x="2" y="152"/>
                </a:cxn>
                <a:cxn ang="0">
                  <a:pos x="2" y="144"/>
                </a:cxn>
                <a:cxn ang="0">
                  <a:pos x="2" y="136"/>
                </a:cxn>
                <a:cxn ang="0">
                  <a:pos x="2" y="136"/>
                </a:cxn>
                <a:cxn ang="0">
                  <a:pos x="20" y="60"/>
                </a:cxn>
                <a:cxn ang="0">
                  <a:pos x="0" y="60"/>
                </a:cxn>
                <a:cxn ang="0">
                  <a:pos x="0" y="60"/>
                </a:cxn>
                <a:cxn ang="0">
                  <a:pos x="2" y="54"/>
                </a:cxn>
                <a:cxn ang="0">
                  <a:pos x="2" y="54"/>
                </a:cxn>
                <a:cxn ang="0">
                  <a:pos x="4" y="48"/>
                </a:cxn>
                <a:cxn ang="0">
                  <a:pos x="22" y="48"/>
                </a:cxn>
                <a:cxn ang="0">
                  <a:pos x="22"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8" y="54"/>
                  </a:lnTo>
                  <a:lnTo>
                    <a:pt x="78" y="54"/>
                  </a:lnTo>
                  <a:lnTo>
                    <a:pt x="78" y="60"/>
                  </a:lnTo>
                  <a:lnTo>
                    <a:pt x="54" y="60"/>
                  </a:lnTo>
                  <a:lnTo>
                    <a:pt x="54" y="60"/>
                  </a:lnTo>
                  <a:lnTo>
                    <a:pt x="42" y="118"/>
                  </a:lnTo>
                  <a:lnTo>
                    <a:pt x="42" y="118"/>
                  </a:lnTo>
                  <a:lnTo>
                    <a:pt x="38" y="140"/>
                  </a:lnTo>
                  <a:lnTo>
                    <a:pt x="38" y="154"/>
                  </a:lnTo>
                  <a:lnTo>
                    <a:pt x="38" y="158"/>
                  </a:lnTo>
                  <a:lnTo>
                    <a:pt x="40" y="160"/>
                  </a:lnTo>
                  <a:lnTo>
                    <a:pt x="48" y="162"/>
                  </a:lnTo>
                  <a:lnTo>
                    <a:pt x="48" y="162"/>
                  </a:lnTo>
                  <a:lnTo>
                    <a:pt x="56" y="160"/>
                  </a:lnTo>
                  <a:lnTo>
                    <a:pt x="60" y="158"/>
                  </a:lnTo>
                  <a:lnTo>
                    <a:pt x="58" y="170"/>
                  </a:lnTo>
                  <a:lnTo>
                    <a:pt x="58" y="170"/>
                  </a:lnTo>
                  <a:lnTo>
                    <a:pt x="44" y="174"/>
                  </a:lnTo>
                  <a:lnTo>
                    <a:pt x="28" y="176"/>
                  </a:lnTo>
                  <a:lnTo>
                    <a:pt x="28" y="176"/>
                  </a:lnTo>
                  <a:lnTo>
                    <a:pt x="20" y="176"/>
                  </a:lnTo>
                  <a:lnTo>
                    <a:pt x="14" y="174"/>
                  </a:lnTo>
                  <a:lnTo>
                    <a:pt x="10" y="170"/>
                  </a:lnTo>
                  <a:lnTo>
                    <a:pt x="6" y="166"/>
                  </a:lnTo>
                  <a:lnTo>
                    <a:pt x="2" y="160"/>
                  </a:lnTo>
                  <a:lnTo>
                    <a:pt x="2" y="152"/>
                  </a:lnTo>
                  <a:lnTo>
                    <a:pt x="2" y="144"/>
                  </a:lnTo>
                  <a:lnTo>
                    <a:pt x="2" y="136"/>
                  </a:lnTo>
                  <a:lnTo>
                    <a:pt x="2" y="136"/>
                  </a:lnTo>
                  <a:lnTo>
                    <a:pt x="20" y="60"/>
                  </a:lnTo>
                  <a:lnTo>
                    <a:pt x="0" y="60"/>
                  </a:lnTo>
                  <a:lnTo>
                    <a:pt x="0" y="60"/>
                  </a:lnTo>
                  <a:lnTo>
                    <a:pt x="2" y="54"/>
                  </a:lnTo>
                  <a:lnTo>
                    <a:pt x="2" y="54"/>
                  </a:lnTo>
                  <a:lnTo>
                    <a:pt x="4" y="48"/>
                  </a:lnTo>
                  <a:lnTo>
                    <a:pt x="22" y="48"/>
                  </a:lnTo>
                  <a:lnTo>
                    <a:pt x="22"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5" name="Freeform 390"/>
            <p:cNvSpPr>
              <a:spLocks/>
            </p:cNvSpPr>
            <p:nvPr userDrawn="1"/>
          </p:nvSpPr>
          <p:spPr bwMode="auto">
            <a:xfrm>
              <a:off x="2669" y="1028"/>
              <a:ext cx="136" cy="198"/>
            </a:xfrm>
            <a:custGeom>
              <a:avLst/>
              <a:gdLst/>
              <a:ahLst/>
              <a:cxnLst>
                <a:cxn ang="0">
                  <a:pos x="22" y="90"/>
                </a:cxn>
                <a:cxn ang="0">
                  <a:pos x="22" y="90"/>
                </a:cxn>
                <a:cxn ang="0">
                  <a:pos x="32" y="44"/>
                </a:cxn>
                <a:cxn ang="0">
                  <a:pos x="38" y="0"/>
                </a:cxn>
                <a:cxn ang="0">
                  <a:pos x="38" y="0"/>
                </a:cxn>
                <a:cxn ang="0">
                  <a:pos x="58" y="2"/>
                </a:cxn>
                <a:cxn ang="0">
                  <a:pos x="58" y="2"/>
                </a:cxn>
                <a:cxn ang="0">
                  <a:pos x="78" y="0"/>
                </a:cxn>
                <a:cxn ang="0">
                  <a:pos x="78" y="0"/>
                </a:cxn>
                <a:cxn ang="0">
                  <a:pos x="58" y="90"/>
                </a:cxn>
                <a:cxn ang="0">
                  <a:pos x="58" y="92"/>
                </a:cxn>
                <a:cxn ang="0">
                  <a:pos x="58" y="92"/>
                </a:cxn>
                <a:cxn ang="0">
                  <a:pos x="68" y="82"/>
                </a:cxn>
                <a:cxn ang="0">
                  <a:pos x="78" y="74"/>
                </a:cxn>
                <a:cxn ang="0">
                  <a:pos x="90" y="70"/>
                </a:cxn>
                <a:cxn ang="0">
                  <a:pos x="102" y="68"/>
                </a:cxn>
                <a:cxn ang="0">
                  <a:pos x="102" y="68"/>
                </a:cxn>
                <a:cxn ang="0">
                  <a:pos x="112" y="70"/>
                </a:cxn>
                <a:cxn ang="0">
                  <a:pos x="118" y="72"/>
                </a:cxn>
                <a:cxn ang="0">
                  <a:pos x="126" y="74"/>
                </a:cxn>
                <a:cxn ang="0">
                  <a:pos x="130" y="80"/>
                </a:cxn>
                <a:cxn ang="0">
                  <a:pos x="134" y="86"/>
                </a:cxn>
                <a:cxn ang="0">
                  <a:pos x="134" y="94"/>
                </a:cxn>
                <a:cxn ang="0">
                  <a:pos x="136" y="104"/>
                </a:cxn>
                <a:cxn ang="0">
                  <a:pos x="134" y="116"/>
                </a:cxn>
                <a:cxn ang="0">
                  <a:pos x="134" y="116"/>
                </a:cxn>
                <a:cxn ang="0">
                  <a:pos x="124" y="160"/>
                </a:cxn>
                <a:cxn ang="0">
                  <a:pos x="124" y="160"/>
                </a:cxn>
                <a:cxn ang="0">
                  <a:pos x="118" y="198"/>
                </a:cxn>
                <a:cxn ang="0">
                  <a:pos x="118" y="198"/>
                </a:cxn>
                <a:cxn ang="0">
                  <a:pos x="98" y="198"/>
                </a:cxn>
                <a:cxn ang="0">
                  <a:pos x="98" y="198"/>
                </a:cxn>
                <a:cxn ang="0">
                  <a:pos x="78" y="198"/>
                </a:cxn>
                <a:cxn ang="0">
                  <a:pos x="78" y="198"/>
                </a:cxn>
                <a:cxn ang="0">
                  <a:pos x="88" y="166"/>
                </a:cxn>
                <a:cxn ang="0">
                  <a:pos x="96" y="124"/>
                </a:cxn>
                <a:cxn ang="0">
                  <a:pos x="96" y="124"/>
                </a:cxn>
                <a:cxn ang="0">
                  <a:pos x="98" y="110"/>
                </a:cxn>
                <a:cxn ang="0">
                  <a:pos x="94" y="100"/>
                </a:cxn>
                <a:cxn ang="0">
                  <a:pos x="92" y="96"/>
                </a:cxn>
                <a:cxn ang="0">
                  <a:pos x="90" y="94"/>
                </a:cxn>
                <a:cxn ang="0">
                  <a:pos x="80" y="92"/>
                </a:cxn>
                <a:cxn ang="0">
                  <a:pos x="80" y="92"/>
                </a:cxn>
                <a:cxn ang="0">
                  <a:pos x="76" y="92"/>
                </a:cxn>
                <a:cxn ang="0">
                  <a:pos x="70" y="94"/>
                </a:cxn>
                <a:cxn ang="0">
                  <a:pos x="66" y="98"/>
                </a:cxn>
                <a:cxn ang="0">
                  <a:pos x="62" y="102"/>
                </a:cxn>
                <a:cxn ang="0">
                  <a:pos x="54" y="114"/>
                </a:cxn>
                <a:cxn ang="0">
                  <a:pos x="50" y="130"/>
                </a:cxn>
                <a:cxn ang="0">
                  <a:pos x="48" y="140"/>
                </a:cxn>
                <a:cxn ang="0">
                  <a:pos x="48" y="140"/>
                </a:cxn>
                <a:cxn ang="0">
                  <a:pos x="44" y="166"/>
                </a:cxn>
                <a:cxn ang="0">
                  <a:pos x="40" y="198"/>
                </a:cxn>
                <a:cxn ang="0">
                  <a:pos x="40" y="198"/>
                </a:cxn>
                <a:cxn ang="0">
                  <a:pos x="20" y="198"/>
                </a:cxn>
                <a:cxn ang="0">
                  <a:pos x="20" y="198"/>
                </a:cxn>
                <a:cxn ang="0">
                  <a:pos x="0" y="198"/>
                </a:cxn>
                <a:cxn ang="0">
                  <a:pos x="0" y="198"/>
                </a:cxn>
                <a:cxn ang="0">
                  <a:pos x="20" y="108"/>
                </a:cxn>
                <a:cxn ang="0">
                  <a:pos x="22" y="90"/>
                </a:cxn>
              </a:cxnLst>
              <a:rect l="0" t="0" r="r" b="b"/>
              <a:pathLst>
                <a:path w="136" h="198">
                  <a:moveTo>
                    <a:pt x="22" y="90"/>
                  </a:moveTo>
                  <a:lnTo>
                    <a:pt x="22" y="90"/>
                  </a:lnTo>
                  <a:lnTo>
                    <a:pt x="32" y="44"/>
                  </a:lnTo>
                  <a:lnTo>
                    <a:pt x="38" y="0"/>
                  </a:lnTo>
                  <a:lnTo>
                    <a:pt x="38" y="0"/>
                  </a:lnTo>
                  <a:lnTo>
                    <a:pt x="58" y="2"/>
                  </a:lnTo>
                  <a:lnTo>
                    <a:pt x="58" y="2"/>
                  </a:lnTo>
                  <a:lnTo>
                    <a:pt x="78" y="0"/>
                  </a:lnTo>
                  <a:lnTo>
                    <a:pt x="78" y="0"/>
                  </a:lnTo>
                  <a:lnTo>
                    <a:pt x="58" y="90"/>
                  </a:lnTo>
                  <a:lnTo>
                    <a:pt x="58" y="92"/>
                  </a:lnTo>
                  <a:lnTo>
                    <a:pt x="58" y="92"/>
                  </a:lnTo>
                  <a:lnTo>
                    <a:pt x="68" y="82"/>
                  </a:lnTo>
                  <a:lnTo>
                    <a:pt x="78" y="74"/>
                  </a:lnTo>
                  <a:lnTo>
                    <a:pt x="90" y="70"/>
                  </a:lnTo>
                  <a:lnTo>
                    <a:pt x="102" y="68"/>
                  </a:lnTo>
                  <a:lnTo>
                    <a:pt x="102" y="68"/>
                  </a:lnTo>
                  <a:lnTo>
                    <a:pt x="112" y="70"/>
                  </a:lnTo>
                  <a:lnTo>
                    <a:pt x="118" y="72"/>
                  </a:lnTo>
                  <a:lnTo>
                    <a:pt x="126" y="74"/>
                  </a:lnTo>
                  <a:lnTo>
                    <a:pt x="130" y="80"/>
                  </a:lnTo>
                  <a:lnTo>
                    <a:pt x="134" y="86"/>
                  </a:lnTo>
                  <a:lnTo>
                    <a:pt x="134" y="94"/>
                  </a:lnTo>
                  <a:lnTo>
                    <a:pt x="136" y="104"/>
                  </a:lnTo>
                  <a:lnTo>
                    <a:pt x="134" y="116"/>
                  </a:lnTo>
                  <a:lnTo>
                    <a:pt x="134" y="116"/>
                  </a:lnTo>
                  <a:lnTo>
                    <a:pt x="124" y="160"/>
                  </a:lnTo>
                  <a:lnTo>
                    <a:pt x="124" y="160"/>
                  </a:lnTo>
                  <a:lnTo>
                    <a:pt x="118" y="198"/>
                  </a:lnTo>
                  <a:lnTo>
                    <a:pt x="118" y="198"/>
                  </a:lnTo>
                  <a:lnTo>
                    <a:pt x="98" y="198"/>
                  </a:lnTo>
                  <a:lnTo>
                    <a:pt x="98" y="198"/>
                  </a:lnTo>
                  <a:lnTo>
                    <a:pt x="78" y="198"/>
                  </a:lnTo>
                  <a:lnTo>
                    <a:pt x="78" y="198"/>
                  </a:lnTo>
                  <a:lnTo>
                    <a:pt x="88" y="166"/>
                  </a:lnTo>
                  <a:lnTo>
                    <a:pt x="96" y="124"/>
                  </a:lnTo>
                  <a:lnTo>
                    <a:pt x="96" y="124"/>
                  </a:lnTo>
                  <a:lnTo>
                    <a:pt x="98" y="110"/>
                  </a:lnTo>
                  <a:lnTo>
                    <a:pt x="94" y="100"/>
                  </a:lnTo>
                  <a:lnTo>
                    <a:pt x="92" y="96"/>
                  </a:lnTo>
                  <a:lnTo>
                    <a:pt x="90" y="94"/>
                  </a:lnTo>
                  <a:lnTo>
                    <a:pt x="80" y="92"/>
                  </a:lnTo>
                  <a:lnTo>
                    <a:pt x="80" y="92"/>
                  </a:lnTo>
                  <a:lnTo>
                    <a:pt x="76" y="92"/>
                  </a:lnTo>
                  <a:lnTo>
                    <a:pt x="70" y="94"/>
                  </a:lnTo>
                  <a:lnTo>
                    <a:pt x="66" y="98"/>
                  </a:lnTo>
                  <a:lnTo>
                    <a:pt x="62" y="102"/>
                  </a:lnTo>
                  <a:lnTo>
                    <a:pt x="54" y="114"/>
                  </a:lnTo>
                  <a:lnTo>
                    <a:pt x="50" y="130"/>
                  </a:lnTo>
                  <a:lnTo>
                    <a:pt x="48" y="140"/>
                  </a:lnTo>
                  <a:lnTo>
                    <a:pt x="48" y="140"/>
                  </a:lnTo>
                  <a:lnTo>
                    <a:pt x="44" y="166"/>
                  </a:lnTo>
                  <a:lnTo>
                    <a:pt x="40" y="198"/>
                  </a:lnTo>
                  <a:lnTo>
                    <a:pt x="40" y="198"/>
                  </a:lnTo>
                  <a:lnTo>
                    <a:pt x="20" y="198"/>
                  </a:lnTo>
                  <a:lnTo>
                    <a:pt x="20" y="198"/>
                  </a:lnTo>
                  <a:lnTo>
                    <a:pt x="0" y="198"/>
                  </a:lnTo>
                  <a:lnTo>
                    <a:pt x="0" y="198"/>
                  </a:lnTo>
                  <a:lnTo>
                    <a:pt x="20"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6" name="Freeform 391"/>
            <p:cNvSpPr>
              <a:spLocks noEditPoints="1"/>
            </p:cNvSpPr>
            <p:nvPr userDrawn="1"/>
          </p:nvSpPr>
          <p:spPr bwMode="auto">
            <a:xfrm>
              <a:off x="2822" y="1031"/>
              <a:ext cx="75" cy="194"/>
            </a:xfrm>
            <a:custGeom>
              <a:avLst/>
              <a:gdLst/>
              <a:ahLst/>
              <a:cxnLst>
                <a:cxn ang="0">
                  <a:pos x="16" y="128"/>
                </a:cxn>
                <a:cxn ang="0">
                  <a:pos x="16" y="128"/>
                </a:cxn>
                <a:cxn ang="0">
                  <a:pos x="22" y="98"/>
                </a:cxn>
                <a:cxn ang="0">
                  <a:pos x="24" y="70"/>
                </a:cxn>
                <a:cxn ang="0">
                  <a:pos x="24" y="70"/>
                </a:cxn>
                <a:cxn ang="0">
                  <a:pos x="44" y="72"/>
                </a:cxn>
                <a:cxn ang="0">
                  <a:pos x="44" y="72"/>
                </a:cxn>
                <a:cxn ang="0">
                  <a:pos x="64" y="70"/>
                </a:cxn>
                <a:cxn ang="0">
                  <a:pos x="64" y="70"/>
                </a:cxn>
                <a:cxn ang="0">
                  <a:pos x="58" y="98"/>
                </a:cxn>
                <a:cxn ang="0">
                  <a:pos x="50" y="128"/>
                </a:cxn>
                <a:cxn ang="0">
                  <a:pos x="48" y="138"/>
                </a:cxn>
                <a:cxn ang="0">
                  <a:pos x="48" y="138"/>
                </a:cxn>
                <a:cxn ang="0">
                  <a:pos x="44" y="168"/>
                </a:cxn>
                <a:cxn ang="0">
                  <a:pos x="40" y="196"/>
                </a:cxn>
                <a:cxn ang="0">
                  <a:pos x="40" y="196"/>
                </a:cxn>
                <a:cxn ang="0">
                  <a:pos x="20" y="196"/>
                </a:cxn>
                <a:cxn ang="0">
                  <a:pos x="20" y="196"/>
                </a:cxn>
                <a:cxn ang="0">
                  <a:pos x="0" y="196"/>
                </a:cxn>
                <a:cxn ang="0">
                  <a:pos x="0" y="196"/>
                </a:cxn>
                <a:cxn ang="0">
                  <a:pos x="8"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2" y="98"/>
                  </a:lnTo>
                  <a:lnTo>
                    <a:pt x="24" y="70"/>
                  </a:lnTo>
                  <a:lnTo>
                    <a:pt x="24" y="70"/>
                  </a:lnTo>
                  <a:lnTo>
                    <a:pt x="44" y="72"/>
                  </a:lnTo>
                  <a:lnTo>
                    <a:pt x="44" y="72"/>
                  </a:lnTo>
                  <a:lnTo>
                    <a:pt x="64" y="70"/>
                  </a:lnTo>
                  <a:lnTo>
                    <a:pt x="64" y="70"/>
                  </a:lnTo>
                  <a:lnTo>
                    <a:pt x="58" y="98"/>
                  </a:lnTo>
                  <a:lnTo>
                    <a:pt x="50" y="128"/>
                  </a:lnTo>
                  <a:lnTo>
                    <a:pt x="48" y="138"/>
                  </a:lnTo>
                  <a:lnTo>
                    <a:pt x="48" y="138"/>
                  </a:lnTo>
                  <a:lnTo>
                    <a:pt x="44" y="168"/>
                  </a:lnTo>
                  <a:lnTo>
                    <a:pt x="40" y="196"/>
                  </a:lnTo>
                  <a:lnTo>
                    <a:pt x="40" y="196"/>
                  </a:lnTo>
                  <a:lnTo>
                    <a:pt x="20" y="196"/>
                  </a:lnTo>
                  <a:lnTo>
                    <a:pt x="20" y="196"/>
                  </a:lnTo>
                  <a:lnTo>
                    <a:pt x="0" y="196"/>
                  </a:lnTo>
                  <a:lnTo>
                    <a:pt x="0" y="196"/>
                  </a:lnTo>
                  <a:lnTo>
                    <a:pt x="8"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7" name="Freeform 392"/>
            <p:cNvSpPr>
              <a:spLocks/>
            </p:cNvSpPr>
            <p:nvPr userDrawn="1"/>
          </p:nvSpPr>
          <p:spPr bwMode="auto">
            <a:xfrm>
              <a:off x="2900" y="1096"/>
              <a:ext cx="136" cy="130"/>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2" y="24"/>
                </a:cxn>
                <a:cxn ang="0">
                  <a:pos x="82"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2"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2" y="24"/>
                  </a:lnTo>
                  <a:lnTo>
                    <a:pt x="82"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2"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8" name="Freeform 393"/>
            <p:cNvSpPr>
              <a:spLocks noEditPoints="1"/>
            </p:cNvSpPr>
            <p:nvPr userDrawn="1"/>
          </p:nvSpPr>
          <p:spPr bwMode="auto">
            <a:xfrm>
              <a:off x="3036" y="1096"/>
              <a:ext cx="153" cy="201"/>
            </a:xfrm>
            <a:custGeom>
              <a:avLst/>
              <a:gdLst/>
              <a:ahLst/>
              <a:cxnLst>
                <a:cxn ang="0">
                  <a:pos x="88" y="170"/>
                </a:cxn>
                <a:cxn ang="0">
                  <a:pos x="62" y="188"/>
                </a:cxn>
                <a:cxn ang="0">
                  <a:pos x="42" y="188"/>
                </a:cxn>
                <a:cxn ang="0">
                  <a:pos x="28" y="178"/>
                </a:cxn>
                <a:cxn ang="0">
                  <a:pos x="26" y="160"/>
                </a:cxn>
                <a:cxn ang="0">
                  <a:pos x="32" y="144"/>
                </a:cxn>
                <a:cxn ang="0">
                  <a:pos x="40" y="136"/>
                </a:cxn>
                <a:cxn ang="0">
                  <a:pos x="60" y="134"/>
                </a:cxn>
                <a:cxn ang="0">
                  <a:pos x="90" y="142"/>
                </a:cxn>
                <a:cxn ang="0">
                  <a:pos x="94" y="158"/>
                </a:cxn>
                <a:cxn ang="0">
                  <a:pos x="150" y="14"/>
                </a:cxn>
                <a:cxn ang="0">
                  <a:pos x="152" y="2"/>
                </a:cxn>
                <a:cxn ang="0">
                  <a:pos x="124" y="2"/>
                </a:cxn>
                <a:cxn ang="0">
                  <a:pos x="90" y="0"/>
                </a:cxn>
                <a:cxn ang="0">
                  <a:pos x="68" y="4"/>
                </a:cxn>
                <a:cxn ang="0">
                  <a:pos x="40" y="18"/>
                </a:cxn>
                <a:cxn ang="0">
                  <a:pos x="26" y="42"/>
                </a:cxn>
                <a:cxn ang="0">
                  <a:pos x="26" y="58"/>
                </a:cxn>
                <a:cxn ang="0">
                  <a:pos x="30" y="70"/>
                </a:cxn>
                <a:cxn ang="0">
                  <a:pos x="52" y="84"/>
                </a:cxn>
                <a:cxn ang="0">
                  <a:pos x="42" y="88"/>
                </a:cxn>
                <a:cxn ang="0">
                  <a:pos x="22" y="112"/>
                </a:cxn>
                <a:cxn ang="0">
                  <a:pos x="24" y="124"/>
                </a:cxn>
                <a:cxn ang="0">
                  <a:pos x="32" y="132"/>
                </a:cxn>
                <a:cxn ang="0">
                  <a:pos x="12" y="146"/>
                </a:cxn>
                <a:cxn ang="0">
                  <a:pos x="0" y="166"/>
                </a:cxn>
                <a:cxn ang="0">
                  <a:pos x="6" y="186"/>
                </a:cxn>
                <a:cxn ang="0">
                  <a:pos x="26" y="198"/>
                </a:cxn>
                <a:cxn ang="0">
                  <a:pos x="46" y="200"/>
                </a:cxn>
                <a:cxn ang="0">
                  <a:pos x="84" y="194"/>
                </a:cxn>
                <a:cxn ang="0">
                  <a:pos x="114" y="170"/>
                </a:cxn>
                <a:cxn ang="0">
                  <a:pos x="126" y="144"/>
                </a:cxn>
                <a:cxn ang="0">
                  <a:pos x="124" y="122"/>
                </a:cxn>
                <a:cxn ang="0">
                  <a:pos x="108" y="112"/>
                </a:cxn>
                <a:cxn ang="0">
                  <a:pos x="72" y="110"/>
                </a:cxn>
                <a:cxn ang="0">
                  <a:pos x="54" y="102"/>
                </a:cxn>
                <a:cxn ang="0">
                  <a:pos x="58" y="88"/>
                </a:cxn>
                <a:cxn ang="0">
                  <a:pos x="64" y="86"/>
                </a:cxn>
                <a:cxn ang="0">
                  <a:pos x="86" y="86"/>
                </a:cxn>
                <a:cxn ang="0">
                  <a:pos x="114" y="74"/>
                </a:cxn>
                <a:cxn ang="0">
                  <a:pos x="132" y="52"/>
                </a:cxn>
                <a:cxn ang="0">
                  <a:pos x="134" y="34"/>
                </a:cxn>
                <a:cxn ang="0">
                  <a:pos x="126" y="14"/>
                </a:cxn>
                <a:cxn ang="0">
                  <a:pos x="88" y="12"/>
                </a:cxn>
                <a:cxn ang="0">
                  <a:pos x="98" y="18"/>
                </a:cxn>
                <a:cxn ang="0">
                  <a:pos x="98" y="44"/>
                </a:cxn>
                <a:cxn ang="0">
                  <a:pos x="82" y="74"/>
                </a:cxn>
                <a:cxn ang="0">
                  <a:pos x="68" y="76"/>
                </a:cxn>
                <a:cxn ang="0">
                  <a:pos x="62" y="46"/>
                </a:cxn>
                <a:cxn ang="0">
                  <a:pos x="72" y="20"/>
                </a:cxn>
                <a:cxn ang="0">
                  <a:pos x="88" y="12"/>
                </a:cxn>
              </a:cxnLst>
              <a:rect l="0" t="0" r="r" b="b"/>
              <a:pathLst>
                <a:path w="152" h="200">
                  <a:moveTo>
                    <a:pt x="94" y="158"/>
                  </a:moveTo>
                  <a:lnTo>
                    <a:pt x="94" y="158"/>
                  </a:lnTo>
                  <a:lnTo>
                    <a:pt x="88" y="170"/>
                  </a:lnTo>
                  <a:lnTo>
                    <a:pt x="80" y="180"/>
                  </a:lnTo>
                  <a:lnTo>
                    <a:pt x="68" y="188"/>
                  </a:lnTo>
                  <a:lnTo>
                    <a:pt x="62" y="188"/>
                  </a:lnTo>
                  <a:lnTo>
                    <a:pt x="54" y="190"/>
                  </a:lnTo>
                  <a:lnTo>
                    <a:pt x="54" y="190"/>
                  </a:lnTo>
                  <a:lnTo>
                    <a:pt x="42" y="188"/>
                  </a:lnTo>
                  <a:lnTo>
                    <a:pt x="36" y="186"/>
                  </a:lnTo>
                  <a:lnTo>
                    <a:pt x="32" y="182"/>
                  </a:lnTo>
                  <a:lnTo>
                    <a:pt x="28" y="178"/>
                  </a:lnTo>
                  <a:lnTo>
                    <a:pt x="26" y="172"/>
                  </a:lnTo>
                  <a:lnTo>
                    <a:pt x="26" y="166"/>
                  </a:lnTo>
                  <a:lnTo>
                    <a:pt x="26" y="160"/>
                  </a:lnTo>
                  <a:lnTo>
                    <a:pt x="26" y="160"/>
                  </a:lnTo>
                  <a:lnTo>
                    <a:pt x="28" y="150"/>
                  </a:lnTo>
                  <a:lnTo>
                    <a:pt x="32" y="144"/>
                  </a:lnTo>
                  <a:lnTo>
                    <a:pt x="36" y="140"/>
                  </a:lnTo>
                  <a:lnTo>
                    <a:pt x="40" y="136"/>
                  </a:lnTo>
                  <a:lnTo>
                    <a:pt x="40" y="136"/>
                  </a:lnTo>
                  <a:lnTo>
                    <a:pt x="48" y="134"/>
                  </a:lnTo>
                  <a:lnTo>
                    <a:pt x="60" y="134"/>
                  </a:lnTo>
                  <a:lnTo>
                    <a:pt x="60" y="134"/>
                  </a:lnTo>
                  <a:lnTo>
                    <a:pt x="76" y="134"/>
                  </a:lnTo>
                  <a:lnTo>
                    <a:pt x="88" y="138"/>
                  </a:lnTo>
                  <a:lnTo>
                    <a:pt x="90" y="142"/>
                  </a:lnTo>
                  <a:lnTo>
                    <a:pt x="94" y="146"/>
                  </a:lnTo>
                  <a:lnTo>
                    <a:pt x="94" y="152"/>
                  </a:lnTo>
                  <a:lnTo>
                    <a:pt x="94" y="158"/>
                  </a:lnTo>
                  <a:lnTo>
                    <a:pt x="94" y="158"/>
                  </a:lnTo>
                  <a:close/>
                  <a:moveTo>
                    <a:pt x="150" y="14"/>
                  </a:moveTo>
                  <a:lnTo>
                    <a:pt x="150" y="14"/>
                  </a:lnTo>
                  <a:lnTo>
                    <a:pt x="150" y="8"/>
                  </a:lnTo>
                  <a:lnTo>
                    <a:pt x="150" y="8"/>
                  </a:lnTo>
                  <a:lnTo>
                    <a:pt x="152" y="2"/>
                  </a:lnTo>
                  <a:lnTo>
                    <a:pt x="152" y="2"/>
                  </a:lnTo>
                  <a:lnTo>
                    <a:pt x="124" y="2"/>
                  </a:lnTo>
                  <a:lnTo>
                    <a:pt x="124" y="2"/>
                  </a:lnTo>
                  <a:lnTo>
                    <a:pt x="110" y="2"/>
                  </a:lnTo>
                  <a:lnTo>
                    <a:pt x="110" y="2"/>
                  </a:lnTo>
                  <a:lnTo>
                    <a:pt x="90" y="0"/>
                  </a:lnTo>
                  <a:lnTo>
                    <a:pt x="90" y="0"/>
                  </a:lnTo>
                  <a:lnTo>
                    <a:pt x="78" y="2"/>
                  </a:lnTo>
                  <a:lnTo>
                    <a:pt x="68" y="4"/>
                  </a:lnTo>
                  <a:lnTo>
                    <a:pt x="56" y="6"/>
                  </a:lnTo>
                  <a:lnTo>
                    <a:pt x="48" y="12"/>
                  </a:lnTo>
                  <a:lnTo>
                    <a:pt x="40" y="18"/>
                  </a:lnTo>
                  <a:lnTo>
                    <a:pt x="34" y="24"/>
                  </a:lnTo>
                  <a:lnTo>
                    <a:pt x="30" y="34"/>
                  </a:lnTo>
                  <a:lnTo>
                    <a:pt x="26" y="42"/>
                  </a:lnTo>
                  <a:lnTo>
                    <a:pt x="26" y="42"/>
                  </a:lnTo>
                  <a:lnTo>
                    <a:pt x="26" y="50"/>
                  </a:lnTo>
                  <a:lnTo>
                    <a:pt x="26" y="58"/>
                  </a:lnTo>
                  <a:lnTo>
                    <a:pt x="28" y="64"/>
                  </a:lnTo>
                  <a:lnTo>
                    <a:pt x="30" y="70"/>
                  </a:lnTo>
                  <a:lnTo>
                    <a:pt x="30" y="70"/>
                  </a:lnTo>
                  <a:lnTo>
                    <a:pt x="34" y="74"/>
                  </a:lnTo>
                  <a:lnTo>
                    <a:pt x="38" y="78"/>
                  </a:lnTo>
                  <a:lnTo>
                    <a:pt x="52" y="84"/>
                  </a:lnTo>
                  <a:lnTo>
                    <a:pt x="52" y="84"/>
                  </a:lnTo>
                  <a:lnTo>
                    <a:pt x="52" y="84"/>
                  </a:lnTo>
                  <a:lnTo>
                    <a:pt x="42" y="88"/>
                  </a:lnTo>
                  <a:lnTo>
                    <a:pt x="32" y="96"/>
                  </a:lnTo>
                  <a:lnTo>
                    <a:pt x="26" y="104"/>
                  </a:lnTo>
                  <a:lnTo>
                    <a:pt x="22" y="112"/>
                  </a:lnTo>
                  <a:lnTo>
                    <a:pt x="22" y="112"/>
                  </a:lnTo>
                  <a:lnTo>
                    <a:pt x="22" y="118"/>
                  </a:lnTo>
                  <a:lnTo>
                    <a:pt x="24" y="124"/>
                  </a:lnTo>
                  <a:lnTo>
                    <a:pt x="28" y="130"/>
                  </a:lnTo>
                  <a:lnTo>
                    <a:pt x="34" y="132"/>
                  </a:lnTo>
                  <a:lnTo>
                    <a:pt x="32" y="132"/>
                  </a:lnTo>
                  <a:lnTo>
                    <a:pt x="32" y="132"/>
                  </a:lnTo>
                  <a:lnTo>
                    <a:pt x="22" y="138"/>
                  </a:lnTo>
                  <a:lnTo>
                    <a:pt x="12" y="146"/>
                  </a:lnTo>
                  <a:lnTo>
                    <a:pt x="6" y="154"/>
                  </a:lnTo>
                  <a:lnTo>
                    <a:pt x="0" y="166"/>
                  </a:lnTo>
                  <a:lnTo>
                    <a:pt x="0" y="166"/>
                  </a:lnTo>
                  <a:lnTo>
                    <a:pt x="0" y="172"/>
                  </a:lnTo>
                  <a:lnTo>
                    <a:pt x="2" y="180"/>
                  </a:lnTo>
                  <a:lnTo>
                    <a:pt x="6" y="186"/>
                  </a:lnTo>
                  <a:lnTo>
                    <a:pt x="10" y="190"/>
                  </a:lnTo>
                  <a:lnTo>
                    <a:pt x="16" y="194"/>
                  </a:lnTo>
                  <a:lnTo>
                    <a:pt x="26" y="198"/>
                  </a:lnTo>
                  <a:lnTo>
                    <a:pt x="34" y="200"/>
                  </a:lnTo>
                  <a:lnTo>
                    <a:pt x="46" y="200"/>
                  </a:lnTo>
                  <a:lnTo>
                    <a:pt x="46" y="200"/>
                  </a:lnTo>
                  <a:lnTo>
                    <a:pt x="58" y="200"/>
                  </a:lnTo>
                  <a:lnTo>
                    <a:pt x="70" y="198"/>
                  </a:lnTo>
                  <a:lnTo>
                    <a:pt x="84" y="194"/>
                  </a:lnTo>
                  <a:lnTo>
                    <a:pt x="94" y="188"/>
                  </a:lnTo>
                  <a:lnTo>
                    <a:pt x="106" y="180"/>
                  </a:lnTo>
                  <a:lnTo>
                    <a:pt x="114" y="170"/>
                  </a:lnTo>
                  <a:lnTo>
                    <a:pt x="122" y="158"/>
                  </a:lnTo>
                  <a:lnTo>
                    <a:pt x="126" y="144"/>
                  </a:lnTo>
                  <a:lnTo>
                    <a:pt x="126" y="144"/>
                  </a:lnTo>
                  <a:lnTo>
                    <a:pt x="128" y="136"/>
                  </a:lnTo>
                  <a:lnTo>
                    <a:pt x="126" y="128"/>
                  </a:lnTo>
                  <a:lnTo>
                    <a:pt x="124" y="122"/>
                  </a:lnTo>
                  <a:lnTo>
                    <a:pt x="120" y="118"/>
                  </a:lnTo>
                  <a:lnTo>
                    <a:pt x="116" y="114"/>
                  </a:lnTo>
                  <a:lnTo>
                    <a:pt x="108" y="112"/>
                  </a:lnTo>
                  <a:lnTo>
                    <a:pt x="90" y="110"/>
                  </a:lnTo>
                  <a:lnTo>
                    <a:pt x="72" y="110"/>
                  </a:lnTo>
                  <a:lnTo>
                    <a:pt x="72" y="110"/>
                  </a:lnTo>
                  <a:lnTo>
                    <a:pt x="62" y="108"/>
                  </a:lnTo>
                  <a:lnTo>
                    <a:pt x="56" y="106"/>
                  </a:lnTo>
                  <a:lnTo>
                    <a:pt x="54" y="102"/>
                  </a:lnTo>
                  <a:lnTo>
                    <a:pt x="54" y="96"/>
                  </a:lnTo>
                  <a:lnTo>
                    <a:pt x="54" y="96"/>
                  </a:lnTo>
                  <a:lnTo>
                    <a:pt x="58" y="88"/>
                  </a:lnTo>
                  <a:lnTo>
                    <a:pt x="60" y="86"/>
                  </a:lnTo>
                  <a:lnTo>
                    <a:pt x="64" y="86"/>
                  </a:lnTo>
                  <a:lnTo>
                    <a:pt x="64" y="86"/>
                  </a:lnTo>
                  <a:lnTo>
                    <a:pt x="74" y="86"/>
                  </a:lnTo>
                  <a:lnTo>
                    <a:pt x="74" y="86"/>
                  </a:lnTo>
                  <a:lnTo>
                    <a:pt x="86" y="86"/>
                  </a:lnTo>
                  <a:lnTo>
                    <a:pt x="96" y="84"/>
                  </a:lnTo>
                  <a:lnTo>
                    <a:pt x="106" y="80"/>
                  </a:lnTo>
                  <a:lnTo>
                    <a:pt x="114" y="74"/>
                  </a:lnTo>
                  <a:lnTo>
                    <a:pt x="122" y="68"/>
                  </a:lnTo>
                  <a:lnTo>
                    <a:pt x="126" y="60"/>
                  </a:lnTo>
                  <a:lnTo>
                    <a:pt x="132" y="52"/>
                  </a:lnTo>
                  <a:lnTo>
                    <a:pt x="134" y="42"/>
                  </a:lnTo>
                  <a:lnTo>
                    <a:pt x="134" y="42"/>
                  </a:lnTo>
                  <a:lnTo>
                    <a:pt x="134" y="34"/>
                  </a:lnTo>
                  <a:lnTo>
                    <a:pt x="134" y="26"/>
                  </a:lnTo>
                  <a:lnTo>
                    <a:pt x="130" y="20"/>
                  </a:lnTo>
                  <a:lnTo>
                    <a:pt x="126" y="14"/>
                  </a:lnTo>
                  <a:lnTo>
                    <a:pt x="126" y="14"/>
                  </a:lnTo>
                  <a:lnTo>
                    <a:pt x="150" y="14"/>
                  </a:lnTo>
                  <a:close/>
                  <a:moveTo>
                    <a:pt x="88" y="12"/>
                  </a:moveTo>
                  <a:lnTo>
                    <a:pt x="88" y="12"/>
                  </a:lnTo>
                  <a:lnTo>
                    <a:pt x="94" y="12"/>
                  </a:lnTo>
                  <a:lnTo>
                    <a:pt x="98" y="18"/>
                  </a:lnTo>
                  <a:lnTo>
                    <a:pt x="98" y="28"/>
                  </a:lnTo>
                  <a:lnTo>
                    <a:pt x="98" y="44"/>
                  </a:lnTo>
                  <a:lnTo>
                    <a:pt x="98" y="44"/>
                  </a:lnTo>
                  <a:lnTo>
                    <a:pt x="94" y="58"/>
                  </a:lnTo>
                  <a:lnTo>
                    <a:pt x="88" y="68"/>
                  </a:lnTo>
                  <a:lnTo>
                    <a:pt x="82" y="74"/>
                  </a:lnTo>
                  <a:lnTo>
                    <a:pt x="74" y="76"/>
                  </a:lnTo>
                  <a:lnTo>
                    <a:pt x="74" y="76"/>
                  </a:lnTo>
                  <a:lnTo>
                    <a:pt x="68" y="76"/>
                  </a:lnTo>
                  <a:lnTo>
                    <a:pt x="64" y="70"/>
                  </a:lnTo>
                  <a:lnTo>
                    <a:pt x="62" y="60"/>
                  </a:lnTo>
                  <a:lnTo>
                    <a:pt x="62" y="46"/>
                  </a:lnTo>
                  <a:lnTo>
                    <a:pt x="62" y="46"/>
                  </a:lnTo>
                  <a:lnTo>
                    <a:pt x="66" y="30"/>
                  </a:lnTo>
                  <a:lnTo>
                    <a:pt x="72" y="20"/>
                  </a:lnTo>
                  <a:lnTo>
                    <a:pt x="78" y="14"/>
                  </a:lnTo>
                  <a:lnTo>
                    <a:pt x="88" y="12"/>
                  </a:lnTo>
                  <a:lnTo>
                    <a:pt x="88" y="1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29" name="Freeform 394"/>
            <p:cNvSpPr>
              <a:spLocks/>
            </p:cNvSpPr>
            <p:nvPr userDrawn="1"/>
          </p:nvSpPr>
          <p:spPr bwMode="auto">
            <a:xfrm>
              <a:off x="3261" y="1048"/>
              <a:ext cx="252" cy="177"/>
            </a:xfrm>
            <a:custGeom>
              <a:avLst/>
              <a:gdLst/>
              <a:ahLst/>
              <a:cxnLst>
                <a:cxn ang="0">
                  <a:pos x="116" y="52"/>
                </a:cxn>
                <a:cxn ang="0">
                  <a:pos x="116" y="52"/>
                </a:cxn>
                <a:cxn ang="0">
                  <a:pos x="80" y="116"/>
                </a:cxn>
                <a:cxn ang="0">
                  <a:pos x="46" y="180"/>
                </a:cxn>
                <a:cxn ang="0">
                  <a:pos x="46" y="180"/>
                </a:cxn>
                <a:cxn ang="0">
                  <a:pos x="32" y="180"/>
                </a:cxn>
                <a:cxn ang="0">
                  <a:pos x="32" y="180"/>
                </a:cxn>
                <a:cxn ang="0">
                  <a:pos x="18" y="180"/>
                </a:cxn>
                <a:cxn ang="0">
                  <a:pos x="18" y="180"/>
                </a:cxn>
                <a:cxn ang="0">
                  <a:pos x="14" y="134"/>
                </a:cxn>
                <a:cxn ang="0">
                  <a:pos x="10" y="78"/>
                </a:cxn>
                <a:cxn ang="0">
                  <a:pos x="0" y="0"/>
                </a:cxn>
                <a:cxn ang="0">
                  <a:pos x="0" y="0"/>
                </a:cxn>
                <a:cxn ang="0">
                  <a:pos x="22" y="2"/>
                </a:cxn>
                <a:cxn ang="0">
                  <a:pos x="22" y="2"/>
                </a:cxn>
                <a:cxn ang="0">
                  <a:pos x="44" y="0"/>
                </a:cxn>
                <a:cxn ang="0">
                  <a:pos x="44" y="0"/>
                </a:cxn>
                <a:cxn ang="0">
                  <a:pos x="48" y="70"/>
                </a:cxn>
                <a:cxn ang="0">
                  <a:pos x="52" y="132"/>
                </a:cxn>
                <a:cxn ang="0">
                  <a:pos x="54" y="132"/>
                </a:cxn>
                <a:cxn ang="0">
                  <a:pos x="54" y="132"/>
                </a:cxn>
                <a:cxn ang="0">
                  <a:pos x="94" y="58"/>
                </a:cxn>
                <a:cxn ang="0">
                  <a:pos x="124" y="0"/>
                </a:cxn>
                <a:cxn ang="0">
                  <a:pos x="124" y="0"/>
                </a:cxn>
                <a:cxn ang="0">
                  <a:pos x="136" y="2"/>
                </a:cxn>
                <a:cxn ang="0">
                  <a:pos x="136" y="2"/>
                </a:cxn>
                <a:cxn ang="0">
                  <a:pos x="150" y="0"/>
                </a:cxn>
                <a:cxn ang="0">
                  <a:pos x="150" y="0"/>
                </a:cxn>
                <a:cxn ang="0">
                  <a:pos x="152" y="26"/>
                </a:cxn>
                <a:cxn ang="0">
                  <a:pos x="158" y="62"/>
                </a:cxn>
                <a:cxn ang="0">
                  <a:pos x="162" y="100"/>
                </a:cxn>
                <a:cxn ang="0">
                  <a:pos x="166" y="132"/>
                </a:cxn>
                <a:cxn ang="0">
                  <a:pos x="166" y="132"/>
                </a:cxn>
                <a:cxn ang="0">
                  <a:pos x="166" y="132"/>
                </a:cxn>
                <a:cxn ang="0">
                  <a:pos x="204" y="58"/>
                </a:cxn>
                <a:cxn ang="0">
                  <a:pos x="230" y="0"/>
                </a:cxn>
                <a:cxn ang="0">
                  <a:pos x="230" y="0"/>
                </a:cxn>
                <a:cxn ang="0">
                  <a:pos x="242" y="2"/>
                </a:cxn>
                <a:cxn ang="0">
                  <a:pos x="242" y="2"/>
                </a:cxn>
                <a:cxn ang="0">
                  <a:pos x="254" y="0"/>
                </a:cxn>
                <a:cxn ang="0">
                  <a:pos x="254" y="0"/>
                </a:cxn>
                <a:cxn ang="0">
                  <a:pos x="212" y="76"/>
                </a:cxn>
                <a:cxn ang="0">
                  <a:pos x="160" y="180"/>
                </a:cxn>
                <a:cxn ang="0">
                  <a:pos x="160" y="180"/>
                </a:cxn>
                <a:cxn ang="0">
                  <a:pos x="146" y="180"/>
                </a:cxn>
                <a:cxn ang="0">
                  <a:pos x="146" y="180"/>
                </a:cxn>
                <a:cxn ang="0">
                  <a:pos x="132" y="180"/>
                </a:cxn>
                <a:cxn ang="0">
                  <a:pos x="132" y="180"/>
                </a:cxn>
                <a:cxn ang="0">
                  <a:pos x="126" y="116"/>
                </a:cxn>
                <a:cxn ang="0">
                  <a:pos x="116" y="52"/>
                </a:cxn>
                <a:cxn ang="0">
                  <a:pos x="116" y="52"/>
                </a:cxn>
              </a:cxnLst>
              <a:rect l="0" t="0" r="r" b="b"/>
              <a:pathLst>
                <a:path w="254" h="180">
                  <a:moveTo>
                    <a:pt x="116" y="52"/>
                  </a:moveTo>
                  <a:lnTo>
                    <a:pt x="116" y="52"/>
                  </a:lnTo>
                  <a:lnTo>
                    <a:pt x="80" y="116"/>
                  </a:lnTo>
                  <a:lnTo>
                    <a:pt x="46" y="180"/>
                  </a:lnTo>
                  <a:lnTo>
                    <a:pt x="46" y="180"/>
                  </a:lnTo>
                  <a:lnTo>
                    <a:pt x="32" y="180"/>
                  </a:lnTo>
                  <a:lnTo>
                    <a:pt x="32" y="180"/>
                  </a:lnTo>
                  <a:lnTo>
                    <a:pt x="18" y="180"/>
                  </a:lnTo>
                  <a:lnTo>
                    <a:pt x="18" y="180"/>
                  </a:lnTo>
                  <a:lnTo>
                    <a:pt x="14" y="134"/>
                  </a:lnTo>
                  <a:lnTo>
                    <a:pt x="10" y="78"/>
                  </a:lnTo>
                  <a:lnTo>
                    <a:pt x="0" y="0"/>
                  </a:lnTo>
                  <a:lnTo>
                    <a:pt x="0" y="0"/>
                  </a:lnTo>
                  <a:lnTo>
                    <a:pt x="22" y="2"/>
                  </a:lnTo>
                  <a:lnTo>
                    <a:pt x="22" y="2"/>
                  </a:lnTo>
                  <a:lnTo>
                    <a:pt x="44" y="0"/>
                  </a:lnTo>
                  <a:lnTo>
                    <a:pt x="44" y="0"/>
                  </a:lnTo>
                  <a:lnTo>
                    <a:pt x="48" y="70"/>
                  </a:lnTo>
                  <a:lnTo>
                    <a:pt x="52" y="132"/>
                  </a:lnTo>
                  <a:lnTo>
                    <a:pt x="54" y="132"/>
                  </a:lnTo>
                  <a:lnTo>
                    <a:pt x="54" y="132"/>
                  </a:lnTo>
                  <a:lnTo>
                    <a:pt x="94" y="58"/>
                  </a:lnTo>
                  <a:lnTo>
                    <a:pt x="124" y="0"/>
                  </a:lnTo>
                  <a:lnTo>
                    <a:pt x="124" y="0"/>
                  </a:lnTo>
                  <a:lnTo>
                    <a:pt x="136" y="2"/>
                  </a:lnTo>
                  <a:lnTo>
                    <a:pt x="136" y="2"/>
                  </a:lnTo>
                  <a:lnTo>
                    <a:pt x="150" y="0"/>
                  </a:lnTo>
                  <a:lnTo>
                    <a:pt x="150" y="0"/>
                  </a:lnTo>
                  <a:lnTo>
                    <a:pt x="152" y="26"/>
                  </a:lnTo>
                  <a:lnTo>
                    <a:pt x="158" y="62"/>
                  </a:lnTo>
                  <a:lnTo>
                    <a:pt x="162" y="100"/>
                  </a:lnTo>
                  <a:lnTo>
                    <a:pt x="166" y="132"/>
                  </a:lnTo>
                  <a:lnTo>
                    <a:pt x="166" y="132"/>
                  </a:lnTo>
                  <a:lnTo>
                    <a:pt x="166" y="132"/>
                  </a:lnTo>
                  <a:lnTo>
                    <a:pt x="204" y="58"/>
                  </a:lnTo>
                  <a:lnTo>
                    <a:pt x="230" y="0"/>
                  </a:lnTo>
                  <a:lnTo>
                    <a:pt x="230" y="0"/>
                  </a:lnTo>
                  <a:lnTo>
                    <a:pt x="242" y="2"/>
                  </a:lnTo>
                  <a:lnTo>
                    <a:pt x="242" y="2"/>
                  </a:lnTo>
                  <a:lnTo>
                    <a:pt x="254" y="0"/>
                  </a:lnTo>
                  <a:lnTo>
                    <a:pt x="254" y="0"/>
                  </a:lnTo>
                  <a:lnTo>
                    <a:pt x="212" y="76"/>
                  </a:lnTo>
                  <a:lnTo>
                    <a:pt x="160" y="180"/>
                  </a:lnTo>
                  <a:lnTo>
                    <a:pt x="160" y="180"/>
                  </a:lnTo>
                  <a:lnTo>
                    <a:pt x="146" y="180"/>
                  </a:lnTo>
                  <a:lnTo>
                    <a:pt x="146" y="180"/>
                  </a:lnTo>
                  <a:lnTo>
                    <a:pt x="132" y="180"/>
                  </a:lnTo>
                  <a:lnTo>
                    <a:pt x="132" y="180"/>
                  </a:lnTo>
                  <a:lnTo>
                    <a:pt x="126" y="116"/>
                  </a:lnTo>
                  <a:lnTo>
                    <a:pt x="116" y="52"/>
                  </a:lnTo>
                  <a:lnTo>
                    <a:pt x="116" y="5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30" name="Freeform 395"/>
            <p:cNvSpPr>
              <a:spLocks noEditPoints="1"/>
            </p:cNvSpPr>
            <p:nvPr userDrawn="1"/>
          </p:nvSpPr>
          <p:spPr bwMode="auto">
            <a:xfrm>
              <a:off x="3485" y="1096"/>
              <a:ext cx="119" cy="136"/>
            </a:xfrm>
            <a:custGeom>
              <a:avLst/>
              <a:gdLst/>
              <a:ahLst/>
              <a:cxnLst>
                <a:cxn ang="0">
                  <a:pos x="44" y="56"/>
                </a:cxn>
                <a:cxn ang="0">
                  <a:pos x="54" y="26"/>
                </a:cxn>
                <a:cxn ang="0">
                  <a:pos x="62" y="16"/>
                </a:cxn>
                <a:cxn ang="0">
                  <a:pos x="72"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2" y="134"/>
                </a:cxn>
                <a:cxn ang="0">
                  <a:pos x="66" y="134"/>
                </a:cxn>
                <a:cxn ang="0">
                  <a:pos x="86" y="126"/>
                </a:cxn>
                <a:cxn ang="0">
                  <a:pos x="104" y="108"/>
                </a:cxn>
                <a:cxn ang="0">
                  <a:pos x="100" y="106"/>
                </a:cxn>
                <a:cxn ang="0">
                  <a:pos x="84" y="114"/>
                </a:cxn>
                <a:cxn ang="0">
                  <a:pos x="66" y="118"/>
                </a:cxn>
                <a:cxn ang="0">
                  <a:pos x="58" y="116"/>
                </a:cxn>
                <a:cxn ang="0">
                  <a:pos x="46" y="108"/>
                </a:cxn>
                <a:cxn ang="0">
                  <a:pos x="40" y="96"/>
                </a:cxn>
                <a:cxn ang="0">
                  <a:pos x="40" y="68"/>
                </a:cxn>
              </a:cxnLst>
              <a:rect l="0" t="0" r="r" b="b"/>
              <a:pathLst>
                <a:path w="120" h="134">
                  <a:moveTo>
                    <a:pt x="44" y="56"/>
                  </a:moveTo>
                  <a:lnTo>
                    <a:pt x="44" y="56"/>
                  </a:lnTo>
                  <a:lnTo>
                    <a:pt x="48" y="40"/>
                  </a:lnTo>
                  <a:lnTo>
                    <a:pt x="54" y="26"/>
                  </a:lnTo>
                  <a:lnTo>
                    <a:pt x="58" y="20"/>
                  </a:lnTo>
                  <a:lnTo>
                    <a:pt x="62" y="16"/>
                  </a:lnTo>
                  <a:lnTo>
                    <a:pt x="68" y="14"/>
                  </a:lnTo>
                  <a:lnTo>
                    <a:pt x="72" y="12"/>
                  </a:lnTo>
                  <a:lnTo>
                    <a:pt x="72" y="12"/>
                  </a:lnTo>
                  <a:lnTo>
                    <a:pt x="78" y="12"/>
                  </a:lnTo>
                  <a:lnTo>
                    <a:pt x="80" y="16"/>
                  </a:lnTo>
                  <a:lnTo>
                    <a:pt x="84" y="18"/>
                  </a:lnTo>
                  <a:lnTo>
                    <a:pt x="84" y="24"/>
                  </a:lnTo>
                  <a:lnTo>
                    <a:pt x="86" y="38"/>
                  </a:lnTo>
                  <a:lnTo>
                    <a:pt x="84" y="56"/>
                  </a:lnTo>
                  <a:lnTo>
                    <a:pt x="44" y="56"/>
                  </a:lnTo>
                  <a:close/>
                  <a:moveTo>
                    <a:pt x="116" y="68"/>
                  </a:moveTo>
                  <a:lnTo>
                    <a:pt x="116" y="68"/>
                  </a:lnTo>
                  <a:lnTo>
                    <a:pt x="118" y="58"/>
                  </a:lnTo>
                  <a:lnTo>
                    <a:pt x="118" y="58"/>
                  </a:lnTo>
                  <a:lnTo>
                    <a:pt x="120" y="46"/>
                  </a:lnTo>
                  <a:lnTo>
                    <a:pt x="120" y="34"/>
                  </a:lnTo>
                  <a:lnTo>
                    <a:pt x="116" y="24"/>
                  </a:lnTo>
                  <a:lnTo>
                    <a:pt x="112" y="16"/>
                  </a:lnTo>
                  <a:lnTo>
                    <a:pt x="106" y="10"/>
                  </a:lnTo>
                  <a:lnTo>
                    <a:pt x="98" y="4"/>
                  </a:lnTo>
                  <a:lnTo>
                    <a:pt x="88" y="2"/>
                  </a:lnTo>
                  <a:lnTo>
                    <a:pt x="76" y="0"/>
                  </a:lnTo>
                  <a:lnTo>
                    <a:pt x="76" y="0"/>
                  </a:lnTo>
                  <a:lnTo>
                    <a:pt x="64" y="2"/>
                  </a:lnTo>
                  <a:lnTo>
                    <a:pt x="50"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0" y="134"/>
                  </a:lnTo>
                  <a:lnTo>
                    <a:pt x="52" y="134"/>
                  </a:lnTo>
                  <a:lnTo>
                    <a:pt x="52" y="134"/>
                  </a:lnTo>
                  <a:lnTo>
                    <a:pt x="66" y="134"/>
                  </a:lnTo>
                  <a:lnTo>
                    <a:pt x="78" y="130"/>
                  </a:lnTo>
                  <a:lnTo>
                    <a:pt x="86" y="126"/>
                  </a:lnTo>
                  <a:lnTo>
                    <a:pt x="94" y="122"/>
                  </a:lnTo>
                  <a:lnTo>
                    <a:pt x="104" y="108"/>
                  </a:lnTo>
                  <a:lnTo>
                    <a:pt x="100" y="106"/>
                  </a:lnTo>
                  <a:lnTo>
                    <a:pt x="100" y="106"/>
                  </a:lnTo>
                  <a:lnTo>
                    <a:pt x="92" y="110"/>
                  </a:lnTo>
                  <a:lnTo>
                    <a:pt x="84" y="114"/>
                  </a:lnTo>
                  <a:lnTo>
                    <a:pt x="76" y="116"/>
                  </a:lnTo>
                  <a:lnTo>
                    <a:pt x="66" y="118"/>
                  </a:lnTo>
                  <a:lnTo>
                    <a:pt x="66" y="118"/>
                  </a:lnTo>
                  <a:lnTo>
                    <a:pt x="58" y="116"/>
                  </a:lnTo>
                  <a:lnTo>
                    <a:pt x="52" y="114"/>
                  </a:lnTo>
                  <a:lnTo>
                    <a:pt x="46" y="108"/>
                  </a:lnTo>
                  <a:lnTo>
                    <a:pt x="42" y="102"/>
                  </a:lnTo>
                  <a:lnTo>
                    <a:pt x="40" y="96"/>
                  </a:lnTo>
                  <a:lnTo>
                    <a:pt x="40" y="86"/>
                  </a:lnTo>
                  <a:lnTo>
                    <a:pt x="40"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31" name="Freeform 396"/>
            <p:cNvSpPr>
              <a:spLocks noEditPoints="1"/>
            </p:cNvSpPr>
            <p:nvPr userDrawn="1"/>
          </p:nvSpPr>
          <p:spPr bwMode="auto">
            <a:xfrm>
              <a:off x="3679" y="1048"/>
              <a:ext cx="190" cy="177"/>
            </a:xfrm>
            <a:custGeom>
              <a:avLst/>
              <a:gdLst/>
              <a:ahLst/>
              <a:cxnLst>
                <a:cxn ang="0">
                  <a:pos x="62" y="68"/>
                </a:cxn>
                <a:cxn ang="0">
                  <a:pos x="72" y="16"/>
                </a:cxn>
                <a:cxn ang="0">
                  <a:pos x="100" y="14"/>
                </a:cxn>
                <a:cxn ang="0">
                  <a:pos x="124" y="20"/>
                </a:cxn>
                <a:cxn ang="0">
                  <a:pos x="140" y="34"/>
                </a:cxn>
                <a:cxn ang="0">
                  <a:pos x="148" y="56"/>
                </a:cxn>
                <a:cxn ang="0">
                  <a:pos x="146" y="84"/>
                </a:cxn>
                <a:cxn ang="0">
                  <a:pos x="142" y="104"/>
                </a:cxn>
                <a:cxn ang="0">
                  <a:pos x="128" y="134"/>
                </a:cxn>
                <a:cxn ang="0">
                  <a:pos x="106" y="154"/>
                </a:cxn>
                <a:cxn ang="0">
                  <a:pos x="82" y="164"/>
                </a:cxn>
                <a:cxn ang="0">
                  <a:pos x="66" y="166"/>
                </a:cxn>
                <a:cxn ang="0">
                  <a:pos x="44" y="164"/>
                </a:cxn>
                <a:cxn ang="0">
                  <a:pos x="62" y="68"/>
                </a:cxn>
                <a:cxn ang="0">
                  <a:pos x="16" y="108"/>
                </a:cxn>
                <a:cxn ang="0">
                  <a:pos x="0" y="180"/>
                </a:cxn>
                <a:cxn ang="0">
                  <a:pos x="22" y="180"/>
                </a:cxn>
                <a:cxn ang="0">
                  <a:pos x="78" y="180"/>
                </a:cxn>
                <a:cxn ang="0">
                  <a:pos x="98" y="178"/>
                </a:cxn>
                <a:cxn ang="0">
                  <a:pos x="132" y="166"/>
                </a:cxn>
                <a:cxn ang="0">
                  <a:pos x="162" y="140"/>
                </a:cxn>
                <a:cxn ang="0">
                  <a:pos x="182" y="106"/>
                </a:cxn>
                <a:cxn ang="0">
                  <a:pos x="188" y="86"/>
                </a:cxn>
                <a:cxn ang="0">
                  <a:pos x="188" y="44"/>
                </a:cxn>
                <a:cxn ang="0">
                  <a:pos x="182" y="30"/>
                </a:cxn>
                <a:cxn ang="0">
                  <a:pos x="174" y="18"/>
                </a:cxn>
                <a:cxn ang="0">
                  <a:pos x="144" y="4"/>
                </a:cxn>
                <a:cxn ang="0">
                  <a:pos x="104" y="0"/>
                </a:cxn>
                <a:cxn ang="0">
                  <a:pos x="56" y="2"/>
                </a:cxn>
                <a:cxn ang="0">
                  <a:pos x="34" y="0"/>
                </a:cxn>
                <a:cxn ang="0">
                  <a:pos x="30" y="34"/>
                </a:cxn>
                <a:cxn ang="0">
                  <a:pos x="16" y="108"/>
                </a:cxn>
              </a:cxnLst>
              <a:rect l="0" t="0" r="r" b="b"/>
              <a:pathLst>
                <a:path w="190" h="180">
                  <a:moveTo>
                    <a:pt x="62" y="68"/>
                  </a:moveTo>
                  <a:lnTo>
                    <a:pt x="62" y="68"/>
                  </a:lnTo>
                  <a:lnTo>
                    <a:pt x="72" y="16"/>
                  </a:lnTo>
                  <a:lnTo>
                    <a:pt x="72" y="16"/>
                  </a:lnTo>
                  <a:lnTo>
                    <a:pt x="100" y="14"/>
                  </a:lnTo>
                  <a:lnTo>
                    <a:pt x="100" y="14"/>
                  </a:lnTo>
                  <a:lnTo>
                    <a:pt x="114" y="16"/>
                  </a:lnTo>
                  <a:lnTo>
                    <a:pt x="124" y="20"/>
                  </a:lnTo>
                  <a:lnTo>
                    <a:pt x="134" y="26"/>
                  </a:lnTo>
                  <a:lnTo>
                    <a:pt x="140" y="34"/>
                  </a:lnTo>
                  <a:lnTo>
                    <a:pt x="146" y="44"/>
                  </a:lnTo>
                  <a:lnTo>
                    <a:pt x="148" y="56"/>
                  </a:lnTo>
                  <a:lnTo>
                    <a:pt x="148" y="70"/>
                  </a:lnTo>
                  <a:lnTo>
                    <a:pt x="146" y="84"/>
                  </a:lnTo>
                  <a:lnTo>
                    <a:pt x="146" y="84"/>
                  </a:lnTo>
                  <a:lnTo>
                    <a:pt x="142" y="104"/>
                  </a:lnTo>
                  <a:lnTo>
                    <a:pt x="136" y="120"/>
                  </a:lnTo>
                  <a:lnTo>
                    <a:pt x="128" y="134"/>
                  </a:lnTo>
                  <a:lnTo>
                    <a:pt x="118" y="146"/>
                  </a:lnTo>
                  <a:lnTo>
                    <a:pt x="106" y="154"/>
                  </a:lnTo>
                  <a:lnTo>
                    <a:pt x="94" y="160"/>
                  </a:lnTo>
                  <a:lnTo>
                    <a:pt x="82" y="164"/>
                  </a:lnTo>
                  <a:lnTo>
                    <a:pt x="66" y="166"/>
                  </a:lnTo>
                  <a:lnTo>
                    <a:pt x="66" y="166"/>
                  </a:lnTo>
                  <a:lnTo>
                    <a:pt x="44" y="164"/>
                  </a:lnTo>
                  <a:lnTo>
                    <a:pt x="44" y="164"/>
                  </a:lnTo>
                  <a:lnTo>
                    <a:pt x="54" y="114"/>
                  </a:lnTo>
                  <a:lnTo>
                    <a:pt x="62" y="68"/>
                  </a:lnTo>
                  <a:close/>
                  <a:moveTo>
                    <a:pt x="16" y="108"/>
                  </a:moveTo>
                  <a:lnTo>
                    <a:pt x="16" y="108"/>
                  </a:lnTo>
                  <a:lnTo>
                    <a:pt x="8" y="146"/>
                  </a:lnTo>
                  <a:lnTo>
                    <a:pt x="0" y="180"/>
                  </a:lnTo>
                  <a:lnTo>
                    <a:pt x="0" y="180"/>
                  </a:lnTo>
                  <a:lnTo>
                    <a:pt x="22" y="180"/>
                  </a:lnTo>
                  <a:lnTo>
                    <a:pt x="22" y="180"/>
                  </a:lnTo>
                  <a:lnTo>
                    <a:pt x="78" y="180"/>
                  </a:lnTo>
                  <a:lnTo>
                    <a:pt x="78" y="180"/>
                  </a:lnTo>
                  <a:lnTo>
                    <a:pt x="98" y="178"/>
                  </a:lnTo>
                  <a:lnTo>
                    <a:pt x="116" y="174"/>
                  </a:lnTo>
                  <a:lnTo>
                    <a:pt x="132" y="166"/>
                  </a:lnTo>
                  <a:lnTo>
                    <a:pt x="148" y="154"/>
                  </a:lnTo>
                  <a:lnTo>
                    <a:pt x="162" y="140"/>
                  </a:lnTo>
                  <a:lnTo>
                    <a:pt x="174" y="124"/>
                  </a:lnTo>
                  <a:lnTo>
                    <a:pt x="182" y="106"/>
                  </a:lnTo>
                  <a:lnTo>
                    <a:pt x="188" y="86"/>
                  </a:lnTo>
                  <a:lnTo>
                    <a:pt x="188" y="86"/>
                  </a:lnTo>
                  <a:lnTo>
                    <a:pt x="190" y="62"/>
                  </a:lnTo>
                  <a:lnTo>
                    <a:pt x="188" y="44"/>
                  </a:lnTo>
                  <a:lnTo>
                    <a:pt x="186" y="36"/>
                  </a:lnTo>
                  <a:lnTo>
                    <a:pt x="182" y="30"/>
                  </a:lnTo>
                  <a:lnTo>
                    <a:pt x="178" y="22"/>
                  </a:lnTo>
                  <a:lnTo>
                    <a:pt x="174" y="18"/>
                  </a:lnTo>
                  <a:lnTo>
                    <a:pt x="160" y="10"/>
                  </a:lnTo>
                  <a:lnTo>
                    <a:pt x="144" y="4"/>
                  </a:lnTo>
                  <a:lnTo>
                    <a:pt x="126" y="0"/>
                  </a:lnTo>
                  <a:lnTo>
                    <a:pt x="104" y="0"/>
                  </a:lnTo>
                  <a:lnTo>
                    <a:pt x="104" y="0"/>
                  </a:lnTo>
                  <a:lnTo>
                    <a:pt x="56" y="2"/>
                  </a:lnTo>
                  <a:lnTo>
                    <a:pt x="56" y="2"/>
                  </a:lnTo>
                  <a:lnTo>
                    <a:pt x="34" y="0"/>
                  </a:lnTo>
                  <a:lnTo>
                    <a:pt x="34" y="0"/>
                  </a:lnTo>
                  <a:lnTo>
                    <a:pt x="30" y="34"/>
                  </a:lnTo>
                  <a:lnTo>
                    <a:pt x="22" y="72"/>
                  </a:lnTo>
                  <a:lnTo>
                    <a:pt x="16" y="10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32" name="Freeform 397"/>
            <p:cNvSpPr>
              <a:spLocks noEditPoints="1"/>
            </p:cNvSpPr>
            <p:nvPr userDrawn="1"/>
          </p:nvSpPr>
          <p:spPr bwMode="auto">
            <a:xfrm>
              <a:off x="3876" y="1096"/>
              <a:ext cx="133" cy="136"/>
            </a:xfrm>
            <a:custGeom>
              <a:avLst/>
              <a:gdLst/>
              <a:ahLst/>
              <a:cxnLst>
                <a:cxn ang="0">
                  <a:pos x="92" y="60"/>
                </a:cxn>
                <a:cxn ang="0">
                  <a:pos x="76" y="106"/>
                </a:cxn>
                <a:cxn ang="0">
                  <a:pos x="66" y="118"/>
                </a:cxn>
                <a:cxn ang="0">
                  <a:pos x="56" y="122"/>
                </a:cxn>
                <a:cxn ang="0">
                  <a:pos x="48" y="122"/>
                </a:cxn>
                <a:cxn ang="0">
                  <a:pos x="40" y="114"/>
                </a:cxn>
                <a:cxn ang="0">
                  <a:pos x="36" y="92"/>
                </a:cxn>
                <a:cxn ang="0">
                  <a:pos x="40" y="70"/>
                </a:cxn>
                <a:cxn ang="0">
                  <a:pos x="50" y="34"/>
                </a:cxn>
                <a:cxn ang="0">
                  <a:pos x="60" y="20"/>
                </a:cxn>
                <a:cxn ang="0">
                  <a:pos x="72" y="14"/>
                </a:cxn>
                <a:cxn ang="0">
                  <a:pos x="76" y="12"/>
                </a:cxn>
                <a:cxn ang="0">
                  <a:pos x="88" y="16"/>
                </a:cxn>
                <a:cxn ang="0">
                  <a:pos x="94" y="26"/>
                </a:cxn>
                <a:cxn ang="0">
                  <a:pos x="92" y="60"/>
                </a:cxn>
                <a:cxn ang="0">
                  <a:pos x="0" y="70"/>
                </a:cxn>
                <a:cxn ang="0">
                  <a:pos x="0" y="86"/>
                </a:cxn>
                <a:cxn ang="0">
                  <a:pos x="6" y="110"/>
                </a:cxn>
                <a:cxn ang="0">
                  <a:pos x="20" y="126"/>
                </a:cxn>
                <a:cxn ang="0">
                  <a:pos x="42" y="134"/>
                </a:cxn>
                <a:cxn ang="0">
                  <a:pos x="52" y="134"/>
                </a:cxn>
                <a:cxn ang="0">
                  <a:pos x="80" y="130"/>
                </a:cxn>
                <a:cxn ang="0">
                  <a:pos x="102" y="116"/>
                </a:cxn>
                <a:cxn ang="0">
                  <a:pos x="120" y="94"/>
                </a:cxn>
                <a:cxn ang="0">
                  <a:pos x="130" y="64"/>
                </a:cxn>
                <a:cxn ang="0">
                  <a:pos x="132" y="50"/>
                </a:cxn>
                <a:cxn ang="0">
                  <a:pos x="128" y="28"/>
                </a:cxn>
                <a:cxn ang="0">
                  <a:pos x="114" y="10"/>
                </a:cxn>
                <a:cxn ang="0">
                  <a:pos x="92" y="2"/>
                </a:cxn>
                <a:cxn ang="0">
                  <a:pos x="78" y="0"/>
                </a:cxn>
                <a:cxn ang="0">
                  <a:pos x="54" y="4"/>
                </a:cxn>
                <a:cxn ang="0">
                  <a:pos x="30" y="18"/>
                </a:cxn>
                <a:cxn ang="0">
                  <a:pos x="12" y="40"/>
                </a:cxn>
                <a:cxn ang="0">
                  <a:pos x="0" y="70"/>
                </a:cxn>
              </a:cxnLst>
              <a:rect l="0" t="0" r="r" b="b"/>
              <a:pathLst>
                <a:path w="132" h="134">
                  <a:moveTo>
                    <a:pt x="92" y="60"/>
                  </a:moveTo>
                  <a:lnTo>
                    <a:pt x="92" y="60"/>
                  </a:lnTo>
                  <a:lnTo>
                    <a:pt x="86" y="88"/>
                  </a:lnTo>
                  <a:lnTo>
                    <a:pt x="76" y="106"/>
                  </a:lnTo>
                  <a:lnTo>
                    <a:pt x="72" y="114"/>
                  </a:lnTo>
                  <a:lnTo>
                    <a:pt x="66" y="118"/>
                  </a:lnTo>
                  <a:lnTo>
                    <a:pt x="62" y="122"/>
                  </a:lnTo>
                  <a:lnTo>
                    <a:pt x="56" y="122"/>
                  </a:lnTo>
                  <a:lnTo>
                    <a:pt x="56" y="122"/>
                  </a:lnTo>
                  <a:lnTo>
                    <a:pt x="48" y="122"/>
                  </a:lnTo>
                  <a:lnTo>
                    <a:pt x="44" y="118"/>
                  </a:lnTo>
                  <a:lnTo>
                    <a:pt x="40" y="114"/>
                  </a:lnTo>
                  <a:lnTo>
                    <a:pt x="38" y="108"/>
                  </a:lnTo>
                  <a:lnTo>
                    <a:pt x="36" y="92"/>
                  </a:lnTo>
                  <a:lnTo>
                    <a:pt x="40" y="70"/>
                  </a:lnTo>
                  <a:lnTo>
                    <a:pt x="40" y="70"/>
                  </a:lnTo>
                  <a:lnTo>
                    <a:pt x="46" y="44"/>
                  </a:lnTo>
                  <a:lnTo>
                    <a:pt x="50" y="34"/>
                  </a:lnTo>
                  <a:lnTo>
                    <a:pt x="56" y="26"/>
                  </a:lnTo>
                  <a:lnTo>
                    <a:pt x="60" y="20"/>
                  </a:lnTo>
                  <a:lnTo>
                    <a:pt x="66" y="16"/>
                  </a:lnTo>
                  <a:lnTo>
                    <a:pt x="72" y="14"/>
                  </a:lnTo>
                  <a:lnTo>
                    <a:pt x="76" y="12"/>
                  </a:lnTo>
                  <a:lnTo>
                    <a:pt x="76" y="12"/>
                  </a:lnTo>
                  <a:lnTo>
                    <a:pt x="82" y="14"/>
                  </a:lnTo>
                  <a:lnTo>
                    <a:pt x="88" y="16"/>
                  </a:lnTo>
                  <a:lnTo>
                    <a:pt x="90" y="20"/>
                  </a:lnTo>
                  <a:lnTo>
                    <a:pt x="94" y="26"/>
                  </a:lnTo>
                  <a:lnTo>
                    <a:pt x="94" y="40"/>
                  </a:lnTo>
                  <a:lnTo>
                    <a:pt x="92" y="60"/>
                  </a:lnTo>
                  <a:lnTo>
                    <a:pt x="92" y="60"/>
                  </a:lnTo>
                  <a:close/>
                  <a:moveTo>
                    <a:pt x="0" y="70"/>
                  </a:moveTo>
                  <a:lnTo>
                    <a:pt x="0" y="70"/>
                  </a:lnTo>
                  <a:lnTo>
                    <a:pt x="0" y="86"/>
                  </a:lnTo>
                  <a:lnTo>
                    <a:pt x="0" y="100"/>
                  </a:lnTo>
                  <a:lnTo>
                    <a:pt x="6" y="110"/>
                  </a:lnTo>
                  <a:lnTo>
                    <a:pt x="12" y="120"/>
                  </a:lnTo>
                  <a:lnTo>
                    <a:pt x="20" y="126"/>
                  </a:lnTo>
                  <a:lnTo>
                    <a:pt x="30" y="130"/>
                  </a:lnTo>
                  <a:lnTo>
                    <a:pt x="42" y="134"/>
                  </a:lnTo>
                  <a:lnTo>
                    <a:pt x="52" y="134"/>
                  </a:lnTo>
                  <a:lnTo>
                    <a:pt x="52" y="134"/>
                  </a:lnTo>
                  <a:lnTo>
                    <a:pt x="66" y="132"/>
                  </a:lnTo>
                  <a:lnTo>
                    <a:pt x="80" y="130"/>
                  </a:lnTo>
                  <a:lnTo>
                    <a:pt x="92" y="124"/>
                  </a:lnTo>
                  <a:lnTo>
                    <a:pt x="102" y="116"/>
                  </a:lnTo>
                  <a:lnTo>
                    <a:pt x="112" y="106"/>
                  </a:lnTo>
                  <a:lnTo>
                    <a:pt x="120" y="94"/>
                  </a:lnTo>
                  <a:lnTo>
                    <a:pt x="126" y="80"/>
                  </a:lnTo>
                  <a:lnTo>
                    <a:pt x="130" y="64"/>
                  </a:lnTo>
                  <a:lnTo>
                    <a:pt x="130" y="64"/>
                  </a:lnTo>
                  <a:lnTo>
                    <a:pt x="132" y="50"/>
                  </a:lnTo>
                  <a:lnTo>
                    <a:pt x="132" y="38"/>
                  </a:lnTo>
                  <a:lnTo>
                    <a:pt x="128" y="28"/>
                  </a:lnTo>
                  <a:lnTo>
                    <a:pt x="122" y="18"/>
                  </a:lnTo>
                  <a:lnTo>
                    <a:pt x="114" y="10"/>
                  </a:lnTo>
                  <a:lnTo>
                    <a:pt x="104" y="4"/>
                  </a:lnTo>
                  <a:lnTo>
                    <a:pt x="92" y="2"/>
                  </a:lnTo>
                  <a:lnTo>
                    <a:pt x="78" y="0"/>
                  </a:lnTo>
                  <a:lnTo>
                    <a:pt x="78" y="0"/>
                  </a:lnTo>
                  <a:lnTo>
                    <a:pt x="66" y="2"/>
                  </a:lnTo>
                  <a:lnTo>
                    <a:pt x="54" y="4"/>
                  </a:lnTo>
                  <a:lnTo>
                    <a:pt x="42" y="10"/>
                  </a:lnTo>
                  <a:lnTo>
                    <a:pt x="30" y="18"/>
                  </a:lnTo>
                  <a:lnTo>
                    <a:pt x="20" y="28"/>
                  </a:lnTo>
                  <a:lnTo>
                    <a:pt x="12" y="40"/>
                  </a:lnTo>
                  <a:lnTo>
                    <a:pt x="6" y="54"/>
                  </a:lnTo>
                  <a:lnTo>
                    <a:pt x="0" y="70"/>
                  </a:lnTo>
                  <a:lnTo>
                    <a:pt x="0" y="7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grpSp>
      <p:sp>
        <p:nvSpPr>
          <p:cNvPr id="5122" name="Rectangle 2"/>
          <p:cNvSpPr>
            <a:spLocks noGrp="1" noChangeArrowheads="1"/>
          </p:cNvSpPr>
          <p:nvPr>
            <p:ph type="ctrTitle"/>
          </p:nvPr>
        </p:nvSpPr>
        <p:spPr>
          <a:xfrm>
            <a:off x="3833813" y="4140200"/>
            <a:ext cx="6265862" cy="863600"/>
          </a:xfrm>
          <a:ln algn="ctr"/>
        </p:spPr>
        <p:txBody>
          <a:bodyPr tIns="0"/>
          <a:lstStyle>
            <a:lvl1pPr>
              <a:lnSpc>
                <a:spcPct val="100000"/>
              </a:lnSpc>
              <a:defRPr sz="3000"/>
            </a:lvl1pPr>
          </a:lstStyle>
          <a:p>
            <a:r>
              <a:rPr lang="cs-CZ"/>
              <a:t>Click to edit Master title style</a:t>
            </a:r>
            <a:endParaRPr lang="de-DE"/>
          </a:p>
        </p:txBody>
      </p:sp>
      <p:sp>
        <p:nvSpPr>
          <p:cNvPr id="5123" name="Rectangle 3"/>
          <p:cNvSpPr>
            <a:spLocks noGrp="1" noChangeArrowheads="1"/>
          </p:cNvSpPr>
          <p:nvPr>
            <p:ph type="subTitle" idx="1"/>
          </p:nvPr>
        </p:nvSpPr>
        <p:spPr>
          <a:xfrm>
            <a:off x="3833813" y="5221288"/>
            <a:ext cx="6265862" cy="1150937"/>
          </a:xfrm>
          <a:ln algn="ctr"/>
        </p:spPr>
        <p:txBody>
          <a:bodyPr/>
          <a:lstStyle>
            <a:lvl1pPr>
              <a:spcBef>
                <a:spcPct val="0"/>
              </a:spcBef>
              <a:defRPr sz="2100"/>
            </a:lvl1pPr>
          </a:lstStyle>
          <a:p>
            <a:r>
              <a:rPr lang="cs-CZ"/>
              <a:t>Click to edit Master subtitle style</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7"/>
          <p:cNvSpPr>
            <a:spLocks noGrp="1" noChangeArrowheads="1"/>
          </p:cNvSpPr>
          <p:nvPr>
            <p:ph type="dt" sz="half" idx="10"/>
          </p:nvPr>
        </p:nvSpPr>
        <p:spPr>
          <a:ln/>
        </p:spPr>
        <p:txBody>
          <a:bodyPr/>
          <a:lstStyle>
            <a:lvl1pPr>
              <a:defRPr/>
            </a:lvl1pPr>
          </a:lstStyle>
          <a:p>
            <a:fld id="{24A1DCE2-BDC2-4F69-89DB-933AE7389632}" type="datetime1">
              <a:rPr lang="de-DE"/>
              <a:pPr/>
              <a:t>18.04.2012</a:t>
            </a:fld>
            <a:endParaRPr lang="de-DE"/>
          </a:p>
        </p:txBody>
      </p:sp>
      <p:sp>
        <p:nvSpPr>
          <p:cNvPr id="5"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4775" y="365125"/>
            <a:ext cx="2376488" cy="6221413"/>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592138" y="365125"/>
            <a:ext cx="6980237" cy="6221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7"/>
          <p:cNvSpPr>
            <a:spLocks noGrp="1" noChangeArrowheads="1"/>
          </p:cNvSpPr>
          <p:nvPr>
            <p:ph type="dt" sz="half" idx="10"/>
          </p:nvPr>
        </p:nvSpPr>
        <p:spPr>
          <a:ln/>
        </p:spPr>
        <p:txBody>
          <a:bodyPr/>
          <a:lstStyle>
            <a:lvl1pPr>
              <a:defRPr/>
            </a:lvl1pPr>
          </a:lstStyle>
          <a:p>
            <a:fld id="{28FB4C5B-DFE6-49F3-AF89-F0BB7E733789}" type="datetime1">
              <a:rPr lang="de-DE"/>
              <a:pPr/>
              <a:t>18.04.2012</a:t>
            </a:fld>
            <a:endParaRPr lang="de-DE"/>
          </a:p>
        </p:txBody>
      </p:sp>
      <p:sp>
        <p:nvSpPr>
          <p:cNvPr id="5"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92138" y="365125"/>
            <a:ext cx="9509125" cy="863600"/>
          </a:xfrm>
        </p:spPr>
        <p:txBody>
          <a:bodyPr/>
          <a:lstStyle/>
          <a:p>
            <a:r>
              <a:rPr lang="en-US" smtClean="0"/>
              <a:t>Click to edit Master title style</a:t>
            </a:r>
            <a:endParaRPr lang="cs-CZ"/>
          </a:p>
        </p:txBody>
      </p:sp>
      <p:sp>
        <p:nvSpPr>
          <p:cNvPr id="3" name="Table Placeholder 2"/>
          <p:cNvSpPr>
            <a:spLocks noGrp="1"/>
          </p:cNvSpPr>
          <p:nvPr>
            <p:ph type="tbl" idx="1"/>
          </p:nvPr>
        </p:nvSpPr>
        <p:spPr>
          <a:xfrm>
            <a:off x="592138" y="1620838"/>
            <a:ext cx="9509125" cy="4965700"/>
          </a:xfrm>
        </p:spPr>
        <p:txBody>
          <a:bodyPr/>
          <a:lstStyle/>
          <a:p>
            <a:pPr lvl="0"/>
            <a:endParaRPr lang="cs-CZ" noProof="0"/>
          </a:p>
        </p:txBody>
      </p:sp>
      <p:sp>
        <p:nvSpPr>
          <p:cNvPr id="4" name="Rectangle 17"/>
          <p:cNvSpPr>
            <a:spLocks noGrp="1" noChangeArrowheads="1"/>
          </p:cNvSpPr>
          <p:nvPr>
            <p:ph type="dt" sz="half" idx="10"/>
          </p:nvPr>
        </p:nvSpPr>
        <p:spPr>
          <a:ln/>
        </p:spPr>
        <p:txBody>
          <a:bodyPr/>
          <a:lstStyle>
            <a:lvl1pPr>
              <a:defRPr/>
            </a:lvl1pPr>
          </a:lstStyle>
          <a:p>
            <a:fld id="{728E75D7-9F85-4961-8F81-21FF71FB5034}" type="datetime1">
              <a:rPr lang="de-DE"/>
              <a:pPr/>
              <a:t>18.04.2012</a:t>
            </a:fld>
            <a:endParaRPr lang="de-DE"/>
          </a:p>
        </p:txBody>
      </p:sp>
      <p:sp>
        <p:nvSpPr>
          <p:cNvPr id="5"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92138" y="365125"/>
            <a:ext cx="9509125" cy="863600"/>
          </a:xfrm>
        </p:spPr>
        <p:txBody>
          <a:bodyPr/>
          <a:lstStyle/>
          <a:p>
            <a:r>
              <a:rPr lang="en-US" smtClean="0"/>
              <a:t>Click to edit Master title style</a:t>
            </a:r>
            <a:endParaRPr lang="cs-CZ"/>
          </a:p>
        </p:txBody>
      </p:sp>
      <p:sp>
        <p:nvSpPr>
          <p:cNvPr id="3" name="Text Placeholder 2"/>
          <p:cNvSpPr>
            <a:spLocks noGrp="1"/>
          </p:cNvSpPr>
          <p:nvPr>
            <p:ph type="body" sz="half" idx="1"/>
          </p:nvPr>
        </p:nvSpPr>
        <p:spPr>
          <a:xfrm>
            <a:off x="592138" y="1620838"/>
            <a:ext cx="4678362"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quarter" idx="2"/>
          </p:nvPr>
        </p:nvSpPr>
        <p:spPr>
          <a:xfrm>
            <a:off x="5422900" y="1620838"/>
            <a:ext cx="4678363"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Content Placeholder 4"/>
          <p:cNvSpPr>
            <a:spLocks noGrp="1"/>
          </p:cNvSpPr>
          <p:nvPr>
            <p:ph sz="quarter" idx="3"/>
          </p:nvPr>
        </p:nvSpPr>
        <p:spPr>
          <a:xfrm>
            <a:off x="5422900" y="4179888"/>
            <a:ext cx="4678363"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Rectangle 17"/>
          <p:cNvSpPr>
            <a:spLocks noGrp="1" noChangeArrowheads="1"/>
          </p:cNvSpPr>
          <p:nvPr>
            <p:ph type="dt" sz="half" idx="10"/>
          </p:nvPr>
        </p:nvSpPr>
        <p:spPr>
          <a:ln/>
        </p:spPr>
        <p:txBody>
          <a:bodyPr/>
          <a:lstStyle>
            <a:lvl1pPr>
              <a:defRPr/>
            </a:lvl1pPr>
          </a:lstStyle>
          <a:p>
            <a:fld id="{DFFAC322-A159-49F0-90B0-CE598F19CF66}" type="datetime1">
              <a:rPr lang="de-DE"/>
              <a:pPr/>
              <a:t>18.04.2012</a:t>
            </a:fld>
            <a:endParaRPr lang="de-DE"/>
          </a:p>
        </p:txBody>
      </p:sp>
      <p:sp>
        <p:nvSpPr>
          <p:cNvPr id="7"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92138" y="365125"/>
            <a:ext cx="9509125" cy="863600"/>
          </a:xfrm>
        </p:spPr>
        <p:txBody>
          <a:bodyPr/>
          <a:lstStyle/>
          <a:p>
            <a:r>
              <a:rPr lang="en-US" smtClean="0"/>
              <a:t>Click to edit Master title style</a:t>
            </a:r>
            <a:endParaRPr lang="cs-CZ"/>
          </a:p>
        </p:txBody>
      </p:sp>
      <p:sp>
        <p:nvSpPr>
          <p:cNvPr id="3" name="Content Placeholder 2"/>
          <p:cNvSpPr>
            <a:spLocks noGrp="1"/>
          </p:cNvSpPr>
          <p:nvPr>
            <p:ph sz="quarter" idx="1"/>
          </p:nvPr>
        </p:nvSpPr>
        <p:spPr>
          <a:xfrm>
            <a:off x="592138" y="1620838"/>
            <a:ext cx="4678362"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quarter" idx="2"/>
          </p:nvPr>
        </p:nvSpPr>
        <p:spPr>
          <a:xfrm>
            <a:off x="5422900" y="1620838"/>
            <a:ext cx="4678363"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Content Placeholder 4"/>
          <p:cNvSpPr>
            <a:spLocks noGrp="1"/>
          </p:cNvSpPr>
          <p:nvPr>
            <p:ph sz="quarter" idx="3"/>
          </p:nvPr>
        </p:nvSpPr>
        <p:spPr>
          <a:xfrm>
            <a:off x="592138" y="4179888"/>
            <a:ext cx="4678362"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Content Placeholder 5"/>
          <p:cNvSpPr>
            <a:spLocks noGrp="1"/>
          </p:cNvSpPr>
          <p:nvPr>
            <p:ph sz="quarter" idx="4"/>
          </p:nvPr>
        </p:nvSpPr>
        <p:spPr>
          <a:xfrm>
            <a:off x="5422900" y="4179888"/>
            <a:ext cx="4678363" cy="2406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17"/>
          <p:cNvSpPr>
            <a:spLocks noGrp="1" noChangeArrowheads="1"/>
          </p:cNvSpPr>
          <p:nvPr>
            <p:ph type="dt" sz="half" idx="10"/>
          </p:nvPr>
        </p:nvSpPr>
        <p:spPr>
          <a:ln/>
        </p:spPr>
        <p:txBody>
          <a:bodyPr/>
          <a:lstStyle>
            <a:lvl1pPr>
              <a:defRPr/>
            </a:lvl1pPr>
          </a:lstStyle>
          <a:p>
            <a:fld id="{C2633C0F-D626-4A4E-8A81-F80425771C2B}" type="datetime1">
              <a:rPr lang="de-DE"/>
              <a:pPr/>
              <a:t>18.04.2012</a:t>
            </a:fld>
            <a:endParaRPr lang="de-DE"/>
          </a:p>
        </p:txBody>
      </p:sp>
      <p:sp>
        <p:nvSpPr>
          <p:cNvPr id="8"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2138" y="365125"/>
            <a:ext cx="9509125" cy="863600"/>
          </a:xfrm>
        </p:spPr>
        <p:txBody>
          <a:bodyPr/>
          <a:lstStyle/>
          <a:p>
            <a:r>
              <a:rPr lang="en-US" smtClean="0"/>
              <a:t>Click to edit Master title style</a:t>
            </a:r>
            <a:endParaRPr lang="cs-CZ"/>
          </a:p>
        </p:txBody>
      </p:sp>
      <p:sp>
        <p:nvSpPr>
          <p:cNvPr id="3" name="Text Placeholder 2"/>
          <p:cNvSpPr>
            <a:spLocks noGrp="1"/>
          </p:cNvSpPr>
          <p:nvPr>
            <p:ph type="body" sz="half" idx="1"/>
          </p:nvPr>
        </p:nvSpPr>
        <p:spPr>
          <a:xfrm>
            <a:off x="592138" y="1620838"/>
            <a:ext cx="4678362"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422900" y="1620838"/>
            <a:ext cx="4678363"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17"/>
          <p:cNvSpPr>
            <a:spLocks noGrp="1" noChangeArrowheads="1"/>
          </p:cNvSpPr>
          <p:nvPr>
            <p:ph type="dt" sz="half" idx="10"/>
          </p:nvPr>
        </p:nvSpPr>
        <p:spPr>
          <a:ln/>
        </p:spPr>
        <p:txBody>
          <a:bodyPr/>
          <a:lstStyle>
            <a:lvl1pPr>
              <a:defRPr/>
            </a:lvl1pPr>
          </a:lstStyle>
          <a:p>
            <a:fld id="{7AADD969-C500-4A1B-B5F8-31444FF83E90}" type="datetime1">
              <a:rPr lang="de-DE"/>
              <a:pPr/>
              <a:t>18.04.2012</a:t>
            </a:fld>
            <a:endParaRPr lang="de-DE"/>
          </a:p>
        </p:txBody>
      </p:sp>
      <p:sp>
        <p:nvSpPr>
          <p:cNvPr id="6"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688" y="2349500"/>
            <a:ext cx="9090025" cy="1620838"/>
          </a:xfrm>
        </p:spPr>
        <p:txBody>
          <a:bodyPr/>
          <a:lstStyle/>
          <a:p>
            <a:r>
              <a:rPr lang="en-US" smtClean="0"/>
              <a:t>Click to edit Master title style</a:t>
            </a:r>
            <a:endParaRPr lang="cs-CZ"/>
          </a:p>
        </p:txBody>
      </p:sp>
      <p:sp>
        <p:nvSpPr>
          <p:cNvPr id="3" name="Subtitle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15"/>
          <p:cNvSpPr>
            <a:spLocks noGrp="1" noChangeArrowheads="1"/>
          </p:cNvSpPr>
          <p:nvPr>
            <p:ph type="dt" sz="half" idx="10"/>
          </p:nvPr>
        </p:nvSpPr>
        <p:spPr>
          <a:ln/>
        </p:spPr>
        <p:txBody>
          <a:bodyPr/>
          <a:lstStyle>
            <a:lvl1pPr>
              <a:defRPr/>
            </a:lvl1pPr>
          </a:lstStyle>
          <a:p>
            <a:fld id="{33112513-A2BA-4F16-80C9-C5C7514EA174}" type="datetime1">
              <a:rPr lang="de-DE"/>
              <a:pPr/>
              <a:t>18.04.2012</a:t>
            </a:fld>
            <a:endParaRPr lang="de-DE"/>
          </a:p>
        </p:txBody>
      </p:sp>
      <p:sp>
        <p:nvSpPr>
          <p:cNvPr id="5"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5"/>
          <p:cNvSpPr>
            <a:spLocks noGrp="1" noChangeArrowheads="1"/>
          </p:cNvSpPr>
          <p:nvPr>
            <p:ph type="dt" sz="half" idx="10"/>
          </p:nvPr>
        </p:nvSpPr>
        <p:spPr>
          <a:ln/>
        </p:spPr>
        <p:txBody>
          <a:bodyPr/>
          <a:lstStyle>
            <a:lvl1pPr>
              <a:defRPr/>
            </a:lvl1pPr>
          </a:lstStyle>
          <a:p>
            <a:fld id="{260684FA-CFF6-4EFB-B9F2-610FC1A9C828}" type="datetime1">
              <a:rPr lang="de-DE"/>
              <a:pPr/>
              <a:t>18.04.2012</a:t>
            </a:fld>
            <a:endParaRPr lang="de-DE"/>
          </a:p>
        </p:txBody>
      </p:sp>
      <p:sp>
        <p:nvSpPr>
          <p:cNvPr id="5"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550" y="4859338"/>
            <a:ext cx="9090025" cy="15017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
          <p:cNvSpPr>
            <a:spLocks noGrp="1" noChangeArrowheads="1"/>
          </p:cNvSpPr>
          <p:nvPr>
            <p:ph type="dt" sz="half" idx="10"/>
          </p:nvPr>
        </p:nvSpPr>
        <p:spPr>
          <a:ln/>
        </p:spPr>
        <p:txBody>
          <a:bodyPr/>
          <a:lstStyle>
            <a:lvl1pPr>
              <a:defRPr/>
            </a:lvl1pPr>
          </a:lstStyle>
          <a:p>
            <a:fld id="{E8A666E3-5230-47EA-B045-510C49F9F7DB}" type="datetime1">
              <a:rPr lang="de-DE"/>
              <a:pPr/>
              <a:t>18.04.2012</a:t>
            </a:fld>
            <a:endParaRPr lang="de-DE"/>
          </a:p>
        </p:txBody>
      </p:sp>
      <p:sp>
        <p:nvSpPr>
          <p:cNvPr id="5"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593725" y="1619250"/>
            <a:ext cx="4676775"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422900" y="1619250"/>
            <a:ext cx="4676775"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15"/>
          <p:cNvSpPr>
            <a:spLocks noGrp="1" noChangeArrowheads="1"/>
          </p:cNvSpPr>
          <p:nvPr>
            <p:ph type="dt" sz="half" idx="10"/>
          </p:nvPr>
        </p:nvSpPr>
        <p:spPr>
          <a:ln/>
        </p:spPr>
        <p:txBody>
          <a:bodyPr/>
          <a:lstStyle>
            <a:lvl1pPr>
              <a:defRPr/>
            </a:lvl1pPr>
          </a:lstStyle>
          <a:p>
            <a:fld id="{51A405CB-F298-4555-A6C2-4A7539906EDD}" type="datetime1">
              <a:rPr lang="de-DE"/>
              <a:pPr/>
              <a:t>18.04.2012</a:t>
            </a:fld>
            <a:endParaRPr lang="de-DE"/>
          </a:p>
        </p:txBody>
      </p:sp>
      <p:sp>
        <p:nvSpPr>
          <p:cNvPr id="6"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7"/>
          <p:cNvSpPr>
            <a:spLocks noGrp="1" noChangeArrowheads="1"/>
          </p:cNvSpPr>
          <p:nvPr>
            <p:ph type="dt" sz="half" idx="10"/>
          </p:nvPr>
        </p:nvSpPr>
        <p:spPr>
          <a:ln/>
        </p:spPr>
        <p:txBody>
          <a:bodyPr/>
          <a:lstStyle>
            <a:lvl1pPr>
              <a:defRPr/>
            </a:lvl1pPr>
          </a:lstStyle>
          <a:p>
            <a:fld id="{CD153529-E813-45DA-BA8C-70CF78D3386B}" type="datetime1">
              <a:rPr lang="de-DE"/>
              <a:pPr/>
              <a:t>18.04.2012</a:t>
            </a:fld>
            <a:endParaRPr lang="de-DE"/>
          </a:p>
        </p:txBody>
      </p:sp>
      <p:sp>
        <p:nvSpPr>
          <p:cNvPr id="5"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988" y="303213"/>
            <a:ext cx="9623425" cy="1260475"/>
          </a:xfrm>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15"/>
          <p:cNvSpPr>
            <a:spLocks noGrp="1" noChangeArrowheads="1"/>
          </p:cNvSpPr>
          <p:nvPr>
            <p:ph type="dt" sz="half" idx="10"/>
          </p:nvPr>
        </p:nvSpPr>
        <p:spPr>
          <a:ln/>
        </p:spPr>
        <p:txBody>
          <a:bodyPr/>
          <a:lstStyle>
            <a:lvl1pPr>
              <a:defRPr/>
            </a:lvl1pPr>
          </a:lstStyle>
          <a:p>
            <a:fld id="{66FD74E3-435C-4C28-9F11-FCA082ED6368}" type="datetime1">
              <a:rPr lang="de-DE"/>
              <a:pPr/>
              <a:t>18.04.2012</a:t>
            </a:fld>
            <a:endParaRPr lang="de-DE"/>
          </a:p>
        </p:txBody>
      </p:sp>
      <p:sp>
        <p:nvSpPr>
          <p:cNvPr id="8"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15"/>
          <p:cNvSpPr>
            <a:spLocks noGrp="1" noChangeArrowheads="1"/>
          </p:cNvSpPr>
          <p:nvPr>
            <p:ph type="dt" sz="half" idx="10"/>
          </p:nvPr>
        </p:nvSpPr>
        <p:spPr>
          <a:ln/>
        </p:spPr>
        <p:txBody>
          <a:bodyPr/>
          <a:lstStyle>
            <a:lvl1pPr>
              <a:defRPr/>
            </a:lvl1pPr>
          </a:lstStyle>
          <a:p>
            <a:fld id="{284A5A08-D2EC-40CE-9D52-1F95C472637E}" type="datetime1">
              <a:rPr lang="de-DE"/>
              <a:pPr/>
              <a:t>18.04.2012</a:t>
            </a:fld>
            <a:endParaRPr lang="de-DE"/>
          </a:p>
        </p:txBody>
      </p:sp>
      <p:sp>
        <p:nvSpPr>
          <p:cNvPr id="4"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p:cNvSpPr>
            <a:spLocks noGrp="1" noChangeArrowheads="1"/>
          </p:cNvSpPr>
          <p:nvPr>
            <p:ph type="dt" sz="half" idx="10"/>
          </p:nvPr>
        </p:nvSpPr>
        <p:spPr>
          <a:ln/>
        </p:spPr>
        <p:txBody>
          <a:bodyPr/>
          <a:lstStyle>
            <a:lvl1pPr>
              <a:defRPr/>
            </a:lvl1pPr>
          </a:lstStyle>
          <a:p>
            <a:fld id="{4B2939E0-796C-48CE-8375-5B4FF2052949}" type="datetime1">
              <a:rPr lang="de-DE"/>
              <a:pPr/>
              <a:t>18.04.2012</a:t>
            </a:fld>
            <a:endParaRPr lang="de-DE"/>
          </a:p>
        </p:txBody>
      </p:sp>
      <p:sp>
        <p:nvSpPr>
          <p:cNvPr id="3"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988" y="301625"/>
            <a:ext cx="3517900" cy="1281113"/>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dt" sz="half" idx="10"/>
          </p:nvPr>
        </p:nvSpPr>
        <p:spPr>
          <a:ln/>
        </p:spPr>
        <p:txBody>
          <a:bodyPr/>
          <a:lstStyle>
            <a:lvl1pPr>
              <a:defRPr/>
            </a:lvl1pPr>
          </a:lstStyle>
          <a:p>
            <a:fld id="{F2BDF2A5-0D87-4A69-B2A1-42BEB1F0209F}" type="datetime1">
              <a:rPr lang="de-DE"/>
              <a:pPr/>
              <a:t>18.04.2012</a:t>
            </a:fld>
            <a:endParaRPr lang="de-DE"/>
          </a:p>
        </p:txBody>
      </p:sp>
      <p:sp>
        <p:nvSpPr>
          <p:cNvPr id="6"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500" y="5292725"/>
            <a:ext cx="6416675" cy="625475"/>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Text Placeholder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dt" sz="half" idx="10"/>
          </p:nvPr>
        </p:nvSpPr>
        <p:spPr>
          <a:ln/>
        </p:spPr>
        <p:txBody>
          <a:bodyPr/>
          <a:lstStyle>
            <a:lvl1pPr>
              <a:defRPr/>
            </a:lvl1pPr>
          </a:lstStyle>
          <a:p>
            <a:fld id="{67D9A23A-2359-4787-A589-5696CA68E6E6}" type="datetime1">
              <a:rPr lang="de-DE"/>
              <a:pPr/>
              <a:t>18.04.2012</a:t>
            </a:fld>
            <a:endParaRPr lang="de-DE"/>
          </a:p>
        </p:txBody>
      </p:sp>
      <p:sp>
        <p:nvSpPr>
          <p:cNvPr id="6"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5"/>
          <p:cNvSpPr>
            <a:spLocks noGrp="1" noChangeArrowheads="1"/>
          </p:cNvSpPr>
          <p:nvPr>
            <p:ph type="dt" sz="half" idx="10"/>
          </p:nvPr>
        </p:nvSpPr>
        <p:spPr>
          <a:ln/>
        </p:spPr>
        <p:txBody>
          <a:bodyPr/>
          <a:lstStyle>
            <a:lvl1pPr>
              <a:defRPr/>
            </a:lvl1pPr>
          </a:lstStyle>
          <a:p>
            <a:fld id="{70057866-49E4-4C4C-88D1-66B9EBFFD230}" type="datetime1">
              <a:rPr lang="de-DE"/>
              <a:pPr/>
              <a:t>18.04.2012</a:t>
            </a:fld>
            <a:endParaRPr lang="de-DE"/>
          </a:p>
        </p:txBody>
      </p:sp>
      <p:sp>
        <p:nvSpPr>
          <p:cNvPr id="5"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4775" y="365125"/>
            <a:ext cx="2376488" cy="6237288"/>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592138" y="365125"/>
            <a:ext cx="6980237" cy="6237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15"/>
          <p:cNvSpPr>
            <a:spLocks noGrp="1" noChangeArrowheads="1"/>
          </p:cNvSpPr>
          <p:nvPr>
            <p:ph type="dt" sz="half" idx="10"/>
          </p:nvPr>
        </p:nvSpPr>
        <p:spPr>
          <a:ln/>
        </p:spPr>
        <p:txBody>
          <a:bodyPr/>
          <a:lstStyle>
            <a:lvl1pPr>
              <a:defRPr/>
            </a:lvl1pPr>
          </a:lstStyle>
          <a:p>
            <a:fld id="{691EF5D3-F93E-48F8-B5AD-DA71709EBFF6}" type="datetime1">
              <a:rPr lang="de-DE"/>
              <a:pPr/>
              <a:t>18.04.2012</a:t>
            </a:fld>
            <a:endParaRPr lang="de-DE"/>
          </a:p>
        </p:txBody>
      </p:sp>
      <p:sp>
        <p:nvSpPr>
          <p:cNvPr id="5" name="Rectangle 16"/>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550" y="4859338"/>
            <a:ext cx="9090025" cy="15017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fld id="{2E82800E-4019-4B30-AA3C-D6ACB1756F7A}" type="datetime1">
              <a:rPr lang="de-DE"/>
              <a:pPr/>
              <a:t>18.04.2012</a:t>
            </a:fld>
            <a:endParaRPr lang="de-DE"/>
          </a:p>
        </p:txBody>
      </p:sp>
      <p:sp>
        <p:nvSpPr>
          <p:cNvPr id="5"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592138" y="1620838"/>
            <a:ext cx="4678362"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422900" y="1620838"/>
            <a:ext cx="4678363"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17"/>
          <p:cNvSpPr>
            <a:spLocks noGrp="1" noChangeArrowheads="1"/>
          </p:cNvSpPr>
          <p:nvPr>
            <p:ph type="dt" sz="half" idx="10"/>
          </p:nvPr>
        </p:nvSpPr>
        <p:spPr>
          <a:ln/>
        </p:spPr>
        <p:txBody>
          <a:bodyPr/>
          <a:lstStyle>
            <a:lvl1pPr>
              <a:defRPr/>
            </a:lvl1pPr>
          </a:lstStyle>
          <a:p>
            <a:fld id="{4677396F-D047-4C35-B4BB-32F27D64B6F3}" type="datetime1">
              <a:rPr lang="de-DE"/>
              <a:pPr/>
              <a:t>18.04.2012</a:t>
            </a:fld>
            <a:endParaRPr lang="de-DE"/>
          </a:p>
        </p:txBody>
      </p:sp>
      <p:sp>
        <p:nvSpPr>
          <p:cNvPr id="6"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988" y="303213"/>
            <a:ext cx="9623425" cy="1260475"/>
          </a:xfrm>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17"/>
          <p:cNvSpPr>
            <a:spLocks noGrp="1" noChangeArrowheads="1"/>
          </p:cNvSpPr>
          <p:nvPr>
            <p:ph type="dt" sz="half" idx="10"/>
          </p:nvPr>
        </p:nvSpPr>
        <p:spPr>
          <a:ln/>
        </p:spPr>
        <p:txBody>
          <a:bodyPr/>
          <a:lstStyle>
            <a:lvl1pPr>
              <a:defRPr/>
            </a:lvl1pPr>
          </a:lstStyle>
          <a:p>
            <a:fld id="{957F52CE-B95D-4944-96FC-2CCB502D5AA9}" type="datetime1">
              <a:rPr lang="de-DE"/>
              <a:pPr/>
              <a:t>18.04.2012</a:t>
            </a:fld>
            <a:endParaRPr lang="de-DE"/>
          </a:p>
        </p:txBody>
      </p:sp>
      <p:sp>
        <p:nvSpPr>
          <p:cNvPr id="8"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17"/>
          <p:cNvSpPr>
            <a:spLocks noGrp="1" noChangeArrowheads="1"/>
          </p:cNvSpPr>
          <p:nvPr>
            <p:ph type="dt" sz="half" idx="10"/>
          </p:nvPr>
        </p:nvSpPr>
        <p:spPr>
          <a:ln/>
        </p:spPr>
        <p:txBody>
          <a:bodyPr/>
          <a:lstStyle>
            <a:lvl1pPr>
              <a:defRPr/>
            </a:lvl1pPr>
          </a:lstStyle>
          <a:p>
            <a:fld id="{1179E774-DFCF-4A3A-9F10-F956DF15CB73}" type="datetime1">
              <a:rPr lang="de-DE"/>
              <a:pPr/>
              <a:t>18.04.2012</a:t>
            </a:fld>
            <a:endParaRPr lang="de-DE"/>
          </a:p>
        </p:txBody>
      </p:sp>
      <p:sp>
        <p:nvSpPr>
          <p:cNvPr id="4"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fld id="{DD9BADF0-AF87-42A2-BBEA-E3B56DB5A3AA}" type="datetime1">
              <a:rPr lang="de-DE"/>
              <a:pPr/>
              <a:t>18.04.2012</a:t>
            </a:fld>
            <a:endParaRPr lang="de-DE"/>
          </a:p>
        </p:txBody>
      </p:sp>
      <p:sp>
        <p:nvSpPr>
          <p:cNvPr id="3"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988" y="301625"/>
            <a:ext cx="3517900" cy="1281113"/>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fld id="{18E87DB7-F415-40DB-AC3C-8B0D42401210}" type="datetime1">
              <a:rPr lang="de-DE"/>
              <a:pPr/>
              <a:t>18.04.2012</a:t>
            </a:fld>
            <a:endParaRPr lang="de-DE"/>
          </a:p>
        </p:txBody>
      </p:sp>
      <p:sp>
        <p:nvSpPr>
          <p:cNvPr id="6"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500" y="5292725"/>
            <a:ext cx="6416675" cy="625475"/>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Text Placeholder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fld id="{EF10AC30-03C0-4F8E-835D-DDA595BB6141}" type="datetime1">
              <a:rPr lang="de-DE"/>
              <a:pPr/>
              <a:t>18.04.2012</a:t>
            </a:fld>
            <a:endParaRPr lang="de-DE"/>
          </a:p>
        </p:txBody>
      </p:sp>
      <p:sp>
        <p:nvSpPr>
          <p:cNvPr id="6" name="Rectangle 18"/>
          <p:cNvSpPr>
            <a:spLocks noGrp="1" noChangeArrowheads="1"/>
          </p:cNvSpPr>
          <p:nvPr>
            <p:ph type="ftr" sz="quarter" idx="11"/>
          </p:nvPr>
        </p:nvSpPr>
        <p:spPr>
          <a:ln/>
        </p:spPr>
        <p:txBody>
          <a:bodyPr/>
          <a:lstStyle>
            <a:lvl1pPr>
              <a:defRPr/>
            </a:lvl1pPr>
          </a:lstStyle>
          <a:p>
            <a:r>
              <a:rPr lang="de-DE"/>
              <a:t>Ernst &amp; Young</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gray">
          <a:xfrm>
            <a:off x="592138" y="365125"/>
            <a:ext cx="9509125" cy="863600"/>
          </a:xfrm>
          <a:prstGeom prst="rect">
            <a:avLst/>
          </a:prstGeom>
          <a:noFill/>
          <a:ln w="9525">
            <a:noFill/>
            <a:miter lim="800000"/>
            <a:headEnd/>
            <a:tailEnd/>
          </a:ln>
        </p:spPr>
        <p:txBody>
          <a:bodyPr vert="horz" wrap="square" lIns="0" tIns="39180" rIns="0" bIns="0" numCol="1" anchor="t" anchorCtr="0" compatLnSpc="1">
            <a:prstTxWarp prst="textNoShape">
              <a:avLst/>
            </a:prstTxWarp>
          </a:bodyPr>
          <a:lstStyle/>
          <a:p>
            <a:pPr lvl="0"/>
            <a:r>
              <a:rPr lang="cs-CZ" smtClean="0"/>
              <a:t>You can change the style by clicking</a:t>
            </a:r>
            <a:endParaRPr lang="de-DE" smtClean="0"/>
          </a:p>
        </p:txBody>
      </p:sp>
      <p:sp>
        <p:nvSpPr>
          <p:cNvPr id="118787" name="Rectangle 3"/>
          <p:cNvSpPr>
            <a:spLocks noGrp="1" noChangeArrowheads="1"/>
          </p:cNvSpPr>
          <p:nvPr>
            <p:ph type="body" idx="1"/>
          </p:nvPr>
        </p:nvSpPr>
        <p:spPr bwMode="gray">
          <a:xfrm>
            <a:off x="592138" y="1620838"/>
            <a:ext cx="9509125" cy="4965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You can change the style by clicking</a:t>
            </a:r>
            <a:endParaRPr lang="de-DE" smtClean="0"/>
          </a:p>
          <a:p>
            <a:pPr lvl="1"/>
            <a:r>
              <a:rPr lang="cs-CZ" smtClean="0"/>
              <a:t>Second level</a:t>
            </a:r>
            <a:endParaRPr lang="de-DE" smtClean="0"/>
          </a:p>
          <a:p>
            <a:pPr lvl="2"/>
            <a:r>
              <a:rPr lang="cs-CZ" smtClean="0"/>
              <a:t>Third level</a:t>
            </a:r>
            <a:endParaRPr lang="de-DE" smtClean="0"/>
          </a:p>
          <a:p>
            <a:pPr lvl="3"/>
            <a:r>
              <a:rPr lang="cs-CZ" smtClean="0"/>
              <a:t>Fourth level</a:t>
            </a:r>
            <a:endParaRPr lang="de-DE" smtClean="0"/>
          </a:p>
          <a:p>
            <a:pPr lvl="4"/>
            <a:r>
              <a:rPr lang="cs-CZ" smtClean="0"/>
              <a:t>Fifth level</a:t>
            </a:r>
            <a:endParaRPr lang="de-DE" smtClean="0"/>
          </a:p>
        </p:txBody>
      </p:sp>
      <p:sp>
        <p:nvSpPr>
          <p:cNvPr id="4102" name="Rectangle 6"/>
          <p:cNvSpPr>
            <a:spLocks noChangeArrowheads="1"/>
          </p:cNvSpPr>
          <p:nvPr/>
        </p:nvSpPr>
        <p:spPr bwMode="gray">
          <a:xfrm>
            <a:off x="2105025" y="6973888"/>
            <a:ext cx="777875" cy="227012"/>
          </a:xfrm>
          <a:prstGeom prst="rect">
            <a:avLst/>
          </a:prstGeom>
          <a:noFill/>
          <a:ln w="9525">
            <a:noFill/>
            <a:miter lim="800000"/>
            <a:headEnd/>
            <a:tailEnd/>
          </a:ln>
          <a:effectLst/>
        </p:spPr>
        <p:txBody>
          <a:bodyPr lIns="0" tIns="0" rIns="0" bIns="0"/>
          <a:lstStyle/>
          <a:p>
            <a:pPr defTabSz="995363">
              <a:defRPr/>
            </a:pPr>
            <a:r>
              <a:rPr lang="de-DE" sz="1100">
                <a:solidFill>
                  <a:srgbClr val="000000"/>
                </a:solidFill>
              </a:rPr>
              <a:t>Page </a:t>
            </a:r>
            <a:fld id="{E5F95D82-DAEF-43A1-BD67-BB820C9A4390}" type="slidenum">
              <a:rPr lang="de-DE" sz="1100">
                <a:solidFill>
                  <a:srgbClr val="000000"/>
                </a:solidFill>
              </a:rPr>
              <a:pPr defTabSz="995363">
                <a:defRPr/>
              </a:pPr>
              <a:t>‹#›</a:t>
            </a:fld>
            <a:endParaRPr lang="de-DE" sz="1100">
              <a:solidFill>
                <a:srgbClr val="000000"/>
              </a:solidFill>
            </a:endParaRPr>
          </a:p>
        </p:txBody>
      </p:sp>
      <p:sp>
        <p:nvSpPr>
          <p:cNvPr id="4103" name="Line 7"/>
          <p:cNvSpPr>
            <a:spLocks noChangeShapeType="1"/>
          </p:cNvSpPr>
          <p:nvPr/>
        </p:nvSpPr>
        <p:spPr bwMode="gray">
          <a:xfrm>
            <a:off x="592138" y="1262063"/>
            <a:ext cx="9509125" cy="0"/>
          </a:xfrm>
          <a:prstGeom prst="line">
            <a:avLst/>
          </a:prstGeom>
          <a:noFill/>
          <a:ln w="19050">
            <a:solidFill>
              <a:schemeClr val="folHlink"/>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sp>
        <p:nvSpPr>
          <p:cNvPr id="4113" name="Rectangle 17"/>
          <p:cNvSpPr>
            <a:spLocks noGrp="1" noChangeArrowheads="1"/>
          </p:cNvSpPr>
          <p:nvPr>
            <p:ph type="dt" sz="half" idx="2"/>
          </p:nvPr>
        </p:nvSpPr>
        <p:spPr bwMode="gray">
          <a:xfrm>
            <a:off x="592138" y="6973888"/>
            <a:ext cx="1346200" cy="23653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defRPr sz="1100">
                <a:solidFill>
                  <a:srgbClr val="000000"/>
                </a:solidFill>
              </a:defRPr>
            </a:lvl1pPr>
          </a:lstStyle>
          <a:p>
            <a:fld id="{62D9A0AA-82AB-421E-BEBD-7C3010ADC542}" type="datetime1">
              <a:rPr lang="de-DE"/>
              <a:pPr/>
              <a:t>18.04.2012</a:t>
            </a:fld>
            <a:endParaRPr lang="de-DE"/>
          </a:p>
        </p:txBody>
      </p:sp>
      <p:sp>
        <p:nvSpPr>
          <p:cNvPr id="4114" name="Rectangle 18"/>
          <p:cNvSpPr>
            <a:spLocks noGrp="1" noChangeArrowheads="1"/>
          </p:cNvSpPr>
          <p:nvPr>
            <p:ph type="ftr" sz="quarter" idx="3"/>
          </p:nvPr>
        </p:nvSpPr>
        <p:spPr bwMode="gray">
          <a:xfrm>
            <a:off x="3273425" y="6973888"/>
            <a:ext cx="1770063" cy="21590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defRPr sz="1100">
                <a:solidFill>
                  <a:srgbClr val="000000"/>
                </a:solidFill>
              </a:defRPr>
            </a:lvl1pPr>
          </a:lstStyle>
          <a:p>
            <a:r>
              <a:rPr lang="de-DE"/>
              <a:t>Ernst &amp; Young</a:t>
            </a:r>
          </a:p>
        </p:txBody>
      </p:sp>
      <p:sp>
        <p:nvSpPr>
          <p:cNvPr id="4242" name="Line 146"/>
          <p:cNvSpPr>
            <a:spLocks noChangeShapeType="1"/>
          </p:cNvSpPr>
          <p:nvPr/>
        </p:nvSpPr>
        <p:spPr bwMode="gray">
          <a:xfrm>
            <a:off x="592138" y="6804025"/>
            <a:ext cx="9509125" cy="0"/>
          </a:xfrm>
          <a:prstGeom prst="line">
            <a:avLst/>
          </a:prstGeom>
          <a:noFill/>
          <a:ln w="6350">
            <a:solidFill>
              <a:srgbClr val="646464"/>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sp>
        <p:nvSpPr>
          <p:cNvPr id="4259" name="Line 163"/>
          <p:cNvSpPr>
            <a:spLocks noChangeShapeType="1"/>
          </p:cNvSpPr>
          <p:nvPr/>
        </p:nvSpPr>
        <p:spPr bwMode="gray">
          <a:xfrm>
            <a:off x="592138" y="365125"/>
            <a:ext cx="9509125" cy="0"/>
          </a:xfrm>
          <a:prstGeom prst="line">
            <a:avLst/>
          </a:prstGeom>
          <a:noFill/>
          <a:ln w="6350">
            <a:solidFill>
              <a:srgbClr val="646464"/>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grpSp>
        <p:nvGrpSpPr>
          <p:cNvPr id="118794" name="Group 164"/>
          <p:cNvGrpSpPr>
            <a:grpSpLocks noChangeAspect="1"/>
          </p:cNvGrpSpPr>
          <p:nvPr/>
        </p:nvGrpSpPr>
        <p:grpSpPr bwMode="auto">
          <a:xfrm>
            <a:off x="8659813" y="6996113"/>
            <a:ext cx="1441450" cy="322262"/>
            <a:chOff x="238" y="431"/>
            <a:chExt cx="3856" cy="866"/>
          </a:xfrm>
        </p:grpSpPr>
        <p:sp>
          <p:nvSpPr>
            <p:cNvPr id="4261" name="AutoShape 165"/>
            <p:cNvSpPr>
              <a:spLocks noChangeAspect="1" noChangeArrowheads="1" noTextEdit="1"/>
            </p:cNvSpPr>
            <p:nvPr userDrawn="1"/>
          </p:nvSpPr>
          <p:spPr bwMode="auto">
            <a:xfrm>
              <a:off x="238" y="431"/>
              <a:ext cx="3856" cy="866"/>
            </a:xfrm>
            <a:prstGeom prst="rect">
              <a:avLst/>
            </a:prstGeom>
            <a:noFill/>
            <a:ln w="9525">
              <a:noFill/>
              <a:miter lim="800000"/>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2" name="Freeform 166"/>
            <p:cNvSpPr>
              <a:spLocks noEditPoints="1"/>
            </p:cNvSpPr>
            <p:nvPr userDrawn="1"/>
          </p:nvSpPr>
          <p:spPr bwMode="auto">
            <a:xfrm>
              <a:off x="238" y="431"/>
              <a:ext cx="488" cy="405"/>
            </a:xfrm>
            <a:custGeom>
              <a:avLst/>
              <a:gdLst/>
              <a:ahLst/>
              <a:cxnLst>
                <a:cxn ang="0">
                  <a:pos x="380" y="0"/>
                </a:cxn>
                <a:cxn ang="0">
                  <a:pos x="320" y="294"/>
                </a:cxn>
                <a:cxn ang="0">
                  <a:pos x="248" y="294"/>
                </a:cxn>
                <a:cxn ang="0">
                  <a:pos x="306" y="0"/>
                </a:cxn>
                <a:cxn ang="0">
                  <a:pos x="380" y="0"/>
                </a:cxn>
                <a:cxn ang="0">
                  <a:pos x="270" y="0"/>
                </a:cxn>
                <a:cxn ang="0">
                  <a:pos x="254" y="72"/>
                </a:cxn>
                <a:cxn ang="0">
                  <a:pos x="66" y="72"/>
                </a:cxn>
                <a:cxn ang="0">
                  <a:pos x="80" y="0"/>
                </a:cxn>
                <a:cxn ang="0">
                  <a:pos x="270" y="0"/>
                </a:cxn>
                <a:cxn ang="0">
                  <a:pos x="488" y="0"/>
                </a:cxn>
                <a:cxn ang="0">
                  <a:pos x="408" y="406"/>
                </a:cxn>
                <a:cxn ang="0">
                  <a:pos x="0" y="406"/>
                </a:cxn>
                <a:cxn ang="0">
                  <a:pos x="16" y="332"/>
                </a:cxn>
                <a:cxn ang="0">
                  <a:pos x="352" y="332"/>
                </a:cxn>
                <a:cxn ang="0">
                  <a:pos x="418" y="0"/>
                </a:cxn>
                <a:cxn ang="0">
                  <a:pos x="488" y="0"/>
                </a:cxn>
                <a:cxn ang="0">
                  <a:pos x="248" y="112"/>
                </a:cxn>
                <a:cxn ang="0">
                  <a:pos x="234" y="184"/>
                </a:cxn>
                <a:cxn ang="0">
                  <a:pos x="44" y="184"/>
                </a:cxn>
                <a:cxn ang="0">
                  <a:pos x="58" y="112"/>
                </a:cxn>
                <a:cxn ang="0">
                  <a:pos x="248" y="112"/>
                </a:cxn>
                <a:cxn ang="0">
                  <a:pos x="226" y="222"/>
                </a:cxn>
                <a:cxn ang="0">
                  <a:pos x="212" y="294"/>
                </a:cxn>
                <a:cxn ang="0">
                  <a:pos x="22" y="294"/>
                </a:cxn>
                <a:cxn ang="0">
                  <a:pos x="36" y="222"/>
                </a:cxn>
                <a:cxn ang="0">
                  <a:pos x="226" y="222"/>
                </a:cxn>
              </a:cxnLst>
              <a:rect l="0" t="0" r="r" b="b"/>
              <a:pathLst>
                <a:path w="488" h="406">
                  <a:moveTo>
                    <a:pt x="380" y="0"/>
                  </a:moveTo>
                  <a:lnTo>
                    <a:pt x="320" y="294"/>
                  </a:lnTo>
                  <a:lnTo>
                    <a:pt x="248" y="294"/>
                  </a:lnTo>
                  <a:lnTo>
                    <a:pt x="306" y="0"/>
                  </a:lnTo>
                  <a:lnTo>
                    <a:pt x="380" y="0"/>
                  </a:lnTo>
                  <a:close/>
                  <a:moveTo>
                    <a:pt x="270" y="0"/>
                  </a:moveTo>
                  <a:lnTo>
                    <a:pt x="254" y="72"/>
                  </a:lnTo>
                  <a:lnTo>
                    <a:pt x="66" y="72"/>
                  </a:lnTo>
                  <a:lnTo>
                    <a:pt x="80" y="0"/>
                  </a:lnTo>
                  <a:lnTo>
                    <a:pt x="270" y="0"/>
                  </a:lnTo>
                  <a:close/>
                  <a:moveTo>
                    <a:pt x="488" y="0"/>
                  </a:moveTo>
                  <a:lnTo>
                    <a:pt x="408" y="406"/>
                  </a:lnTo>
                  <a:lnTo>
                    <a:pt x="0" y="406"/>
                  </a:lnTo>
                  <a:lnTo>
                    <a:pt x="16" y="332"/>
                  </a:lnTo>
                  <a:lnTo>
                    <a:pt x="352" y="332"/>
                  </a:lnTo>
                  <a:lnTo>
                    <a:pt x="418" y="0"/>
                  </a:lnTo>
                  <a:lnTo>
                    <a:pt x="488" y="0"/>
                  </a:lnTo>
                  <a:close/>
                  <a:moveTo>
                    <a:pt x="248" y="112"/>
                  </a:moveTo>
                  <a:lnTo>
                    <a:pt x="234" y="184"/>
                  </a:lnTo>
                  <a:lnTo>
                    <a:pt x="44" y="184"/>
                  </a:lnTo>
                  <a:lnTo>
                    <a:pt x="58" y="112"/>
                  </a:lnTo>
                  <a:lnTo>
                    <a:pt x="248" y="112"/>
                  </a:lnTo>
                  <a:close/>
                  <a:moveTo>
                    <a:pt x="226" y="222"/>
                  </a:moveTo>
                  <a:lnTo>
                    <a:pt x="212" y="294"/>
                  </a:lnTo>
                  <a:lnTo>
                    <a:pt x="22" y="294"/>
                  </a:lnTo>
                  <a:lnTo>
                    <a:pt x="36" y="222"/>
                  </a:lnTo>
                  <a:lnTo>
                    <a:pt x="226" y="22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3" name="Freeform 167"/>
            <p:cNvSpPr>
              <a:spLocks noEditPoints="1"/>
            </p:cNvSpPr>
            <p:nvPr userDrawn="1"/>
          </p:nvSpPr>
          <p:spPr bwMode="auto">
            <a:xfrm>
              <a:off x="799" y="431"/>
              <a:ext cx="3295" cy="414"/>
            </a:xfrm>
            <a:custGeom>
              <a:avLst/>
              <a:gdLst/>
              <a:ahLst/>
              <a:cxnLst>
                <a:cxn ang="0">
                  <a:pos x="2128" y="390"/>
                </a:cxn>
                <a:cxn ang="0">
                  <a:pos x="2062" y="248"/>
                </a:cxn>
                <a:cxn ang="0">
                  <a:pos x="2184" y="128"/>
                </a:cxn>
                <a:cxn ang="0">
                  <a:pos x="2256" y="214"/>
                </a:cxn>
                <a:cxn ang="0">
                  <a:pos x="3110" y="112"/>
                </a:cxn>
                <a:cxn ang="0">
                  <a:pos x="2984" y="254"/>
                </a:cxn>
                <a:cxn ang="0">
                  <a:pos x="3026" y="386"/>
                </a:cxn>
                <a:cxn ang="0">
                  <a:pos x="3270" y="274"/>
                </a:cxn>
                <a:cxn ang="0">
                  <a:pos x="3126" y="386"/>
                </a:cxn>
                <a:cxn ang="0">
                  <a:pos x="3052" y="300"/>
                </a:cxn>
                <a:cxn ang="0">
                  <a:pos x="3160" y="128"/>
                </a:cxn>
                <a:cxn ang="0">
                  <a:pos x="3262" y="160"/>
                </a:cxn>
                <a:cxn ang="0">
                  <a:pos x="2952" y="106"/>
                </a:cxn>
                <a:cxn ang="0">
                  <a:pos x="2970" y="104"/>
                </a:cxn>
                <a:cxn ang="0">
                  <a:pos x="2568" y="336"/>
                </a:cxn>
                <a:cxn ang="0">
                  <a:pos x="2444" y="378"/>
                </a:cxn>
                <a:cxn ang="0">
                  <a:pos x="2446" y="110"/>
                </a:cxn>
                <a:cxn ang="0">
                  <a:pos x="2356" y="360"/>
                </a:cxn>
                <a:cxn ang="0">
                  <a:pos x="2466" y="414"/>
                </a:cxn>
                <a:cxn ang="0">
                  <a:pos x="2654" y="108"/>
                </a:cxn>
                <a:cxn ang="0">
                  <a:pos x="2152" y="102"/>
                </a:cxn>
                <a:cxn ang="0">
                  <a:pos x="2004" y="216"/>
                </a:cxn>
                <a:cxn ang="0">
                  <a:pos x="2008" y="364"/>
                </a:cxn>
                <a:cxn ang="0">
                  <a:pos x="2160" y="412"/>
                </a:cxn>
                <a:cxn ang="0">
                  <a:pos x="2312" y="296"/>
                </a:cxn>
                <a:cxn ang="0">
                  <a:pos x="2304" y="146"/>
                </a:cxn>
                <a:cxn ang="0">
                  <a:pos x="1908" y="182"/>
                </a:cxn>
                <a:cxn ang="0">
                  <a:pos x="1922" y="224"/>
                </a:cxn>
                <a:cxn ang="0">
                  <a:pos x="1608" y="296"/>
                </a:cxn>
                <a:cxn ang="0">
                  <a:pos x="1612" y="140"/>
                </a:cxn>
                <a:cxn ang="0">
                  <a:pos x="1522" y="92"/>
                </a:cxn>
                <a:cxn ang="0">
                  <a:pos x="1454" y="206"/>
                </a:cxn>
                <a:cxn ang="0">
                  <a:pos x="1364" y="344"/>
                </a:cxn>
                <a:cxn ang="0">
                  <a:pos x="1442" y="410"/>
                </a:cxn>
                <a:cxn ang="0">
                  <a:pos x="1662" y="226"/>
                </a:cxn>
                <a:cxn ang="0">
                  <a:pos x="1240" y="134"/>
                </a:cxn>
                <a:cxn ang="0">
                  <a:pos x="1038" y="104"/>
                </a:cxn>
                <a:cxn ang="0">
                  <a:pos x="892" y="164"/>
                </a:cxn>
                <a:cxn ang="0">
                  <a:pos x="960" y="296"/>
                </a:cxn>
                <a:cxn ang="0">
                  <a:pos x="958" y="380"/>
                </a:cxn>
                <a:cxn ang="0">
                  <a:pos x="872" y="350"/>
                </a:cxn>
                <a:cxn ang="0">
                  <a:pos x="962" y="408"/>
                </a:cxn>
                <a:cxn ang="0">
                  <a:pos x="1044" y="302"/>
                </a:cxn>
                <a:cxn ang="0">
                  <a:pos x="940" y="184"/>
                </a:cxn>
                <a:cxn ang="0">
                  <a:pos x="994" y="124"/>
                </a:cxn>
                <a:cxn ang="0">
                  <a:pos x="1046" y="162"/>
                </a:cxn>
                <a:cxn ang="0">
                  <a:pos x="782" y="308"/>
                </a:cxn>
                <a:cxn ang="0">
                  <a:pos x="840" y="108"/>
                </a:cxn>
                <a:cxn ang="0">
                  <a:pos x="454" y="252"/>
                </a:cxn>
                <a:cxn ang="0">
                  <a:pos x="516" y="140"/>
                </a:cxn>
                <a:cxn ang="0">
                  <a:pos x="228" y="406"/>
                </a:cxn>
                <a:cxn ang="0">
                  <a:pos x="204" y="212"/>
                </a:cxn>
                <a:cxn ang="0">
                  <a:pos x="136" y="170"/>
                </a:cxn>
                <a:cxn ang="0">
                  <a:pos x="80" y="0"/>
                </a:cxn>
                <a:cxn ang="0">
                  <a:pos x="1520" y="126"/>
                </a:cxn>
                <a:cxn ang="0">
                  <a:pos x="1574" y="140"/>
                </a:cxn>
                <a:cxn ang="0">
                  <a:pos x="1484" y="378"/>
                </a:cxn>
                <a:cxn ang="0">
                  <a:pos x="1432" y="304"/>
                </a:cxn>
                <a:cxn ang="0">
                  <a:pos x="1508" y="372"/>
                </a:cxn>
                <a:cxn ang="0">
                  <a:pos x="392" y="136"/>
                </a:cxn>
                <a:cxn ang="0">
                  <a:pos x="452" y="186"/>
                </a:cxn>
              </a:cxnLst>
              <a:rect l="0" t="0" r="r" b="b"/>
              <a:pathLst>
                <a:path w="3294" h="414">
                  <a:moveTo>
                    <a:pt x="2222" y="330"/>
                  </a:moveTo>
                  <a:lnTo>
                    <a:pt x="2222" y="330"/>
                  </a:lnTo>
                  <a:lnTo>
                    <a:pt x="2212" y="344"/>
                  </a:lnTo>
                  <a:lnTo>
                    <a:pt x="2202" y="356"/>
                  </a:lnTo>
                  <a:lnTo>
                    <a:pt x="2192" y="366"/>
                  </a:lnTo>
                  <a:lnTo>
                    <a:pt x="2180" y="376"/>
                  </a:lnTo>
                  <a:lnTo>
                    <a:pt x="2168" y="382"/>
                  </a:lnTo>
                  <a:lnTo>
                    <a:pt x="2154" y="386"/>
                  </a:lnTo>
                  <a:lnTo>
                    <a:pt x="2142" y="390"/>
                  </a:lnTo>
                  <a:lnTo>
                    <a:pt x="2128" y="390"/>
                  </a:lnTo>
                  <a:lnTo>
                    <a:pt x="2128" y="390"/>
                  </a:lnTo>
                  <a:lnTo>
                    <a:pt x="2110" y="390"/>
                  </a:lnTo>
                  <a:lnTo>
                    <a:pt x="2096" y="386"/>
                  </a:lnTo>
                  <a:lnTo>
                    <a:pt x="2082" y="378"/>
                  </a:lnTo>
                  <a:lnTo>
                    <a:pt x="2072" y="370"/>
                  </a:lnTo>
                  <a:lnTo>
                    <a:pt x="2064" y="358"/>
                  </a:lnTo>
                  <a:lnTo>
                    <a:pt x="2058" y="344"/>
                  </a:lnTo>
                  <a:lnTo>
                    <a:pt x="2056" y="328"/>
                  </a:lnTo>
                  <a:lnTo>
                    <a:pt x="2054" y="308"/>
                  </a:lnTo>
                  <a:lnTo>
                    <a:pt x="2054" y="308"/>
                  </a:lnTo>
                  <a:lnTo>
                    <a:pt x="2056" y="278"/>
                  </a:lnTo>
                  <a:lnTo>
                    <a:pt x="2062" y="248"/>
                  </a:lnTo>
                  <a:lnTo>
                    <a:pt x="2074" y="220"/>
                  </a:lnTo>
                  <a:lnTo>
                    <a:pt x="2088" y="192"/>
                  </a:lnTo>
                  <a:lnTo>
                    <a:pt x="2088" y="192"/>
                  </a:lnTo>
                  <a:lnTo>
                    <a:pt x="2098" y="176"/>
                  </a:lnTo>
                  <a:lnTo>
                    <a:pt x="2110" y="164"/>
                  </a:lnTo>
                  <a:lnTo>
                    <a:pt x="2120" y="152"/>
                  </a:lnTo>
                  <a:lnTo>
                    <a:pt x="2132" y="144"/>
                  </a:lnTo>
                  <a:lnTo>
                    <a:pt x="2144" y="136"/>
                  </a:lnTo>
                  <a:lnTo>
                    <a:pt x="2158" y="132"/>
                  </a:lnTo>
                  <a:lnTo>
                    <a:pt x="2170" y="128"/>
                  </a:lnTo>
                  <a:lnTo>
                    <a:pt x="2184" y="128"/>
                  </a:lnTo>
                  <a:lnTo>
                    <a:pt x="2184" y="128"/>
                  </a:lnTo>
                  <a:lnTo>
                    <a:pt x="2202" y="128"/>
                  </a:lnTo>
                  <a:lnTo>
                    <a:pt x="2216" y="134"/>
                  </a:lnTo>
                  <a:lnTo>
                    <a:pt x="2228" y="142"/>
                  </a:lnTo>
                  <a:lnTo>
                    <a:pt x="2240" y="154"/>
                  </a:lnTo>
                  <a:lnTo>
                    <a:pt x="2240" y="154"/>
                  </a:lnTo>
                  <a:lnTo>
                    <a:pt x="2246" y="168"/>
                  </a:lnTo>
                  <a:lnTo>
                    <a:pt x="2252" y="182"/>
                  </a:lnTo>
                  <a:lnTo>
                    <a:pt x="2256" y="198"/>
                  </a:lnTo>
                  <a:lnTo>
                    <a:pt x="2256" y="214"/>
                  </a:lnTo>
                  <a:lnTo>
                    <a:pt x="2256" y="214"/>
                  </a:lnTo>
                  <a:lnTo>
                    <a:pt x="2254" y="244"/>
                  </a:lnTo>
                  <a:lnTo>
                    <a:pt x="2248" y="274"/>
                  </a:lnTo>
                  <a:lnTo>
                    <a:pt x="2238" y="302"/>
                  </a:lnTo>
                  <a:lnTo>
                    <a:pt x="2222" y="330"/>
                  </a:lnTo>
                  <a:lnTo>
                    <a:pt x="2222" y="330"/>
                  </a:lnTo>
                  <a:close/>
                  <a:moveTo>
                    <a:pt x="3190" y="98"/>
                  </a:moveTo>
                  <a:lnTo>
                    <a:pt x="3190" y="98"/>
                  </a:lnTo>
                  <a:lnTo>
                    <a:pt x="3168" y="100"/>
                  </a:lnTo>
                  <a:lnTo>
                    <a:pt x="3148" y="102"/>
                  </a:lnTo>
                  <a:lnTo>
                    <a:pt x="3128" y="106"/>
                  </a:lnTo>
                  <a:lnTo>
                    <a:pt x="3110" y="112"/>
                  </a:lnTo>
                  <a:lnTo>
                    <a:pt x="3092" y="120"/>
                  </a:lnTo>
                  <a:lnTo>
                    <a:pt x="3074" y="130"/>
                  </a:lnTo>
                  <a:lnTo>
                    <a:pt x="3058" y="140"/>
                  </a:lnTo>
                  <a:lnTo>
                    <a:pt x="3044" y="154"/>
                  </a:lnTo>
                  <a:lnTo>
                    <a:pt x="3044" y="154"/>
                  </a:lnTo>
                  <a:lnTo>
                    <a:pt x="3028" y="168"/>
                  </a:lnTo>
                  <a:lnTo>
                    <a:pt x="3016" y="184"/>
                  </a:lnTo>
                  <a:lnTo>
                    <a:pt x="3004" y="200"/>
                  </a:lnTo>
                  <a:lnTo>
                    <a:pt x="2996" y="218"/>
                  </a:lnTo>
                  <a:lnTo>
                    <a:pt x="2988" y="236"/>
                  </a:lnTo>
                  <a:lnTo>
                    <a:pt x="2984" y="254"/>
                  </a:lnTo>
                  <a:lnTo>
                    <a:pt x="2980" y="274"/>
                  </a:lnTo>
                  <a:lnTo>
                    <a:pt x="2980" y="294"/>
                  </a:lnTo>
                  <a:lnTo>
                    <a:pt x="2980" y="294"/>
                  </a:lnTo>
                  <a:lnTo>
                    <a:pt x="2980" y="308"/>
                  </a:lnTo>
                  <a:lnTo>
                    <a:pt x="2982" y="322"/>
                  </a:lnTo>
                  <a:lnTo>
                    <a:pt x="2986" y="334"/>
                  </a:lnTo>
                  <a:lnTo>
                    <a:pt x="2990" y="346"/>
                  </a:lnTo>
                  <a:lnTo>
                    <a:pt x="2998" y="358"/>
                  </a:lnTo>
                  <a:lnTo>
                    <a:pt x="3006" y="368"/>
                  </a:lnTo>
                  <a:lnTo>
                    <a:pt x="3014" y="376"/>
                  </a:lnTo>
                  <a:lnTo>
                    <a:pt x="3026" y="386"/>
                  </a:lnTo>
                  <a:lnTo>
                    <a:pt x="3026" y="386"/>
                  </a:lnTo>
                  <a:lnTo>
                    <a:pt x="3048" y="398"/>
                  </a:lnTo>
                  <a:lnTo>
                    <a:pt x="3072" y="408"/>
                  </a:lnTo>
                  <a:lnTo>
                    <a:pt x="3098" y="414"/>
                  </a:lnTo>
                  <a:lnTo>
                    <a:pt x="3126" y="414"/>
                  </a:lnTo>
                  <a:lnTo>
                    <a:pt x="3126" y="414"/>
                  </a:lnTo>
                  <a:lnTo>
                    <a:pt x="3152" y="414"/>
                  </a:lnTo>
                  <a:lnTo>
                    <a:pt x="3180" y="410"/>
                  </a:lnTo>
                  <a:lnTo>
                    <a:pt x="3212" y="402"/>
                  </a:lnTo>
                  <a:lnTo>
                    <a:pt x="3246" y="392"/>
                  </a:lnTo>
                  <a:lnTo>
                    <a:pt x="3270" y="274"/>
                  </a:lnTo>
                  <a:lnTo>
                    <a:pt x="3270" y="274"/>
                  </a:lnTo>
                  <a:lnTo>
                    <a:pt x="3240" y="276"/>
                  </a:lnTo>
                  <a:lnTo>
                    <a:pt x="3240" y="276"/>
                  </a:lnTo>
                  <a:lnTo>
                    <a:pt x="3222" y="276"/>
                  </a:lnTo>
                  <a:lnTo>
                    <a:pt x="3206" y="272"/>
                  </a:lnTo>
                  <a:lnTo>
                    <a:pt x="3188" y="372"/>
                  </a:lnTo>
                  <a:lnTo>
                    <a:pt x="3188" y="372"/>
                  </a:lnTo>
                  <a:lnTo>
                    <a:pt x="3180" y="378"/>
                  </a:lnTo>
                  <a:lnTo>
                    <a:pt x="3166" y="384"/>
                  </a:lnTo>
                  <a:lnTo>
                    <a:pt x="3148" y="386"/>
                  </a:lnTo>
                  <a:lnTo>
                    <a:pt x="3126" y="386"/>
                  </a:lnTo>
                  <a:lnTo>
                    <a:pt x="3126" y="386"/>
                  </a:lnTo>
                  <a:lnTo>
                    <a:pt x="3108" y="386"/>
                  </a:lnTo>
                  <a:lnTo>
                    <a:pt x="3094" y="380"/>
                  </a:lnTo>
                  <a:lnTo>
                    <a:pt x="3080" y="372"/>
                  </a:lnTo>
                  <a:lnTo>
                    <a:pt x="3070" y="362"/>
                  </a:lnTo>
                  <a:lnTo>
                    <a:pt x="3070" y="362"/>
                  </a:lnTo>
                  <a:lnTo>
                    <a:pt x="3062" y="350"/>
                  </a:lnTo>
                  <a:lnTo>
                    <a:pt x="3056" y="336"/>
                  </a:lnTo>
                  <a:lnTo>
                    <a:pt x="3052" y="318"/>
                  </a:lnTo>
                  <a:lnTo>
                    <a:pt x="3052" y="300"/>
                  </a:lnTo>
                  <a:lnTo>
                    <a:pt x="3052" y="300"/>
                  </a:lnTo>
                  <a:lnTo>
                    <a:pt x="3054" y="270"/>
                  </a:lnTo>
                  <a:lnTo>
                    <a:pt x="3060" y="238"/>
                  </a:lnTo>
                  <a:lnTo>
                    <a:pt x="3072" y="210"/>
                  </a:lnTo>
                  <a:lnTo>
                    <a:pt x="3088" y="184"/>
                  </a:lnTo>
                  <a:lnTo>
                    <a:pt x="3088" y="184"/>
                  </a:lnTo>
                  <a:lnTo>
                    <a:pt x="3098" y="170"/>
                  </a:lnTo>
                  <a:lnTo>
                    <a:pt x="3108" y="158"/>
                  </a:lnTo>
                  <a:lnTo>
                    <a:pt x="3120" y="148"/>
                  </a:lnTo>
                  <a:lnTo>
                    <a:pt x="3132" y="140"/>
                  </a:lnTo>
                  <a:lnTo>
                    <a:pt x="3146" y="132"/>
                  </a:lnTo>
                  <a:lnTo>
                    <a:pt x="3160" y="128"/>
                  </a:lnTo>
                  <a:lnTo>
                    <a:pt x="3174" y="126"/>
                  </a:lnTo>
                  <a:lnTo>
                    <a:pt x="3190" y="124"/>
                  </a:lnTo>
                  <a:lnTo>
                    <a:pt x="3190" y="124"/>
                  </a:lnTo>
                  <a:lnTo>
                    <a:pt x="3200" y="126"/>
                  </a:lnTo>
                  <a:lnTo>
                    <a:pt x="3212" y="128"/>
                  </a:lnTo>
                  <a:lnTo>
                    <a:pt x="3224" y="132"/>
                  </a:lnTo>
                  <a:lnTo>
                    <a:pt x="3234" y="136"/>
                  </a:lnTo>
                  <a:lnTo>
                    <a:pt x="3234" y="136"/>
                  </a:lnTo>
                  <a:lnTo>
                    <a:pt x="3246" y="144"/>
                  </a:lnTo>
                  <a:lnTo>
                    <a:pt x="3256" y="152"/>
                  </a:lnTo>
                  <a:lnTo>
                    <a:pt x="3262" y="160"/>
                  </a:lnTo>
                  <a:lnTo>
                    <a:pt x="3268" y="170"/>
                  </a:lnTo>
                  <a:lnTo>
                    <a:pt x="3274" y="170"/>
                  </a:lnTo>
                  <a:lnTo>
                    <a:pt x="3294" y="128"/>
                  </a:lnTo>
                  <a:lnTo>
                    <a:pt x="3294" y="128"/>
                  </a:lnTo>
                  <a:lnTo>
                    <a:pt x="3284" y="120"/>
                  </a:lnTo>
                  <a:lnTo>
                    <a:pt x="3272" y="114"/>
                  </a:lnTo>
                  <a:lnTo>
                    <a:pt x="3248" y="106"/>
                  </a:lnTo>
                  <a:lnTo>
                    <a:pt x="3220" y="100"/>
                  </a:lnTo>
                  <a:lnTo>
                    <a:pt x="3190" y="98"/>
                  </a:lnTo>
                  <a:lnTo>
                    <a:pt x="3190" y="98"/>
                  </a:lnTo>
                  <a:close/>
                  <a:moveTo>
                    <a:pt x="2952" y="106"/>
                  </a:moveTo>
                  <a:lnTo>
                    <a:pt x="2952" y="106"/>
                  </a:lnTo>
                  <a:lnTo>
                    <a:pt x="2936" y="104"/>
                  </a:lnTo>
                  <a:lnTo>
                    <a:pt x="2896" y="306"/>
                  </a:lnTo>
                  <a:lnTo>
                    <a:pt x="2746" y="104"/>
                  </a:lnTo>
                  <a:lnTo>
                    <a:pt x="2706" y="104"/>
                  </a:lnTo>
                  <a:lnTo>
                    <a:pt x="2646" y="406"/>
                  </a:lnTo>
                  <a:lnTo>
                    <a:pt x="2682" y="406"/>
                  </a:lnTo>
                  <a:lnTo>
                    <a:pt x="2724" y="192"/>
                  </a:lnTo>
                  <a:lnTo>
                    <a:pt x="2878" y="406"/>
                  </a:lnTo>
                  <a:lnTo>
                    <a:pt x="2910" y="406"/>
                  </a:lnTo>
                  <a:lnTo>
                    <a:pt x="2970" y="104"/>
                  </a:lnTo>
                  <a:lnTo>
                    <a:pt x="2970" y="104"/>
                  </a:lnTo>
                  <a:lnTo>
                    <a:pt x="2952" y="106"/>
                  </a:lnTo>
                  <a:lnTo>
                    <a:pt x="2952" y="106"/>
                  </a:lnTo>
                  <a:close/>
                  <a:moveTo>
                    <a:pt x="2636" y="110"/>
                  </a:moveTo>
                  <a:lnTo>
                    <a:pt x="2636" y="110"/>
                  </a:lnTo>
                  <a:lnTo>
                    <a:pt x="2628" y="110"/>
                  </a:lnTo>
                  <a:lnTo>
                    <a:pt x="2620" y="108"/>
                  </a:lnTo>
                  <a:lnTo>
                    <a:pt x="2580" y="304"/>
                  </a:lnTo>
                  <a:lnTo>
                    <a:pt x="2580" y="304"/>
                  </a:lnTo>
                  <a:lnTo>
                    <a:pt x="2576" y="320"/>
                  </a:lnTo>
                  <a:lnTo>
                    <a:pt x="2568" y="336"/>
                  </a:lnTo>
                  <a:lnTo>
                    <a:pt x="2558" y="350"/>
                  </a:lnTo>
                  <a:lnTo>
                    <a:pt x="2546" y="364"/>
                  </a:lnTo>
                  <a:lnTo>
                    <a:pt x="2546" y="364"/>
                  </a:lnTo>
                  <a:lnTo>
                    <a:pt x="2532" y="374"/>
                  </a:lnTo>
                  <a:lnTo>
                    <a:pt x="2516" y="380"/>
                  </a:lnTo>
                  <a:lnTo>
                    <a:pt x="2500" y="386"/>
                  </a:lnTo>
                  <a:lnTo>
                    <a:pt x="2482" y="386"/>
                  </a:lnTo>
                  <a:lnTo>
                    <a:pt x="2482" y="386"/>
                  </a:lnTo>
                  <a:lnTo>
                    <a:pt x="2468" y="386"/>
                  </a:lnTo>
                  <a:lnTo>
                    <a:pt x="2456" y="382"/>
                  </a:lnTo>
                  <a:lnTo>
                    <a:pt x="2444" y="378"/>
                  </a:lnTo>
                  <a:lnTo>
                    <a:pt x="2434" y="370"/>
                  </a:lnTo>
                  <a:lnTo>
                    <a:pt x="2434" y="370"/>
                  </a:lnTo>
                  <a:lnTo>
                    <a:pt x="2426" y="360"/>
                  </a:lnTo>
                  <a:lnTo>
                    <a:pt x="2420" y="350"/>
                  </a:lnTo>
                  <a:lnTo>
                    <a:pt x="2418" y="338"/>
                  </a:lnTo>
                  <a:lnTo>
                    <a:pt x="2416" y="324"/>
                  </a:lnTo>
                  <a:lnTo>
                    <a:pt x="2416" y="324"/>
                  </a:lnTo>
                  <a:lnTo>
                    <a:pt x="2418" y="306"/>
                  </a:lnTo>
                  <a:lnTo>
                    <a:pt x="2456" y="108"/>
                  </a:lnTo>
                  <a:lnTo>
                    <a:pt x="2456" y="108"/>
                  </a:lnTo>
                  <a:lnTo>
                    <a:pt x="2446" y="110"/>
                  </a:lnTo>
                  <a:lnTo>
                    <a:pt x="2430" y="110"/>
                  </a:lnTo>
                  <a:lnTo>
                    <a:pt x="2430" y="110"/>
                  </a:lnTo>
                  <a:lnTo>
                    <a:pt x="2406" y="110"/>
                  </a:lnTo>
                  <a:lnTo>
                    <a:pt x="2390" y="108"/>
                  </a:lnTo>
                  <a:lnTo>
                    <a:pt x="2354" y="306"/>
                  </a:lnTo>
                  <a:lnTo>
                    <a:pt x="2354" y="306"/>
                  </a:lnTo>
                  <a:lnTo>
                    <a:pt x="2352" y="330"/>
                  </a:lnTo>
                  <a:lnTo>
                    <a:pt x="2352" y="330"/>
                  </a:lnTo>
                  <a:lnTo>
                    <a:pt x="2352" y="340"/>
                  </a:lnTo>
                  <a:lnTo>
                    <a:pt x="2354" y="350"/>
                  </a:lnTo>
                  <a:lnTo>
                    <a:pt x="2356" y="360"/>
                  </a:lnTo>
                  <a:lnTo>
                    <a:pt x="2360" y="370"/>
                  </a:lnTo>
                  <a:lnTo>
                    <a:pt x="2366" y="378"/>
                  </a:lnTo>
                  <a:lnTo>
                    <a:pt x="2372" y="384"/>
                  </a:lnTo>
                  <a:lnTo>
                    <a:pt x="2380" y="392"/>
                  </a:lnTo>
                  <a:lnTo>
                    <a:pt x="2388" y="396"/>
                  </a:lnTo>
                  <a:lnTo>
                    <a:pt x="2388" y="396"/>
                  </a:lnTo>
                  <a:lnTo>
                    <a:pt x="2404" y="404"/>
                  </a:lnTo>
                  <a:lnTo>
                    <a:pt x="2424" y="410"/>
                  </a:lnTo>
                  <a:lnTo>
                    <a:pt x="2444" y="414"/>
                  </a:lnTo>
                  <a:lnTo>
                    <a:pt x="2466" y="414"/>
                  </a:lnTo>
                  <a:lnTo>
                    <a:pt x="2466" y="414"/>
                  </a:lnTo>
                  <a:lnTo>
                    <a:pt x="2494" y="414"/>
                  </a:lnTo>
                  <a:lnTo>
                    <a:pt x="2518" y="408"/>
                  </a:lnTo>
                  <a:lnTo>
                    <a:pt x="2542" y="398"/>
                  </a:lnTo>
                  <a:lnTo>
                    <a:pt x="2562" y="386"/>
                  </a:lnTo>
                  <a:lnTo>
                    <a:pt x="2562" y="386"/>
                  </a:lnTo>
                  <a:lnTo>
                    <a:pt x="2580" y="370"/>
                  </a:lnTo>
                  <a:lnTo>
                    <a:pt x="2594" y="350"/>
                  </a:lnTo>
                  <a:lnTo>
                    <a:pt x="2606" y="328"/>
                  </a:lnTo>
                  <a:lnTo>
                    <a:pt x="2612" y="304"/>
                  </a:lnTo>
                  <a:lnTo>
                    <a:pt x="2654" y="108"/>
                  </a:lnTo>
                  <a:lnTo>
                    <a:pt x="2654" y="108"/>
                  </a:lnTo>
                  <a:lnTo>
                    <a:pt x="2636" y="110"/>
                  </a:lnTo>
                  <a:lnTo>
                    <a:pt x="2636" y="110"/>
                  </a:lnTo>
                  <a:close/>
                  <a:moveTo>
                    <a:pt x="2286" y="128"/>
                  </a:moveTo>
                  <a:lnTo>
                    <a:pt x="2286" y="128"/>
                  </a:lnTo>
                  <a:lnTo>
                    <a:pt x="2268" y="116"/>
                  </a:lnTo>
                  <a:lnTo>
                    <a:pt x="2244" y="106"/>
                  </a:lnTo>
                  <a:lnTo>
                    <a:pt x="2220" y="100"/>
                  </a:lnTo>
                  <a:lnTo>
                    <a:pt x="2190" y="98"/>
                  </a:lnTo>
                  <a:lnTo>
                    <a:pt x="2190" y="98"/>
                  </a:lnTo>
                  <a:lnTo>
                    <a:pt x="2170" y="100"/>
                  </a:lnTo>
                  <a:lnTo>
                    <a:pt x="2152" y="102"/>
                  </a:lnTo>
                  <a:lnTo>
                    <a:pt x="2132" y="106"/>
                  </a:lnTo>
                  <a:lnTo>
                    <a:pt x="2114" y="112"/>
                  </a:lnTo>
                  <a:lnTo>
                    <a:pt x="2098" y="120"/>
                  </a:lnTo>
                  <a:lnTo>
                    <a:pt x="2080" y="130"/>
                  </a:lnTo>
                  <a:lnTo>
                    <a:pt x="2064" y="140"/>
                  </a:lnTo>
                  <a:lnTo>
                    <a:pt x="2050" y="154"/>
                  </a:lnTo>
                  <a:lnTo>
                    <a:pt x="2050" y="154"/>
                  </a:lnTo>
                  <a:lnTo>
                    <a:pt x="2034" y="168"/>
                  </a:lnTo>
                  <a:lnTo>
                    <a:pt x="2022" y="184"/>
                  </a:lnTo>
                  <a:lnTo>
                    <a:pt x="2012" y="200"/>
                  </a:lnTo>
                  <a:lnTo>
                    <a:pt x="2004" y="216"/>
                  </a:lnTo>
                  <a:lnTo>
                    <a:pt x="1996" y="234"/>
                  </a:lnTo>
                  <a:lnTo>
                    <a:pt x="1992" y="252"/>
                  </a:lnTo>
                  <a:lnTo>
                    <a:pt x="1988" y="272"/>
                  </a:lnTo>
                  <a:lnTo>
                    <a:pt x="1988" y="292"/>
                  </a:lnTo>
                  <a:lnTo>
                    <a:pt x="1988" y="292"/>
                  </a:lnTo>
                  <a:lnTo>
                    <a:pt x="1988" y="306"/>
                  </a:lnTo>
                  <a:lnTo>
                    <a:pt x="1990" y="318"/>
                  </a:lnTo>
                  <a:lnTo>
                    <a:pt x="1992" y="332"/>
                  </a:lnTo>
                  <a:lnTo>
                    <a:pt x="1998" y="344"/>
                  </a:lnTo>
                  <a:lnTo>
                    <a:pt x="2002" y="354"/>
                  </a:lnTo>
                  <a:lnTo>
                    <a:pt x="2008" y="364"/>
                  </a:lnTo>
                  <a:lnTo>
                    <a:pt x="2016" y="374"/>
                  </a:lnTo>
                  <a:lnTo>
                    <a:pt x="2026" y="382"/>
                  </a:lnTo>
                  <a:lnTo>
                    <a:pt x="2026" y="382"/>
                  </a:lnTo>
                  <a:lnTo>
                    <a:pt x="2034" y="390"/>
                  </a:lnTo>
                  <a:lnTo>
                    <a:pt x="2046" y="396"/>
                  </a:lnTo>
                  <a:lnTo>
                    <a:pt x="2068" y="406"/>
                  </a:lnTo>
                  <a:lnTo>
                    <a:pt x="2092" y="412"/>
                  </a:lnTo>
                  <a:lnTo>
                    <a:pt x="2120" y="414"/>
                  </a:lnTo>
                  <a:lnTo>
                    <a:pt x="2120" y="414"/>
                  </a:lnTo>
                  <a:lnTo>
                    <a:pt x="2140" y="414"/>
                  </a:lnTo>
                  <a:lnTo>
                    <a:pt x="2160" y="412"/>
                  </a:lnTo>
                  <a:lnTo>
                    <a:pt x="2180" y="406"/>
                  </a:lnTo>
                  <a:lnTo>
                    <a:pt x="2198" y="400"/>
                  </a:lnTo>
                  <a:lnTo>
                    <a:pt x="2216" y="392"/>
                  </a:lnTo>
                  <a:lnTo>
                    <a:pt x="2234" y="384"/>
                  </a:lnTo>
                  <a:lnTo>
                    <a:pt x="2250" y="372"/>
                  </a:lnTo>
                  <a:lnTo>
                    <a:pt x="2266" y="358"/>
                  </a:lnTo>
                  <a:lnTo>
                    <a:pt x="2266" y="358"/>
                  </a:lnTo>
                  <a:lnTo>
                    <a:pt x="2280" y="344"/>
                  </a:lnTo>
                  <a:lnTo>
                    <a:pt x="2292" y="328"/>
                  </a:lnTo>
                  <a:lnTo>
                    <a:pt x="2302" y="312"/>
                  </a:lnTo>
                  <a:lnTo>
                    <a:pt x="2312" y="296"/>
                  </a:lnTo>
                  <a:lnTo>
                    <a:pt x="2318" y="278"/>
                  </a:lnTo>
                  <a:lnTo>
                    <a:pt x="2322" y="260"/>
                  </a:lnTo>
                  <a:lnTo>
                    <a:pt x="2326" y="240"/>
                  </a:lnTo>
                  <a:lnTo>
                    <a:pt x="2326" y="220"/>
                  </a:lnTo>
                  <a:lnTo>
                    <a:pt x="2326" y="220"/>
                  </a:lnTo>
                  <a:lnTo>
                    <a:pt x="2326" y="206"/>
                  </a:lnTo>
                  <a:lnTo>
                    <a:pt x="2324" y="192"/>
                  </a:lnTo>
                  <a:lnTo>
                    <a:pt x="2320" y="180"/>
                  </a:lnTo>
                  <a:lnTo>
                    <a:pt x="2316" y="168"/>
                  </a:lnTo>
                  <a:lnTo>
                    <a:pt x="2312" y="156"/>
                  </a:lnTo>
                  <a:lnTo>
                    <a:pt x="2304" y="146"/>
                  </a:lnTo>
                  <a:lnTo>
                    <a:pt x="2296" y="138"/>
                  </a:lnTo>
                  <a:lnTo>
                    <a:pt x="2286" y="128"/>
                  </a:lnTo>
                  <a:lnTo>
                    <a:pt x="2286" y="128"/>
                  </a:lnTo>
                  <a:close/>
                  <a:moveTo>
                    <a:pt x="2060" y="4"/>
                  </a:moveTo>
                  <a:lnTo>
                    <a:pt x="2060" y="4"/>
                  </a:lnTo>
                  <a:lnTo>
                    <a:pt x="2046" y="2"/>
                  </a:lnTo>
                  <a:lnTo>
                    <a:pt x="2034" y="0"/>
                  </a:lnTo>
                  <a:lnTo>
                    <a:pt x="2034" y="0"/>
                  </a:lnTo>
                  <a:lnTo>
                    <a:pt x="1970" y="96"/>
                  </a:lnTo>
                  <a:lnTo>
                    <a:pt x="1908" y="182"/>
                  </a:lnTo>
                  <a:lnTo>
                    <a:pt x="1908" y="182"/>
                  </a:lnTo>
                  <a:lnTo>
                    <a:pt x="1854" y="0"/>
                  </a:lnTo>
                  <a:lnTo>
                    <a:pt x="1854" y="0"/>
                  </a:lnTo>
                  <a:lnTo>
                    <a:pt x="1832" y="4"/>
                  </a:lnTo>
                  <a:lnTo>
                    <a:pt x="1810" y="6"/>
                  </a:lnTo>
                  <a:lnTo>
                    <a:pt x="1810" y="6"/>
                  </a:lnTo>
                  <a:lnTo>
                    <a:pt x="1780" y="4"/>
                  </a:lnTo>
                  <a:lnTo>
                    <a:pt x="1750" y="0"/>
                  </a:lnTo>
                  <a:lnTo>
                    <a:pt x="1832" y="232"/>
                  </a:lnTo>
                  <a:lnTo>
                    <a:pt x="1798" y="406"/>
                  </a:lnTo>
                  <a:lnTo>
                    <a:pt x="1888" y="406"/>
                  </a:lnTo>
                  <a:lnTo>
                    <a:pt x="1922" y="224"/>
                  </a:lnTo>
                  <a:lnTo>
                    <a:pt x="1922" y="224"/>
                  </a:lnTo>
                  <a:lnTo>
                    <a:pt x="2090" y="0"/>
                  </a:lnTo>
                  <a:lnTo>
                    <a:pt x="2090" y="0"/>
                  </a:lnTo>
                  <a:lnTo>
                    <a:pt x="2074" y="2"/>
                  </a:lnTo>
                  <a:lnTo>
                    <a:pt x="2060" y="4"/>
                  </a:lnTo>
                  <a:lnTo>
                    <a:pt x="2060" y="4"/>
                  </a:lnTo>
                  <a:close/>
                  <a:moveTo>
                    <a:pt x="1662" y="226"/>
                  </a:moveTo>
                  <a:lnTo>
                    <a:pt x="1662" y="226"/>
                  </a:lnTo>
                  <a:lnTo>
                    <a:pt x="1642" y="252"/>
                  </a:lnTo>
                  <a:lnTo>
                    <a:pt x="1624" y="276"/>
                  </a:lnTo>
                  <a:lnTo>
                    <a:pt x="1608" y="296"/>
                  </a:lnTo>
                  <a:lnTo>
                    <a:pt x="1592" y="312"/>
                  </a:lnTo>
                  <a:lnTo>
                    <a:pt x="1536" y="224"/>
                  </a:lnTo>
                  <a:lnTo>
                    <a:pt x="1536" y="224"/>
                  </a:lnTo>
                  <a:lnTo>
                    <a:pt x="1554" y="214"/>
                  </a:lnTo>
                  <a:lnTo>
                    <a:pt x="1568" y="204"/>
                  </a:lnTo>
                  <a:lnTo>
                    <a:pt x="1582" y="192"/>
                  </a:lnTo>
                  <a:lnTo>
                    <a:pt x="1592" y="182"/>
                  </a:lnTo>
                  <a:lnTo>
                    <a:pt x="1600" y="172"/>
                  </a:lnTo>
                  <a:lnTo>
                    <a:pt x="1606" y="162"/>
                  </a:lnTo>
                  <a:lnTo>
                    <a:pt x="1610" y="150"/>
                  </a:lnTo>
                  <a:lnTo>
                    <a:pt x="1612" y="140"/>
                  </a:lnTo>
                  <a:lnTo>
                    <a:pt x="1612" y="140"/>
                  </a:lnTo>
                  <a:lnTo>
                    <a:pt x="1610" y="130"/>
                  </a:lnTo>
                  <a:lnTo>
                    <a:pt x="1606" y="120"/>
                  </a:lnTo>
                  <a:lnTo>
                    <a:pt x="1602" y="110"/>
                  </a:lnTo>
                  <a:lnTo>
                    <a:pt x="1594" y="104"/>
                  </a:lnTo>
                  <a:lnTo>
                    <a:pt x="1584" y="98"/>
                  </a:lnTo>
                  <a:lnTo>
                    <a:pt x="1572" y="94"/>
                  </a:lnTo>
                  <a:lnTo>
                    <a:pt x="1558" y="92"/>
                  </a:lnTo>
                  <a:lnTo>
                    <a:pt x="1542" y="92"/>
                  </a:lnTo>
                  <a:lnTo>
                    <a:pt x="1542" y="92"/>
                  </a:lnTo>
                  <a:lnTo>
                    <a:pt x="1522" y="92"/>
                  </a:lnTo>
                  <a:lnTo>
                    <a:pt x="1506" y="96"/>
                  </a:lnTo>
                  <a:lnTo>
                    <a:pt x="1490" y="104"/>
                  </a:lnTo>
                  <a:lnTo>
                    <a:pt x="1476" y="114"/>
                  </a:lnTo>
                  <a:lnTo>
                    <a:pt x="1476" y="114"/>
                  </a:lnTo>
                  <a:lnTo>
                    <a:pt x="1464" y="126"/>
                  </a:lnTo>
                  <a:lnTo>
                    <a:pt x="1456" y="142"/>
                  </a:lnTo>
                  <a:lnTo>
                    <a:pt x="1450" y="158"/>
                  </a:lnTo>
                  <a:lnTo>
                    <a:pt x="1448" y="176"/>
                  </a:lnTo>
                  <a:lnTo>
                    <a:pt x="1448" y="176"/>
                  </a:lnTo>
                  <a:lnTo>
                    <a:pt x="1450" y="192"/>
                  </a:lnTo>
                  <a:lnTo>
                    <a:pt x="1454" y="206"/>
                  </a:lnTo>
                  <a:lnTo>
                    <a:pt x="1460" y="222"/>
                  </a:lnTo>
                  <a:lnTo>
                    <a:pt x="1468" y="238"/>
                  </a:lnTo>
                  <a:lnTo>
                    <a:pt x="1468" y="238"/>
                  </a:lnTo>
                  <a:lnTo>
                    <a:pt x="1444" y="250"/>
                  </a:lnTo>
                  <a:lnTo>
                    <a:pt x="1422" y="262"/>
                  </a:lnTo>
                  <a:lnTo>
                    <a:pt x="1404" y="276"/>
                  </a:lnTo>
                  <a:lnTo>
                    <a:pt x="1390" y="288"/>
                  </a:lnTo>
                  <a:lnTo>
                    <a:pt x="1380" y="302"/>
                  </a:lnTo>
                  <a:lnTo>
                    <a:pt x="1370" y="316"/>
                  </a:lnTo>
                  <a:lnTo>
                    <a:pt x="1366" y="330"/>
                  </a:lnTo>
                  <a:lnTo>
                    <a:pt x="1364" y="344"/>
                  </a:lnTo>
                  <a:lnTo>
                    <a:pt x="1364" y="344"/>
                  </a:lnTo>
                  <a:lnTo>
                    <a:pt x="1366" y="358"/>
                  </a:lnTo>
                  <a:lnTo>
                    <a:pt x="1370" y="372"/>
                  </a:lnTo>
                  <a:lnTo>
                    <a:pt x="1378" y="384"/>
                  </a:lnTo>
                  <a:lnTo>
                    <a:pt x="1388" y="394"/>
                  </a:lnTo>
                  <a:lnTo>
                    <a:pt x="1388" y="394"/>
                  </a:lnTo>
                  <a:lnTo>
                    <a:pt x="1398" y="400"/>
                  </a:lnTo>
                  <a:lnTo>
                    <a:pt x="1412" y="406"/>
                  </a:lnTo>
                  <a:lnTo>
                    <a:pt x="1426" y="408"/>
                  </a:lnTo>
                  <a:lnTo>
                    <a:pt x="1442" y="410"/>
                  </a:lnTo>
                  <a:lnTo>
                    <a:pt x="1442" y="410"/>
                  </a:lnTo>
                  <a:lnTo>
                    <a:pt x="1466" y="408"/>
                  </a:lnTo>
                  <a:lnTo>
                    <a:pt x="1492" y="400"/>
                  </a:lnTo>
                  <a:lnTo>
                    <a:pt x="1520" y="390"/>
                  </a:lnTo>
                  <a:lnTo>
                    <a:pt x="1548" y="374"/>
                  </a:lnTo>
                  <a:lnTo>
                    <a:pt x="1566" y="406"/>
                  </a:lnTo>
                  <a:lnTo>
                    <a:pt x="1654" y="406"/>
                  </a:lnTo>
                  <a:lnTo>
                    <a:pt x="1604" y="332"/>
                  </a:lnTo>
                  <a:lnTo>
                    <a:pt x="1604" y="332"/>
                  </a:lnTo>
                  <a:lnTo>
                    <a:pt x="1652" y="282"/>
                  </a:lnTo>
                  <a:lnTo>
                    <a:pt x="1682" y="252"/>
                  </a:lnTo>
                  <a:lnTo>
                    <a:pt x="1662" y="226"/>
                  </a:lnTo>
                  <a:close/>
                  <a:moveTo>
                    <a:pt x="1100" y="104"/>
                  </a:moveTo>
                  <a:lnTo>
                    <a:pt x="1100" y="104"/>
                  </a:lnTo>
                  <a:lnTo>
                    <a:pt x="1100" y="122"/>
                  </a:lnTo>
                  <a:lnTo>
                    <a:pt x="1096" y="132"/>
                  </a:lnTo>
                  <a:lnTo>
                    <a:pt x="1094" y="140"/>
                  </a:lnTo>
                  <a:lnTo>
                    <a:pt x="1094" y="140"/>
                  </a:lnTo>
                  <a:lnTo>
                    <a:pt x="1132" y="136"/>
                  </a:lnTo>
                  <a:lnTo>
                    <a:pt x="1174" y="134"/>
                  </a:lnTo>
                  <a:lnTo>
                    <a:pt x="1122" y="406"/>
                  </a:lnTo>
                  <a:lnTo>
                    <a:pt x="1186" y="406"/>
                  </a:lnTo>
                  <a:lnTo>
                    <a:pt x="1240" y="134"/>
                  </a:lnTo>
                  <a:lnTo>
                    <a:pt x="1240" y="134"/>
                  </a:lnTo>
                  <a:lnTo>
                    <a:pt x="1286" y="138"/>
                  </a:lnTo>
                  <a:lnTo>
                    <a:pt x="1318" y="140"/>
                  </a:lnTo>
                  <a:lnTo>
                    <a:pt x="1318" y="140"/>
                  </a:lnTo>
                  <a:lnTo>
                    <a:pt x="1318" y="130"/>
                  </a:lnTo>
                  <a:lnTo>
                    <a:pt x="1318" y="120"/>
                  </a:lnTo>
                  <a:lnTo>
                    <a:pt x="1320" y="112"/>
                  </a:lnTo>
                  <a:lnTo>
                    <a:pt x="1324" y="104"/>
                  </a:lnTo>
                  <a:lnTo>
                    <a:pt x="1100" y="104"/>
                  </a:lnTo>
                  <a:close/>
                  <a:moveTo>
                    <a:pt x="1038" y="104"/>
                  </a:moveTo>
                  <a:lnTo>
                    <a:pt x="1038" y="104"/>
                  </a:lnTo>
                  <a:lnTo>
                    <a:pt x="1018" y="100"/>
                  </a:lnTo>
                  <a:lnTo>
                    <a:pt x="1002" y="98"/>
                  </a:lnTo>
                  <a:lnTo>
                    <a:pt x="1002" y="98"/>
                  </a:lnTo>
                  <a:lnTo>
                    <a:pt x="978" y="100"/>
                  </a:lnTo>
                  <a:lnTo>
                    <a:pt x="958" y="106"/>
                  </a:lnTo>
                  <a:lnTo>
                    <a:pt x="938" y="116"/>
                  </a:lnTo>
                  <a:lnTo>
                    <a:pt x="918" y="130"/>
                  </a:lnTo>
                  <a:lnTo>
                    <a:pt x="918" y="130"/>
                  </a:lnTo>
                  <a:lnTo>
                    <a:pt x="902" y="146"/>
                  </a:lnTo>
                  <a:lnTo>
                    <a:pt x="896" y="156"/>
                  </a:lnTo>
                  <a:lnTo>
                    <a:pt x="892" y="164"/>
                  </a:lnTo>
                  <a:lnTo>
                    <a:pt x="888" y="176"/>
                  </a:lnTo>
                  <a:lnTo>
                    <a:pt x="884" y="186"/>
                  </a:lnTo>
                  <a:lnTo>
                    <a:pt x="882" y="208"/>
                  </a:lnTo>
                  <a:lnTo>
                    <a:pt x="882" y="208"/>
                  </a:lnTo>
                  <a:lnTo>
                    <a:pt x="884" y="224"/>
                  </a:lnTo>
                  <a:lnTo>
                    <a:pt x="888" y="238"/>
                  </a:lnTo>
                  <a:lnTo>
                    <a:pt x="898" y="252"/>
                  </a:lnTo>
                  <a:lnTo>
                    <a:pt x="908" y="264"/>
                  </a:lnTo>
                  <a:lnTo>
                    <a:pt x="908" y="264"/>
                  </a:lnTo>
                  <a:lnTo>
                    <a:pt x="960" y="296"/>
                  </a:lnTo>
                  <a:lnTo>
                    <a:pt x="960" y="296"/>
                  </a:lnTo>
                  <a:lnTo>
                    <a:pt x="972" y="304"/>
                  </a:lnTo>
                  <a:lnTo>
                    <a:pt x="980" y="314"/>
                  </a:lnTo>
                  <a:lnTo>
                    <a:pt x="986" y="324"/>
                  </a:lnTo>
                  <a:lnTo>
                    <a:pt x="986" y="334"/>
                  </a:lnTo>
                  <a:lnTo>
                    <a:pt x="986" y="334"/>
                  </a:lnTo>
                  <a:lnTo>
                    <a:pt x="986" y="344"/>
                  </a:lnTo>
                  <a:lnTo>
                    <a:pt x="982" y="354"/>
                  </a:lnTo>
                  <a:lnTo>
                    <a:pt x="976" y="364"/>
                  </a:lnTo>
                  <a:lnTo>
                    <a:pt x="968" y="372"/>
                  </a:lnTo>
                  <a:lnTo>
                    <a:pt x="968" y="372"/>
                  </a:lnTo>
                  <a:lnTo>
                    <a:pt x="958" y="380"/>
                  </a:lnTo>
                  <a:lnTo>
                    <a:pt x="948" y="384"/>
                  </a:lnTo>
                  <a:lnTo>
                    <a:pt x="938" y="386"/>
                  </a:lnTo>
                  <a:lnTo>
                    <a:pt x="926" y="388"/>
                  </a:lnTo>
                  <a:lnTo>
                    <a:pt x="926" y="388"/>
                  </a:lnTo>
                  <a:lnTo>
                    <a:pt x="914" y="388"/>
                  </a:lnTo>
                  <a:lnTo>
                    <a:pt x="902" y="384"/>
                  </a:lnTo>
                  <a:lnTo>
                    <a:pt x="892" y="382"/>
                  </a:lnTo>
                  <a:lnTo>
                    <a:pt x="886" y="376"/>
                  </a:lnTo>
                  <a:lnTo>
                    <a:pt x="880" y="370"/>
                  </a:lnTo>
                  <a:lnTo>
                    <a:pt x="876" y="360"/>
                  </a:lnTo>
                  <a:lnTo>
                    <a:pt x="872" y="350"/>
                  </a:lnTo>
                  <a:lnTo>
                    <a:pt x="872" y="340"/>
                  </a:lnTo>
                  <a:lnTo>
                    <a:pt x="866" y="340"/>
                  </a:lnTo>
                  <a:lnTo>
                    <a:pt x="844" y="396"/>
                  </a:lnTo>
                  <a:lnTo>
                    <a:pt x="844" y="396"/>
                  </a:lnTo>
                  <a:lnTo>
                    <a:pt x="854" y="404"/>
                  </a:lnTo>
                  <a:lnTo>
                    <a:pt x="870" y="410"/>
                  </a:lnTo>
                  <a:lnTo>
                    <a:pt x="890" y="414"/>
                  </a:lnTo>
                  <a:lnTo>
                    <a:pt x="912" y="414"/>
                  </a:lnTo>
                  <a:lnTo>
                    <a:pt x="912" y="414"/>
                  </a:lnTo>
                  <a:lnTo>
                    <a:pt x="938" y="412"/>
                  </a:lnTo>
                  <a:lnTo>
                    <a:pt x="962" y="408"/>
                  </a:lnTo>
                  <a:lnTo>
                    <a:pt x="984" y="398"/>
                  </a:lnTo>
                  <a:lnTo>
                    <a:pt x="1002" y="384"/>
                  </a:lnTo>
                  <a:lnTo>
                    <a:pt x="1002" y="384"/>
                  </a:lnTo>
                  <a:lnTo>
                    <a:pt x="1012" y="376"/>
                  </a:lnTo>
                  <a:lnTo>
                    <a:pt x="1022" y="368"/>
                  </a:lnTo>
                  <a:lnTo>
                    <a:pt x="1028" y="358"/>
                  </a:lnTo>
                  <a:lnTo>
                    <a:pt x="1034" y="348"/>
                  </a:lnTo>
                  <a:lnTo>
                    <a:pt x="1038" y="336"/>
                  </a:lnTo>
                  <a:lnTo>
                    <a:pt x="1042" y="326"/>
                  </a:lnTo>
                  <a:lnTo>
                    <a:pt x="1044" y="314"/>
                  </a:lnTo>
                  <a:lnTo>
                    <a:pt x="1044" y="302"/>
                  </a:lnTo>
                  <a:lnTo>
                    <a:pt x="1044" y="302"/>
                  </a:lnTo>
                  <a:lnTo>
                    <a:pt x="1042" y="284"/>
                  </a:lnTo>
                  <a:lnTo>
                    <a:pt x="1038" y="270"/>
                  </a:lnTo>
                  <a:lnTo>
                    <a:pt x="1030" y="256"/>
                  </a:lnTo>
                  <a:lnTo>
                    <a:pt x="1018" y="244"/>
                  </a:lnTo>
                  <a:lnTo>
                    <a:pt x="1018" y="244"/>
                  </a:lnTo>
                  <a:lnTo>
                    <a:pt x="966" y="212"/>
                  </a:lnTo>
                  <a:lnTo>
                    <a:pt x="966" y="212"/>
                  </a:lnTo>
                  <a:lnTo>
                    <a:pt x="954" y="202"/>
                  </a:lnTo>
                  <a:lnTo>
                    <a:pt x="946" y="194"/>
                  </a:lnTo>
                  <a:lnTo>
                    <a:pt x="940" y="184"/>
                  </a:lnTo>
                  <a:lnTo>
                    <a:pt x="938" y="172"/>
                  </a:lnTo>
                  <a:lnTo>
                    <a:pt x="938" y="172"/>
                  </a:lnTo>
                  <a:lnTo>
                    <a:pt x="940" y="162"/>
                  </a:lnTo>
                  <a:lnTo>
                    <a:pt x="942" y="154"/>
                  </a:lnTo>
                  <a:lnTo>
                    <a:pt x="948" y="146"/>
                  </a:lnTo>
                  <a:lnTo>
                    <a:pt x="956" y="138"/>
                  </a:lnTo>
                  <a:lnTo>
                    <a:pt x="956" y="138"/>
                  </a:lnTo>
                  <a:lnTo>
                    <a:pt x="964" y="132"/>
                  </a:lnTo>
                  <a:lnTo>
                    <a:pt x="974" y="128"/>
                  </a:lnTo>
                  <a:lnTo>
                    <a:pt x="984" y="126"/>
                  </a:lnTo>
                  <a:lnTo>
                    <a:pt x="994" y="124"/>
                  </a:lnTo>
                  <a:lnTo>
                    <a:pt x="994" y="124"/>
                  </a:lnTo>
                  <a:lnTo>
                    <a:pt x="1004" y="126"/>
                  </a:lnTo>
                  <a:lnTo>
                    <a:pt x="1010" y="128"/>
                  </a:lnTo>
                  <a:lnTo>
                    <a:pt x="1018" y="130"/>
                  </a:lnTo>
                  <a:lnTo>
                    <a:pt x="1026" y="136"/>
                  </a:lnTo>
                  <a:lnTo>
                    <a:pt x="1026" y="136"/>
                  </a:lnTo>
                  <a:lnTo>
                    <a:pt x="1032" y="142"/>
                  </a:lnTo>
                  <a:lnTo>
                    <a:pt x="1036" y="148"/>
                  </a:lnTo>
                  <a:lnTo>
                    <a:pt x="1038" y="154"/>
                  </a:lnTo>
                  <a:lnTo>
                    <a:pt x="1040" y="162"/>
                  </a:lnTo>
                  <a:lnTo>
                    <a:pt x="1046" y="162"/>
                  </a:lnTo>
                  <a:lnTo>
                    <a:pt x="1068" y="122"/>
                  </a:lnTo>
                  <a:lnTo>
                    <a:pt x="1068" y="122"/>
                  </a:lnTo>
                  <a:lnTo>
                    <a:pt x="1064" y="116"/>
                  </a:lnTo>
                  <a:lnTo>
                    <a:pt x="1058" y="112"/>
                  </a:lnTo>
                  <a:lnTo>
                    <a:pt x="1050" y="108"/>
                  </a:lnTo>
                  <a:lnTo>
                    <a:pt x="1038" y="104"/>
                  </a:lnTo>
                  <a:lnTo>
                    <a:pt x="1038" y="104"/>
                  </a:lnTo>
                  <a:close/>
                  <a:moveTo>
                    <a:pt x="840" y="108"/>
                  </a:moveTo>
                  <a:lnTo>
                    <a:pt x="840" y="108"/>
                  </a:lnTo>
                  <a:lnTo>
                    <a:pt x="824" y="106"/>
                  </a:lnTo>
                  <a:lnTo>
                    <a:pt x="782" y="308"/>
                  </a:lnTo>
                  <a:lnTo>
                    <a:pt x="632" y="104"/>
                  </a:lnTo>
                  <a:lnTo>
                    <a:pt x="594" y="104"/>
                  </a:lnTo>
                  <a:lnTo>
                    <a:pt x="534" y="406"/>
                  </a:lnTo>
                  <a:lnTo>
                    <a:pt x="568" y="406"/>
                  </a:lnTo>
                  <a:lnTo>
                    <a:pt x="610" y="190"/>
                  </a:lnTo>
                  <a:lnTo>
                    <a:pt x="764" y="406"/>
                  </a:lnTo>
                  <a:lnTo>
                    <a:pt x="798" y="406"/>
                  </a:lnTo>
                  <a:lnTo>
                    <a:pt x="856" y="106"/>
                  </a:lnTo>
                  <a:lnTo>
                    <a:pt x="856" y="106"/>
                  </a:lnTo>
                  <a:lnTo>
                    <a:pt x="840" y="108"/>
                  </a:lnTo>
                  <a:lnTo>
                    <a:pt x="840" y="108"/>
                  </a:lnTo>
                  <a:close/>
                  <a:moveTo>
                    <a:pt x="448" y="106"/>
                  </a:moveTo>
                  <a:lnTo>
                    <a:pt x="330" y="106"/>
                  </a:lnTo>
                  <a:lnTo>
                    <a:pt x="272" y="406"/>
                  </a:lnTo>
                  <a:lnTo>
                    <a:pt x="338" y="406"/>
                  </a:lnTo>
                  <a:lnTo>
                    <a:pt x="364" y="268"/>
                  </a:lnTo>
                  <a:lnTo>
                    <a:pt x="370" y="268"/>
                  </a:lnTo>
                  <a:lnTo>
                    <a:pt x="424" y="406"/>
                  </a:lnTo>
                  <a:lnTo>
                    <a:pt x="500" y="406"/>
                  </a:lnTo>
                  <a:lnTo>
                    <a:pt x="434" y="258"/>
                  </a:lnTo>
                  <a:lnTo>
                    <a:pt x="434" y="258"/>
                  </a:lnTo>
                  <a:lnTo>
                    <a:pt x="454" y="252"/>
                  </a:lnTo>
                  <a:lnTo>
                    <a:pt x="472" y="244"/>
                  </a:lnTo>
                  <a:lnTo>
                    <a:pt x="486" y="236"/>
                  </a:lnTo>
                  <a:lnTo>
                    <a:pt x="496" y="228"/>
                  </a:lnTo>
                  <a:lnTo>
                    <a:pt x="496" y="228"/>
                  </a:lnTo>
                  <a:lnTo>
                    <a:pt x="506" y="214"/>
                  </a:lnTo>
                  <a:lnTo>
                    <a:pt x="514" y="200"/>
                  </a:lnTo>
                  <a:lnTo>
                    <a:pt x="520" y="184"/>
                  </a:lnTo>
                  <a:lnTo>
                    <a:pt x="522" y="166"/>
                  </a:lnTo>
                  <a:lnTo>
                    <a:pt x="522" y="166"/>
                  </a:lnTo>
                  <a:lnTo>
                    <a:pt x="520" y="152"/>
                  </a:lnTo>
                  <a:lnTo>
                    <a:pt x="516" y="140"/>
                  </a:lnTo>
                  <a:lnTo>
                    <a:pt x="510" y="130"/>
                  </a:lnTo>
                  <a:lnTo>
                    <a:pt x="502" y="122"/>
                  </a:lnTo>
                  <a:lnTo>
                    <a:pt x="492" y="114"/>
                  </a:lnTo>
                  <a:lnTo>
                    <a:pt x="480" y="110"/>
                  </a:lnTo>
                  <a:lnTo>
                    <a:pt x="466" y="108"/>
                  </a:lnTo>
                  <a:lnTo>
                    <a:pt x="448" y="106"/>
                  </a:lnTo>
                  <a:lnTo>
                    <a:pt x="448" y="106"/>
                  </a:lnTo>
                  <a:close/>
                  <a:moveTo>
                    <a:pt x="80" y="0"/>
                  </a:moveTo>
                  <a:lnTo>
                    <a:pt x="0" y="406"/>
                  </a:lnTo>
                  <a:lnTo>
                    <a:pt x="228" y="406"/>
                  </a:lnTo>
                  <a:lnTo>
                    <a:pt x="228" y="406"/>
                  </a:lnTo>
                  <a:lnTo>
                    <a:pt x="226" y="392"/>
                  </a:lnTo>
                  <a:lnTo>
                    <a:pt x="226" y="380"/>
                  </a:lnTo>
                  <a:lnTo>
                    <a:pt x="230" y="368"/>
                  </a:lnTo>
                  <a:lnTo>
                    <a:pt x="234" y="358"/>
                  </a:lnTo>
                  <a:lnTo>
                    <a:pt x="234" y="358"/>
                  </a:lnTo>
                  <a:lnTo>
                    <a:pt x="158" y="362"/>
                  </a:lnTo>
                  <a:lnTo>
                    <a:pt x="116" y="364"/>
                  </a:lnTo>
                  <a:lnTo>
                    <a:pt x="98" y="364"/>
                  </a:lnTo>
                  <a:lnTo>
                    <a:pt x="128" y="210"/>
                  </a:lnTo>
                  <a:lnTo>
                    <a:pt x="128" y="210"/>
                  </a:lnTo>
                  <a:lnTo>
                    <a:pt x="204" y="212"/>
                  </a:lnTo>
                  <a:lnTo>
                    <a:pt x="234" y="214"/>
                  </a:lnTo>
                  <a:lnTo>
                    <a:pt x="260" y="218"/>
                  </a:lnTo>
                  <a:lnTo>
                    <a:pt x="260" y="218"/>
                  </a:lnTo>
                  <a:lnTo>
                    <a:pt x="262" y="202"/>
                  </a:lnTo>
                  <a:lnTo>
                    <a:pt x="264" y="188"/>
                  </a:lnTo>
                  <a:lnTo>
                    <a:pt x="266" y="176"/>
                  </a:lnTo>
                  <a:lnTo>
                    <a:pt x="272" y="168"/>
                  </a:lnTo>
                  <a:lnTo>
                    <a:pt x="272" y="168"/>
                  </a:lnTo>
                  <a:lnTo>
                    <a:pt x="176" y="172"/>
                  </a:lnTo>
                  <a:lnTo>
                    <a:pt x="176" y="172"/>
                  </a:lnTo>
                  <a:lnTo>
                    <a:pt x="136" y="170"/>
                  </a:lnTo>
                  <a:lnTo>
                    <a:pt x="160" y="42"/>
                  </a:lnTo>
                  <a:lnTo>
                    <a:pt x="192" y="42"/>
                  </a:lnTo>
                  <a:lnTo>
                    <a:pt x="192" y="42"/>
                  </a:lnTo>
                  <a:lnTo>
                    <a:pt x="242" y="44"/>
                  </a:lnTo>
                  <a:lnTo>
                    <a:pt x="296" y="50"/>
                  </a:lnTo>
                  <a:lnTo>
                    <a:pt x="296" y="50"/>
                  </a:lnTo>
                  <a:lnTo>
                    <a:pt x="296" y="36"/>
                  </a:lnTo>
                  <a:lnTo>
                    <a:pt x="298" y="24"/>
                  </a:lnTo>
                  <a:lnTo>
                    <a:pt x="302" y="10"/>
                  </a:lnTo>
                  <a:lnTo>
                    <a:pt x="306" y="0"/>
                  </a:lnTo>
                  <a:lnTo>
                    <a:pt x="80" y="0"/>
                  </a:lnTo>
                  <a:close/>
                  <a:moveTo>
                    <a:pt x="1526" y="210"/>
                  </a:moveTo>
                  <a:lnTo>
                    <a:pt x="1526" y="210"/>
                  </a:lnTo>
                  <a:lnTo>
                    <a:pt x="1518" y="194"/>
                  </a:lnTo>
                  <a:lnTo>
                    <a:pt x="1512" y="180"/>
                  </a:lnTo>
                  <a:lnTo>
                    <a:pt x="1510" y="168"/>
                  </a:lnTo>
                  <a:lnTo>
                    <a:pt x="1508" y="156"/>
                  </a:lnTo>
                  <a:lnTo>
                    <a:pt x="1508" y="156"/>
                  </a:lnTo>
                  <a:lnTo>
                    <a:pt x="1510" y="148"/>
                  </a:lnTo>
                  <a:lnTo>
                    <a:pt x="1512" y="140"/>
                  </a:lnTo>
                  <a:lnTo>
                    <a:pt x="1514" y="132"/>
                  </a:lnTo>
                  <a:lnTo>
                    <a:pt x="1520" y="126"/>
                  </a:lnTo>
                  <a:lnTo>
                    <a:pt x="1520" y="126"/>
                  </a:lnTo>
                  <a:lnTo>
                    <a:pt x="1524" y="120"/>
                  </a:lnTo>
                  <a:lnTo>
                    <a:pt x="1532" y="116"/>
                  </a:lnTo>
                  <a:lnTo>
                    <a:pt x="1538" y="114"/>
                  </a:lnTo>
                  <a:lnTo>
                    <a:pt x="1546" y="114"/>
                  </a:lnTo>
                  <a:lnTo>
                    <a:pt x="1546" y="114"/>
                  </a:lnTo>
                  <a:lnTo>
                    <a:pt x="1556" y="116"/>
                  </a:lnTo>
                  <a:lnTo>
                    <a:pt x="1566" y="122"/>
                  </a:lnTo>
                  <a:lnTo>
                    <a:pt x="1566" y="122"/>
                  </a:lnTo>
                  <a:lnTo>
                    <a:pt x="1572" y="130"/>
                  </a:lnTo>
                  <a:lnTo>
                    <a:pt x="1574" y="140"/>
                  </a:lnTo>
                  <a:lnTo>
                    <a:pt x="1574" y="140"/>
                  </a:lnTo>
                  <a:lnTo>
                    <a:pt x="1574" y="150"/>
                  </a:lnTo>
                  <a:lnTo>
                    <a:pt x="1572" y="160"/>
                  </a:lnTo>
                  <a:lnTo>
                    <a:pt x="1568" y="168"/>
                  </a:lnTo>
                  <a:lnTo>
                    <a:pt x="1562" y="176"/>
                  </a:lnTo>
                  <a:lnTo>
                    <a:pt x="1556" y="186"/>
                  </a:lnTo>
                  <a:lnTo>
                    <a:pt x="1548" y="194"/>
                  </a:lnTo>
                  <a:lnTo>
                    <a:pt x="1526" y="210"/>
                  </a:lnTo>
                  <a:lnTo>
                    <a:pt x="1526" y="210"/>
                  </a:lnTo>
                  <a:close/>
                  <a:moveTo>
                    <a:pt x="1484" y="378"/>
                  </a:moveTo>
                  <a:lnTo>
                    <a:pt x="1484" y="378"/>
                  </a:lnTo>
                  <a:lnTo>
                    <a:pt x="1470" y="376"/>
                  </a:lnTo>
                  <a:lnTo>
                    <a:pt x="1460" y="374"/>
                  </a:lnTo>
                  <a:lnTo>
                    <a:pt x="1450" y="370"/>
                  </a:lnTo>
                  <a:lnTo>
                    <a:pt x="1442" y="364"/>
                  </a:lnTo>
                  <a:lnTo>
                    <a:pt x="1436" y="356"/>
                  </a:lnTo>
                  <a:lnTo>
                    <a:pt x="1432" y="346"/>
                  </a:lnTo>
                  <a:lnTo>
                    <a:pt x="1430" y="334"/>
                  </a:lnTo>
                  <a:lnTo>
                    <a:pt x="1428" y="322"/>
                  </a:lnTo>
                  <a:lnTo>
                    <a:pt x="1428" y="322"/>
                  </a:lnTo>
                  <a:lnTo>
                    <a:pt x="1430" y="312"/>
                  </a:lnTo>
                  <a:lnTo>
                    <a:pt x="1432" y="304"/>
                  </a:lnTo>
                  <a:lnTo>
                    <a:pt x="1436" y="294"/>
                  </a:lnTo>
                  <a:lnTo>
                    <a:pt x="1444" y="284"/>
                  </a:lnTo>
                  <a:lnTo>
                    <a:pt x="1444" y="284"/>
                  </a:lnTo>
                  <a:lnTo>
                    <a:pt x="1452" y="276"/>
                  </a:lnTo>
                  <a:lnTo>
                    <a:pt x="1458" y="268"/>
                  </a:lnTo>
                  <a:lnTo>
                    <a:pt x="1468" y="262"/>
                  </a:lnTo>
                  <a:lnTo>
                    <a:pt x="1476" y="260"/>
                  </a:lnTo>
                  <a:lnTo>
                    <a:pt x="1538" y="360"/>
                  </a:lnTo>
                  <a:lnTo>
                    <a:pt x="1538" y="360"/>
                  </a:lnTo>
                  <a:lnTo>
                    <a:pt x="1522" y="368"/>
                  </a:lnTo>
                  <a:lnTo>
                    <a:pt x="1508" y="372"/>
                  </a:lnTo>
                  <a:lnTo>
                    <a:pt x="1496" y="376"/>
                  </a:lnTo>
                  <a:lnTo>
                    <a:pt x="1484" y="378"/>
                  </a:lnTo>
                  <a:lnTo>
                    <a:pt x="1484" y="378"/>
                  </a:lnTo>
                  <a:close/>
                  <a:moveTo>
                    <a:pt x="438" y="228"/>
                  </a:moveTo>
                  <a:lnTo>
                    <a:pt x="438" y="228"/>
                  </a:lnTo>
                  <a:lnTo>
                    <a:pt x="426" y="238"/>
                  </a:lnTo>
                  <a:lnTo>
                    <a:pt x="414" y="246"/>
                  </a:lnTo>
                  <a:lnTo>
                    <a:pt x="400" y="250"/>
                  </a:lnTo>
                  <a:lnTo>
                    <a:pt x="384" y="252"/>
                  </a:lnTo>
                  <a:lnTo>
                    <a:pt x="370" y="252"/>
                  </a:lnTo>
                  <a:lnTo>
                    <a:pt x="392" y="136"/>
                  </a:lnTo>
                  <a:lnTo>
                    <a:pt x="420" y="136"/>
                  </a:lnTo>
                  <a:lnTo>
                    <a:pt x="420" y="136"/>
                  </a:lnTo>
                  <a:lnTo>
                    <a:pt x="428" y="136"/>
                  </a:lnTo>
                  <a:lnTo>
                    <a:pt x="436" y="138"/>
                  </a:lnTo>
                  <a:lnTo>
                    <a:pt x="440" y="140"/>
                  </a:lnTo>
                  <a:lnTo>
                    <a:pt x="446" y="144"/>
                  </a:lnTo>
                  <a:lnTo>
                    <a:pt x="450" y="148"/>
                  </a:lnTo>
                  <a:lnTo>
                    <a:pt x="452" y="154"/>
                  </a:lnTo>
                  <a:lnTo>
                    <a:pt x="454" y="170"/>
                  </a:lnTo>
                  <a:lnTo>
                    <a:pt x="454" y="170"/>
                  </a:lnTo>
                  <a:lnTo>
                    <a:pt x="452" y="186"/>
                  </a:lnTo>
                  <a:lnTo>
                    <a:pt x="450" y="202"/>
                  </a:lnTo>
                  <a:lnTo>
                    <a:pt x="444" y="216"/>
                  </a:lnTo>
                  <a:lnTo>
                    <a:pt x="438" y="228"/>
                  </a:lnTo>
                  <a:lnTo>
                    <a:pt x="438" y="22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4" name="Freeform 168"/>
            <p:cNvSpPr>
              <a:spLocks noEditPoints="1"/>
            </p:cNvSpPr>
            <p:nvPr userDrawn="1"/>
          </p:nvSpPr>
          <p:spPr bwMode="auto">
            <a:xfrm>
              <a:off x="731" y="1041"/>
              <a:ext cx="204" cy="239"/>
            </a:xfrm>
            <a:custGeom>
              <a:avLst/>
              <a:gdLst/>
              <a:ahLst/>
              <a:cxnLst>
                <a:cxn ang="0">
                  <a:pos x="160" y="88"/>
                </a:cxn>
                <a:cxn ang="0">
                  <a:pos x="148" y="126"/>
                </a:cxn>
                <a:cxn ang="0">
                  <a:pos x="130" y="152"/>
                </a:cxn>
                <a:cxn ang="0">
                  <a:pos x="108" y="166"/>
                </a:cxn>
                <a:cxn ang="0">
                  <a:pos x="84" y="172"/>
                </a:cxn>
                <a:cxn ang="0">
                  <a:pos x="74" y="170"/>
                </a:cxn>
                <a:cxn ang="0">
                  <a:pos x="56" y="162"/>
                </a:cxn>
                <a:cxn ang="0">
                  <a:pos x="44" y="144"/>
                </a:cxn>
                <a:cxn ang="0">
                  <a:pos x="42" y="116"/>
                </a:cxn>
                <a:cxn ang="0">
                  <a:pos x="44" y="96"/>
                </a:cxn>
                <a:cxn ang="0">
                  <a:pos x="54" y="64"/>
                </a:cxn>
                <a:cxn ang="0">
                  <a:pos x="70" y="40"/>
                </a:cxn>
                <a:cxn ang="0">
                  <a:pos x="92" y="22"/>
                </a:cxn>
                <a:cxn ang="0">
                  <a:pos x="116" y="16"/>
                </a:cxn>
                <a:cxn ang="0">
                  <a:pos x="128" y="16"/>
                </a:cxn>
                <a:cxn ang="0">
                  <a:pos x="148" y="26"/>
                </a:cxn>
                <a:cxn ang="0">
                  <a:pos x="158" y="46"/>
                </a:cxn>
                <a:cxn ang="0">
                  <a:pos x="162" y="72"/>
                </a:cxn>
                <a:cxn ang="0">
                  <a:pos x="160" y="88"/>
                </a:cxn>
                <a:cxn ang="0">
                  <a:pos x="120" y="0"/>
                </a:cxn>
                <a:cxn ang="0">
                  <a:pos x="78" y="8"/>
                </a:cxn>
                <a:cxn ang="0">
                  <a:pos x="42" y="28"/>
                </a:cxn>
                <a:cxn ang="0">
                  <a:pos x="16" y="58"/>
                </a:cxn>
                <a:cxn ang="0">
                  <a:pos x="2" y="94"/>
                </a:cxn>
                <a:cxn ang="0">
                  <a:pos x="0" y="116"/>
                </a:cxn>
                <a:cxn ang="0">
                  <a:pos x="8" y="152"/>
                </a:cxn>
                <a:cxn ang="0">
                  <a:pos x="30" y="176"/>
                </a:cxn>
                <a:cxn ang="0">
                  <a:pos x="62" y="186"/>
                </a:cxn>
                <a:cxn ang="0">
                  <a:pos x="80" y="188"/>
                </a:cxn>
                <a:cxn ang="0">
                  <a:pos x="138" y="238"/>
                </a:cxn>
                <a:cxn ang="0">
                  <a:pos x="160" y="228"/>
                </a:cxn>
                <a:cxn ang="0">
                  <a:pos x="178" y="224"/>
                </a:cxn>
                <a:cxn ang="0">
                  <a:pos x="150" y="206"/>
                </a:cxn>
                <a:cxn ang="0">
                  <a:pos x="118" y="184"/>
                </a:cxn>
                <a:cxn ang="0">
                  <a:pos x="148" y="170"/>
                </a:cxn>
                <a:cxn ang="0">
                  <a:pos x="174" y="148"/>
                </a:cxn>
                <a:cxn ang="0">
                  <a:pos x="192" y="124"/>
                </a:cxn>
                <a:cxn ang="0">
                  <a:pos x="202" y="94"/>
                </a:cxn>
                <a:cxn ang="0">
                  <a:pos x="204" y="72"/>
                </a:cxn>
                <a:cxn ang="0">
                  <a:pos x="196" y="36"/>
                </a:cxn>
                <a:cxn ang="0">
                  <a:pos x="174" y="14"/>
                </a:cxn>
                <a:cxn ang="0">
                  <a:pos x="140" y="2"/>
                </a:cxn>
                <a:cxn ang="0">
                  <a:pos x="120" y="0"/>
                </a:cxn>
              </a:cxnLst>
              <a:rect l="0" t="0" r="r" b="b"/>
              <a:pathLst>
                <a:path w="204" h="238">
                  <a:moveTo>
                    <a:pt x="160" y="88"/>
                  </a:moveTo>
                  <a:lnTo>
                    <a:pt x="160" y="88"/>
                  </a:lnTo>
                  <a:lnTo>
                    <a:pt x="154" y="108"/>
                  </a:lnTo>
                  <a:lnTo>
                    <a:pt x="148" y="126"/>
                  </a:lnTo>
                  <a:lnTo>
                    <a:pt x="140" y="140"/>
                  </a:lnTo>
                  <a:lnTo>
                    <a:pt x="130" y="152"/>
                  </a:lnTo>
                  <a:lnTo>
                    <a:pt x="120" y="160"/>
                  </a:lnTo>
                  <a:lnTo>
                    <a:pt x="108" y="166"/>
                  </a:lnTo>
                  <a:lnTo>
                    <a:pt x="96" y="170"/>
                  </a:lnTo>
                  <a:lnTo>
                    <a:pt x="84" y="172"/>
                  </a:lnTo>
                  <a:lnTo>
                    <a:pt x="84" y="172"/>
                  </a:lnTo>
                  <a:lnTo>
                    <a:pt x="74" y="170"/>
                  </a:lnTo>
                  <a:lnTo>
                    <a:pt x="64" y="168"/>
                  </a:lnTo>
                  <a:lnTo>
                    <a:pt x="56" y="162"/>
                  </a:lnTo>
                  <a:lnTo>
                    <a:pt x="50" y="156"/>
                  </a:lnTo>
                  <a:lnTo>
                    <a:pt x="44" y="144"/>
                  </a:lnTo>
                  <a:lnTo>
                    <a:pt x="42" y="132"/>
                  </a:lnTo>
                  <a:lnTo>
                    <a:pt x="42" y="116"/>
                  </a:lnTo>
                  <a:lnTo>
                    <a:pt x="44" y="96"/>
                  </a:lnTo>
                  <a:lnTo>
                    <a:pt x="44" y="96"/>
                  </a:lnTo>
                  <a:lnTo>
                    <a:pt x="48" y="80"/>
                  </a:lnTo>
                  <a:lnTo>
                    <a:pt x="54" y="64"/>
                  </a:lnTo>
                  <a:lnTo>
                    <a:pt x="62" y="52"/>
                  </a:lnTo>
                  <a:lnTo>
                    <a:pt x="70" y="40"/>
                  </a:lnTo>
                  <a:lnTo>
                    <a:pt x="80" y="30"/>
                  </a:lnTo>
                  <a:lnTo>
                    <a:pt x="92" y="22"/>
                  </a:lnTo>
                  <a:lnTo>
                    <a:pt x="104" y="16"/>
                  </a:lnTo>
                  <a:lnTo>
                    <a:pt x="116" y="16"/>
                  </a:lnTo>
                  <a:lnTo>
                    <a:pt x="116" y="16"/>
                  </a:lnTo>
                  <a:lnTo>
                    <a:pt x="128" y="16"/>
                  </a:lnTo>
                  <a:lnTo>
                    <a:pt x="140" y="20"/>
                  </a:lnTo>
                  <a:lnTo>
                    <a:pt x="148" y="26"/>
                  </a:lnTo>
                  <a:lnTo>
                    <a:pt x="154" y="34"/>
                  </a:lnTo>
                  <a:lnTo>
                    <a:pt x="158" y="46"/>
                  </a:lnTo>
                  <a:lnTo>
                    <a:pt x="162" y="58"/>
                  </a:lnTo>
                  <a:lnTo>
                    <a:pt x="162" y="72"/>
                  </a:lnTo>
                  <a:lnTo>
                    <a:pt x="160" y="88"/>
                  </a:lnTo>
                  <a:lnTo>
                    <a:pt x="160" y="88"/>
                  </a:lnTo>
                  <a:close/>
                  <a:moveTo>
                    <a:pt x="120" y="0"/>
                  </a:moveTo>
                  <a:lnTo>
                    <a:pt x="120" y="0"/>
                  </a:lnTo>
                  <a:lnTo>
                    <a:pt x="98" y="2"/>
                  </a:lnTo>
                  <a:lnTo>
                    <a:pt x="78" y="8"/>
                  </a:lnTo>
                  <a:lnTo>
                    <a:pt x="58" y="16"/>
                  </a:lnTo>
                  <a:lnTo>
                    <a:pt x="42" y="28"/>
                  </a:lnTo>
                  <a:lnTo>
                    <a:pt x="28" y="42"/>
                  </a:lnTo>
                  <a:lnTo>
                    <a:pt x="16" y="58"/>
                  </a:lnTo>
                  <a:lnTo>
                    <a:pt x="8" y="76"/>
                  </a:lnTo>
                  <a:lnTo>
                    <a:pt x="2" y="94"/>
                  </a:lnTo>
                  <a:lnTo>
                    <a:pt x="2" y="94"/>
                  </a:lnTo>
                  <a:lnTo>
                    <a:pt x="0" y="116"/>
                  </a:lnTo>
                  <a:lnTo>
                    <a:pt x="2" y="136"/>
                  </a:lnTo>
                  <a:lnTo>
                    <a:pt x="8" y="152"/>
                  </a:lnTo>
                  <a:lnTo>
                    <a:pt x="16" y="166"/>
                  </a:lnTo>
                  <a:lnTo>
                    <a:pt x="30" y="176"/>
                  </a:lnTo>
                  <a:lnTo>
                    <a:pt x="44" y="182"/>
                  </a:lnTo>
                  <a:lnTo>
                    <a:pt x="62" y="186"/>
                  </a:lnTo>
                  <a:lnTo>
                    <a:pt x="80" y="188"/>
                  </a:lnTo>
                  <a:lnTo>
                    <a:pt x="80" y="188"/>
                  </a:lnTo>
                  <a:lnTo>
                    <a:pt x="112" y="214"/>
                  </a:lnTo>
                  <a:lnTo>
                    <a:pt x="138" y="238"/>
                  </a:lnTo>
                  <a:lnTo>
                    <a:pt x="138" y="238"/>
                  </a:lnTo>
                  <a:lnTo>
                    <a:pt x="160" y="228"/>
                  </a:lnTo>
                  <a:lnTo>
                    <a:pt x="168" y="226"/>
                  </a:lnTo>
                  <a:lnTo>
                    <a:pt x="178" y="224"/>
                  </a:lnTo>
                  <a:lnTo>
                    <a:pt x="178" y="224"/>
                  </a:lnTo>
                  <a:lnTo>
                    <a:pt x="150" y="206"/>
                  </a:lnTo>
                  <a:lnTo>
                    <a:pt x="118" y="184"/>
                  </a:lnTo>
                  <a:lnTo>
                    <a:pt x="118" y="184"/>
                  </a:lnTo>
                  <a:lnTo>
                    <a:pt x="134" y="178"/>
                  </a:lnTo>
                  <a:lnTo>
                    <a:pt x="148" y="170"/>
                  </a:lnTo>
                  <a:lnTo>
                    <a:pt x="162" y="160"/>
                  </a:lnTo>
                  <a:lnTo>
                    <a:pt x="174" y="148"/>
                  </a:lnTo>
                  <a:lnTo>
                    <a:pt x="184" y="136"/>
                  </a:lnTo>
                  <a:lnTo>
                    <a:pt x="192" y="124"/>
                  </a:lnTo>
                  <a:lnTo>
                    <a:pt x="198" y="110"/>
                  </a:lnTo>
                  <a:lnTo>
                    <a:pt x="202" y="94"/>
                  </a:lnTo>
                  <a:lnTo>
                    <a:pt x="202" y="94"/>
                  </a:lnTo>
                  <a:lnTo>
                    <a:pt x="204" y="72"/>
                  </a:lnTo>
                  <a:lnTo>
                    <a:pt x="202" y="52"/>
                  </a:lnTo>
                  <a:lnTo>
                    <a:pt x="196" y="36"/>
                  </a:lnTo>
                  <a:lnTo>
                    <a:pt x="186" y="24"/>
                  </a:lnTo>
                  <a:lnTo>
                    <a:pt x="174" y="14"/>
                  </a:lnTo>
                  <a:lnTo>
                    <a:pt x="158" y="6"/>
                  </a:lnTo>
                  <a:lnTo>
                    <a:pt x="140" y="2"/>
                  </a:lnTo>
                  <a:lnTo>
                    <a:pt x="120" y="0"/>
                  </a:lnTo>
                  <a:lnTo>
                    <a:pt x="120"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5" name="Freeform 169"/>
            <p:cNvSpPr>
              <a:spLocks/>
            </p:cNvSpPr>
            <p:nvPr userDrawn="1"/>
          </p:nvSpPr>
          <p:spPr bwMode="auto">
            <a:xfrm>
              <a:off x="947" y="1101"/>
              <a:ext cx="136" cy="132"/>
            </a:xfrm>
            <a:custGeom>
              <a:avLst/>
              <a:gdLst/>
              <a:ahLst/>
              <a:cxnLst>
                <a:cxn ang="0">
                  <a:pos x="78" y="106"/>
                </a:cxn>
                <a:cxn ang="0">
                  <a:pos x="78" y="106"/>
                </a:cxn>
                <a:cxn ang="0">
                  <a:pos x="78" y="106"/>
                </a:cxn>
                <a:cxn ang="0">
                  <a:pos x="68" y="116"/>
                </a:cxn>
                <a:cxn ang="0">
                  <a:pos x="58" y="124"/>
                </a:cxn>
                <a:cxn ang="0">
                  <a:pos x="46" y="128"/>
                </a:cxn>
                <a:cxn ang="0">
                  <a:pos x="34" y="130"/>
                </a:cxn>
                <a:cxn ang="0">
                  <a:pos x="34" y="130"/>
                </a:cxn>
                <a:cxn ang="0">
                  <a:pos x="24" y="130"/>
                </a:cxn>
                <a:cxn ang="0">
                  <a:pos x="16" y="128"/>
                </a:cxn>
                <a:cxn ang="0">
                  <a:pos x="10" y="124"/>
                </a:cxn>
                <a:cxn ang="0">
                  <a:pos x="6" y="118"/>
                </a:cxn>
                <a:cxn ang="0">
                  <a:pos x="2" y="112"/>
                </a:cxn>
                <a:cxn ang="0">
                  <a:pos x="0" y="104"/>
                </a:cxn>
                <a:cxn ang="0">
                  <a:pos x="0" y="94"/>
                </a:cxn>
                <a:cxn ang="0">
                  <a:pos x="2" y="82"/>
                </a:cxn>
                <a:cxn ang="0">
                  <a:pos x="2" y="82"/>
                </a:cxn>
                <a:cxn ang="0">
                  <a:pos x="12" y="38"/>
                </a:cxn>
                <a:cxn ang="0">
                  <a:pos x="12" y="38"/>
                </a:cxn>
                <a:cxn ang="0">
                  <a:pos x="18" y="0"/>
                </a:cxn>
                <a:cxn ang="0">
                  <a:pos x="18" y="0"/>
                </a:cxn>
                <a:cxn ang="0">
                  <a:pos x="38" y="2"/>
                </a:cxn>
                <a:cxn ang="0">
                  <a:pos x="38" y="2"/>
                </a:cxn>
                <a:cxn ang="0">
                  <a:pos x="56" y="0"/>
                </a:cxn>
                <a:cxn ang="0">
                  <a:pos x="56" y="0"/>
                </a:cxn>
                <a:cxn ang="0">
                  <a:pos x="48" y="32"/>
                </a:cxn>
                <a:cxn ang="0">
                  <a:pos x="40" y="76"/>
                </a:cxn>
                <a:cxn ang="0">
                  <a:pos x="40" y="76"/>
                </a:cxn>
                <a:cxn ang="0">
                  <a:pos x="38" y="90"/>
                </a:cxn>
                <a:cxn ang="0">
                  <a:pos x="40" y="100"/>
                </a:cxn>
                <a:cxn ang="0">
                  <a:pos x="42" y="102"/>
                </a:cxn>
                <a:cxn ang="0">
                  <a:pos x="46" y="106"/>
                </a:cxn>
                <a:cxn ang="0">
                  <a:pos x="54" y="106"/>
                </a:cxn>
                <a:cxn ang="0">
                  <a:pos x="54" y="106"/>
                </a:cxn>
                <a:cxn ang="0">
                  <a:pos x="60" y="106"/>
                </a:cxn>
                <a:cxn ang="0">
                  <a:pos x="66" y="104"/>
                </a:cxn>
                <a:cxn ang="0">
                  <a:pos x="70" y="102"/>
                </a:cxn>
                <a:cxn ang="0">
                  <a:pos x="74" y="96"/>
                </a:cxn>
                <a:cxn ang="0">
                  <a:pos x="80" y="84"/>
                </a:cxn>
                <a:cxn ang="0">
                  <a:pos x="86" y="68"/>
                </a:cxn>
                <a:cxn ang="0">
                  <a:pos x="88" y="58"/>
                </a:cxn>
                <a:cxn ang="0">
                  <a:pos x="88" y="58"/>
                </a:cxn>
                <a:cxn ang="0">
                  <a:pos x="92" y="28"/>
                </a:cxn>
                <a:cxn ang="0">
                  <a:pos x="96" y="0"/>
                </a:cxn>
                <a:cxn ang="0">
                  <a:pos x="96" y="0"/>
                </a:cxn>
                <a:cxn ang="0">
                  <a:pos x="116" y="2"/>
                </a:cxn>
                <a:cxn ang="0">
                  <a:pos x="116" y="2"/>
                </a:cxn>
                <a:cxn ang="0">
                  <a:pos x="136" y="0"/>
                </a:cxn>
                <a:cxn ang="0">
                  <a:pos x="136" y="0"/>
                </a:cxn>
                <a:cxn ang="0">
                  <a:pos x="128" y="28"/>
                </a:cxn>
                <a:cxn ang="0">
                  <a:pos x="122" y="58"/>
                </a:cxn>
                <a:cxn ang="0">
                  <a:pos x="120" y="68"/>
                </a:cxn>
                <a:cxn ang="0">
                  <a:pos x="120" y="68"/>
                </a:cxn>
                <a:cxn ang="0">
                  <a:pos x="114" y="98"/>
                </a:cxn>
                <a:cxn ang="0">
                  <a:pos x="110" y="126"/>
                </a:cxn>
                <a:cxn ang="0">
                  <a:pos x="110" y="126"/>
                </a:cxn>
                <a:cxn ang="0">
                  <a:pos x="92" y="126"/>
                </a:cxn>
                <a:cxn ang="0">
                  <a:pos x="92" y="126"/>
                </a:cxn>
                <a:cxn ang="0">
                  <a:pos x="74" y="126"/>
                </a:cxn>
                <a:cxn ang="0">
                  <a:pos x="78" y="106"/>
                </a:cxn>
              </a:cxnLst>
              <a:rect l="0" t="0" r="r" b="b"/>
              <a:pathLst>
                <a:path w="136" h="130">
                  <a:moveTo>
                    <a:pt x="78" y="106"/>
                  </a:moveTo>
                  <a:lnTo>
                    <a:pt x="78" y="106"/>
                  </a:lnTo>
                  <a:lnTo>
                    <a:pt x="78" y="106"/>
                  </a:lnTo>
                  <a:lnTo>
                    <a:pt x="68" y="116"/>
                  </a:lnTo>
                  <a:lnTo>
                    <a:pt x="58" y="124"/>
                  </a:lnTo>
                  <a:lnTo>
                    <a:pt x="46" y="128"/>
                  </a:lnTo>
                  <a:lnTo>
                    <a:pt x="34" y="130"/>
                  </a:lnTo>
                  <a:lnTo>
                    <a:pt x="34" y="130"/>
                  </a:lnTo>
                  <a:lnTo>
                    <a:pt x="24" y="130"/>
                  </a:lnTo>
                  <a:lnTo>
                    <a:pt x="16" y="128"/>
                  </a:lnTo>
                  <a:lnTo>
                    <a:pt x="10" y="124"/>
                  </a:lnTo>
                  <a:lnTo>
                    <a:pt x="6" y="118"/>
                  </a:lnTo>
                  <a:lnTo>
                    <a:pt x="2" y="112"/>
                  </a:lnTo>
                  <a:lnTo>
                    <a:pt x="0" y="104"/>
                  </a:lnTo>
                  <a:lnTo>
                    <a:pt x="0" y="94"/>
                  </a:lnTo>
                  <a:lnTo>
                    <a:pt x="2" y="82"/>
                  </a:lnTo>
                  <a:lnTo>
                    <a:pt x="2" y="82"/>
                  </a:lnTo>
                  <a:lnTo>
                    <a:pt x="12" y="38"/>
                  </a:lnTo>
                  <a:lnTo>
                    <a:pt x="12" y="38"/>
                  </a:lnTo>
                  <a:lnTo>
                    <a:pt x="18" y="0"/>
                  </a:lnTo>
                  <a:lnTo>
                    <a:pt x="18" y="0"/>
                  </a:lnTo>
                  <a:lnTo>
                    <a:pt x="38" y="2"/>
                  </a:lnTo>
                  <a:lnTo>
                    <a:pt x="38" y="2"/>
                  </a:lnTo>
                  <a:lnTo>
                    <a:pt x="56" y="0"/>
                  </a:lnTo>
                  <a:lnTo>
                    <a:pt x="56" y="0"/>
                  </a:lnTo>
                  <a:lnTo>
                    <a:pt x="48" y="32"/>
                  </a:lnTo>
                  <a:lnTo>
                    <a:pt x="40" y="76"/>
                  </a:lnTo>
                  <a:lnTo>
                    <a:pt x="40" y="76"/>
                  </a:lnTo>
                  <a:lnTo>
                    <a:pt x="38" y="90"/>
                  </a:lnTo>
                  <a:lnTo>
                    <a:pt x="40" y="100"/>
                  </a:lnTo>
                  <a:lnTo>
                    <a:pt x="42" y="102"/>
                  </a:lnTo>
                  <a:lnTo>
                    <a:pt x="46" y="106"/>
                  </a:lnTo>
                  <a:lnTo>
                    <a:pt x="54" y="106"/>
                  </a:lnTo>
                  <a:lnTo>
                    <a:pt x="54" y="106"/>
                  </a:lnTo>
                  <a:lnTo>
                    <a:pt x="60" y="106"/>
                  </a:lnTo>
                  <a:lnTo>
                    <a:pt x="66" y="104"/>
                  </a:lnTo>
                  <a:lnTo>
                    <a:pt x="70" y="102"/>
                  </a:lnTo>
                  <a:lnTo>
                    <a:pt x="74" y="96"/>
                  </a:lnTo>
                  <a:lnTo>
                    <a:pt x="80" y="84"/>
                  </a:lnTo>
                  <a:lnTo>
                    <a:pt x="86" y="68"/>
                  </a:lnTo>
                  <a:lnTo>
                    <a:pt x="88" y="58"/>
                  </a:lnTo>
                  <a:lnTo>
                    <a:pt x="88" y="58"/>
                  </a:lnTo>
                  <a:lnTo>
                    <a:pt x="92" y="28"/>
                  </a:lnTo>
                  <a:lnTo>
                    <a:pt x="96" y="0"/>
                  </a:lnTo>
                  <a:lnTo>
                    <a:pt x="96" y="0"/>
                  </a:lnTo>
                  <a:lnTo>
                    <a:pt x="116" y="2"/>
                  </a:lnTo>
                  <a:lnTo>
                    <a:pt x="116" y="2"/>
                  </a:lnTo>
                  <a:lnTo>
                    <a:pt x="136" y="0"/>
                  </a:lnTo>
                  <a:lnTo>
                    <a:pt x="136" y="0"/>
                  </a:lnTo>
                  <a:lnTo>
                    <a:pt x="128" y="28"/>
                  </a:lnTo>
                  <a:lnTo>
                    <a:pt x="122" y="58"/>
                  </a:lnTo>
                  <a:lnTo>
                    <a:pt x="120" y="68"/>
                  </a:lnTo>
                  <a:lnTo>
                    <a:pt x="120" y="68"/>
                  </a:lnTo>
                  <a:lnTo>
                    <a:pt x="114" y="98"/>
                  </a:lnTo>
                  <a:lnTo>
                    <a:pt x="110" y="126"/>
                  </a:lnTo>
                  <a:lnTo>
                    <a:pt x="110" y="126"/>
                  </a:lnTo>
                  <a:lnTo>
                    <a:pt x="92" y="126"/>
                  </a:lnTo>
                  <a:lnTo>
                    <a:pt x="92" y="126"/>
                  </a:lnTo>
                  <a:lnTo>
                    <a:pt x="74" y="126"/>
                  </a:lnTo>
                  <a:lnTo>
                    <a:pt x="78" y="106"/>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6" name="Freeform 170"/>
            <p:cNvSpPr>
              <a:spLocks noEditPoints="1"/>
            </p:cNvSpPr>
            <p:nvPr userDrawn="1"/>
          </p:nvSpPr>
          <p:spPr bwMode="auto">
            <a:xfrm>
              <a:off x="1092" y="1096"/>
              <a:ext cx="119" cy="137"/>
            </a:xfrm>
            <a:custGeom>
              <a:avLst/>
              <a:gdLst/>
              <a:ahLst/>
              <a:cxnLst>
                <a:cxn ang="0">
                  <a:pos x="72" y="90"/>
                </a:cxn>
                <a:cxn ang="0">
                  <a:pos x="64" y="110"/>
                </a:cxn>
                <a:cxn ang="0">
                  <a:pos x="48" y="116"/>
                </a:cxn>
                <a:cxn ang="0">
                  <a:pos x="42" y="114"/>
                </a:cxn>
                <a:cxn ang="0">
                  <a:pos x="36" y="104"/>
                </a:cxn>
                <a:cxn ang="0">
                  <a:pos x="38" y="96"/>
                </a:cxn>
                <a:cxn ang="0">
                  <a:pos x="44" y="80"/>
                </a:cxn>
                <a:cxn ang="0">
                  <a:pos x="54" y="72"/>
                </a:cxn>
                <a:cxn ang="0">
                  <a:pos x="78" y="62"/>
                </a:cxn>
                <a:cxn ang="0">
                  <a:pos x="72" y="90"/>
                </a:cxn>
                <a:cxn ang="0">
                  <a:pos x="24" y="34"/>
                </a:cxn>
                <a:cxn ang="0">
                  <a:pos x="26" y="34"/>
                </a:cxn>
                <a:cxn ang="0">
                  <a:pos x="42" y="24"/>
                </a:cxn>
                <a:cxn ang="0">
                  <a:pos x="60" y="20"/>
                </a:cxn>
                <a:cxn ang="0">
                  <a:pos x="70" y="22"/>
                </a:cxn>
                <a:cxn ang="0">
                  <a:pos x="82" y="34"/>
                </a:cxn>
                <a:cxn ang="0">
                  <a:pos x="82" y="42"/>
                </a:cxn>
                <a:cxn ang="0">
                  <a:pos x="74" y="54"/>
                </a:cxn>
                <a:cxn ang="0">
                  <a:pos x="46" y="62"/>
                </a:cxn>
                <a:cxn ang="0">
                  <a:pos x="28" y="66"/>
                </a:cxn>
                <a:cxn ang="0">
                  <a:pos x="10" y="80"/>
                </a:cxn>
                <a:cxn ang="0">
                  <a:pos x="2" y="92"/>
                </a:cxn>
                <a:cxn ang="0">
                  <a:pos x="0" y="100"/>
                </a:cxn>
                <a:cxn ang="0">
                  <a:pos x="0" y="118"/>
                </a:cxn>
                <a:cxn ang="0">
                  <a:pos x="8" y="128"/>
                </a:cxn>
                <a:cxn ang="0">
                  <a:pos x="22" y="134"/>
                </a:cxn>
                <a:cxn ang="0">
                  <a:pos x="30" y="134"/>
                </a:cxn>
                <a:cxn ang="0">
                  <a:pos x="52" y="128"/>
                </a:cxn>
                <a:cxn ang="0">
                  <a:pos x="68" y="114"/>
                </a:cxn>
                <a:cxn ang="0">
                  <a:pos x="70" y="122"/>
                </a:cxn>
                <a:cxn ang="0">
                  <a:pos x="80" y="132"/>
                </a:cxn>
                <a:cxn ang="0">
                  <a:pos x="90" y="134"/>
                </a:cxn>
                <a:cxn ang="0">
                  <a:pos x="114" y="126"/>
                </a:cxn>
                <a:cxn ang="0">
                  <a:pos x="116" y="120"/>
                </a:cxn>
                <a:cxn ang="0">
                  <a:pos x="104" y="118"/>
                </a:cxn>
                <a:cxn ang="0">
                  <a:pos x="104" y="102"/>
                </a:cxn>
                <a:cxn ang="0">
                  <a:pos x="116" y="44"/>
                </a:cxn>
                <a:cxn ang="0">
                  <a:pos x="118" y="32"/>
                </a:cxn>
                <a:cxn ang="0">
                  <a:pos x="114" y="16"/>
                </a:cxn>
                <a:cxn ang="0">
                  <a:pos x="104" y="6"/>
                </a:cxn>
                <a:cxn ang="0">
                  <a:pos x="86" y="0"/>
                </a:cxn>
                <a:cxn ang="0">
                  <a:pos x="76" y="0"/>
                </a:cxn>
                <a:cxn ang="0">
                  <a:pos x="50" y="6"/>
                </a:cxn>
                <a:cxn ang="0">
                  <a:pos x="24" y="18"/>
                </a:cxn>
              </a:cxnLst>
              <a:rect l="0" t="0" r="r" b="b"/>
              <a:pathLst>
                <a:path w="118" h="134">
                  <a:moveTo>
                    <a:pt x="72" y="90"/>
                  </a:moveTo>
                  <a:lnTo>
                    <a:pt x="72" y="90"/>
                  </a:lnTo>
                  <a:lnTo>
                    <a:pt x="68" y="102"/>
                  </a:lnTo>
                  <a:lnTo>
                    <a:pt x="64" y="110"/>
                  </a:lnTo>
                  <a:lnTo>
                    <a:pt x="56" y="114"/>
                  </a:lnTo>
                  <a:lnTo>
                    <a:pt x="48" y="116"/>
                  </a:lnTo>
                  <a:lnTo>
                    <a:pt x="48" y="116"/>
                  </a:lnTo>
                  <a:lnTo>
                    <a:pt x="42" y="114"/>
                  </a:lnTo>
                  <a:lnTo>
                    <a:pt x="38" y="110"/>
                  </a:lnTo>
                  <a:lnTo>
                    <a:pt x="36" y="104"/>
                  </a:lnTo>
                  <a:lnTo>
                    <a:pt x="38" y="96"/>
                  </a:lnTo>
                  <a:lnTo>
                    <a:pt x="38" y="96"/>
                  </a:lnTo>
                  <a:lnTo>
                    <a:pt x="40" y="88"/>
                  </a:lnTo>
                  <a:lnTo>
                    <a:pt x="44" y="80"/>
                  </a:lnTo>
                  <a:lnTo>
                    <a:pt x="48" y="76"/>
                  </a:lnTo>
                  <a:lnTo>
                    <a:pt x="54" y="72"/>
                  </a:lnTo>
                  <a:lnTo>
                    <a:pt x="66" y="68"/>
                  </a:lnTo>
                  <a:lnTo>
                    <a:pt x="78" y="62"/>
                  </a:lnTo>
                  <a:lnTo>
                    <a:pt x="78" y="62"/>
                  </a:lnTo>
                  <a:lnTo>
                    <a:pt x="72" y="90"/>
                  </a:lnTo>
                  <a:lnTo>
                    <a:pt x="72" y="90"/>
                  </a:lnTo>
                  <a:close/>
                  <a:moveTo>
                    <a:pt x="24" y="34"/>
                  </a:moveTo>
                  <a:lnTo>
                    <a:pt x="26" y="34"/>
                  </a:lnTo>
                  <a:lnTo>
                    <a:pt x="26" y="34"/>
                  </a:lnTo>
                  <a:lnTo>
                    <a:pt x="32" y="30"/>
                  </a:lnTo>
                  <a:lnTo>
                    <a:pt x="42" y="24"/>
                  </a:lnTo>
                  <a:lnTo>
                    <a:pt x="52" y="22"/>
                  </a:lnTo>
                  <a:lnTo>
                    <a:pt x="60" y="20"/>
                  </a:lnTo>
                  <a:lnTo>
                    <a:pt x="60" y="20"/>
                  </a:lnTo>
                  <a:lnTo>
                    <a:pt x="70" y="22"/>
                  </a:lnTo>
                  <a:lnTo>
                    <a:pt x="78" y="26"/>
                  </a:lnTo>
                  <a:lnTo>
                    <a:pt x="82" y="34"/>
                  </a:lnTo>
                  <a:lnTo>
                    <a:pt x="82" y="42"/>
                  </a:lnTo>
                  <a:lnTo>
                    <a:pt x="82" y="42"/>
                  </a:lnTo>
                  <a:lnTo>
                    <a:pt x="80" y="48"/>
                  </a:lnTo>
                  <a:lnTo>
                    <a:pt x="74" y="54"/>
                  </a:lnTo>
                  <a:lnTo>
                    <a:pt x="64" y="56"/>
                  </a:lnTo>
                  <a:lnTo>
                    <a:pt x="46" y="62"/>
                  </a:lnTo>
                  <a:lnTo>
                    <a:pt x="46" y="62"/>
                  </a:lnTo>
                  <a:lnTo>
                    <a:pt x="28" y="66"/>
                  </a:lnTo>
                  <a:lnTo>
                    <a:pt x="16" y="74"/>
                  </a:lnTo>
                  <a:lnTo>
                    <a:pt x="10" y="80"/>
                  </a:lnTo>
                  <a:lnTo>
                    <a:pt x="6" y="84"/>
                  </a:lnTo>
                  <a:lnTo>
                    <a:pt x="2" y="92"/>
                  </a:lnTo>
                  <a:lnTo>
                    <a:pt x="0" y="100"/>
                  </a:lnTo>
                  <a:lnTo>
                    <a:pt x="0" y="100"/>
                  </a:lnTo>
                  <a:lnTo>
                    <a:pt x="0" y="112"/>
                  </a:lnTo>
                  <a:lnTo>
                    <a:pt x="0" y="118"/>
                  </a:lnTo>
                  <a:lnTo>
                    <a:pt x="4" y="124"/>
                  </a:lnTo>
                  <a:lnTo>
                    <a:pt x="8" y="128"/>
                  </a:lnTo>
                  <a:lnTo>
                    <a:pt x="14" y="132"/>
                  </a:lnTo>
                  <a:lnTo>
                    <a:pt x="22" y="134"/>
                  </a:lnTo>
                  <a:lnTo>
                    <a:pt x="30" y="134"/>
                  </a:lnTo>
                  <a:lnTo>
                    <a:pt x="30" y="134"/>
                  </a:lnTo>
                  <a:lnTo>
                    <a:pt x="42" y="132"/>
                  </a:lnTo>
                  <a:lnTo>
                    <a:pt x="52" y="128"/>
                  </a:lnTo>
                  <a:lnTo>
                    <a:pt x="60" y="122"/>
                  </a:lnTo>
                  <a:lnTo>
                    <a:pt x="68" y="114"/>
                  </a:lnTo>
                  <a:lnTo>
                    <a:pt x="68" y="114"/>
                  </a:lnTo>
                  <a:lnTo>
                    <a:pt x="70" y="122"/>
                  </a:lnTo>
                  <a:lnTo>
                    <a:pt x="74" y="128"/>
                  </a:lnTo>
                  <a:lnTo>
                    <a:pt x="80" y="132"/>
                  </a:lnTo>
                  <a:lnTo>
                    <a:pt x="90" y="134"/>
                  </a:lnTo>
                  <a:lnTo>
                    <a:pt x="90" y="134"/>
                  </a:lnTo>
                  <a:lnTo>
                    <a:pt x="102" y="132"/>
                  </a:lnTo>
                  <a:lnTo>
                    <a:pt x="114" y="126"/>
                  </a:lnTo>
                  <a:lnTo>
                    <a:pt x="116" y="120"/>
                  </a:lnTo>
                  <a:lnTo>
                    <a:pt x="116" y="120"/>
                  </a:lnTo>
                  <a:lnTo>
                    <a:pt x="110" y="120"/>
                  </a:lnTo>
                  <a:lnTo>
                    <a:pt x="104" y="118"/>
                  </a:lnTo>
                  <a:lnTo>
                    <a:pt x="104" y="112"/>
                  </a:lnTo>
                  <a:lnTo>
                    <a:pt x="104" y="102"/>
                  </a:lnTo>
                  <a:lnTo>
                    <a:pt x="104" y="102"/>
                  </a:lnTo>
                  <a:lnTo>
                    <a:pt x="116" y="44"/>
                  </a:lnTo>
                  <a:lnTo>
                    <a:pt x="116" y="44"/>
                  </a:lnTo>
                  <a:lnTo>
                    <a:pt x="118" y="32"/>
                  </a:lnTo>
                  <a:lnTo>
                    <a:pt x="116" y="24"/>
                  </a:lnTo>
                  <a:lnTo>
                    <a:pt x="114" y="16"/>
                  </a:lnTo>
                  <a:lnTo>
                    <a:pt x="110" y="10"/>
                  </a:lnTo>
                  <a:lnTo>
                    <a:pt x="104" y="6"/>
                  </a:lnTo>
                  <a:lnTo>
                    <a:pt x="96" y="2"/>
                  </a:lnTo>
                  <a:lnTo>
                    <a:pt x="86" y="0"/>
                  </a:lnTo>
                  <a:lnTo>
                    <a:pt x="76" y="0"/>
                  </a:lnTo>
                  <a:lnTo>
                    <a:pt x="76" y="0"/>
                  </a:lnTo>
                  <a:lnTo>
                    <a:pt x="64" y="2"/>
                  </a:lnTo>
                  <a:lnTo>
                    <a:pt x="50" y="6"/>
                  </a:lnTo>
                  <a:lnTo>
                    <a:pt x="38" y="10"/>
                  </a:lnTo>
                  <a:lnTo>
                    <a:pt x="24" y="18"/>
                  </a:lnTo>
                  <a:lnTo>
                    <a:pt x="2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7" name="Freeform 171"/>
            <p:cNvSpPr>
              <a:spLocks/>
            </p:cNvSpPr>
            <p:nvPr userDrawn="1"/>
          </p:nvSpPr>
          <p:spPr bwMode="auto">
            <a:xfrm>
              <a:off x="1232" y="1028"/>
              <a:ext cx="76" cy="201"/>
            </a:xfrm>
            <a:custGeom>
              <a:avLst/>
              <a:gdLst/>
              <a:ahLst/>
              <a:cxnLst>
                <a:cxn ang="0">
                  <a:pos x="22" y="90"/>
                </a:cxn>
                <a:cxn ang="0">
                  <a:pos x="22" y="90"/>
                </a:cxn>
                <a:cxn ang="0">
                  <a:pos x="38" y="0"/>
                </a:cxn>
                <a:cxn ang="0">
                  <a:pos x="38" y="0"/>
                </a:cxn>
                <a:cxn ang="0">
                  <a:pos x="58" y="2"/>
                </a:cxn>
                <a:cxn ang="0">
                  <a:pos x="58" y="2"/>
                </a:cxn>
                <a:cxn ang="0">
                  <a:pos x="76" y="0"/>
                </a:cxn>
                <a:cxn ang="0">
                  <a:pos x="76" y="0"/>
                </a:cxn>
                <a:cxn ang="0">
                  <a:pos x="58" y="90"/>
                </a:cxn>
                <a:cxn ang="0">
                  <a:pos x="54" y="108"/>
                </a:cxn>
                <a:cxn ang="0">
                  <a:pos x="54" y="108"/>
                </a:cxn>
                <a:cxn ang="0">
                  <a:pos x="38" y="198"/>
                </a:cxn>
                <a:cxn ang="0">
                  <a:pos x="38" y="198"/>
                </a:cxn>
                <a:cxn ang="0">
                  <a:pos x="18" y="198"/>
                </a:cxn>
                <a:cxn ang="0">
                  <a:pos x="18" y="198"/>
                </a:cxn>
                <a:cxn ang="0">
                  <a:pos x="0" y="198"/>
                </a:cxn>
                <a:cxn ang="0">
                  <a:pos x="0" y="198"/>
                </a:cxn>
                <a:cxn ang="0">
                  <a:pos x="18" y="108"/>
                </a:cxn>
                <a:cxn ang="0">
                  <a:pos x="22" y="90"/>
                </a:cxn>
              </a:cxnLst>
              <a:rect l="0" t="0" r="r" b="b"/>
              <a:pathLst>
                <a:path w="76" h="198">
                  <a:moveTo>
                    <a:pt x="22" y="90"/>
                  </a:moveTo>
                  <a:lnTo>
                    <a:pt x="22" y="90"/>
                  </a:lnTo>
                  <a:lnTo>
                    <a:pt x="38" y="0"/>
                  </a:lnTo>
                  <a:lnTo>
                    <a:pt x="38" y="0"/>
                  </a:lnTo>
                  <a:lnTo>
                    <a:pt x="58" y="2"/>
                  </a:lnTo>
                  <a:lnTo>
                    <a:pt x="58" y="2"/>
                  </a:lnTo>
                  <a:lnTo>
                    <a:pt x="76" y="0"/>
                  </a:lnTo>
                  <a:lnTo>
                    <a:pt x="76" y="0"/>
                  </a:lnTo>
                  <a:lnTo>
                    <a:pt x="58" y="90"/>
                  </a:lnTo>
                  <a:lnTo>
                    <a:pt x="54" y="108"/>
                  </a:lnTo>
                  <a:lnTo>
                    <a:pt x="54" y="108"/>
                  </a:lnTo>
                  <a:lnTo>
                    <a:pt x="38" y="198"/>
                  </a:lnTo>
                  <a:lnTo>
                    <a:pt x="38" y="198"/>
                  </a:lnTo>
                  <a:lnTo>
                    <a:pt x="18" y="198"/>
                  </a:lnTo>
                  <a:lnTo>
                    <a:pt x="18" y="198"/>
                  </a:lnTo>
                  <a:lnTo>
                    <a:pt x="0" y="198"/>
                  </a:lnTo>
                  <a:lnTo>
                    <a:pt x="0" y="198"/>
                  </a:lnTo>
                  <a:lnTo>
                    <a:pt x="18"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8" name="Freeform 172"/>
            <p:cNvSpPr>
              <a:spLocks noEditPoints="1"/>
            </p:cNvSpPr>
            <p:nvPr userDrawn="1"/>
          </p:nvSpPr>
          <p:spPr bwMode="auto">
            <a:xfrm>
              <a:off x="1308" y="1033"/>
              <a:ext cx="72" cy="196"/>
            </a:xfrm>
            <a:custGeom>
              <a:avLst/>
              <a:gdLst/>
              <a:ahLst/>
              <a:cxnLst>
                <a:cxn ang="0">
                  <a:pos x="16" y="128"/>
                </a:cxn>
                <a:cxn ang="0">
                  <a:pos x="16" y="128"/>
                </a:cxn>
                <a:cxn ang="0">
                  <a:pos x="20" y="98"/>
                </a:cxn>
                <a:cxn ang="0">
                  <a:pos x="24" y="70"/>
                </a:cxn>
                <a:cxn ang="0">
                  <a:pos x="24" y="70"/>
                </a:cxn>
                <a:cxn ang="0">
                  <a:pos x="44" y="72"/>
                </a:cxn>
                <a:cxn ang="0">
                  <a:pos x="44" y="72"/>
                </a:cxn>
                <a:cxn ang="0">
                  <a:pos x="64" y="70"/>
                </a:cxn>
                <a:cxn ang="0">
                  <a:pos x="64" y="70"/>
                </a:cxn>
                <a:cxn ang="0">
                  <a:pos x="56" y="98"/>
                </a:cxn>
                <a:cxn ang="0">
                  <a:pos x="50" y="128"/>
                </a:cxn>
                <a:cxn ang="0">
                  <a:pos x="48" y="138"/>
                </a:cxn>
                <a:cxn ang="0">
                  <a:pos x="48" y="138"/>
                </a:cxn>
                <a:cxn ang="0">
                  <a:pos x="42" y="168"/>
                </a:cxn>
                <a:cxn ang="0">
                  <a:pos x="40" y="196"/>
                </a:cxn>
                <a:cxn ang="0">
                  <a:pos x="40" y="196"/>
                </a:cxn>
                <a:cxn ang="0">
                  <a:pos x="20" y="196"/>
                </a:cxn>
                <a:cxn ang="0">
                  <a:pos x="20" y="196"/>
                </a:cxn>
                <a:cxn ang="0">
                  <a:pos x="0" y="196"/>
                </a:cxn>
                <a:cxn ang="0">
                  <a:pos x="0" y="196"/>
                </a:cxn>
                <a:cxn ang="0">
                  <a:pos x="6"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0" y="98"/>
                  </a:lnTo>
                  <a:lnTo>
                    <a:pt x="24" y="70"/>
                  </a:lnTo>
                  <a:lnTo>
                    <a:pt x="24" y="70"/>
                  </a:lnTo>
                  <a:lnTo>
                    <a:pt x="44" y="72"/>
                  </a:lnTo>
                  <a:lnTo>
                    <a:pt x="44" y="72"/>
                  </a:lnTo>
                  <a:lnTo>
                    <a:pt x="64" y="70"/>
                  </a:lnTo>
                  <a:lnTo>
                    <a:pt x="64" y="70"/>
                  </a:lnTo>
                  <a:lnTo>
                    <a:pt x="56" y="98"/>
                  </a:lnTo>
                  <a:lnTo>
                    <a:pt x="50" y="128"/>
                  </a:lnTo>
                  <a:lnTo>
                    <a:pt x="48" y="138"/>
                  </a:lnTo>
                  <a:lnTo>
                    <a:pt x="48" y="138"/>
                  </a:lnTo>
                  <a:lnTo>
                    <a:pt x="42" y="168"/>
                  </a:lnTo>
                  <a:lnTo>
                    <a:pt x="40" y="196"/>
                  </a:lnTo>
                  <a:lnTo>
                    <a:pt x="40" y="196"/>
                  </a:lnTo>
                  <a:lnTo>
                    <a:pt x="20" y="196"/>
                  </a:lnTo>
                  <a:lnTo>
                    <a:pt x="20" y="196"/>
                  </a:lnTo>
                  <a:lnTo>
                    <a:pt x="0" y="196"/>
                  </a:lnTo>
                  <a:lnTo>
                    <a:pt x="0" y="196"/>
                  </a:lnTo>
                  <a:lnTo>
                    <a:pt x="6"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69" name="Freeform 173"/>
            <p:cNvSpPr>
              <a:spLocks/>
            </p:cNvSpPr>
            <p:nvPr userDrawn="1"/>
          </p:nvSpPr>
          <p:spPr bwMode="auto">
            <a:xfrm>
              <a:off x="1397" y="1054"/>
              <a:ext cx="81" cy="179"/>
            </a:xfrm>
            <a:custGeom>
              <a:avLst/>
              <a:gdLst/>
              <a:ahLst/>
              <a:cxnLst>
                <a:cxn ang="0">
                  <a:pos x="80" y="48"/>
                </a:cxn>
                <a:cxn ang="0">
                  <a:pos x="80" y="48"/>
                </a:cxn>
                <a:cxn ang="0">
                  <a:pos x="76" y="54"/>
                </a:cxn>
                <a:cxn ang="0">
                  <a:pos x="76" y="54"/>
                </a:cxn>
                <a:cxn ang="0">
                  <a:pos x="76" y="60"/>
                </a:cxn>
                <a:cxn ang="0">
                  <a:pos x="54" y="60"/>
                </a:cxn>
                <a:cxn ang="0">
                  <a:pos x="54" y="60"/>
                </a:cxn>
                <a:cxn ang="0">
                  <a:pos x="40" y="118"/>
                </a:cxn>
                <a:cxn ang="0">
                  <a:pos x="40" y="118"/>
                </a:cxn>
                <a:cxn ang="0">
                  <a:pos x="36" y="140"/>
                </a:cxn>
                <a:cxn ang="0">
                  <a:pos x="36" y="154"/>
                </a:cxn>
                <a:cxn ang="0">
                  <a:pos x="38" y="158"/>
                </a:cxn>
                <a:cxn ang="0">
                  <a:pos x="40" y="160"/>
                </a:cxn>
                <a:cxn ang="0">
                  <a:pos x="46" y="162"/>
                </a:cxn>
                <a:cxn ang="0">
                  <a:pos x="46" y="162"/>
                </a:cxn>
                <a:cxn ang="0">
                  <a:pos x="54" y="160"/>
                </a:cxn>
                <a:cxn ang="0">
                  <a:pos x="60" y="158"/>
                </a:cxn>
                <a:cxn ang="0">
                  <a:pos x="58" y="170"/>
                </a:cxn>
                <a:cxn ang="0">
                  <a:pos x="58" y="170"/>
                </a:cxn>
                <a:cxn ang="0">
                  <a:pos x="44" y="174"/>
                </a:cxn>
                <a:cxn ang="0">
                  <a:pos x="28" y="176"/>
                </a:cxn>
                <a:cxn ang="0">
                  <a:pos x="28" y="176"/>
                </a:cxn>
                <a:cxn ang="0">
                  <a:pos x="20" y="176"/>
                </a:cxn>
                <a:cxn ang="0">
                  <a:pos x="14" y="174"/>
                </a:cxn>
                <a:cxn ang="0">
                  <a:pos x="8" y="170"/>
                </a:cxn>
                <a:cxn ang="0">
                  <a:pos x="4" y="166"/>
                </a:cxn>
                <a:cxn ang="0">
                  <a:pos x="2" y="160"/>
                </a:cxn>
                <a:cxn ang="0">
                  <a:pos x="0" y="152"/>
                </a:cxn>
                <a:cxn ang="0">
                  <a:pos x="0" y="144"/>
                </a:cxn>
                <a:cxn ang="0">
                  <a:pos x="2" y="136"/>
                </a:cxn>
                <a:cxn ang="0">
                  <a:pos x="2" y="136"/>
                </a:cxn>
                <a:cxn ang="0">
                  <a:pos x="18" y="60"/>
                </a:cxn>
                <a:cxn ang="0">
                  <a:pos x="0" y="60"/>
                </a:cxn>
                <a:cxn ang="0">
                  <a:pos x="0" y="60"/>
                </a:cxn>
                <a:cxn ang="0">
                  <a:pos x="2" y="54"/>
                </a:cxn>
                <a:cxn ang="0">
                  <a:pos x="2" y="54"/>
                </a:cxn>
                <a:cxn ang="0">
                  <a:pos x="2" y="48"/>
                </a:cxn>
                <a:cxn ang="0">
                  <a:pos x="20" y="48"/>
                </a:cxn>
                <a:cxn ang="0">
                  <a:pos x="20"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6" y="54"/>
                  </a:lnTo>
                  <a:lnTo>
                    <a:pt x="76" y="54"/>
                  </a:lnTo>
                  <a:lnTo>
                    <a:pt x="76" y="60"/>
                  </a:lnTo>
                  <a:lnTo>
                    <a:pt x="54" y="60"/>
                  </a:lnTo>
                  <a:lnTo>
                    <a:pt x="54" y="60"/>
                  </a:lnTo>
                  <a:lnTo>
                    <a:pt x="40" y="118"/>
                  </a:lnTo>
                  <a:lnTo>
                    <a:pt x="40" y="118"/>
                  </a:lnTo>
                  <a:lnTo>
                    <a:pt x="36" y="140"/>
                  </a:lnTo>
                  <a:lnTo>
                    <a:pt x="36" y="154"/>
                  </a:lnTo>
                  <a:lnTo>
                    <a:pt x="38" y="158"/>
                  </a:lnTo>
                  <a:lnTo>
                    <a:pt x="40" y="160"/>
                  </a:lnTo>
                  <a:lnTo>
                    <a:pt x="46" y="162"/>
                  </a:lnTo>
                  <a:lnTo>
                    <a:pt x="46" y="162"/>
                  </a:lnTo>
                  <a:lnTo>
                    <a:pt x="54" y="160"/>
                  </a:lnTo>
                  <a:lnTo>
                    <a:pt x="60" y="158"/>
                  </a:lnTo>
                  <a:lnTo>
                    <a:pt x="58" y="170"/>
                  </a:lnTo>
                  <a:lnTo>
                    <a:pt x="58" y="170"/>
                  </a:lnTo>
                  <a:lnTo>
                    <a:pt x="44" y="174"/>
                  </a:lnTo>
                  <a:lnTo>
                    <a:pt x="28" y="176"/>
                  </a:lnTo>
                  <a:lnTo>
                    <a:pt x="28" y="176"/>
                  </a:lnTo>
                  <a:lnTo>
                    <a:pt x="20" y="176"/>
                  </a:lnTo>
                  <a:lnTo>
                    <a:pt x="14" y="174"/>
                  </a:lnTo>
                  <a:lnTo>
                    <a:pt x="8" y="170"/>
                  </a:lnTo>
                  <a:lnTo>
                    <a:pt x="4" y="166"/>
                  </a:lnTo>
                  <a:lnTo>
                    <a:pt x="2" y="160"/>
                  </a:lnTo>
                  <a:lnTo>
                    <a:pt x="0" y="152"/>
                  </a:lnTo>
                  <a:lnTo>
                    <a:pt x="0" y="144"/>
                  </a:lnTo>
                  <a:lnTo>
                    <a:pt x="2" y="136"/>
                  </a:lnTo>
                  <a:lnTo>
                    <a:pt x="2" y="136"/>
                  </a:lnTo>
                  <a:lnTo>
                    <a:pt x="18" y="60"/>
                  </a:lnTo>
                  <a:lnTo>
                    <a:pt x="0" y="60"/>
                  </a:lnTo>
                  <a:lnTo>
                    <a:pt x="0" y="60"/>
                  </a:lnTo>
                  <a:lnTo>
                    <a:pt x="2" y="54"/>
                  </a:lnTo>
                  <a:lnTo>
                    <a:pt x="2" y="54"/>
                  </a:lnTo>
                  <a:lnTo>
                    <a:pt x="2" y="48"/>
                  </a:lnTo>
                  <a:lnTo>
                    <a:pt x="20" y="48"/>
                  </a:lnTo>
                  <a:lnTo>
                    <a:pt x="20"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0" name="Freeform 174"/>
            <p:cNvSpPr>
              <a:spLocks/>
            </p:cNvSpPr>
            <p:nvPr userDrawn="1"/>
          </p:nvSpPr>
          <p:spPr bwMode="auto">
            <a:xfrm>
              <a:off x="1470" y="1101"/>
              <a:ext cx="144" cy="196"/>
            </a:xfrm>
            <a:custGeom>
              <a:avLst/>
              <a:gdLst/>
              <a:ahLst/>
              <a:cxnLst>
                <a:cxn ang="0">
                  <a:pos x="118" y="0"/>
                </a:cxn>
                <a:cxn ang="0">
                  <a:pos x="118" y="0"/>
                </a:cxn>
                <a:cxn ang="0">
                  <a:pos x="128" y="2"/>
                </a:cxn>
                <a:cxn ang="0">
                  <a:pos x="128" y="2"/>
                </a:cxn>
                <a:cxn ang="0">
                  <a:pos x="142" y="0"/>
                </a:cxn>
                <a:cxn ang="0">
                  <a:pos x="142" y="0"/>
                </a:cxn>
                <a:cxn ang="0">
                  <a:pos x="94" y="78"/>
                </a:cxn>
                <a:cxn ang="0">
                  <a:pos x="56"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2" y="82"/>
                </a:cxn>
                <a:cxn ang="0">
                  <a:pos x="72"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6"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2" y="82"/>
                  </a:lnTo>
                  <a:lnTo>
                    <a:pt x="72"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1" name="Freeform 175"/>
            <p:cNvSpPr>
              <a:spLocks/>
            </p:cNvSpPr>
            <p:nvPr userDrawn="1"/>
          </p:nvSpPr>
          <p:spPr bwMode="auto">
            <a:xfrm>
              <a:off x="1652" y="1045"/>
              <a:ext cx="81" cy="183"/>
            </a:xfrm>
            <a:custGeom>
              <a:avLst/>
              <a:gdLst/>
              <a:ahLst/>
              <a:cxnLst>
                <a:cxn ang="0">
                  <a:pos x="22" y="72"/>
                </a:cxn>
                <a:cxn ang="0">
                  <a:pos x="22" y="72"/>
                </a:cxn>
                <a:cxn ang="0">
                  <a:pos x="30" y="34"/>
                </a:cxn>
                <a:cxn ang="0">
                  <a:pos x="34" y="0"/>
                </a:cxn>
                <a:cxn ang="0">
                  <a:pos x="34" y="0"/>
                </a:cxn>
                <a:cxn ang="0">
                  <a:pos x="56" y="2"/>
                </a:cxn>
                <a:cxn ang="0">
                  <a:pos x="56" y="2"/>
                </a:cxn>
                <a:cxn ang="0">
                  <a:pos x="78" y="0"/>
                </a:cxn>
                <a:cxn ang="0">
                  <a:pos x="78" y="0"/>
                </a:cxn>
                <a:cxn ang="0">
                  <a:pos x="70" y="34"/>
                </a:cxn>
                <a:cxn ang="0">
                  <a:pos x="62" y="72"/>
                </a:cxn>
                <a:cxn ang="0">
                  <a:pos x="54" y="108"/>
                </a:cxn>
                <a:cxn ang="0">
                  <a:pos x="54" y="108"/>
                </a:cxn>
                <a:cxn ang="0">
                  <a:pos x="48" y="146"/>
                </a:cxn>
                <a:cxn ang="0">
                  <a:pos x="42" y="180"/>
                </a:cxn>
                <a:cxn ang="0">
                  <a:pos x="42" y="180"/>
                </a:cxn>
                <a:cxn ang="0">
                  <a:pos x="22" y="180"/>
                </a:cxn>
                <a:cxn ang="0">
                  <a:pos x="22" y="180"/>
                </a:cxn>
                <a:cxn ang="0">
                  <a:pos x="0" y="180"/>
                </a:cxn>
                <a:cxn ang="0">
                  <a:pos x="0" y="180"/>
                </a:cxn>
                <a:cxn ang="0">
                  <a:pos x="8" y="146"/>
                </a:cxn>
                <a:cxn ang="0">
                  <a:pos x="16" y="108"/>
                </a:cxn>
                <a:cxn ang="0">
                  <a:pos x="22" y="72"/>
                </a:cxn>
              </a:cxnLst>
              <a:rect l="0" t="0" r="r" b="b"/>
              <a:pathLst>
                <a:path w="78" h="180">
                  <a:moveTo>
                    <a:pt x="22" y="72"/>
                  </a:moveTo>
                  <a:lnTo>
                    <a:pt x="22" y="72"/>
                  </a:lnTo>
                  <a:lnTo>
                    <a:pt x="30" y="34"/>
                  </a:lnTo>
                  <a:lnTo>
                    <a:pt x="34" y="0"/>
                  </a:lnTo>
                  <a:lnTo>
                    <a:pt x="34" y="0"/>
                  </a:lnTo>
                  <a:lnTo>
                    <a:pt x="56" y="2"/>
                  </a:lnTo>
                  <a:lnTo>
                    <a:pt x="56" y="2"/>
                  </a:lnTo>
                  <a:lnTo>
                    <a:pt x="78" y="0"/>
                  </a:lnTo>
                  <a:lnTo>
                    <a:pt x="78" y="0"/>
                  </a:lnTo>
                  <a:lnTo>
                    <a:pt x="70" y="34"/>
                  </a:lnTo>
                  <a:lnTo>
                    <a:pt x="62" y="72"/>
                  </a:lnTo>
                  <a:lnTo>
                    <a:pt x="54" y="108"/>
                  </a:lnTo>
                  <a:lnTo>
                    <a:pt x="54" y="108"/>
                  </a:lnTo>
                  <a:lnTo>
                    <a:pt x="48" y="146"/>
                  </a:lnTo>
                  <a:lnTo>
                    <a:pt x="42" y="180"/>
                  </a:lnTo>
                  <a:lnTo>
                    <a:pt x="42" y="180"/>
                  </a:lnTo>
                  <a:lnTo>
                    <a:pt x="22" y="180"/>
                  </a:lnTo>
                  <a:lnTo>
                    <a:pt x="22"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2" name="Freeform 176"/>
            <p:cNvSpPr>
              <a:spLocks/>
            </p:cNvSpPr>
            <p:nvPr userDrawn="1"/>
          </p:nvSpPr>
          <p:spPr bwMode="auto">
            <a:xfrm>
              <a:off x="1729" y="1096"/>
              <a:ext cx="136" cy="132"/>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0" y="24"/>
                </a:cxn>
                <a:cxn ang="0">
                  <a:pos x="80"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0"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0" y="24"/>
                  </a:lnTo>
                  <a:lnTo>
                    <a:pt x="80"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0"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3" name="Freeform 177"/>
            <p:cNvSpPr>
              <a:spLocks/>
            </p:cNvSpPr>
            <p:nvPr userDrawn="1"/>
          </p:nvSpPr>
          <p:spPr bwMode="auto">
            <a:xfrm>
              <a:off x="1937" y="1045"/>
              <a:ext cx="136" cy="183"/>
            </a:xfrm>
            <a:custGeom>
              <a:avLst/>
              <a:gdLst/>
              <a:ahLst/>
              <a:cxnLst>
                <a:cxn ang="0">
                  <a:pos x="22" y="72"/>
                </a:cxn>
                <a:cxn ang="0">
                  <a:pos x="22" y="72"/>
                </a:cxn>
                <a:cxn ang="0">
                  <a:pos x="30" y="34"/>
                </a:cxn>
                <a:cxn ang="0">
                  <a:pos x="34" y="0"/>
                </a:cxn>
                <a:cxn ang="0">
                  <a:pos x="34" y="0"/>
                </a:cxn>
                <a:cxn ang="0">
                  <a:pos x="82" y="2"/>
                </a:cxn>
                <a:cxn ang="0">
                  <a:pos x="82" y="2"/>
                </a:cxn>
                <a:cxn ang="0">
                  <a:pos x="136" y="0"/>
                </a:cxn>
                <a:cxn ang="0">
                  <a:pos x="136" y="0"/>
                </a:cxn>
                <a:cxn ang="0">
                  <a:pos x="134" y="10"/>
                </a:cxn>
                <a:cxn ang="0">
                  <a:pos x="134" y="10"/>
                </a:cxn>
                <a:cxn ang="0">
                  <a:pos x="132" y="22"/>
                </a:cxn>
                <a:cxn ang="0">
                  <a:pos x="132" y="22"/>
                </a:cxn>
                <a:cxn ang="0">
                  <a:pos x="74" y="20"/>
                </a:cxn>
                <a:cxn ang="0">
                  <a:pos x="74" y="20"/>
                </a:cxn>
                <a:cxn ang="0">
                  <a:pos x="66" y="48"/>
                </a:cxn>
                <a:cxn ang="0">
                  <a:pos x="60" y="76"/>
                </a:cxn>
                <a:cxn ang="0">
                  <a:pos x="60" y="76"/>
                </a:cxn>
                <a:cxn ang="0">
                  <a:pos x="120" y="74"/>
                </a:cxn>
                <a:cxn ang="0">
                  <a:pos x="120" y="74"/>
                </a:cxn>
                <a:cxn ang="0">
                  <a:pos x="118" y="86"/>
                </a:cxn>
                <a:cxn ang="0">
                  <a:pos x="118" y="86"/>
                </a:cxn>
                <a:cxn ang="0">
                  <a:pos x="116" y="98"/>
                </a:cxn>
                <a:cxn ang="0">
                  <a:pos x="116" y="98"/>
                </a:cxn>
                <a:cxn ang="0">
                  <a:pos x="88" y="96"/>
                </a:cxn>
                <a:cxn ang="0">
                  <a:pos x="58" y="94"/>
                </a:cxn>
                <a:cxn ang="0">
                  <a:pos x="58" y="94"/>
                </a:cxn>
                <a:cxn ang="0">
                  <a:pos x="50" y="128"/>
                </a:cxn>
                <a:cxn ang="0">
                  <a:pos x="50" y="128"/>
                </a:cxn>
                <a:cxn ang="0">
                  <a:pos x="46" y="160"/>
                </a:cxn>
                <a:cxn ang="0">
                  <a:pos x="46" y="160"/>
                </a:cxn>
                <a:cxn ang="0">
                  <a:pos x="76" y="160"/>
                </a:cxn>
                <a:cxn ang="0">
                  <a:pos x="106" y="158"/>
                </a:cxn>
                <a:cxn ang="0">
                  <a:pos x="106" y="158"/>
                </a:cxn>
                <a:cxn ang="0">
                  <a:pos x="102" y="170"/>
                </a:cxn>
                <a:cxn ang="0">
                  <a:pos x="102" y="170"/>
                </a:cxn>
                <a:cxn ang="0">
                  <a:pos x="102" y="180"/>
                </a:cxn>
                <a:cxn ang="0">
                  <a:pos x="102" y="180"/>
                </a:cxn>
                <a:cxn ang="0">
                  <a:pos x="56" y="180"/>
                </a:cxn>
                <a:cxn ang="0">
                  <a:pos x="56" y="180"/>
                </a:cxn>
                <a:cxn ang="0">
                  <a:pos x="14" y="180"/>
                </a:cxn>
                <a:cxn ang="0">
                  <a:pos x="0" y="180"/>
                </a:cxn>
                <a:cxn ang="0">
                  <a:pos x="0" y="180"/>
                </a:cxn>
                <a:cxn ang="0">
                  <a:pos x="8" y="146"/>
                </a:cxn>
                <a:cxn ang="0">
                  <a:pos x="16" y="108"/>
                </a:cxn>
                <a:cxn ang="0">
                  <a:pos x="22" y="72"/>
                </a:cxn>
              </a:cxnLst>
              <a:rect l="0" t="0" r="r" b="b"/>
              <a:pathLst>
                <a:path w="136" h="180">
                  <a:moveTo>
                    <a:pt x="22" y="72"/>
                  </a:moveTo>
                  <a:lnTo>
                    <a:pt x="22" y="72"/>
                  </a:lnTo>
                  <a:lnTo>
                    <a:pt x="30" y="34"/>
                  </a:lnTo>
                  <a:lnTo>
                    <a:pt x="34" y="0"/>
                  </a:lnTo>
                  <a:lnTo>
                    <a:pt x="34" y="0"/>
                  </a:lnTo>
                  <a:lnTo>
                    <a:pt x="82" y="2"/>
                  </a:lnTo>
                  <a:lnTo>
                    <a:pt x="82" y="2"/>
                  </a:lnTo>
                  <a:lnTo>
                    <a:pt x="136" y="0"/>
                  </a:lnTo>
                  <a:lnTo>
                    <a:pt x="136" y="0"/>
                  </a:lnTo>
                  <a:lnTo>
                    <a:pt x="134" y="10"/>
                  </a:lnTo>
                  <a:lnTo>
                    <a:pt x="134" y="10"/>
                  </a:lnTo>
                  <a:lnTo>
                    <a:pt x="132" y="22"/>
                  </a:lnTo>
                  <a:lnTo>
                    <a:pt x="132" y="22"/>
                  </a:lnTo>
                  <a:lnTo>
                    <a:pt x="74" y="20"/>
                  </a:lnTo>
                  <a:lnTo>
                    <a:pt x="74" y="20"/>
                  </a:lnTo>
                  <a:lnTo>
                    <a:pt x="66" y="48"/>
                  </a:lnTo>
                  <a:lnTo>
                    <a:pt x="60" y="76"/>
                  </a:lnTo>
                  <a:lnTo>
                    <a:pt x="60" y="76"/>
                  </a:lnTo>
                  <a:lnTo>
                    <a:pt x="120" y="74"/>
                  </a:lnTo>
                  <a:lnTo>
                    <a:pt x="120" y="74"/>
                  </a:lnTo>
                  <a:lnTo>
                    <a:pt x="118" y="86"/>
                  </a:lnTo>
                  <a:lnTo>
                    <a:pt x="118" y="86"/>
                  </a:lnTo>
                  <a:lnTo>
                    <a:pt x="116" y="98"/>
                  </a:lnTo>
                  <a:lnTo>
                    <a:pt x="116" y="98"/>
                  </a:lnTo>
                  <a:lnTo>
                    <a:pt x="88" y="96"/>
                  </a:lnTo>
                  <a:lnTo>
                    <a:pt x="58" y="94"/>
                  </a:lnTo>
                  <a:lnTo>
                    <a:pt x="58" y="94"/>
                  </a:lnTo>
                  <a:lnTo>
                    <a:pt x="50" y="128"/>
                  </a:lnTo>
                  <a:lnTo>
                    <a:pt x="50" y="128"/>
                  </a:lnTo>
                  <a:lnTo>
                    <a:pt x="46" y="160"/>
                  </a:lnTo>
                  <a:lnTo>
                    <a:pt x="46" y="160"/>
                  </a:lnTo>
                  <a:lnTo>
                    <a:pt x="76" y="160"/>
                  </a:lnTo>
                  <a:lnTo>
                    <a:pt x="106" y="158"/>
                  </a:lnTo>
                  <a:lnTo>
                    <a:pt x="106" y="158"/>
                  </a:lnTo>
                  <a:lnTo>
                    <a:pt x="102" y="170"/>
                  </a:lnTo>
                  <a:lnTo>
                    <a:pt x="102" y="170"/>
                  </a:lnTo>
                  <a:lnTo>
                    <a:pt x="102" y="180"/>
                  </a:lnTo>
                  <a:lnTo>
                    <a:pt x="102" y="180"/>
                  </a:lnTo>
                  <a:lnTo>
                    <a:pt x="56" y="180"/>
                  </a:lnTo>
                  <a:lnTo>
                    <a:pt x="56" y="180"/>
                  </a:lnTo>
                  <a:lnTo>
                    <a:pt x="14"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4" name="Freeform 178"/>
            <p:cNvSpPr>
              <a:spLocks/>
            </p:cNvSpPr>
            <p:nvPr userDrawn="1"/>
          </p:nvSpPr>
          <p:spPr bwMode="auto">
            <a:xfrm>
              <a:off x="2081" y="1101"/>
              <a:ext cx="123" cy="128"/>
            </a:xfrm>
            <a:custGeom>
              <a:avLst/>
              <a:gdLst/>
              <a:ahLst/>
              <a:cxnLst>
                <a:cxn ang="0">
                  <a:pos x="52" y="92"/>
                </a:cxn>
                <a:cxn ang="0">
                  <a:pos x="52" y="92"/>
                </a:cxn>
                <a:cxn ang="0">
                  <a:pos x="102" y="0"/>
                </a:cxn>
                <a:cxn ang="0">
                  <a:pos x="102" y="0"/>
                </a:cxn>
                <a:cxn ang="0">
                  <a:pos x="112" y="2"/>
                </a:cxn>
                <a:cxn ang="0">
                  <a:pos x="112" y="2"/>
                </a:cxn>
                <a:cxn ang="0">
                  <a:pos x="124" y="0"/>
                </a:cxn>
                <a:cxn ang="0">
                  <a:pos x="124" y="0"/>
                </a:cxn>
                <a:cxn ang="0">
                  <a:pos x="90" y="54"/>
                </a:cxn>
                <a:cxn ang="0">
                  <a:pos x="70" y="88"/>
                </a:cxn>
                <a:cxn ang="0">
                  <a:pos x="50" y="126"/>
                </a:cxn>
                <a:cxn ang="0">
                  <a:pos x="50" y="126"/>
                </a:cxn>
                <a:cxn ang="0">
                  <a:pos x="36" y="126"/>
                </a:cxn>
                <a:cxn ang="0">
                  <a:pos x="36" y="126"/>
                </a:cxn>
                <a:cxn ang="0">
                  <a:pos x="22" y="126"/>
                </a:cxn>
                <a:cxn ang="0">
                  <a:pos x="22" y="126"/>
                </a:cxn>
                <a:cxn ang="0">
                  <a:pos x="10" y="58"/>
                </a:cxn>
                <a:cxn ang="0">
                  <a:pos x="0" y="0"/>
                </a:cxn>
                <a:cxn ang="0">
                  <a:pos x="0" y="0"/>
                </a:cxn>
                <a:cxn ang="0">
                  <a:pos x="22" y="2"/>
                </a:cxn>
                <a:cxn ang="0">
                  <a:pos x="22" y="2"/>
                </a:cxn>
                <a:cxn ang="0">
                  <a:pos x="40" y="0"/>
                </a:cxn>
                <a:cxn ang="0">
                  <a:pos x="40" y="0"/>
                </a:cxn>
                <a:cxn ang="0">
                  <a:pos x="52" y="92"/>
                </a:cxn>
                <a:cxn ang="0">
                  <a:pos x="52" y="92"/>
                </a:cxn>
              </a:cxnLst>
              <a:rect l="0" t="0" r="r" b="b"/>
              <a:pathLst>
                <a:path w="124" h="126">
                  <a:moveTo>
                    <a:pt x="52" y="92"/>
                  </a:moveTo>
                  <a:lnTo>
                    <a:pt x="52" y="92"/>
                  </a:lnTo>
                  <a:lnTo>
                    <a:pt x="102" y="0"/>
                  </a:lnTo>
                  <a:lnTo>
                    <a:pt x="102" y="0"/>
                  </a:lnTo>
                  <a:lnTo>
                    <a:pt x="112" y="2"/>
                  </a:lnTo>
                  <a:lnTo>
                    <a:pt x="112" y="2"/>
                  </a:lnTo>
                  <a:lnTo>
                    <a:pt x="124" y="0"/>
                  </a:lnTo>
                  <a:lnTo>
                    <a:pt x="124" y="0"/>
                  </a:lnTo>
                  <a:lnTo>
                    <a:pt x="90" y="54"/>
                  </a:lnTo>
                  <a:lnTo>
                    <a:pt x="70" y="88"/>
                  </a:lnTo>
                  <a:lnTo>
                    <a:pt x="50" y="126"/>
                  </a:lnTo>
                  <a:lnTo>
                    <a:pt x="50" y="126"/>
                  </a:lnTo>
                  <a:lnTo>
                    <a:pt x="36" y="126"/>
                  </a:lnTo>
                  <a:lnTo>
                    <a:pt x="36" y="126"/>
                  </a:lnTo>
                  <a:lnTo>
                    <a:pt x="22" y="126"/>
                  </a:lnTo>
                  <a:lnTo>
                    <a:pt x="22" y="126"/>
                  </a:lnTo>
                  <a:lnTo>
                    <a:pt x="10" y="58"/>
                  </a:lnTo>
                  <a:lnTo>
                    <a:pt x="0" y="0"/>
                  </a:lnTo>
                  <a:lnTo>
                    <a:pt x="0" y="0"/>
                  </a:lnTo>
                  <a:lnTo>
                    <a:pt x="22" y="2"/>
                  </a:lnTo>
                  <a:lnTo>
                    <a:pt x="22" y="2"/>
                  </a:lnTo>
                  <a:lnTo>
                    <a:pt x="40" y="0"/>
                  </a:lnTo>
                  <a:lnTo>
                    <a:pt x="40" y="0"/>
                  </a:lnTo>
                  <a:lnTo>
                    <a:pt x="52" y="92"/>
                  </a:lnTo>
                  <a:lnTo>
                    <a:pt x="52" y="9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5" name="Freeform 179"/>
            <p:cNvSpPr>
              <a:spLocks noEditPoints="1"/>
            </p:cNvSpPr>
            <p:nvPr userDrawn="1"/>
          </p:nvSpPr>
          <p:spPr bwMode="auto">
            <a:xfrm>
              <a:off x="2200" y="1096"/>
              <a:ext cx="123" cy="137"/>
            </a:xfrm>
            <a:custGeom>
              <a:avLst/>
              <a:gdLst/>
              <a:ahLst/>
              <a:cxnLst>
                <a:cxn ang="0">
                  <a:pos x="44" y="56"/>
                </a:cxn>
                <a:cxn ang="0">
                  <a:pos x="54" y="26"/>
                </a:cxn>
                <a:cxn ang="0">
                  <a:pos x="62" y="16"/>
                </a:cxn>
                <a:cxn ang="0">
                  <a:pos x="74"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4" y="134"/>
                </a:cxn>
                <a:cxn ang="0">
                  <a:pos x="66" y="134"/>
                </a:cxn>
                <a:cxn ang="0">
                  <a:pos x="88" y="126"/>
                </a:cxn>
                <a:cxn ang="0">
                  <a:pos x="104" y="108"/>
                </a:cxn>
                <a:cxn ang="0">
                  <a:pos x="102" y="106"/>
                </a:cxn>
                <a:cxn ang="0">
                  <a:pos x="84" y="114"/>
                </a:cxn>
                <a:cxn ang="0">
                  <a:pos x="66" y="118"/>
                </a:cxn>
                <a:cxn ang="0">
                  <a:pos x="58" y="116"/>
                </a:cxn>
                <a:cxn ang="0">
                  <a:pos x="46" y="108"/>
                </a:cxn>
                <a:cxn ang="0">
                  <a:pos x="40" y="96"/>
                </a:cxn>
                <a:cxn ang="0">
                  <a:pos x="42" y="68"/>
                </a:cxn>
              </a:cxnLst>
              <a:rect l="0" t="0" r="r" b="b"/>
              <a:pathLst>
                <a:path w="120" h="134">
                  <a:moveTo>
                    <a:pt x="44" y="56"/>
                  </a:moveTo>
                  <a:lnTo>
                    <a:pt x="44" y="56"/>
                  </a:lnTo>
                  <a:lnTo>
                    <a:pt x="48" y="40"/>
                  </a:lnTo>
                  <a:lnTo>
                    <a:pt x="54" y="26"/>
                  </a:lnTo>
                  <a:lnTo>
                    <a:pt x="58" y="20"/>
                  </a:lnTo>
                  <a:lnTo>
                    <a:pt x="62" y="16"/>
                  </a:lnTo>
                  <a:lnTo>
                    <a:pt x="68" y="14"/>
                  </a:lnTo>
                  <a:lnTo>
                    <a:pt x="74" y="12"/>
                  </a:lnTo>
                  <a:lnTo>
                    <a:pt x="74" y="12"/>
                  </a:lnTo>
                  <a:lnTo>
                    <a:pt x="78" y="12"/>
                  </a:lnTo>
                  <a:lnTo>
                    <a:pt x="82" y="16"/>
                  </a:lnTo>
                  <a:lnTo>
                    <a:pt x="84" y="18"/>
                  </a:lnTo>
                  <a:lnTo>
                    <a:pt x="86" y="24"/>
                  </a:lnTo>
                  <a:lnTo>
                    <a:pt x="86" y="38"/>
                  </a:lnTo>
                  <a:lnTo>
                    <a:pt x="84" y="56"/>
                  </a:lnTo>
                  <a:lnTo>
                    <a:pt x="44" y="56"/>
                  </a:lnTo>
                  <a:close/>
                  <a:moveTo>
                    <a:pt x="116" y="68"/>
                  </a:moveTo>
                  <a:lnTo>
                    <a:pt x="116" y="68"/>
                  </a:lnTo>
                  <a:lnTo>
                    <a:pt x="118" y="58"/>
                  </a:lnTo>
                  <a:lnTo>
                    <a:pt x="118" y="58"/>
                  </a:lnTo>
                  <a:lnTo>
                    <a:pt x="120" y="46"/>
                  </a:lnTo>
                  <a:lnTo>
                    <a:pt x="120" y="34"/>
                  </a:lnTo>
                  <a:lnTo>
                    <a:pt x="118" y="24"/>
                  </a:lnTo>
                  <a:lnTo>
                    <a:pt x="112" y="16"/>
                  </a:lnTo>
                  <a:lnTo>
                    <a:pt x="106" y="10"/>
                  </a:lnTo>
                  <a:lnTo>
                    <a:pt x="98" y="4"/>
                  </a:lnTo>
                  <a:lnTo>
                    <a:pt x="88" y="2"/>
                  </a:lnTo>
                  <a:lnTo>
                    <a:pt x="76" y="0"/>
                  </a:lnTo>
                  <a:lnTo>
                    <a:pt x="76" y="0"/>
                  </a:lnTo>
                  <a:lnTo>
                    <a:pt x="64" y="2"/>
                  </a:lnTo>
                  <a:lnTo>
                    <a:pt x="52"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2" y="134"/>
                  </a:lnTo>
                  <a:lnTo>
                    <a:pt x="54" y="134"/>
                  </a:lnTo>
                  <a:lnTo>
                    <a:pt x="54" y="134"/>
                  </a:lnTo>
                  <a:lnTo>
                    <a:pt x="66" y="134"/>
                  </a:lnTo>
                  <a:lnTo>
                    <a:pt x="78" y="130"/>
                  </a:lnTo>
                  <a:lnTo>
                    <a:pt x="88" y="126"/>
                  </a:lnTo>
                  <a:lnTo>
                    <a:pt x="96" y="122"/>
                  </a:lnTo>
                  <a:lnTo>
                    <a:pt x="104" y="108"/>
                  </a:lnTo>
                  <a:lnTo>
                    <a:pt x="102" y="106"/>
                  </a:lnTo>
                  <a:lnTo>
                    <a:pt x="102" y="106"/>
                  </a:lnTo>
                  <a:lnTo>
                    <a:pt x="94" y="110"/>
                  </a:lnTo>
                  <a:lnTo>
                    <a:pt x="84" y="114"/>
                  </a:lnTo>
                  <a:lnTo>
                    <a:pt x="76" y="116"/>
                  </a:lnTo>
                  <a:lnTo>
                    <a:pt x="66" y="118"/>
                  </a:lnTo>
                  <a:lnTo>
                    <a:pt x="66" y="118"/>
                  </a:lnTo>
                  <a:lnTo>
                    <a:pt x="58" y="116"/>
                  </a:lnTo>
                  <a:lnTo>
                    <a:pt x="52" y="114"/>
                  </a:lnTo>
                  <a:lnTo>
                    <a:pt x="46" y="108"/>
                  </a:lnTo>
                  <a:lnTo>
                    <a:pt x="44" y="102"/>
                  </a:lnTo>
                  <a:lnTo>
                    <a:pt x="40" y="96"/>
                  </a:lnTo>
                  <a:lnTo>
                    <a:pt x="40" y="86"/>
                  </a:lnTo>
                  <a:lnTo>
                    <a:pt x="42"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6" name="Freeform 180"/>
            <p:cNvSpPr>
              <a:spLocks/>
            </p:cNvSpPr>
            <p:nvPr userDrawn="1"/>
          </p:nvSpPr>
          <p:spPr bwMode="auto">
            <a:xfrm>
              <a:off x="2336" y="1101"/>
              <a:ext cx="106" cy="128"/>
            </a:xfrm>
            <a:custGeom>
              <a:avLst/>
              <a:gdLst/>
              <a:ahLst/>
              <a:cxnLst>
                <a:cxn ang="0">
                  <a:pos x="54" y="34"/>
                </a:cxn>
                <a:cxn ang="0">
                  <a:pos x="54" y="34"/>
                </a:cxn>
                <a:cxn ang="0">
                  <a:pos x="54" y="34"/>
                </a:cxn>
                <a:cxn ang="0">
                  <a:pos x="66" y="18"/>
                </a:cxn>
                <a:cxn ang="0">
                  <a:pos x="76" y="8"/>
                </a:cxn>
                <a:cxn ang="0">
                  <a:pos x="88" y="2"/>
                </a:cxn>
                <a:cxn ang="0">
                  <a:pos x="102" y="0"/>
                </a:cxn>
                <a:cxn ang="0">
                  <a:pos x="102" y="0"/>
                </a:cxn>
                <a:cxn ang="0">
                  <a:pos x="106" y="0"/>
                </a:cxn>
                <a:cxn ang="0">
                  <a:pos x="106" y="0"/>
                </a:cxn>
                <a:cxn ang="0">
                  <a:pos x="100" y="18"/>
                </a:cxn>
                <a:cxn ang="0">
                  <a:pos x="100" y="18"/>
                </a:cxn>
                <a:cxn ang="0">
                  <a:pos x="96" y="36"/>
                </a:cxn>
                <a:cxn ang="0">
                  <a:pos x="94" y="38"/>
                </a:cxn>
                <a:cxn ang="0">
                  <a:pos x="94" y="38"/>
                </a:cxn>
                <a:cxn ang="0">
                  <a:pos x="88" y="36"/>
                </a:cxn>
                <a:cxn ang="0">
                  <a:pos x="82" y="34"/>
                </a:cxn>
                <a:cxn ang="0">
                  <a:pos x="82" y="34"/>
                </a:cxn>
                <a:cxn ang="0">
                  <a:pos x="70" y="36"/>
                </a:cxn>
                <a:cxn ang="0">
                  <a:pos x="62" y="42"/>
                </a:cxn>
                <a:cxn ang="0">
                  <a:pos x="54" y="50"/>
                </a:cxn>
                <a:cxn ang="0">
                  <a:pos x="50" y="60"/>
                </a:cxn>
                <a:cxn ang="0">
                  <a:pos x="48" y="70"/>
                </a:cxn>
                <a:cxn ang="0">
                  <a:pos x="48" y="70"/>
                </a:cxn>
                <a:cxn ang="0">
                  <a:pos x="44" y="100"/>
                </a:cxn>
                <a:cxn ang="0">
                  <a:pos x="40" y="128"/>
                </a:cxn>
                <a:cxn ang="0">
                  <a:pos x="40" y="128"/>
                </a:cxn>
                <a:cxn ang="0">
                  <a:pos x="20" y="128"/>
                </a:cxn>
                <a:cxn ang="0">
                  <a:pos x="20" y="128"/>
                </a:cxn>
                <a:cxn ang="0">
                  <a:pos x="0" y="128"/>
                </a:cxn>
                <a:cxn ang="0">
                  <a:pos x="0" y="128"/>
                </a:cxn>
                <a:cxn ang="0">
                  <a:pos x="8" y="100"/>
                </a:cxn>
                <a:cxn ang="0">
                  <a:pos x="14" y="70"/>
                </a:cxn>
                <a:cxn ang="0">
                  <a:pos x="16" y="60"/>
                </a:cxn>
                <a:cxn ang="0">
                  <a:pos x="16" y="60"/>
                </a:cxn>
                <a:cxn ang="0">
                  <a:pos x="22" y="30"/>
                </a:cxn>
                <a:cxn ang="0">
                  <a:pos x="26" y="2"/>
                </a:cxn>
                <a:cxn ang="0">
                  <a:pos x="26" y="2"/>
                </a:cxn>
                <a:cxn ang="0">
                  <a:pos x="42" y="4"/>
                </a:cxn>
                <a:cxn ang="0">
                  <a:pos x="42" y="4"/>
                </a:cxn>
                <a:cxn ang="0">
                  <a:pos x="62" y="2"/>
                </a:cxn>
                <a:cxn ang="0">
                  <a:pos x="54" y="34"/>
                </a:cxn>
              </a:cxnLst>
              <a:rect l="0" t="0" r="r" b="b"/>
              <a:pathLst>
                <a:path w="106" h="128">
                  <a:moveTo>
                    <a:pt x="54" y="34"/>
                  </a:moveTo>
                  <a:lnTo>
                    <a:pt x="54" y="34"/>
                  </a:lnTo>
                  <a:lnTo>
                    <a:pt x="54" y="34"/>
                  </a:lnTo>
                  <a:lnTo>
                    <a:pt x="66" y="18"/>
                  </a:lnTo>
                  <a:lnTo>
                    <a:pt x="76" y="8"/>
                  </a:lnTo>
                  <a:lnTo>
                    <a:pt x="88" y="2"/>
                  </a:lnTo>
                  <a:lnTo>
                    <a:pt x="102" y="0"/>
                  </a:lnTo>
                  <a:lnTo>
                    <a:pt x="102" y="0"/>
                  </a:lnTo>
                  <a:lnTo>
                    <a:pt x="106" y="0"/>
                  </a:lnTo>
                  <a:lnTo>
                    <a:pt x="106" y="0"/>
                  </a:lnTo>
                  <a:lnTo>
                    <a:pt x="100" y="18"/>
                  </a:lnTo>
                  <a:lnTo>
                    <a:pt x="100" y="18"/>
                  </a:lnTo>
                  <a:lnTo>
                    <a:pt x="96" y="36"/>
                  </a:lnTo>
                  <a:lnTo>
                    <a:pt x="94" y="38"/>
                  </a:lnTo>
                  <a:lnTo>
                    <a:pt x="94" y="38"/>
                  </a:lnTo>
                  <a:lnTo>
                    <a:pt x="88" y="36"/>
                  </a:lnTo>
                  <a:lnTo>
                    <a:pt x="82" y="34"/>
                  </a:lnTo>
                  <a:lnTo>
                    <a:pt x="82" y="34"/>
                  </a:lnTo>
                  <a:lnTo>
                    <a:pt x="70" y="36"/>
                  </a:lnTo>
                  <a:lnTo>
                    <a:pt x="62" y="42"/>
                  </a:lnTo>
                  <a:lnTo>
                    <a:pt x="54" y="50"/>
                  </a:lnTo>
                  <a:lnTo>
                    <a:pt x="50" y="60"/>
                  </a:lnTo>
                  <a:lnTo>
                    <a:pt x="48" y="70"/>
                  </a:lnTo>
                  <a:lnTo>
                    <a:pt x="48" y="70"/>
                  </a:lnTo>
                  <a:lnTo>
                    <a:pt x="44" y="100"/>
                  </a:lnTo>
                  <a:lnTo>
                    <a:pt x="40" y="128"/>
                  </a:lnTo>
                  <a:lnTo>
                    <a:pt x="40" y="128"/>
                  </a:lnTo>
                  <a:lnTo>
                    <a:pt x="20" y="128"/>
                  </a:lnTo>
                  <a:lnTo>
                    <a:pt x="20" y="128"/>
                  </a:lnTo>
                  <a:lnTo>
                    <a:pt x="0" y="128"/>
                  </a:lnTo>
                  <a:lnTo>
                    <a:pt x="0" y="128"/>
                  </a:lnTo>
                  <a:lnTo>
                    <a:pt x="8" y="100"/>
                  </a:lnTo>
                  <a:lnTo>
                    <a:pt x="14" y="70"/>
                  </a:lnTo>
                  <a:lnTo>
                    <a:pt x="16" y="60"/>
                  </a:lnTo>
                  <a:lnTo>
                    <a:pt x="16" y="60"/>
                  </a:lnTo>
                  <a:lnTo>
                    <a:pt x="22" y="30"/>
                  </a:lnTo>
                  <a:lnTo>
                    <a:pt x="26" y="2"/>
                  </a:lnTo>
                  <a:lnTo>
                    <a:pt x="26" y="2"/>
                  </a:lnTo>
                  <a:lnTo>
                    <a:pt x="42" y="4"/>
                  </a:lnTo>
                  <a:lnTo>
                    <a:pt x="42" y="4"/>
                  </a:lnTo>
                  <a:lnTo>
                    <a:pt x="62" y="2"/>
                  </a:lnTo>
                  <a:lnTo>
                    <a:pt x="5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7" name="Freeform 181"/>
            <p:cNvSpPr>
              <a:spLocks/>
            </p:cNvSpPr>
            <p:nvPr userDrawn="1"/>
          </p:nvSpPr>
          <p:spPr bwMode="auto">
            <a:xfrm>
              <a:off x="2434" y="1101"/>
              <a:ext cx="144" cy="196"/>
            </a:xfrm>
            <a:custGeom>
              <a:avLst/>
              <a:gdLst/>
              <a:ahLst/>
              <a:cxnLst>
                <a:cxn ang="0">
                  <a:pos x="118" y="0"/>
                </a:cxn>
                <a:cxn ang="0">
                  <a:pos x="118" y="0"/>
                </a:cxn>
                <a:cxn ang="0">
                  <a:pos x="128" y="2"/>
                </a:cxn>
                <a:cxn ang="0">
                  <a:pos x="128" y="2"/>
                </a:cxn>
                <a:cxn ang="0">
                  <a:pos x="142" y="0"/>
                </a:cxn>
                <a:cxn ang="0">
                  <a:pos x="142" y="0"/>
                </a:cxn>
                <a:cxn ang="0">
                  <a:pos x="94" y="78"/>
                </a:cxn>
                <a:cxn ang="0">
                  <a:pos x="58"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4" y="82"/>
                </a:cxn>
                <a:cxn ang="0">
                  <a:pos x="74"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8"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4" y="82"/>
                  </a:lnTo>
                  <a:lnTo>
                    <a:pt x="74"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8" name="Freeform 182"/>
            <p:cNvSpPr>
              <a:spLocks/>
            </p:cNvSpPr>
            <p:nvPr userDrawn="1"/>
          </p:nvSpPr>
          <p:spPr bwMode="auto">
            <a:xfrm>
              <a:off x="2582" y="1054"/>
              <a:ext cx="81" cy="179"/>
            </a:xfrm>
            <a:custGeom>
              <a:avLst/>
              <a:gdLst/>
              <a:ahLst/>
              <a:cxnLst>
                <a:cxn ang="0">
                  <a:pos x="80" y="48"/>
                </a:cxn>
                <a:cxn ang="0">
                  <a:pos x="80" y="48"/>
                </a:cxn>
                <a:cxn ang="0">
                  <a:pos x="78" y="54"/>
                </a:cxn>
                <a:cxn ang="0">
                  <a:pos x="78" y="54"/>
                </a:cxn>
                <a:cxn ang="0">
                  <a:pos x="78" y="60"/>
                </a:cxn>
                <a:cxn ang="0">
                  <a:pos x="54" y="60"/>
                </a:cxn>
                <a:cxn ang="0">
                  <a:pos x="54" y="60"/>
                </a:cxn>
                <a:cxn ang="0">
                  <a:pos x="42" y="118"/>
                </a:cxn>
                <a:cxn ang="0">
                  <a:pos x="42" y="118"/>
                </a:cxn>
                <a:cxn ang="0">
                  <a:pos x="38" y="140"/>
                </a:cxn>
                <a:cxn ang="0">
                  <a:pos x="38" y="154"/>
                </a:cxn>
                <a:cxn ang="0">
                  <a:pos x="38" y="158"/>
                </a:cxn>
                <a:cxn ang="0">
                  <a:pos x="40" y="160"/>
                </a:cxn>
                <a:cxn ang="0">
                  <a:pos x="48" y="162"/>
                </a:cxn>
                <a:cxn ang="0">
                  <a:pos x="48" y="162"/>
                </a:cxn>
                <a:cxn ang="0">
                  <a:pos x="56" y="160"/>
                </a:cxn>
                <a:cxn ang="0">
                  <a:pos x="60" y="158"/>
                </a:cxn>
                <a:cxn ang="0">
                  <a:pos x="58" y="170"/>
                </a:cxn>
                <a:cxn ang="0">
                  <a:pos x="58" y="170"/>
                </a:cxn>
                <a:cxn ang="0">
                  <a:pos x="44" y="174"/>
                </a:cxn>
                <a:cxn ang="0">
                  <a:pos x="28" y="176"/>
                </a:cxn>
                <a:cxn ang="0">
                  <a:pos x="28" y="176"/>
                </a:cxn>
                <a:cxn ang="0">
                  <a:pos x="20" y="176"/>
                </a:cxn>
                <a:cxn ang="0">
                  <a:pos x="14" y="174"/>
                </a:cxn>
                <a:cxn ang="0">
                  <a:pos x="10" y="170"/>
                </a:cxn>
                <a:cxn ang="0">
                  <a:pos x="6" y="166"/>
                </a:cxn>
                <a:cxn ang="0">
                  <a:pos x="2" y="160"/>
                </a:cxn>
                <a:cxn ang="0">
                  <a:pos x="2" y="152"/>
                </a:cxn>
                <a:cxn ang="0">
                  <a:pos x="2" y="144"/>
                </a:cxn>
                <a:cxn ang="0">
                  <a:pos x="2" y="136"/>
                </a:cxn>
                <a:cxn ang="0">
                  <a:pos x="2" y="136"/>
                </a:cxn>
                <a:cxn ang="0">
                  <a:pos x="20" y="60"/>
                </a:cxn>
                <a:cxn ang="0">
                  <a:pos x="0" y="60"/>
                </a:cxn>
                <a:cxn ang="0">
                  <a:pos x="0" y="60"/>
                </a:cxn>
                <a:cxn ang="0">
                  <a:pos x="2" y="54"/>
                </a:cxn>
                <a:cxn ang="0">
                  <a:pos x="2" y="54"/>
                </a:cxn>
                <a:cxn ang="0">
                  <a:pos x="4" y="48"/>
                </a:cxn>
                <a:cxn ang="0">
                  <a:pos x="22" y="48"/>
                </a:cxn>
                <a:cxn ang="0">
                  <a:pos x="22"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8" y="54"/>
                  </a:lnTo>
                  <a:lnTo>
                    <a:pt x="78" y="54"/>
                  </a:lnTo>
                  <a:lnTo>
                    <a:pt x="78" y="60"/>
                  </a:lnTo>
                  <a:lnTo>
                    <a:pt x="54" y="60"/>
                  </a:lnTo>
                  <a:lnTo>
                    <a:pt x="54" y="60"/>
                  </a:lnTo>
                  <a:lnTo>
                    <a:pt x="42" y="118"/>
                  </a:lnTo>
                  <a:lnTo>
                    <a:pt x="42" y="118"/>
                  </a:lnTo>
                  <a:lnTo>
                    <a:pt x="38" y="140"/>
                  </a:lnTo>
                  <a:lnTo>
                    <a:pt x="38" y="154"/>
                  </a:lnTo>
                  <a:lnTo>
                    <a:pt x="38" y="158"/>
                  </a:lnTo>
                  <a:lnTo>
                    <a:pt x="40" y="160"/>
                  </a:lnTo>
                  <a:lnTo>
                    <a:pt x="48" y="162"/>
                  </a:lnTo>
                  <a:lnTo>
                    <a:pt x="48" y="162"/>
                  </a:lnTo>
                  <a:lnTo>
                    <a:pt x="56" y="160"/>
                  </a:lnTo>
                  <a:lnTo>
                    <a:pt x="60" y="158"/>
                  </a:lnTo>
                  <a:lnTo>
                    <a:pt x="58" y="170"/>
                  </a:lnTo>
                  <a:lnTo>
                    <a:pt x="58" y="170"/>
                  </a:lnTo>
                  <a:lnTo>
                    <a:pt x="44" y="174"/>
                  </a:lnTo>
                  <a:lnTo>
                    <a:pt x="28" y="176"/>
                  </a:lnTo>
                  <a:lnTo>
                    <a:pt x="28" y="176"/>
                  </a:lnTo>
                  <a:lnTo>
                    <a:pt x="20" y="176"/>
                  </a:lnTo>
                  <a:lnTo>
                    <a:pt x="14" y="174"/>
                  </a:lnTo>
                  <a:lnTo>
                    <a:pt x="10" y="170"/>
                  </a:lnTo>
                  <a:lnTo>
                    <a:pt x="6" y="166"/>
                  </a:lnTo>
                  <a:lnTo>
                    <a:pt x="2" y="160"/>
                  </a:lnTo>
                  <a:lnTo>
                    <a:pt x="2" y="152"/>
                  </a:lnTo>
                  <a:lnTo>
                    <a:pt x="2" y="144"/>
                  </a:lnTo>
                  <a:lnTo>
                    <a:pt x="2" y="136"/>
                  </a:lnTo>
                  <a:lnTo>
                    <a:pt x="2" y="136"/>
                  </a:lnTo>
                  <a:lnTo>
                    <a:pt x="20" y="60"/>
                  </a:lnTo>
                  <a:lnTo>
                    <a:pt x="0" y="60"/>
                  </a:lnTo>
                  <a:lnTo>
                    <a:pt x="0" y="60"/>
                  </a:lnTo>
                  <a:lnTo>
                    <a:pt x="2" y="54"/>
                  </a:lnTo>
                  <a:lnTo>
                    <a:pt x="2" y="54"/>
                  </a:lnTo>
                  <a:lnTo>
                    <a:pt x="4" y="48"/>
                  </a:lnTo>
                  <a:lnTo>
                    <a:pt x="22" y="48"/>
                  </a:lnTo>
                  <a:lnTo>
                    <a:pt x="22"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79" name="Freeform 183"/>
            <p:cNvSpPr>
              <a:spLocks/>
            </p:cNvSpPr>
            <p:nvPr userDrawn="1"/>
          </p:nvSpPr>
          <p:spPr bwMode="auto">
            <a:xfrm>
              <a:off x="2671" y="1028"/>
              <a:ext cx="136" cy="201"/>
            </a:xfrm>
            <a:custGeom>
              <a:avLst/>
              <a:gdLst/>
              <a:ahLst/>
              <a:cxnLst>
                <a:cxn ang="0">
                  <a:pos x="22" y="90"/>
                </a:cxn>
                <a:cxn ang="0">
                  <a:pos x="22" y="90"/>
                </a:cxn>
                <a:cxn ang="0">
                  <a:pos x="32" y="44"/>
                </a:cxn>
                <a:cxn ang="0">
                  <a:pos x="38" y="0"/>
                </a:cxn>
                <a:cxn ang="0">
                  <a:pos x="38" y="0"/>
                </a:cxn>
                <a:cxn ang="0">
                  <a:pos x="58" y="2"/>
                </a:cxn>
                <a:cxn ang="0">
                  <a:pos x="58" y="2"/>
                </a:cxn>
                <a:cxn ang="0">
                  <a:pos x="78" y="0"/>
                </a:cxn>
                <a:cxn ang="0">
                  <a:pos x="78" y="0"/>
                </a:cxn>
                <a:cxn ang="0">
                  <a:pos x="58" y="90"/>
                </a:cxn>
                <a:cxn ang="0">
                  <a:pos x="58" y="92"/>
                </a:cxn>
                <a:cxn ang="0">
                  <a:pos x="58" y="92"/>
                </a:cxn>
                <a:cxn ang="0">
                  <a:pos x="68" y="82"/>
                </a:cxn>
                <a:cxn ang="0">
                  <a:pos x="78" y="74"/>
                </a:cxn>
                <a:cxn ang="0">
                  <a:pos x="90" y="70"/>
                </a:cxn>
                <a:cxn ang="0">
                  <a:pos x="102" y="68"/>
                </a:cxn>
                <a:cxn ang="0">
                  <a:pos x="102" y="68"/>
                </a:cxn>
                <a:cxn ang="0">
                  <a:pos x="112" y="70"/>
                </a:cxn>
                <a:cxn ang="0">
                  <a:pos x="118" y="72"/>
                </a:cxn>
                <a:cxn ang="0">
                  <a:pos x="126" y="74"/>
                </a:cxn>
                <a:cxn ang="0">
                  <a:pos x="130" y="80"/>
                </a:cxn>
                <a:cxn ang="0">
                  <a:pos x="134" y="86"/>
                </a:cxn>
                <a:cxn ang="0">
                  <a:pos x="134" y="94"/>
                </a:cxn>
                <a:cxn ang="0">
                  <a:pos x="136" y="104"/>
                </a:cxn>
                <a:cxn ang="0">
                  <a:pos x="134" y="116"/>
                </a:cxn>
                <a:cxn ang="0">
                  <a:pos x="134" y="116"/>
                </a:cxn>
                <a:cxn ang="0">
                  <a:pos x="124" y="160"/>
                </a:cxn>
                <a:cxn ang="0">
                  <a:pos x="124" y="160"/>
                </a:cxn>
                <a:cxn ang="0">
                  <a:pos x="118" y="198"/>
                </a:cxn>
                <a:cxn ang="0">
                  <a:pos x="118" y="198"/>
                </a:cxn>
                <a:cxn ang="0">
                  <a:pos x="98" y="198"/>
                </a:cxn>
                <a:cxn ang="0">
                  <a:pos x="98" y="198"/>
                </a:cxn>
                <a:cxn ang="0">
                  <a:pos x="78" y="198"/>
                </a:cxn>
                <a:cxn ang="0">
                  <a:pos x="78" y="198"/>
                </a:cxn>
                <a:cxn ang="0">
                  <a:pos x="88" y="166"/>
                </a:cxn>
                <a:cxn ang="0">
                  <a:pos x="96" y="124"/>
                </a:cxn>
                <a:cxn ang="0">
                  <a:pos x="96" y="124"/>
                </a:cxn>
                <a:cxn ang="0">
                  <a:pos x="98" y="110"/>
                </a:cxn>
                <a:cxn ang="0">
                  <a:pos x="94" y="100"/>
                </a:cxn>
                <a:cxn ang="0">
                  <a:pos x="92" y="96"/>
                </a:cxn>
                <a:cxn ang="0">
                  <a:pos x="90" y="94"/>
                </a:cxn>
                <a:cxn ang="0">
                  <a:pos x="80" y="92"/>
                </a:cxn>
                <a:cxn ang="0">
                  <a:pos x="80" y="92"/>
                </a:cxn>
                <a:cxn ang="0">
                  <a:pos x="76" y="92"/>
                </a:cxn>
                <a:cxn ang="0">
                  <a:pos x="70" y="94"/>
                </a:cxn>
                <a:cxn ang="0">
                  <a:pos x="66" y="98"/>
                </a:cxn>
                <a:cxn ang="0">
                  <a:pos x="62" y="102"/>
                </a:cxn>
                <a:cxn ang="0">
                  <a:pos x="54" y="114"/>
                </a:cxn>
                <a:cxn ang="0">
                  <a:pos x="50" y="130"/>
                </a:cxn>
                <a:cxn ang="0">
                  <a:pos x="48" y="140"/>
                </a:cxn>
                <a:cxn ang="0">
                  <a:pos x="48" y="140"/>
                </a:cxn>
                <a:cxn ang="0">
                  <a:pos x="44" y="166"/>
                </a:cxn>
                <a:cxn ang="0">
                  <a:pos x="40" y="198"/>
                </a:cxn>
                <a:cxn ang="0">
                  <a:pos x="40" y="198"/>
                </a:cxn>
                <a:cxn ang="0">
                  <a:pos x="20" y="198"/>
                </a:cxn>
                <a:cxn ang="0">
                  <a:pos x="20" y="198"/>
                </a:cxn>
                <a:cxn ang="0">
                  <a:pos x="0" y="198"/>
                </a:cxn>
                <a:cxn ang="0">
                  <a:pos x="0" y="198"/>
                </a:cxn>
                <a:cxn ang="0">
                  <a:pos x="20" y="108"/>
                </a:cxn>
                <a:cxn ang="0">
                  <a:pos x="22" y="90"/>
                </a:cxn>
              </a:cxnLst>
              <a:rect l="0" t="0" r="r" b="b"/>
              <a:pathLst>
                <a:path w="136" h="198">
                  <a:moveTo>
                    <a:pt x="22" y="90"/>
                  </a:moveTo>
                  <a:lnTo>
                    <a:pt x="22" y="90"/>
                  </a:lnTo>
                  <a:lnTo>
                    <a:pt x="32" y="44"/>
                  </a:lnTo>
                  <a:lnTo>
                    <a:pt x="38" y="0"/>
                  </a:lnTo>
                  <a:lnTo>
                    <a:pt x="38" y="0"/>
                  </a:lnTo>
                  <a:lnTo>
                    <a:pt x="58" y="2"/>
                  </a:lnTo>
                  <a:lnTo>
                    <a:pt x="58" y="2"/>
                  </a:lnTo>
                  <a:lnTo>
                    <a:pt x="78" y="0"/>
                  </a:lnTo>
                  <a:lnTo>
                    <a:pt x="78" y="0"/>
                  </a:lnTo>
                  <a:lnTo>
                    <a:pt x="58" y="90"/>
                  </a:lnTo>
                  <a:lnTo>
                    <a:pt x="58" y="92"/>
                  </a:lnTo>
                  <a:lnTo>
                    <a:pt x="58" y="92"/>
                  </a:lnTo>
                  <a:lnTo>
                    <a:pt x="68" y="82"/>
                  </a:lnTo>
                  <a:lnTo>
                    <a:pt x="78" y="74"/>
                  </a:lnTo>
                  <a:lnTo>
                    <a:pt x="90" y="70"/>
                  </a:lnTo>
                  <a:lnTo>
                    <a:pt x="102" y="68"/>
                  </a:lnTo>
                  <a:lnTo>
                    <a:pt x="102" y="68"/>
                  </a:lnTo>
                  <a:lnTo>
                    <a:pt x="112" y="70"/>
                  </a:lnTo>
                  <a:lnTo>
                    <a:pt x="118" y="72"/>
                  </a:lnTo>
                  <a:lnTo>
                    <a:pt x="126" y="74"/>
                  </a:lnTo>
                  <a:lnTo>
                    <a:pt x="130" y="80"/>
                  </a:lnTo>
                  <a:lnTo>
                    <a:pt x="134" y="86"/>
                  </a:lnTo>
                  <a:lnTo>
                    <a:pt x="134" y="94"/>
                  </a:lnTo>
                  <a:lnTo>
                    <a:pt x="136" y="104"/>
                  </a:lnTo>
                  <a:lnTo>
                    <a:pt x="134" y="116"/>
                  </a:lnTo>
                  <a:lnTo>
                    <a:pt x="134" y="116"/>
                  </a:lnTo>
                  <a:lnTo>
                    <a:pt x="124" y="160"/>
                  </a:lnTo>
                  <a:lnTo>
                    <a:pt x="124" y="160"/>
                  </a:lnTo>
                  <a:lnTo>
                    <a:pt x="118" y="198"/>
                  </a:lnTo>
                  <a:lnTo>
                    <a:pt x="118" y="198"/>
                  </a:lnTo>
                  <a:lnTo>
                    <a:pt x="98" y="198"/>
                  </a:lnTo>
                  <a:lnTo>
                    <a:pt x="98" y="198"/>
                  </a:lnTo>
                  <a:lnTo>
                    <a:pt x="78" y="198"/>
                  </a:lnTo>
                  <a:lnTo>
                    <a:pt x="78" y="198"/>
                  </a:lnTo>
                  <a:lnTo>
                    <a:pt x="88" y="166"/>
                  </a:lnTo>
                  <a:lnTo>
                    <a:pt x="96" y="124"/>
                  </a:lnTo>
                  <a:lnTo>
                    <a:pt x="96" y="124"/>
                  </a:lnTo>
                  <a:lnTo>
                    <a:pt x="98" y="110"/>
                  </a:lnTo>
                  <a:lnTo>
                    <a:pt x="94" y="100"/>
                  </a:lnTo>
                  <a:lnTo>
                    <a:pt x="92" y="96"/>
                  </a:lnTo>
                  <a:lnTo>
                    <a:pt x="90" y="94"/>
                  </a:lnTo>
                  <a:lnTo>
                    <a:pt x="80" y="92"/>
                  </a:lnTo>
                  <a:lnTo>
                    <a:pt x="80" y="92"/>
                  </a:lnTo>
                  <a:lnTo>
                    <a:pt x="76" y="92"/>
                  </a:lnTo>
                  <a:lnTo>
                    <a:pt x="70" y="94"/>
                  </a:lnTo>
                  <a:lnTo>
                    <a:pt x="66" y="98"/>
                  </a:lnTo>
                  <a:lnTo>
                    <a:pt x="62" y="102"/>
                  </a:lnTo>
                  <a:lnTo>
                    <a:pt x="54" y="114"/>
                  </a:lnTo>
                  <a:lnTo>
                    <a:pt x="50" y="130"/>
                  </a:lnTo>
                  <a:lnTo>
                    <a:pt x="48" y="140"/>
                  </a:lnTo>
                  <a:lnTo>
                    <a:pt x="48" y="140"/>
                  </a:lnTo>
                  <a:lnTo>
                    <a:pt x="44" y="166"/>
                  </a:lnTo>
                  <a:lnTo>
                    <a:pt x="40" y="198"/>
                  </a:lnTo>
                  <a:lnTo>
                    <a:pt x="40" y="198"/>
                  </a:lnTo>
                  <a:lnTo>
                    <a:pt x="20" y="198"/>
                  </a:lnTo>
                  <a:lnTo>
                    <a:pt x="20" y="198"/>
                  </a:lnTo>
                  <a:lnTo>
                    <a:pt x="0" y="198"/>
                  </a:lnTo>
                  <a:lnTo>
                    <a:pt x="0" y="198"/>
                  </a:lnTo>
                  <a:lnTo>
                    <a:pt x="20"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0" name="Freeform 184"/>
            <p:cNvSpPr>
              <a:spLocks noEditPoints="1"/>
            </p:cNvSpPr>
            <p:nvPr userDrawn="1"/>
          </p:nvSpPr>
          <p:spPr bwMode="auto">
            <a:xfrm>
              <a:off x="2820" y="1033"/>
              <a:ext cx="76" cy="196"/>
            </a:xfrm>
            <a:custGeom>
              <a:avLst/>
              <a:gdLst/>
              <a:ahLst/>
              <a:cxnLst>
                <a:cxn ang="0">
                  <a:pos x="16" y="128"/>
                </a:cxn>
                <a:cxn ang="0">
                  <a:pos x="16" y="128"/>
                </a:cxn>
                <a:cxn ang="0">
                  <a:pos x="22" y="98"/>
                </a:cxn>
                <a:cxn ang="0">
                  <a:pos x="24" y="70"/>
                </a:cxn>
                <a:cxn ang="0">
                  <a:pos x="24" y="70"/>
                </a:cxn>
                <a:cxn ang="0">
                  <a:pos x="44" y="72"/>
                </a:cxn>
                <a:cxn ang="0">
                  <a:pos x="44" y="72"/>
                </a:cxn>
                <a:cxn ang="0">
                  <a:pos x="64" y="70"/>
                </a:cxn>
                <a:cxn ang="0">
                  <a:pos x="64" y="70"/>
                </a:cxn>
                <a:cxn ang="0">
                  <a:pos x="58" y="98"/>
                </a:cxn>
                <a:cxn ang="0">
                  <a:pos x="50" y="128"/>
                </a:cxn>
                <a:cxn ang="0">
                  <a:pos x="48" y="138"/>
                </a:cxn>
                <a:cxn ang="0">
                  <a:pos x="48" y="138"/>
                </a:cxn>
                <a:cxn ang="0">
                  <a:pos x="44" y="168"/>
                </a:cxn>
                <a:cxn ang="0">
                  <a:pos x="40" y="196"/>
                </a:cxn>
                <a:cxn ang="0">
                  <a:pos x="40" y="196"/>
                </a:cxn>
                <a:cxn ang="0">
                  <a:pos x="20" y="196"/>
                </a:cxn>
                <a:cxn ang="0">
                  <a:pos x="20" y="196"/>
                </a:cxn>
                <a:cxn ang="0">
                  <a:pos x="0" y="196"/>
                </a:cxn>
                <a:cxn ang="0">
                  <a:pos x="0" y="196"/>
                </a:cxn>
                <a:cxn ang="0">
                  <a:pos x="8"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2" y="98"/>
                  </a:lnTo>
                  <a:lnTo>
                    <a:pt x="24" y="70"/>
                  </a:lnTo>
                  <a:lnTo>
                    <a:pt x="24" y="70"/>
                  </a:lnTo>
                  <a:lnTo>
                    <a:pt x="44" y="72"/>
                  </a:lnTo>
                  <a:lnTo>
                    <a:pt x="44" y="72"/>
                  </a:lnTo>
                  <a:lnTo>
                    <a:pt x="64" y="70"/>
                  </a:lnTo>
                  <a:lnTo>
                    <a:pt x="64" y="70"/>
                  </a:lnTo>
                  <a:lnTo>
                    <a:pt x="58" y="98"/>
                  </a:lnTo>
                  <a:lnTo>
                    <a:pt x="50" y="128"/>
                  </a:lnTo>
                  <a:lnTo>
                    <a:pt x="48" y="138"/>
                  </a:lnTo>
                  <a:lnTo>
                    <a:pt x="48" y="138"/>
                  </a:lnTo>
                  <a:lnTo>
                    <a:pt x="44" y="168"/>
                  </a:lnTo>
                  <a:lnTo>
                    <a:pt x="40" y="196"/>
                  </a:lnTo>
                  <a:lnTo>
                    <a:pt x="40" y="196"/>
                  </a:lnTo>
                  <a:lnTo>
                    <a:pt x="20" y="196"/>
                  </a:lnTo>
                  <a:lnTo>
                    <a:pt x="20" y="196"/>
                  </a:lnTo>
                  <a:lnTo>
                    <a:pt x="0" y="196"/>
                  </a:lnTo>
                  <a:lnTo>
                    <a:pt x="0" y="196"/>
                  </a:lnTo>
                  <a:lnTo>
                    <a:pt x="8"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1" name="Freeform 185"/>
            <p:cNvSpPr>
              <a:spLocks/>
            </p:cNvSpPr>
            <p:nvPr userDrawn="1"/>
          </p:nvSpPr>
          <p:spPr bwMode="auto">
            <a:xfrm>
              <a:off x="2901" y="1096"/>
              <a:ext cx="136" cy="132"/>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2" y="24"/>
                </a:cxn>
                <a:cxn ang="0">
                  <a:pos x="82"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2"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2" y="24"/>
                  </a:lnTo>
                  <a:lnTo>
                    <a:pt x="82"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2"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2" name="Freeform 186"/>
            <p:cNvSpPr>
              <a:spLocks noEditPoints="1"/>
            </p:cNvSpPr>
            <p:nvPr userDrawn="1"/>
          </p:nvSpPr>
          <p:spPr bwMode="auto">
            <a:xfrm>
              <a:off x="3037" y="1096"/>
              <a:ext cx="153" cy="201"/>
            </a:xfrm>
            <a:custGeom>
              <a:avLst/>
              <a:gdLst/>
              <a:ahLst/>
              <a:cxnLst>
                <a:cxn ang="0">
                  <a:pos x="88" y="170"/>
                </a:cxn>
                <a:cxn ang="0">
                  <a:pos x="62" y="188"/>
                </a:cxn>
                <a:cxn ang="0">
                  <a:pos x="42" y="188"/>
                </a:cxn>
                <a:cxn ang="0">
                  <a:pos x="28" y="178"/>
                </a:cxn>
                <a:cxn ang="0">
                  <a:pos x="26" y="160"/>
                </a:cxn>
                <a:cxn ang="0">
                  <a:pos x="32" y="144"/>
                </a:cxn>
                <a:cxn ang="0">
                  <a:pos x="40" y="136"/>
                </a:cxn>
                <a:cxn ang="0">
                  <a:pos x="60" y="134"/>
                </a:cxn>
                <a:cxn ang="0">
                  <a:pos x="90" y="142"/>
                </a:cxn>
                <a:cxn ang="0">
                  <a:pos x="94" y="158"/>
                </a:cxn>
                <a:cxn ang="0">
                  <a:pos x="150" y="14"/>
                </a:cxn>
                <a:cxn ang="0">
                  <a:pos x="152" y="2"/>
                </a:cxn>
                <a:cxn ang="0">
                  <a:pos x="124" y="2"/>
                </a:cxn>
                <a:cxn ang="0">
                  <a:pos x="90" y="0"/>
                </a:cxn>
                <a:cxn ang="0">
                  <a:pos x="68" y="4"/>
                </a:cxn>
                <a:cxn ang="0">
                  <a:pos x="40" y="18"/>
                </a:cxn>
                <a:cxn ang="0">
                  <a:pos x="26" y="42"/>
                </a:cxn>
                <a:cxn ang="0">
                  <a:pos x="26" y="58"/>
                </a:cxn>
                <a:cxn ang="0">
                  <a:pos x="30" y="70"/>
                </a:cxn>
                <a:cxn ang="0">
                  <a:pos x="52" y="84"/>
                </a:cxn>
                <a:cxn ang="0">
                  <a:pos x="42" y="88"/>
                </a:cxn>
                <a:cxn ang="0">
                  <a:pos x="22" y="112"/>
                </a:cxn>
                <a:cxn ang="0">
                  <a:pos x="24" y="124"/>
                </a:cxn>
                <a:cxn ang="0">
                  <a:pos x="32" y="132"/>
                </a:cxn>
                <a:cxn ang="0">
                  <a:pos x="12" y="146"/>
                </a:cxn>
                <a:cxn ang="0">
                  <a:pos x="0" y="166"/>
                </a:cxn>
                <a:cxn ang="0">
                  <a:pos x="6" y="186"/>
                </a:cxn>
                <a:cxn ang="0">
                  <a:pos x="26" y="198"/>
                </a:cxn>
                <a:cxn ang="0">
                  <a:pos x="46" y="200"/>
                </a:cxn>
                <a:cxn ang="0">
                  <a:pos x="84" y="194"/>
                </a:cxn>
                <a:cxn ang="0">
                  <a:pos x="114" y="170"/>
                </a:cxn>
                <a:cxn ang="0">
                  <a:pos x="126" y="144"/>
                </a:cxn>
                <a:cxn ang="0">
                  <a:pos x="124" y="122"/>
                </a:cxn>
                <a:cxn ang="0">
                  <a:pos x="108" y="112"/>
                </a:cxn>
                <a:cxn ang="0">
                  <a:pos x="72" y="110"/>
                </a:cxn>
                <a:cxn ang="0">
                  <a:pos x="54" y="102"/>
                </a:cxn>
                <a:cxn ang="0">
                  <a:pos x="58" y="88"/>
                </a:cxn>
                <a:cxn ang="0">
                  <a:pos x="64" y="86"/>
                </a:cxn>
                <a:cxn ang="0">
                  <a:pos x="86" y="86"/>
                </a:cxn>
                <a:cxn ang="0">
                  <a:pos x="114" y="74"/>
                </a:cxn>
                <a:cxn ang="0">
                  <a:pos x="132" y="52"/>
                </a:cxn>
                <a:cxn ang="0">
                  <a:pos x="134" y="34"/>
                </a:cxn>
                <a:cxn ang="0">
                  <a:pos x="126" y="14"/>
                </a:cxn>
                <a:cxn ang="0">
                  <a:pos x="88" y="12"/>
                </a:cxn>
                <a:cxn ang="0">
                  <a:pos x="98" y="18"/>
                </a:cxn>
                <a:cxn ang="0">
                  <a:pos x="98" y="44"/>
                </a:cxn>
                <a:cxn ang="0">
                  <a:pos x="82" y="74"/>
                </a:cxn>
                <a:cxn ang="0">
                  <a:pos x="68" y="76"/>
                </a:cxn>
                <a:cxn ang="0">
                  <a:pos x="62" y="46"/>
                </a:cxn>
                <a:cxn ang="0">
                  <a:pos x="72" y="20"/>
                </a:cxn>
                <a:cxn ang="0">
                  <a:pos x="88" y="12"/>
                </a:cxn>
              </a:cxnLst>
              <a:rect l="0" t="0" r="r" b="b"/>
              <a:pathLst>
                <a:path w="152" h="200">
                  <a:moveTo>
                    <a:pt x="94" y="158"/>
                  </a:moveTo>
                  <a:lnTo>
                    <a:pt x="94" y="158"/>
                  </a:lnTo>
                  <a:lnTo>
                    <a:pt x="88" y="170"/>
                  </a:lnTo>
                  <a:lnTo>
                    <a:pt x="80" y="180"/>
                  </a:lnTo>
                  <a:lnTo>
                    <a:pt x="68" y="188"/>
                  </a:lnTo>
                  <a:lnTo>
                    <a:pt x="62" y="188"/>
                  </a:lnTo>
                  <a:lnTo>
                    <a:pt x="54" y="190"/>
                  </a:lnTo>
                  <a:lnTo>
                    <a:pt x="54" y="190"/>
                  </a:lnTo>
                  <a:lnTo>
                    <a:pt x="42" y="188"/>
                  </a:lnTo>
                  <a:lnTo>
                    <a:pt x="36" y="186"/>
                  </a:lnTo>
                  <a:lnTo>
                    <a:pt x="32" y="182"/>
                  </a:lnTo>
                  <a:lnTo>
                    <a:pt x="28" y="178"/>
                  </a:lnTo>
                  <a:lnTo>
                    <a:pt x="26" y="172"/>
                  </a:lnTo>
                  <a:lnTo>
                    <a:pt x="26" y="166"/>
                  </a:lnTo>
                  <a:lnTo>
                    <a:pt x="26" y="160"/>
                  </a:lnTo>
                  <a:lnTo>
                    <a:pt x="26" y="160"/>
                  </a:lnTo>
                  <a:lnTo>
                    <a:pt x="28" y="150"/>
                  </a:lnTo>
                  <a:lnTo>
                    <a:pt x="32" y="144"/>
                  </a:lnTo>
                  <a:lnTo>
                    <a:pt x="36" y="140"/>
                  </a:lnTo>
                  <a:lnTo>
                    <a:pt x="40" y="136"/>
                  </a:lnTo>
                  <a:lnTo>
                    <a:pt x="40" y="136"/>
                  </a:lnTo>
                  <a:lnTo>
                    <a:pt x="48" y="134"/>
                  </a:lnTo>
                  <a:lnTo>
                    <a:pt x="60" y="134"/>
                  </a:lnTo>
                  <a:lnTo>
                    <a:pt x="60" y="134"/>
                  </a:lnTo>
                  <a:lnTo>
                    <a:pt x="76" y="134"/>
                  </a:lnTo>
                  <a:lnTo>
                    <a:pt x="88" y="138"/>
                  </a:lnTo>
                  <a:lnTo>
                    <a:pt x="90" y="142"/>
                  </a:lnTo>
                  <a:lnTo>
                    <a:pt x="94" y="146"/>
                  </a:lnTo>
                  <a:lnTo>
                    <a:pt x="94" y="152"/>
                  </a:lnTo>
                  <a:lnTo>
                    <a:pt x="94" y="158"/>
                  </a:lnTo>
                  <a:lnTo>
                    <a:pt x="94" y="158"/>
                  </a:lnTo>
                  <a:close/>
                  <a:moveTo>
                    <a:pt x="150" y="14"/>
                  </a:moveTo>
                  <a:lnTo>
                    <a:pt x="150" y="14"/>
                  </a:lnTo>
                  <a:lnTo>
                    <a:pt x="150" y="8"/>
                  </a:lnTo>
                  <a:lnTo>
                    <a:pt x="150" y="8"/>
                  </a:lnTo>
                  <a:lnTo>
                    <a:pt x="152" y="2"/>
                  </a:lnTo>
                  <a:lnTo>
                    <a:pt x="152" y="2"/>
                  </a:lnTo>
                  <a:lnTo>
                    <a:pt x="124" y="2"/>
                  </a:lnTo>
                  <a:lnTo>
                    <a:pt x="124" y="2"/>
                  </a:lnTo>
                  <a:lnTo>
                    <a:pt x="110" y="2"/>
                  </a:lnTo>
                  <a:lnTo>
                    <a:pt x="110" y="2"/>
                  </a:lnTo>
                  <a:lnTo>
                    <a:pt x="90" y="0"/>
                  </a:lnTo>
                  <a:lnTo>
                    <a:pt x="90" y="0"/>
                  </a:lnTo>
                  <a:lnTo>
                    <a:pt x="78" y="2"/>
                  </a:lnTo>
                  <a:lnTo>
                    <a:pt x="68" y="4"/>
                  </a:lnTo>
                  <a:lnTo>
                    <a:pt x="56" y="6"/>
                  </a:lnTo>
                  <a:lnTo>
                    <a:pt x="48" y="12"/>
                  </a:lnTo>
                  <a:lnTo>
                    <a:pt x="40" y="18"/>
                  </a:lnTo>
                  <a:lnTo>
                    <a:pt x="34" y="24"/>
                  </a:lnTo>
                  <a:lnTo>
                    <a:pt x="30" y="34"/>
                  </a:lnTo>
                  <a:lnTo>
                    <a:pt x="26" y="42"/>
                  </a:lnTo>
                  <a:lnTo>
                    <a:pt x="26" y="42"/>
                  </a:lnTo>
                  <a:lnTo>
                    <a:pt x="26" y="50"/>
                  </a:lnTo>
                  <a:lnTo>
                    <a:pt x="26" y="58"/>
                  </a:lnTo>
                  <a:lnTo>
                    <a:pt x="28" y="64"/>
                  </a:lnTo>
                  <a:lnTo>
                    <a:pt x="30" y="70"/>
                  </a:lnTo>
                  <a:lnTo>
                    <a:pt x="30" y="70"/>
                  </a:lnTo>
                  <a:lnTo>
                    <a:pt x="34" y="74"/>
                  </a:lnTo>
                  <a:lnTo>
                    <a:pt x="38" y="78"/>
                  </a:lnTo>
                  <a:lnTo>
                    <a:pt x="52" y="84"/>
                  </a:lnTo>
                  <a:lnTo>
                    <a:pt x="52" y="84"/>
                  </a:lnTo>
                  <a:lnTo>
                    <a:pt x="52" y="84"/>
                  </a:lnTo>
                  <a:lnTo>
                    <a:pt x="42" y="88"/>
                  </a:lnTo>
                  <a:lnTo>
                    <a:pt x="32" y="96"/>
                  </a:lnTo>
                  <a:lnTo>
                    <a:pt x="26" y="104"/>
                  </a:lnTo>
                  <a:lnTo>
                    <a:pt x="22" y="112"/>
                  </a:lnTo>
                  <a:lnTo>
                    <a:pt x="22" y="112"/>
                  </a:lnTo>
                  <a:lnTo>
                    <a:pt x="22" y="118"/>
                  </a:lnTo>
                  <a:lnTo>
                    <a:pt x="24" y="124"/>
                  </a:lnTo>
                  <a:lnTo>
                    <a:pt x="28" y="130"/>
                  </a:lnTo>
                  <a:lnTo>
                    <a:pt x="34" y="132"/>
                  </a:lnTo>
                  <a:lnTo>
                    <a:pt x="32" y="132"/>
                  </a:lnTo>
                  <a:lnTo>
                    <a:pt x="32" y="132"/>
                  </a:lnTo>
                  <a:lnTo>
                    <a:pt x="22" y="138"/>
                  </a:lnTo>
                  <a:lnTo>
                    <a:pt x="12" y="146"/>
                  </a:lnTo>
                  <a:lnTo>
                    <a:pt x="6" y="154"/>
                  </a:lnTo>
                  <a:lnTo>
                    <a:pt x="0" y="166"/>
                  </a:lnTo>
                  <a:lnTo>
                    <a:pt x="0" y="166"/>
                  </a:lnTo>
                  <a:lnTo>
                    <a:pt x="0" y="172"/>
                  </a:lnTo>
                  <a:lnTo>
                    <a:pt x="2" y="180"/>
                  </a:lnTo>
                  <a:lnTo>
                    <a:pt x="6" y="186"/>
                  </a:lnTo>
                  <a:lnTo>
                    <a:pt x="10" y="190"/>
                  </a:lnTo>
                  <a:lnTo>
                    <a:pt x="16" y="194"/>
                  </a:lnTo>
                  <a:lnTo>
                    <a:pt x="26" y="198"/>
                  </a:lnTo>
                  <a:lnTo>
                    <a:pt x="34" y="200"/>
                  </a:lnTo>
                  <a:lnTo>
                    <a:pt x="46" y="200"/>
                  </a:lnTo>
                  <a:lnTo>
                    <a:pt x="46" y="200"/>
                  </a:lnTo>
                  <a:lnTo>
                    <a:pt x="58" y="200"/>
                  </a:lnTo>
                  <a:lnTo>
                    <a:pt x="70" y="198"/>
                  </a:lnTo>
                  <a:lnTo>
                    <a:pt x="84" y="194"/>
                  </a:lnTo>
                  <a:lnTo>
                    <a:pt x="94" y="188"/>
                  </a:lnTo>
                  <a:lnTo>
                    <a:pt x="106" y="180"/>
                  </a:lnTo>
                  <a:lnTo>
                    <a:pt x="114" y="170"/>
                  </a:lnTo>
                  <a:lnTo>
                    <a:pt x="122" y="158"/>
                  </a:lnTo>
                  <a:lnTo>
                    <a:pt x="126" y="144"/>
                  </a:lnTo>
                  <a:lnTo>
                    <a:pt x="126" y="144"/>
                  </a:lnTo>
                  <a:lnTo>
                    <a:pt x="128" y="136"/>
                  </a:lnTo>
                  <a:lnTo>
                    <a:pt x="126" y="128"/>
                  </a:lnTo>
                  <a:lnTo>
                    <a:pt x="124" y="122"/>
                  </a:lnTo>
                  <a:lnTo>
                    <a:pt x="120" y="118"/>
                  </a:lnTo>
                  <a:lnTo>
                    <a:pt x="116" y="114"/>
                  </a:lnTo>
                  <a:lnTo>
                    <a:pt x="108" y="112"/>
                  </a:lnTo>
                  <a:lnTo>
                    <a:pt x="90" y="110"/>
                  </a:lnTo>
                  <a:lnTo>
                    <a:pt x="72" y="110"/>
                  </a:lnTo>
                  <a:lnTo>
                    <a:pt x="72" y="110"/>
                  </a:lnTo>
                  <a:lnTo>
                    <a:pt x="62" y="108"/>
                  </a:lnTo>
                  <a:lnTo>
                    <a:pt x="56" y="106"/>
                  </a:lnTo>
                  <a:lnTo>
                    <a:pt x="54" y="102"/>
                  </a:lnTo>
                  <a:lnTo>
                    <a:pt x="54" y="96"/>
                  </a:lnTo>
                  <a:lnTo>
                    <a:pt x="54" y="96"/>
                  </a:lnTo>
                  <a:lnTo>
                    <a:pt x="58" y="88"/>
                  </a:lnTo>
                  <a:lnTo>
                    <a:pt x="60" y="86"/>
                  </a:lnTo>
                  <a:lnTo>
                    <a:pt x="64" y="86"/>
                  </a:lnTo>
                  <a:lnTo>
                    <a:pt x="64" y="86"/>
                  </a:lnTo>
                  <a:lnTo>
                    <a:pt x="74" y="86"/>
                  </a:lnTo>
                  <a:lnTo>
                    <a:pt x="74" y="86"/>
                  </a:lnTo>
                  <a:lnTo>
                    <a:pt x="86" y="86"/>
                  </a:lnTo>
                  <a:lnTo>
                    <a:pt x="96" y="84"/>
                  </a:lnTo>
                  <a:lnTo>
                    <a:pt x="106" y="80"/>
                  </a:lnTo>
                  <a:lnTo>
                    <a:pt x="114" y="74"/>
                  </a:lnTo>
                  <a:lnTo>
                    <a:pt x="122" y="68"/>
                  </a:lnTo>
                  <a:lnTo>
                    <a:pt x="126" y="60"/>
                  </a:lnTo>
                  <a:lnTo>
                    <a:pt x="132" y="52"/>
                  </a:lnTo>
                  <a:lnTo>
                    <a:pt x="134" y="42"/>
                  </a:lnTo>
                  <a:lnTo>
                    <a:pt x="134" y="42"/>
                  </a:lnTo>
                  <a:lnTo>
                    <a:pt x="134" y="34"/>
                  </a:lnTo>
                  <a:lnTo>
                    <a:pt x="134" y="26"/>
                  </a:lnTo>
                  <a:lnTo>
                    <a:pt x="130" y="20"/>
                  </a:lnTo>
                  <a:lnTo>
                    <a:pt x="126" y="14"/>
                  </a:lnTo>
                  <a:lnTo>
                    <a:pt x="126" y="14"/>
                  </a:lnTo>
                  <a:lnTo>
                    <a:pt x="150" y="14"/>
                  </a:lnTo>
                  <a:close/>
                  <a:moveTo>
                    <a:pt x="88" y="12"/>
                  </a:moveTo>
                  <a:lnTo>
                    <a:pt x="88" y="12"/>
                  </a:lnTo>
                  <a:lnTo>
                    <a:pt x="94" y="12"/>
                  </a:lnTo>
                  <a:lnTo>
                    <a:pt x="98" y="18"/>
                  </a:lnTo>
                  <a:lnTo>
                    <a:pt x="98" y="28"/>
                  </a:lnTo>
                  <a:lnTo>
                    <a:pt x="98" y="44"/>
                  </a:lnTo>
                  <a:lnTo>
                    <a:pt x="98" y="44"/>
                  </a:lnTo>
                  <a:lnTo>
                    <a:pt x="94" y="58"/>
                  </a:lnTo>
                  <a:lnTo>
                    <a:pt x="88" y="68"/>
                  </a:lnTo>
                  <a:lnTo>
                    <a:pt x="82" y="74"/>
                  </a:lnTo>
                  <a:lnTo>
                    <a:pt x="74" y="76"/>
                  </a:lnTo>
                  <a:lnTo>
                    <a:pt x="74" y="76"/>
                  </a:lnTo>
                  <a:lnTo>
                    <a:pt x="68" y="76"/>
                  </a:lnTo>
                  <a:lnTo>
                    <a:pt x="64" y="70"/>
                  </a:lnTo>
                  <a:lnTo>
                    <a:pt x="62" y="60"/>
                  </a:lnTo>
                  <a:lnTo>
                    <a:pt x="62" y="46"/>
                  </a:lnTo>
                  <a:lnTo>
                    <a:pt x="62" y="46"/>
                  </a:lnTo>
                  <a:lnTo>
                    <a:pt x="66" y="30"/>
                  </a:lnTo>
                  <a:lnTo>
                    <a:pt x="72" y="20"/>
                  </a:lnTo>
                  <a:lnTo>
                    <a:pt x="78" y="14"/>
                  </a:lnTo>
                  <a:lnTo>
                    <a:pt x="88" y="12"/>
                  </a:lnTo>
                  <a:lnTo>
                    <a:pt x="88" y="1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3" name="Freeform 187"/>
            <p:cNvSpPr>
              <a:spLocks/>
            </p:cNvSpPr>
            <p:nvPr userDrawn="1"/>
          </p:nvSpPr>
          <p:spPr bwMode="auto">
            <a:xfrm>
              <a:off x="3262" y="1045"/>
              <a:ext cx="251" cy="183"/>
            </a:xfrm>
            <a:custGeom>
              <a:avLst/>
              <a:gdLst/>
              <a:ahLst/>
              <a:cxnLst>
                <a:cxn ang="0">
                  <a:pos x="116" y="52"/>
                </a:cxn>
                <a:cxn ang="0">
                  <a:pos x="116" y="52"/>
                </a:cxn>
                <a:cxn ang="0">
                  <a:pos x="80" y="116"/>
                </a:cxn>
                <a:cxn ang="0">
                  <a:pos x="46" y="180"/>
                </a:cxn>
                <a:cxn ang="0">
                  <a:pos x="46" y="180"/>
                </a:cxn>
                <a:cxn ang="0">
                  <a:pos x="32" y="180"/>
                </a:cxn>
                <a:cxn ang="0">
                  <a:pos x="32" y="180"/>
                </a:cxn>
                <a:cxn ang="0">
                  <a:pos x="18" y="180"/>
                </a:cxn>
                <a:cxn ang="0">
                  <a:pos x="18" y="180"/>
                </a:cxn>
                <a:cxn ang="0">
                  <a:pos x="14" y="134"/>
                </a:cxn>
                <a:cxn ang="0">
                  <a:pos x="10" y="78"/>
                </a:cxn>
                <a:cxn ang="0">
                  <a:pos x="0" y="0"/>
                </a:cxn>
                <a:cxn ang="0">
                  <a:pos x="0" y="0"/>
                </a:cxn>
                <a:cxn ang="0">
                  <a:pos x="22" y="2"/>
                </a:cxn>
                <a:cxn ang="0">
                  <a:pos x="22" y="2"/>
                </a:cxn>
                <a:cxn ang="0">
                  <a:pos x="44" y="0"/>
                </a:cxn>
                <a:cxn ang="0">
                  <a:pos x="44" y="0"/>
                </a:cxn>
                <a:cxn ang="0">
                  <a:pos x="48" y="70"/>
                </a:cxn>
                <a:cxn ang="0">
                  <a:pos x="52" y="132"/>
                </a:cxn>
                <a:cxn ang="0">
                  <a:pos x="54" y="132"/>
                </a:cxn>
                <a:cxn ang="0">
                  <a:pos x="54" y="132"/>
                </a:cxn>
                <a:cxn ang="0">
                  <a:pos x="94" y="58"/>
                </a:cxn>
                <a:cxn ang="0">
                  <a:pos x="124" y="0"/>
                </a:cxn>
                <a:cxn ang="0">
                  <a:pos x="124" y="0"/>
                </a:cxn>
                <a:cxn ang="0">
                  <a:pos x="136" y="2"/>
                </a:cxn>
                <a:cxn ang="0">
                  <a:pos x="136" y="2"/>
                </a:cxn>
                <a:cxn ang="0">
                  <a:pos x="150" y="0"/>
                </a:cxn>
                <a:cxn ang="0">
                  <a:pos x="150" y="0"/>
                </a:cxn>
                <a:cxn ang="0">
                  <a:pos x="152" y="26"/>
                </a:cxn>
                <a:cxn ang="0">
                  <a:pos x="158" y="62"/>
                </a:cxn>
                <a:cxn ang="0">
                  <a:pos x="162" y="100"/>
                </a:cxn>
                <a:cxn ang="0">
                  <a:pos x="166" y="132"/>
                </a:cxn>
                <a:cxn ang="0">
                  <a:pos x="166" y="132"/>
                </a:cxn>
                <a:cxn ang="0">
                  <a:pos x="166" y="132"/>
                </a:cxn>
                <a:cxn ang="0">
                  <a:pos x="204" y="58"/>
                </a:cxn>
                <a:cxn ang="0">
                  <a:pos x="230" y="0"/>
                </a:cxn>
                <a:cxn ang="0">
                  <a:pos x="230" y="0"/>
                </a:cxn>
                <a:cxn ang="0">
                  <a:pos x="242" y="2"/>
                </a:cxn>
                <a:cxn ang="0">
                  <a:pos x="242" y="2"/>
                </a:cxn>
                <a:cxn ang="0">
                  <a:pos x="254" y="0"/>
                </a:cxn>
                <a:cxn ang="0">
                  <a:pos x="254" y="0"/>
                </a:cxn>
                <a:cxn ang="0">
                  <a:pos x="212" y="76"/>
                </a:cxn>
                <a:cxn ang="0">
                  <a:pos x="160" y="180"/>
                </a:cxn>
                <a:cxn ang="0">
                  <a:pos x="160" y="180"/>
                </a:cxn>
                <a:cxn ang="0">
                  <a:pos x="146" y="180"/>
                </a:cxn>
                <a:cxn ang="0">
                  <a:pos x="146" y="180"/>
                </a:cxn>
                <a:cxn ang="0">
                  <a:pos x="132" y="180"/>
                </a:cxn>
                <a:cxn ang="0">
                  <a:pos x="132" y="180"/>
                </a:cxn>
                <a:cxn ang="0">
                  <a:pos x="126" y="116"/>
                </a:cxn>
                <a:cxn ang="0">
                  <a:pos x="116" y="52"/>
                </a:cxn>
                <a:cxn ang="0">
                  <a:pos x="116" y="52"/>
                </a:cxn>
              </a:cxnLst>
              <a:rect l="0" t="0" r="r" b="b"/>
              <a:pathLst>
                <a:path w="254" h="180">
                  <a:moveTo>
                    <a:pt x="116" y="52"/>
                  </a:moveTo>
                  <a:lnTo>
                    <a:pt x="116" y="52"/>
                  </a:lnTo>
                  <a:lnTo>
                    <a:pt x="80" y="116"/>
                  </a:lnTo>
                  <a:lnTo>
                    <a:pt x="46" y="180"/>
                  </a:lnTo>
                  <a:lnTo>
                    <a:pt x="46" y="180"/>
                  </a:lnTo>
                  <a:lnTo>
                    <a:pt x="32" y="180"/>
                  </a:lnTo>
                  <a:lnTo>
                    <a:pt x="32" y="180"/>
                  </a:lnTo>
                  <a:lnTo>
                    <a:pt x="18" y="180"/>
                  </a:lnTo>
                  <a:lnTo>
                    <a:pt x="18" y="180"/>
                  </a:lnTo>
                  <a:lnTo>
                    <a:pt x="14" y="134"/>
                  </a:lnTo>
                  <a:lnTo>
                    <a:pt x="10" y="78"/>
                  </a:lnTo>
                  <a:lnTo>
                    <a:pt x="0" y="0"/>
                  </a:lnTo>
                  <a:lnTo>
                    <a:pt x="0" y="0"/>
                  </a:lnTo>
                  <a:lnTo>
                    <a:pt x="22" y="2"/>
                  </a:lnTo>
                  <a:lnTo>
                    <a:pt x="22" y="2"/>
                  </a:lnTo>
                  <a:lnTo>
                    <a:pt x="44" y="0"/>
                  </a:lnTo>
                  <a:lnTo>
                    <a:pt x="44" y="0"/>
                  </a:lnTo>
                  <a:lnTo>
                    <a:pt x="48" y="70"/>
                  </a:lnTo>
                  <a:lnTo>
                    <a:pt x="52" y="132"/>
                  </a:lnTo>
                  <a:lnTo>
                    <a:pt x="54" y="132"/>
                  </a:lnTo>
                  <a:lnTo>
                    <a:pt x="54" y="132"/>
                  </a:lnTo>
                  <a:lnTo>
                    <a:pt x="94" y="58"/>
                  </a:lnTo>
                  <a:lnTo>
                    <a:pt x="124" y="0"/>
                  </a:lnTo>
                  <a:lnTo>
                    <a:pt x="124" y="0"/>
                  </a:lnTo>
                  <a:lnTo>
                    <a:pt x="136" y="2"/>
                  </a:lnTo>
                  <a:lnTo>
                    <a:pt x="136" y="2"/>
                  </a:lnTo>
                  <a:lnTo>
                    <a:pt x="150" y="0"/>
                  </a:lnTo>
                  <a:lnTo>
                    <a:pt x="150" y="0"/>
                  </a:lnTo>
                  <a:lnTo>
                    <a:pt x="152" y="26"/>
                  </a:lnTo>
                  <a:lnTo>
                    <a:pt x="158" y="62"/>
                  </a:lnTo>
                  <a:lnTo>
                    <a:pt x="162" y="100"/>
                  </a:lnTo>
                  <a:lnTo>
                    <a:pt x="166" y="132"/>
                  </a:lnTo>
                  <a:lnTo>
                    <a:pt x="166" y="132"/>
                  </a:lnTo>
                  <a:lnTo>
                    <a:pt x="166" y="132"/>
                  </a:lnTo>
                  <a:lnTo>
                    <a:pt x="204" y="58"/>
                  </a:lnTo>
                  <a:lnTo>
                    <a:pt x="230" y="0"/>
                  </a:lnTo>
                  <a:lnTo>
                    <a:pt x="230" y="0"/>
                  </a:lnTo>
                  <a:lnTo>
                    <a:pt x="242" y="2"/>
                  </a:lnTo>
                  <a:lnTo>
                    <a:pt x="242" y="2"/>
                  </a:lnTo>
                  <a:lnTo>
                    <a:pt x="254" y="0"/>
                  </a:lnTo>
                  <a:lnTo>
                    <a:pt x="254" y="0"/>
                  </a:lnTo>
                  <a:lnTo>
                    <a:pt x="212" y="76"/>
                  </a:lnTo>
                  <a:lnTo>
                    <a:pt x="160" y="180"/>
                  </a:lnTo>
                  <a:lnTo>
                    <a:pt x="160" y="180"/>
                  </a:lnTo>
                  <a:lnTo>
                    <a:pt x="146" y="180"/>
                  </a:lnTo>
                  <a:lnTo>
                    <a:pt x="146" y="180"/>
                  </a:lnTo>
                  <a:lnTo>
                    <a:pt x="132" y="180"/>
                  </a:lnTo>
                  <a:lnTo>
                    <a:pt x="132" y="180"/>
                  </a:lnTo>
                  <a:lnTo>
                    <a:pt x="126" y="116"/>
                  </a:lnTo>
                  <a:lnTo>
                    <a:pt x="116" y="52"/>
                  </a:lnTo>
                  <a:lnTo>
                    <a:pt x="116" y="5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4" name="Freeform 188"/>
            <p:cNvSpPr>
              <a:spLocks noEditPoints="1"/>
            </p:cNvSpPr>
            <p:nvPr userDrawn="1"/>
          </p:nvSpPr>
          <p:spPr bwMode="auto">
            <a:xfrm>
              <a:off x="3482" y="1096"/>
              <a:ext cx="123" cy="137"/>
            </a:xfrm>
            <a:custGeom>
              <a:avLst/>
              <a:gdLst/>
              <a:ahLst/>
              <a:cxnLst>
                <a:cxn ang="0">
                  <a:pos x="44" y="56"/>
                </a:cxn>
                <a:cxn ang="0">
                  <a:pos x="54" y="26"/>
                </a:cxn>
                <a:cxn ang="0">
                  <a:pos x="62" y="16"/>
                </a:cxn>
                <a:cxn ang="0">
                  <a:pos x="72"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2" y="134"/>
                </a:cxn>
                <a:cxn ang="0">
                  <a:pos x="66" y="134"/>
                </a:cxn>
                <a:cxn ang="0">
                  <a:pos x="86" y="126"/>
                </a:cxn>
                <a:cxn ang="0">
                  <a:pos x="104" y="108"/>
                </a:cxn>
                <a:cxn ang="0">
                  <a:pos x="100" y="106"/>
                </a:cxn>
                <a:cxn ang="0">
                  <a:pos x="84" y="114"/>
                </a:cxn>
                <a:cxn ang="0">
                  <a:pos x="66" y="118"/>
                </a:cxn>
                <a:cxn ang="0">
                  <a:pos x="58" y="116"/>
                </a:cxn>
                <a:cxn ang="0">
                  <a:pos x="46" y="108"/>
                </a:cxn>
                <a:cxn ang="0">
                  <a:pos x="40" y="96"/>
                </a:cxn>
                <a:cxn ang="0">
                  <a:pos x="40" y="68"/>
                </a:cxn>
              </a:cxnLst>
              <a:rect l="0" t="0" r="r" b="b"/>
              <a:pathLst>
                <a:path w="120" h="134">
                  <a:moveTo>
                    <a:pt x="44" y="56"/>
                  </a:moveTo>
                  <a:lnTo>
                    <a:pt x="44" y="56"/>
                  </a:lnTo>
                  <a:lnTo>
                    <a:pt x="48" y="40"/>
                  </a:lnTo>
                  <a:lnTo>
                    <a:pt x="54" y="26"/>
                  </a:lnTo>
                  <a:lnTo>
                    <a:pt x="58" y="20"/>
                  </a:lnTo>
                  <a:lnTo>
                    <a:pt x="62" y="16"/>
                  </a:lnTo>
                  <a:lnTo>
                    <a:pt x="68" y="14"/>
                  </a:lnTo>
                  <a:lnTo>
                    <a:pt x="72" y="12"/>
                  </a:lnTo>
                  <a:lnTo>
                    <a:pt x="72" y="12"/>
                  </a:lnTo>
                  <a:lnTo>
                    <a:pt x="78" y="12"/>
                  </a:lnTo>
                  <a:lnTo>
                    <a:pt x="80" y="16"/>
                  </a:lnTo>
                  <a:lnTo>
                    <a:pt x="84" y="18"/>
                  </a:lnTo>
                  <a:lnTo>
                    <a:pt x="84" y="24"/>
                  </a:lnTo>
                  <a:lnTo>
                    <a:pt x="86" y="38"/>
                  </a:lnTo>
                  <a:lnTo>
                    <a:pt x="84" y="56"/>
                  </a:lnTo>
                  <a:lnTo>
                    <a:pt x="44" y="56"/>
                  </a:lnTo>
                  <a:close/>
                  <a:moveTo>
                    <a:pt x="116" y="68"/>
                  </a:moveTo>
                  <a:lnTo>
                    <a:pt x="116" y="68"/>
                  </a:lnTo>
                  <a:lnTo>
                    <a:pt x="118" y="58"/>
                  </a:lnTo>
                  <a:lnTo>
                    <a:pt x="118" y="58"/>
                  </a:lnTo>
                  <a:lnTo>
                    <a:pt x="120" y="46"/>
                  </a:lnTo>
                  <a:lnTo>
                    <a:pt x="120" y="34"/>
                  </a:lnTo>
                  <a:lnTo>
                    <a:pt x="116" y="24"/>
                  </a:lnTo>
                  <a:lnTo>
                    <a:pt x="112" y="16"/>
                  </a:lnTo>
                  <a:lnTo>
                    <a:pt x="106" y="10"/>
                  </a:lnTo>
                  <a:lnTo>
                    <a:pt x="98" y="4"/>
                  </a:lnTo>
                  <a:lnTo>
                    <a:pt x="88" y="2"/>
                  </a:lnTo>
                  <a:lnTo>
                    <a:pt x="76" y="0"/>
                  </a:lnTo>
                  <a:lnTo>
                    <a:pt x="76" y="0"/>
                  </a:lnTo>
                  <a:lnTo>
                    <a:pt x="64" y="2"/>
                  </a:lnTo>
                  <a:lnTo>
                    <a:pt x="50"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0" y="134"/>
                  </a:lnTo>
                  <a:lnTo>
                    <a:pt x="52" y="134"/>
                  </a:lnTo>
                  <a:lnTo>
                    <a:pt x="52" y="134"/>
                  </a:lnTo>
                  <a:lnTo>
                    <a:pt x="66" y="134"/>
                  </a:lnTo>
                  <a:lnTo>
                    <a:pt x="78" y="130"/>
                  </a:lnTo>
                  <a:lnTo>
                    <a:pt x="86" y="126"/>
                  </a:lnTo>
                  <a:lnTo>
                    <a:pt x="94" y="122"/>
                  </a:lnTo>
                  <a:lnTo>
                    <a:pt x="104" y="108"/>
                  </a:lnTo>
                  <a:lnTo>
                    <a:pt x="100" y="106"/>
                  </a:lnTo>
                  <a:lnTo>
                    <a:pt x="100" y="106"/>
                  </a:lnTo>
                  <a:lnTo>
                    <a:pt x="92" y="110"/>
                  </a:lnTo>
                  <a:lnTo>
                    <a:pt x="84" y="114"/>
                  </a:lnTo>
                  <a:lnTo>
                    <a:pt x="76" y="116"/>
                  </a:lnTo>
                  <a:lnTo>
                    <a:pt x="66" y="118"/>
                  </a:lnTo>
                  <a:lnTo>
                    <a:pt x="66" y="118"/>
                  </a:lnTo>
                  <a:lnTo>
                    <a:pt x="58" y="116"/>
                  </a:lnTo>
                  <a:lnTo>
                    <a:pt x="52" y="114"/>
                  </a:lnTo>
                  <a:lnTo>
                    <a:pt x="46" y="108"/>
                  </a:lnTo>
                  <a:lnTo>
                    <a:pt x="42" y="102"/>
                  </a:lnTo>
                  <a:lnTo>
                    <a:pt x="40" y="96"/>
                  </a:lnTo>
                  <a:lnTo>
                    <a:pt x="40" y="86"/>
                  </a:lnTo>
                  <a:lnTo>
                    <a:pt x="40"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5" name="Freeform 189"/>
            <p:cNvSpPr>
              <a:spLocks noEditPoints="1"/>
            </p:cNvSpPr>
            <p:nvPr userDrawn="1"/>
          </p:nvSpPr>
          <p:spPr bwMode="auto">
            <a:xfrm>
              <a:off x="3682" y="1045"/>
              <a:ext cx="187" cy="183"/>
            </a:xfrm>
            <a:custGeom>
              <a:avLst/>
              <a:gdLst/>
              <a:ahLst/>
              <a:cxnLst>
                <a:cxn ang="0">
                  <a:pos x="62" y="68"/>
                </a:cxn>
                <a:cxn ang="0">
                  <a:pos x="72" y="16"/>
                </a:cxn>
                <a:cxn ang="0">
                  <a:pos x="100" y="14"/>
                </a:cxn>
                <a:cxn ang="0">
                  <a:pos x="124" y="20"/>
                </a:cxn>
                <a:cxn ang="0">
                  <a:pos x="140" y="34"/>
                </a:cxn>
                <a:cxn ang="0">
                  <a:pos x="148" y="56"/>
                </a:cxn>
                <a:cxn ang="0">
                  <a:pos x="146" y="84"/>
                </a:cxn>
                <a:cxn ang="0">
                  <a:pos x="142" y="104"/>
                </a:cxn>
                <a:cxn ang="0">
                  <a:pos x="128" y="134"/>
                </a:cxn>
                <a:cxn ang="0">
                  <a:pos x="106" y="154"/>
                </a:cxn>
                <a:cxn ang="0">
                  <a:pos x="82" y="164"/>
                </a:cxn>
                <a:cxn ang="0">
                  <a:pos x="66" y="166"/>
                </a:cxn>
                <a:cxn ang="0">
                  <a:pos x="44" y="164"/>
                </a:cxn>
                <a:cxn ang="0">
                  <a:pos x="62" y="68"/>
                </a:cxn>
                <a:cxn ang="0">
                  <a:pos x="16" y="108"/>
                </a:cxn>
                <a:cxn ang="0">
                  <a:pos x="0" y="180"/>
                </a:cxn>
                <a:cxn ang="0">
                  <a:pos x="22" y="180"/>
                </a:cxn>
                <a:cxn ang="0">
                  <a:pos x="78" y="180"/>
                </a:cxn>
                <a:cxn ang="0">
                  <a:pos x="98" y="178"/>
                </a:cxn>
                <a:cxn ang="0">
                  <a:pos x="132" y="166"/>
                </a:cxn>
                <a:cxn ang="0">
                  <a:pos x="162" y="140"/>
                </a:cxn>
                <a:cxn ang="0">
                  <a:pos x="182" y="106"/>
                </a:cxn>
                <a:cxn ang="0">
                  <a:pos x="188" y="86"/>
                </a:cxn>
                <a:cxn ang="0">
                  <a:pos x="188" y="44"/>
                </a:cxn>
                <a:cxn ang="0">
                  <a:pos x="182" y="30"/>
                </a:cxn>
                <a:cxn ang="0">
                  <a:pos x="174" y="18"/>
                </a:cxn>
                <a:cxn ang="0">
                  <a:pos x="144" y="4"/>
                </a:cxn>
                <a:cxn ang="0">
                  <a:pos x="104" y="0"/>
                </a:cxn>
                <a:cxn ang="0">
                  <a:pos x="56" y="2"/>
                </a:cxn>
                <a:cxn ang="0">
                  <a:pos x="34" y="0"/>
                </a:cxn>
                <a:cxn ang="0">
                  <a:pos x="30" y="34"/>
                </a:cxn>
                <a:cxn ang="0">
                  <a:pos x="16" y="108"/>
                </a:cxn>
              </a:cxnLst>
              <a:rect l="0" t="0" r="r" b="b"/>
              <a:pathLst>
                <a:path w="190" h="180">
                  <a:moveTo>
                    <a:pt x="62" y="68"/>
                  </a:moveTo>
                  <a:lnTo>
                    <a:pt x="62" y="68"/>
                  </a:lnTo>
                  <a:lnTo>
                    <a:pt x="72" y="16"/>
                  </a:lnTo>
                  <a:lnTo>
                    <a:pt x="72" y="16"/>
                  </a:lnTo>
                  <a:lnTo>
                    <a:pt x="100" y="14"/>
                  </a:lnTo>
                  <a:lnTo>
                    <a:pt x="100" y="14"/>
                  </a:lnTo>
                  <a:lnTo>
                    <a:pt x="114" y="16"/>
                  </a:lnTo>
                  <a:lnTo>
                    <a:pt x="124" y="20"/>
                  </a:lnTo>
                  <a:lnTo>
                    <a:pt x="134" y="26"/>
                  </a:lnTo>
                  <a:lnTo>
                    <a:pt x="140" y="34"/>
                  </a:lnTo>
                  <a:lnTo>
                    <a:pt x="146" y="44"/>
                  </a:lnTo>
                  <a:lnTo>
                    <a:pt x="148" y="56"/>
                  </a:lnTo>
                  <a:lnTo>
                    <a:pt x="148" y="70"/>
                  </a:lnTo>
                  <a:lnTo>
                    <a:pt x="146" y="84"/>
                  </a:lnTo>
                  <a:lnTo>
                    <a:pt x="146" y="84"/>
                  </a:lnTo>
                  <a:lnTo>
                    <a:pt x="142" y="104"/>
                  </a:lnTo>
                  <a:lnTo>
                    <a:pt x="136" y="120"/>
                  </a:lnTo>
                  <a:lnTo>
                    <a:pt x="128" y="134"/>
                  </a:lnTo>
                  <a:lnTo>
                    <a:pt x="118" y="146"/>
                  </a:lnTo>
                  <a:lnTo>
                    <a:pt x="106" y="154"/>
                  </a:lnTo>
                  <a:lnTo>
                    <a:pt x="94" y="160"/>
                  </a:lnTo>
                  <a:lnTo>
                    <a:pt x="82" y="164"/>
                  </a:lnTo>
                  <a:lnTo>
                    <a:pt x="66" y="166"/>
                  </a:lnTo>
                  <a:lnTo>
                    <a:pt x="66" y="166"/>
                  </a:lnTo>
                  <a:lnTo>
                    <a:pt x="44" y="164"/>
                  </a:lnTo>
                  <a:lnTo>
                    <a:pt x="44" y="164"/>
                  </a:lnTo>
                  <a:lnTo>
                    <a:pt x="54" y="114"/>
                  </a:lnTo>
                  <a:lnTo>
                    <a:pt x="62" y="68"/>
                  </a:lnTo>
                  <a:close/>
                  <a:moveTo>
                    <a:pt x="16" y="108"/>
                  </a:moveTo>
                  <a:lnTo>
                    <a:pt x="16" y="108"/>
                  </a:lnTo>
                  <a:lnTo>
                    <a:pt x="8" y="146"/>
                  </a:lnTo>
                  <a:lnTo>
                    <a:pt x="0" y="180"/>
                  </a:lnTo>
                  <a:lnTo>
                    <a:pt x="0" y="180"/>
                  </a:lnTo>
                  <a:lnTo>
                    <a:pt x="22" y="180"/>
                  </a:lnTo>
                  <a:lnTo>
                    <a:pt x="22" y="180"/>
                  </a:lnTo>
                  <a:lnTo>
                    <a:pt x="78" y="180"/>
                  </a:lnTo>
                  <a:lnTo>
                    <a:pt x="78" y="180"/>
                  </a:lnTo>
                  <a:lnTo>
                    <a:pt x="98" y="178"/>
                  </a:lnTo>
                  <a:lnTo>
                    <a:pt x="116" y="174"/>
                  </a:lnTo>
                  <a:lnTo>
                    <a:pt x="132" y="166"/>
                  </a:lnTo>
                  <a:lnTo>
                    <a:pt x="148" y="154"/>
                  </a:lnTo>
                  <a:lnTo>
                    <a:pt x="162" y="140"/>
                  </a:lnTo>
                  <a:lnTo>
                    <a:pt x="174" y="124"/>
                  </a:lnTo>
                  <a:lnTo>
                    <a:pt x="182" y="106"/>
                  </a:lnTo>
                  <a:lnTo>
                    <a:pt x="188" y="86"/>
                  </a:lnTo>
                  <a:lnTo>
                    <a:pt x="188" y="86"/>
                  </a:lnTo>
                  <a:lnTo>
                    <a:pt x="190" y="62"/>
                  </a:lnTo>
                  <a:lnTo>
                    <a:pt x="188" y="44"/>
                  </a:lnTo>
                  <a:lnTo>
                    <a:pt x="186" y="36"/>
                  </a:lnTo>
                  <a:lnTo>
                    <a:pt x="182" y="30"/>
                  </a:lnTo>
                  <a:lnTo>
                    <a:pt x="178" y="22"/>
                  </a:lnTo>
                  <a:lnTo>
                    <a:pt x="174" y="18"/>
                  </a:lnTo>
                  <a:lnTo>
                    <a:pt x="160" y="10"/>
                  </a:lnTo>
                  <a:lnTo>
                    <a:pt x="144" y="4"/>
                  </a:lnTo>
                  <a:lnTo>
                    <a:pt x="126" y="0"/>
                  </a:lnTo>
                  <a:lnTo>
                    <a:pt x="104" y="0"/>
                  </a:lnTo>
                  <a:lnTo>
                    <a:pt x="104" y="0"/>
                  </a:lnTo>
                  <a:lnTo>
                    <a:pt x="56" y="2"/>
                  </a:lnTo>
                  <a:lnTo>
                    <a:pt x="56" y="2"/>
                  </a:lnTo>
                  <a:lnTo>
                    <a:pt x="34" y="0"/>
                  </a:lnTo>
                  <a:lnTo>
                    <a:pt x="34" y="0"/>
                  </a:lnTo>
                  <a:lnTo>
                    <a:pt x="30" y="34"/>
                  </a:lnTo>
                  <a:lnTo>
                    <a:pt x="22" y="72"/>
                  </a:lnTo>
                  <a:lnTo>
                    <a:pt x="16" y="10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4286" name="Freeform 190"/>
            <p:cNvSpPr>
              <a:spLocks noEditPoints="1"/>
            </p:cNvSpPr>
            <p:nvPr userDrawn="1"/>
          </p:nvSpPr>
          <p:spPr bwMode="auto">
            <a:xfrm>
              <a:off x="3877" y="1096"/>
              <a:ext cx="132" cy="137"/>
            </a:xfrm>
            <a:custGeom>
              <a:avLst/>
              <a:gdLst/>
              <a:ahLst/>
              <a:cxnLst>
                <a:cxn ang="0">
                  <a:pos x="92" y="60"/>
                </a:cxn>
                <a:cxn ang="0">
                  <a:pos x="76" y="106"/>
                </a:cxn>
                <a:cxn ang="0">
                  <a:pos x="66" y="118"/>
                </a:cxn>
                <a:cxn ang="0">
                  <a:pos x="56" y="122"/>
                </a:cxn>
                <a:cxn ang="0">
                  <a:pos x="48" y="122"/>
                </a:cxn>
                <a:cxn ang="0">
                  <a:pos x="40" y="114"/>
                </a:cxn>
                <a:cxn ang="0">
                  <a:pos x="36" y="92"/>
                </a:cxn>
                <a:cxn ang="0">
                  <a:pos x="40" y="70"/>
                </a:cxn>
                <a:cxn ang="0">
                  <a:pos x="50" y="34"/>
                </a:cxn>
                <a:cxn ang="0">
                  <a:pos x="60" y="20"/>
                </a:cxn>
                <a:cxn ang="0">
                  <a:pos x="72" y="14"/>
                </a:cxn>
                <a:cxn ang="0">
                  <a:pos x="76" y="12"/>
                </a:cxn>
                <a:cxn ang="0">
                  <a:pos x="88" y="16"/>
                </a:cxn>
                <a:cxn ang="0">
                  <a:pos x="94" y="26"/>
                </a:cxn>
                <a:cxn ang="0">
                  <a:pos x="92" y="60"/>
                </a:cxn>
                <a:cxn ang="0">
                  <a:pos x="0" y="70"/>
                </a:cxn>
                <a:cxn ang="0">
                  <a:pos x="0" y="86"/>
                </a:cxn>
                <a:cxn ang="0">
                  <a:pos x="6" y="110"/>
                </a:cxn>
                <a:cxn ang="0">
                  <a:pos x="20" y="126"/>
                </a:cxn>
                <a:cxn ang="0">
                  <a:pos x="42" y="134"/>
                </a:cxn>
                <a:cxn ang="0">
                  <a:pos x="52" y="134"/>
                </a:cxn>
                <a:cxn ang="0">
                  <a:pos x="80" y="130"/>
                </a:cxn>
                <a:cxn ang="0">
                  <a:pos x="102" y="116"/>
                </a:cxn>
                <a:cxn ang="0">
                  <a:pos x="120" y="94"/>
                </a:cxn>
                <a:cxn ang="0">
                  <a:pos x="130" y="64"/>
                </a:cxn>
                <a:cxn ang="0">
                  <a:pos x="132" y="50"/>
                </a:cxn>
                <a:cxn ang="0">
                  <a:pos x="128" y="28"/>
                </a:cxn>
                <a:cxn ang="0">
                  <a:pos x="114" y="10"/>
                </a:cxn>
                <a:cxn ang="0">
                  <a:pos x="92" y="2"/>
                </a:cxn>
                <a:cxn ang="0">
                  <a:pos x="78" y="0"/>
                </a:cxn>
                <a:cxn ang="0">
                  <a:pos x="54" y="4"/>
                </a:cxn>
                <a:cxn ang="0">
                  <a:pos x="30" y="18"/>
                </a:cxn>
                <a:cxn ang="0">
                  <a:pos x="12" y="40"/>
                </a:cxn>
                <a:cxn ang="0">
                  <a:pos x="0" y="70"/>
                </a:cxn>
              </a:cxnLst>
              <a:rect l="0" t="0" r="r" b="b"/>
              <a:pathLst>
                <a:path w="132" h="134">
                  <a:moveTo>
                    <a:pt x="92" y="60"/>
                  </a:moveTo>
                  <a:lnTo>
                    <a:pt x="92" y="60"/>
                  </a:lnTo>
                  <a:lnTo>
                    <a:pt x="86" y="88"/>
                  </a:lnTo>
                  <a:lnTo>
                    <a:pt x="76" y="106"/>
                  </a:lnTo>
                  <a:lnTo>
                    <a:pt x="72" y="114"/>
                  </a:lnTo>
                  <a:lnTo>
                    <a:pt x="66" y="118"/>
                  </a:lnTo>
                  <a:lnTo>
                    <a:pt x="62" y="122"/>
                  </a:lnTo>
                  <a:lnTo>
                    <a:pt x="56" y="122"/>
                  </a:lnTo>
                  <a:lnTo>
                    <a:pt x="56" y="122"/>
                  </a:lnTo>
                  <a:lnTo>
                    <a:pt x="48" y="122"/>
                  </a:lnTo>
                  <a:lnTo>
                    <a:pt x="44" y="118"/>
                  </a:lnTo>
                  <a:lnTo>
                    <a:pt x="40" y="114"/>
                  </a:lnTo>
                  <a:lnTo>
                    <a:pt x="38" y="108"/>
                  </a:lnTo>
                  <a:lnTo>
                    <a:pt x="36" y="92"/>
                  </a:lnTo>
                  <a:lnTo>
                    <a:pt x="40" y="70"/>
                  </a:lnTo>
                  <a:lnTo>
                    <a:pt x="40" y="70"/>
                  </a:lnTo>
                  <a:lnTo>
                    <a:pt x="46" y="44"/>
                  </a:lnTo>
                  <a:lnTo>
                    <a:pt x="50" y="34"/>
                  </a:lnTo>
                  <a:lnTo>
                    <a:pt x="56" y="26"/>
                  </a:lnTo>
                  <a:lnTo>
                    <a:pt x="60" y="20"/>
                  </a:lnTo>
                  <a:lnTo>
                    <a:pt x="66" y="16"/>
                  </a:lnTo>
                  <a:lnTo>
                    <a:pt x="72" y="14"/>
                  </a:lnTo>
                  <a:lnTo>
                    <a:pt x="76" y="12"/>
                  </a:lnTo>
                  <a:lnTo>
                    <a:pt x="76" y="12"/>
                  </a:lnTo>
                  <a:lnTo>
                    <a:pt x="82" y="14"/>
                  </a:lnTo>
                  <a:lnTo>
                    <a:pt x="88" y="16"/>
                  </a:lnTo>
                  <a:lnTo>
                    <a:pt x="90" y="20"/>
                  </a:lnTo>
                  <a:lnTo>
                    <a:pt x="94" y="26"/>
                  </a:lnTo>
                  <a:lnTo>
                    <a:pt x="94" y="40"/>
                  </a:lnTo>
                  <a:lnTo>
                    <a:pt x="92" y="60"/>
                  </a:lnTo>
                  <a:lnTo>
                    <a:pt x="92" y="60"/>
                  </a:lnTo>
                  <a:close/>
                  <a:moveTo>
                    <a:pt x="0" y="70"/>
                  </a:moveTo>
                  <a:lnTo>
                    <a:pt x="0" y="70"/>
                  </a:lnTo>
                  <a:lnTo>
                    <a:pt x="0" y="86"/>
                  </a:lnTo>
                  <a:lnTo>
                    <a:pt x="0" y="100"/>
                  </a:lnTo>
                  <a:lnTo>
                    <a:pt x="6" y="110"/>
                  </a:lnTo>
                  <a:lnTo>
                    <a:pt x="12" y="120"/>
                  </a:lnTo>
                  <a:lnTo>
                    <a:pt x="20" y="126"/>
                  </a:lnTo>
                  <a:lnTo>
                    <a:pt x="30" y="130"/>
                  </a:lnTo>
                  <a:lnTo>
                    <a:pt x="42" y="134"/>
                  </a:lnTo>
                  <a:lnTo>
                    <a:pt x="52" y="134"/>
                  </a:lnTo>
                  <a:lnTo>
                    <a:pt x="52" y="134"/>
                  </a:lnTo>
                  <a:lnTo>
                    <a:pt x="66" y="132"/>
                  </a:lnTo>
                  <a:lnTo>
                    <a:pt x="80" y="130"/>
                  </a:lnTo>
                  <a:lnTo>
                    <a:pt x="92" y="124"/>
                  </a:lnTo>
                  <a:lnTo>
                    <a:pt x="102" y="116"/>
                  </a:lnTo>
                  <a:lnTo>
                    <a:pt x="112" y="106"/>
                  </a:lnTo>
                  <a:lnTo>
                    <a:pt x="120" y="94"/>
                  </a:lnTo>
                  <a:lnTo>
                    <a:pt x="126" y="80"/>
                  </a:lnTo>
                  <a:lnTo>
                    <a:pt x="130" y="64"/>
                  </a:lnTo>
                  <a:lnTo>
                    <a:pt x="130" y="64"/>
                  </a:lnTo>
                  <a:lnTo>
                    <a:pt x="132" y="50"/>
                  </a:lnTo>
                  <a:lnTo>
                    <a:pt x="132" y="38"/>
                  </a:lnTo>
                  <a:lnTo>
                    <a:pt x="128" y="28"/>
                  </a:lnTo>
                  <a:lnTo>
                    <a:pt x="122" y="18"/>
                  </a:lnTo>
                  <a:lnTo>
                    <a:pt x="114" y="10"/>
                  </a:lnTo>
                  <a:lnTo>
                    <a:pt x="104" y="4"/>
                  </a:lnTo>
                  <a:lnTo>
                    <a:pt x="92" y="2"/>
                  </a:lnTo>
                  <a:lnTo>
                    <a:pt x="78" y="0"/>
                  </a:lnTo>
                  <a:lnTo>
                    <a:pt x="78" y="0"/>
                  </a:lnTo>
                  <a:lnTo>
                    <a:pt x="66" y="2"/>
                  </a:lnTo>
                  <a:lnTo>
                    <a:pt x="54" y="4"/>
                  </a:lnTo>
                  <a:lnTo>
                    <a:pt x="42" y="10"/>
                  </a:lnTo>
                  <a:lnTo>
                    <a:pt x="30" y="18"/>
                  </a:lnTo>
                  <a:lnTo>
                    <a:pt x="20" y="28"/>
                  </a:lnTo>
                  <a:lnTo>
                    <a:pt x="12" y="40"/>
                  </a:lnTo>
                  <a:lnTo>
                    <a:pt x="6" y="54"/>
                  </a:lnTo>
                  <a:lnTo>
                    <a:pt x="0" y="70"/>
                  </a:lnTo>
                  <a:lnTo>
                    <a:pt x="0" y="7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grpSp>
    </p:spTree>
  </p:cSld>
  <p:clrMap bg1="lt1" tx1="dk1" bg2="lt2" tx2="dk2" accent1="accent1" accent2="accent2" accent3="accent3" accent4="accent4" accent5="accent5" accent6="accent6" hlink="hlink" folHlink="folHlink"/>
  <p:sldLayoutIdLst>
    <p:sldLayoutId id="2147483679" r:id="rId1"/>
    <p:sldLayoutId id="2147483667" r:id="rId2"/>
    <p:sldLayoutId id="2147483666" r:id="rId3"/>
    <p:sldLayoutId id="2147483665" r:id="rId4"/>
    <p:sldLayoutId id="2147483664" r:id="rId5"/>
    <p:sldLayoutId id="2147483663" r:id="rId6"/>
    <p:sldLayoutId id="2147483662" r:id="rId7"/>
    <p:sldLayoutId id="2147483661" r:id="rId8"/>
    <p:sldLayoutId id="2147483660" r:id="rId9"/>
    <p:sldLayoutId id="2147483659" r:id="rId10"/>
    <p:sldLayoutId id="2147483658" r:id="rId11"/>
    <p:sldLayoutId id="2147483657" r:id="rId12"/>
    <p:sldLayoutId id="2147483656" r:id="rId13"/>
    <p:sldLayoutId id="2147483655" r:id="rId14"/>
    <p:sldLayoutId id="2147483654" r:id="rId15"/>
  </p:sldLayoutIdLst>
  <p:timing>
    <p:tnLst>
      <p:par>
        <p:cTn id="1" dur="indefinite" restart="never" nodeType="tmRoot"/>
      </p:par>
    </p:tnLst>
  </p:timing>
  <p:hf sldNum="0" hdr="0"/>
  <p:txStyles>
    <p:titleStyle>
      <a:lvl1pPr algn="l" defTabSz="995363" rtl="0" eaLnBrk="0" fontAlgn="base" hangingPunct="0">
        <a:lnSpc>
          <a:spcPct val="85000"/>
        </a:lnSpc>
        <a:spcBef>
          <a:spcPct val="0"/>
        </a:spcBef>
        <a:spcAft>
          <a:spcPct val="0"/>
        </a:spcAft>
        <a:defRPr sz="3300" b="1">
          <a:solidFill>
            <a:schemeClr val="bg2"/>
          </a:solidFill>
          <a:latin typeface="+mj-lt"/>
          <a:ea typeface="+mj-ea"/>
          <a:cs typeface="+mj-cs"/>
        </a:defRPr>
      </a:lvl1pPr>
      <a:lvl2pPr algn="l" defTabSz="995363" rtl="0" eaLnBrk="0" fontAlgn="base" hangingPunct="0">
        <a:lnSpc>
          <a:spcPct val="85000"/>
        </a:lnSpc>
        <a:spcBef>
          <a:spcPct val="0"/>
        </a:spcBef>
        <a:spcAft>
          <a:spcPct val="0"/>
        </a:spcAft>
        <a:defRPr sz="3300" b="1">
          <a:solidFill>
            <a:schemeClr val="bg2"/>
          </a:solidFill>
          <a:latin typeface="Arial" charset="0"/>
        </a:defRPr>
      </a:lvl2pPr>
      <a:lvl3pPr algn="l" defTabSz="995363" rtl="0" eaLnBrk="0" fontAlgn="base" hangingPunct="0">
        <a:lnSpc>
          <a:spcPct val="85000"/>
        </a:lnSpc>
        <a:spcBef>
          <a:spcPct val="0"/>
        </a:spcBef>
        <a:spcAft>
          <a:spcPct val="0"/>
        </a:spcAft>
        <a:defRPr sz="3300" b="1">
          <a:solidFill>
            <a:schemeClr val="bg2"/>
          </a:solidFill>
          <a:latin typeface="Arial" charset="0"/>
        </a:defRPr>
      </a:lvl3pPr>
      <a:lvl4pPr algn="l" defTabSz="995363" rtl="0" eaLnBrk="0" fontAlgn="base" hangingPunct="0">
        <a:lnSpc>
          <a:spcPct val="85000"/>
        </a:lnSpc>
        <a:spcBef>
          <a:spcPct val="0"/>
        </a:spcBef>
        <a:spcAft>
          <a:spcPct val="0"/>
        </a:spcAft>
        <a:defRPr sz="3300" b="1">
          <a:solidFill>
            <a:schemeClr val="bg2"/>
          </a:solidFill>
          <a:latin typeface="Arial" charset="0"/>
        </a:defRPr>
      </a:lvl4pPr>
      <a:lvl5pPr algn="l" defTabSz="995363" rtl="0" eaLnBrk="0" fontAlgn="base" hangingPunct="0">
        <a:lnSpc>
          <a:spcPct val="85000"/>
        </a:lnSpc>
        <a:spcBef>
          <a:spcPct val="0"/>
        </a:spcBef>
        <a:spcAft>
          <a:spcPct val="0"/>
        </a:spcAft>
        <a:defRPr sz="3300" b="1">
          <a:solidFill>
            <a:schemeClr val="bg2"/>
          </a:solidFill>
          <a:latin typeface="Arial" charset="0"/>
        </a:defRPr>
      </a:lvl5pPr>
      <a:lvl6pPr marL="457200" algn="l" defTabSz="995363" rtl="0" fontAlgn="base">
        <a:lnSpc>
          <a:spcPct val="85000"/>
        </a:lnSpc>
        <a:spcBef>
          <a:spcPct val="0"/>
        </a:spcBef>
        <a:spcAft>
          <a:spcPct val="0"/>
        </a:spcAft>
        <a:defRPr sz="3300" b="1">
          <a:solidFill>
            <a:schemeClr val="bg2"/>
          </a:solidFill>
          <a:latin typeface="Arial" charset="0"/>
        </a:defRPr>
      </a:lvl6pPr>
      <a:lvl7pPr marL="914400" algn="l" defTabSz="995363" rtl="0" fontAlgn="base">
        <a:lnSpc>
          <a:spcPct val="85000"/>
        </a:lnSpc>
        <a:spcBef>
          <a:spcPct val="0"/>
        </a:spcBef>
        <a:spcAft>
          <a:spcPct val="0"/>
        </a:spcAft>
        <a:defRPr sz="3300" b="1">
          <a:solidFill>
            <a:schemeClr val="bg2"/>
          </a:solidFill>
          <a:latin typeface="Arial" charset="0"/>
        </a:defRPr>
      </a:lvl7pPr>
      <a:lvl8pPr marL="1371600" algn="l" defTabSz="995363" rtl="0" fontAlgn="base">
        <a:lnSpc>
          <a:spcPct val="85000"/>
        </a:lnSpc>
        <a:spcBef>
          <a:spcPct val="0"/>
        </a:spcBef>
        <a:spcAft>
          <a:spcPct val="0"/>
        </a:spcAft>
        <a:defRPr sz="3300" b="1">
          <a:solidFill>
            <a:schemeClr val="bg2"/>
          </a:solidFill>
          <a:latin typeface="Arial" charset="0"/>
        </a:defRPr>
      </a:lvl8pPr>
      <a:lvl9pPr marL="1828800" algn="l" defTabSz="995363" rtl="0" fontAlgn="base">
        <a:lnSpc>
          <a:spcPct val="85000"/>
        </a:lnSpc>
        <a:spcBef>
          <a:spcPct val="0"/>
        </a:spcBef>
        <a:spcAft>
          <a:spcPct val="0"/>
        </a:spcAft>
        <a:defRPr sz="3300" b="1">
          <a:solidFill>
            <a:schemeClr val="bg2"/>
          </a:solidFill>
          <a:latin typeface="Arial" charset="0"/>
        </a:defRPr>
      </a:lvl9pPr>
    </p:titleStyle>
    <p:bodyStyle>
      <a:lvl1pPr algn="l" defTabSz="995363" rtl="0" eaLnBrk="0" fontAlgn="base" hangingPunct="0">
        <a:spcBef>
          <a:spcPct val="20000"/>
        </a:spcBef>
        <a:spcAft>
          <a:spcPct val="0"/>
        </a:spcAft>
        <a:buClr>
          <a:srgbClr val="FFD200"/>
        </a:buClr>
        <a:buSzPct val="75000"/>
        <a:buFont typeface="Arial" charset="0"/>
        <a:defRPr sz="2600">
          <a:solidFill>
            <a:schemeClr val="bg2"/>
          </a:solidFill>
          <a:latin typeface="+mn-lt"/>
          <a:ea typeface="+mn-ea"/>
          <a:cs typeface="+mn-cs"/>
        </a:defRPr>
      </a:lvl1pPr>
      <a:lvl2pPr marL="390525" indent="-388938" algn="l" defTabSz="995363" rtl="0" eaLnBrk="0" fontAlgn="base" hangingPunct="0">
        <a:spcBef>
          <a:spcPct val="20000"/>
        </a:spcBef>
        <a:spcAft>
          <a:spcPct val="0"/>
        </a:spcAft>
        <a:buClr>
          <a:srgbClr val="FFD200"/>
        </a:buClr>
        <a:buSzPct val="75000"/>
        <a:buFont typeface="Arial" charset="0"/>
        <a:buChar char="►"/>
        <a:defRPr sz="2200">
          <a:solidFill>
            <a:schemeClr val="bg2"/>
          </a:solidFill>
          <a:latin typeface="+mn-lt"/>
        </a:defRPr>
      </a:lvl2pPr>
      <a:lvl3pPr marL="781050" indent="-387350" algn="l" defTabSz="995363" rtl="0" eaLnBrk="0" fontAlgn="base" hangingPunct="0">
        <a:spcBef>
          <a:spcPct val="20000"/>
        </a:spcBef>
        <a:spcAft>
          <a:spcPct val="0"/>
        </a:spcAft>
        <a:buClr>
          <a:srgbClr val="FFD200"/>
        </a:buClr>
        <a:buSzPct val="75000"/>
        <a:buFont typeface="Arial" charset="0"/>
        <a:buChar char="►"/>
        <a:defRPr sz="2100">
          <a:solidFill>
            <a:schemeClr val="bg2"/>
          </a:solidFill>
          <a:latin typeface="+mn-lt"/>
        </a:defRPr>
      </a:lvl3pPr>
      <a:lvl4pPr marL="1171575" indent="-388938" algn="l" defTabSz="995363" rtl="0" eaLnBrk="0" fontAlgn="base" hangingPunct="0">
        <a:spcBef>
          <a:spcPct val="20000"/>
        </a:spcBef>
        <a:spcAft>
          <a:spcPct val="0"/>
        </a:spcAft>
        <a:buClr>
          <a:srgbClr val="FFD200"/>
        </a:buClr>
        <a:buSzPct val="75000"/>
        <a:buFont typeface="Arial" charset="0"/>
        <a:buChar char="►"/>
        <a:defRPr>
          <a:solidFill>
            <a:schemeClr val="bg2"/>
          </a:solidFill>
          <a:latin typeface="+mn-lt"/>
        </a:defRPr>
      </a:lvl4pPr>
      <a:lvl5pPr marL="1560513" indent="-387350" algn="l" defTabSz="995363" rtl="0" eaLnBrk="0" fontAlgn="base" hangingPunct="0">
        <a:spcBef>
          <a:spcPct val="20000"/>
        </a:spcBef>
        <a:spcAft>
          <a:spcPct val="0"/>
        </a:spcAft>
        <a:buClr>
          <a:srgbClr val="FFD200"/>
        </a:buClr>
        <a:buSzPct val="75000"/>
        <a:buFont typeface="Arial" charset="0"/>
        <a:buChar char="►"/>
        <a:defRPr>
          <a:solidFill>
            <a:schemeClr val="bg2"/>
          </a:solidFill>
          <a:latin typeface="+mn-lt"/>
        </a:defRPr>
      </a:lvl5pPr>
      <a:lvl6pPr marL="2017713" indent="-387350" algn="l" defTabSz="995363" rtl="0" fontAlgn="base">
        <a:spcBef>
          <a:spcPct val="20000"/>
        </a:spcBef>
        <a:spcAft>
          <a:spcPct val="0"/>
        </a:spcAft>
        <a:buClr>
          <a:srgbClr val="FFD200"/>
        </a:buClr>
        <a:buSzPct val="75000"/>
        <a:buFont typeface="Arial" charset="0"/>
        <a:buChar char="►"/>
        <a:defRPr>
          <a:solidFill>
            <a:schemeClr val="bg2"/>
          </a:solidFill>
          <a:latin typeface="+mn-lt"/>
        </a:defRPr>
      </a:lvl6pPr>
      <a:lvl7pPr marL="2474913" indent="-387350" algn="l" defTabSz="995363" rtl="0" fontAlgn="base">
        <a:spcBef>
          <a:spcPct val="20000"/>
        </a:spcBef>
        <a:spcAft>
          <a:spcPct val="0"/>
        </a:spcAft>
        <a:buClr>
          <a:srgbClr val="FFD200"/>
        </a:buClr>
        <a:buSzPct val="75000"/>
        <a:buFont typeface="Arial" charset="0"/>
        <a:buChar char="►"/>
        <a:defRPr>
          <a:solidFill>
            <a:schemeClr val="bg2"/>
          </a:solidFill>
          <a:latin typeface="+mn-lt"/>
        </a:defRPr>
      </a:lvl7pPr>
      <a:lvl8pPr marL="2932113" indent="-387350" algn="l" defTabSz="995363" rtl="0" fontAlgn="base">
        <a:spcBef>
          <a:spcPct val="20000"/>
        </a:spcBef>
        <a:spcAft>
          <a:spcPct val="0"/>
        </a:spcAft>
        <a:buClr>
          <a:srgbClr val="FFD200"/>
        </a:buClr>
        <a:buSzPct val="75000"/>
        <a:buFont typeface="Arial" charset="0"/>
        <a:buChar char="►"/>
        <a:defRPr>
          <a:solidFill>
            <a:schemeClr val="bg2"/>
          </a:solidFill>
          <a:latin typeface="+mn-lt"/>
        </a:defRPr>
      </a:lvl8pPr>
      <a:lvl9pPr marL="3389313" indent="-387350" algn="l" defTabSz="995363" rtl="0" fontAlgn="base">
        <a:spcBef>
          <a:spcPct val="20000"/>
        </a:spcBef>
        <a:spcAft>
          <a:spcPct val="0"/>
        </a:spcAft>
        <a:buClr>
          <a:srgbClr val="FFD200"/>
        </a:buClr>
        <a:buSzPct val="75000"/>
        <a:buFont typeface="Arial" charset="0"/>
        <a:buChar char="►"/>
        <a:defRPr>
          <a:solidFill>
            <a:schemeClr val="bg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bwMode="auto">
          <a:xfrm>
            <a:off x="593725" y="1619250"/>
            <a:ext cx="9505950" cy="49831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First level</a:t>
            </a:r>
            <a:endParaRPr lang="en-US" smtClean="0"/>
          </a:p>
          <a:p>
            <a:pPr lvl="1"/>
            <a:r>
              <a:rPr lang="cs-CZ" smtClean="0"/>
              <a:t>Second level</a:t>
            </a:r>
            <a:endParaRPr lang="en-US" smtClean="0"/>
          </a:p>
          <a:p>
            <a:pPr lvl="2"/>
            <a:r>
              <a:rPr lang="cs-CZ" smtClean="0"/>
              <a:t>Third level</a:t>
            </a:r>
            <a:endParaRPr lang="en-US" smtClean="0"/>
          </a:p>
          <a:p>
            <a:pPr lvl="3"/>
            <a:r>
              <a:rPr lang="cs-CZ" smtClean="0"/>
              <a:t>Fourth level</a:t>
            </a:r>
            <a:endParaRPr lang="en-US" smtClean="0"/>
          </a:p>
          <a:p>
            <a:pPr lvl="4"/>
            <a:r>
              <a:rPr lang="cs-CZ" smtClean="0"/>
              <a:t>Fifth level</a:t>
            </a:r>
            <a:endParaRPr lang="en-US" smtClean="0"/>
          </a:p>
        </p:txBody>
      </p:sp>
      <p:sp>
        <p:nvSpPr>
          <p:cNvPr id="142350" name="Rectangle 14"/>
          <p:cNvSpPr>
            <a:spLocks noChangeArrowheads="1"/>
          </p:cNvSpPr>
          <p:nvPr/>
        </p:nvSpPr>
        <p:spPr bwMode="gray">
          <a:xfrm>
            <a:off x="2105025" y="6973888"/>
            <a:ext cx="777875" cy="227012"/>
          </a:xfrm>
          <a:prstGeom prst="rect">
            <a:avLst/>
          </a:prstGeom>
          <a:noFill/>
          <a:ln w="9525">
            <a:noFill/>
            <a:miter lim="800000"/>
            <a:headEnd/>
            <a:tailEnd/>
          </a:ln>
          <a:effectLst/>
        </p:spPr>
        <p:txBody>
          <a:bodyPr lIns="0" tIns="0" rIns="0" bIns="0"/>
          <a:lstStyle/>
          <a:p>
            <a:pPr defTabSz="995363">
              <a:defRPr/>
            </a:pPr>
            <a:r>
              <a:rPr lang="de-DE" sz="1100">
                <a:solidFill>
                  <a:srgbClr val="000000"/>
                </a:solidFill>
              </a:rPr>
              <a:t>Page </a:t>
            </a:r>
            <a:fld id="{63F49F76-93E6-45C1-B0E2-6810A5D78288}" type="slidenum">
              <a:rPr lang="de-DE" sz="1100">
                <a:solidFill>
                  <a:srgbClr val="000000"/>
                </a:solidFill>
              </a:rPr>
              <a:pPr defTabSz="995363">
                <a:defRPr/>
              </a:pPr>
              <a:t>‹#›</a:t>
            </a:fld>
            <a:endParaRPr lang="de-DE" sz="1100">
              <a:solidFill>
                <a:srgbClr val="000000"/>
              </a:solidFill>
            </a:endParaRPr>
          </a:p>
        </p:txBody>
      </p:sp>
      <p:sp>
        <p:nvSpPr>
          <p:cNvPr id="142351" name="Rectangle 15"/>
          <p:cNvSpPr>
            <a:spLocks noGrp="1" noChangeArrowheads="1"/>
          </p:cNvSpPr>
          <p:nvPr>
            <p:ph type="dt" sz="half" idx="2"/>
          </p:nvPr>
        </p:nvSpPr>
        <p:spPr bwMode="gray">
          <a:xfrm>
            <a:off x="592138" y="6973888"/>
            <a:ext cx="1346200" cy="23653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defRPr sz="1100">
                <a:solidFill>
                  <a:srgbClr val="000000"/>
                </a:solidFill>
              </a:defRPr>
            </a:lvl1pPr>
          </a:lstStyle>
          <a:p>
            <a:fld id="{3D3D7C16-5FEA-4306-B2E9-FBC511F0ECD0}" type="datetime1">
              <a:rPr lang="de-DE"/>
              <a:pPr/>
              <a:t>18.04.2012</a:t>
            </a:fld>
            <a:endParaRPr lang="de-DE"/>
          </a:p>
        </p:txBody>
      </p:sp>
      <p:sp>
        <p:nvSpPr>
          <p:cNvPr id="142352" name="Rectangle 16"/>
          <p:cNvSpPr>
            <a:spLocks noGrp="1" noChangeArrowheads="1"/>
          </p:cNvSpPr>
          <p:nvPr>
            <p:ph type="ftr" sz="quarter" idx="3"/>
          </p:nvPr>
        </p:nvSpPr>
        <p:spPr bwMode="gray">
          <a:xfrm>
            <a:off x="3273425" y="6973888"/>
            <a:ext cx="1770063" cy="21590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lvl1pPr>
              <a:defRPr sz="1100">
                <a:solidFill>
                  <a:srgbClr val="000000"/>
                </a:solidFill>
              </a:defRPr>
            </a:lvl1pPr>
          </a:lstStyle>
          <a:p>
            <a:r>
              <a:rPr lang="de-DE"/>
              <a:t>Ernst &amp; Young</a:t>
            </a:r>
          </a:p>
        </p:txBody>
      </p:sp>
      <p:sp>
        <p:nvSpPr>
          <p:cNvPr id="142354" name="Line 18"/>
          <p:cNvSpPr>
            <a:spLocks noChangeShapeType="1"/>
          </p:cNvSpPr>
          <p:nvPr/>
        </p:nvSpPr>
        <p:spPr bwMode="gray">
          <a:xfrm>
            <a:off x="592138" y="6804025"/>
            <a:ext cx="9509125" cy="0"/>
          </a:xfrm>
          <a:prstGeom prst="line">
            <a:avLst/>
          </a:prstGeom>
          <a:noFill/>
          <a:ln w="6350">
            <a:solidFill>
              <a:srgbClr val="646464"/>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sp>
        <p:nvSpPr>
          <p:cNvPr id="17415" name="Rectangle 19"/>
          <p:cNvSpPr>
            <a:spLocks noGrp="1" noChangeArrowheads="1"/>
          </p:cNvSpPr>
          <p:nvPr>
            <p:ph type="title"/>
          </p:nvPr>
        </p:nvSpPr>
        <p:spPr bwMode="gray">
          <a:xfrm>
            <a:off x="592138" y="365125"/>
            <a:ext cx="9509125" cy="863600"/>
          </a:xfrm>
          <a:prstGeom prst="rect">
            <a:avLst/>
          </a:prstGeom>
          <a:noFill/>
          <a:ln w="9525">
            <a:noFill/>
            <a:miter lim="800000"/>
            <a:headEnd/>
            <a:tailEnd/>
          </a:ln>
        </p:spPr>
        <p:txBody>
          <a:bodyPr vert="horz" wrap="square" lIns="0" tIns="39180" rIns="0" bIns="0" numCol="1" anchor="t" anchorCtr="0" compatLnSpc="1">
            <a:prstTxWarp prst="textNoShape">
              <a:avLst/>
            </a:prstTxWarp>
          </a:bodyPr>
          <a:lstStyle/>
          <a:p>
            <a:pPr lvl="0"/>
            <a:r>
              <a:rPr lang="cs-CZ" smtClean="0"/>
              <a:t>You can change the style by clicking</a:t>
            </a:r>
            <a:endParaRPr lang="de-DE" smtClean="0"/>
          </a:p>
        </p:txBody>
      </p:sp>
      <p:sp>
        <p:nvSpPr>
          <p:cNvPr id="142356" name="Line 20"/>
          <p:cNvSpPr>
            <a:spLocks noChangeShapeType="1"/>
          </p:cNvSpPr>
          <p:nvPr/>
        </p:nvSpPr>
        <p:spPr bwMode="gray">
          <a:xfrm>
            <a:off x="592138" y="1262063"/>
            <a:ext cx="9509125" cy="0"/>
          </a:xfrm>
          <a:prstGeom prst="line">
            <a:avLst/>
          </a:prstGeom>
          <a:noFill/>
          <a:ln w="19050">
            <a:solidFill>
              <a:schemeClr val="accent2"/>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sp>
        <p:nvSpPr>
          <p:cNvPr id="142357" name="Line 21"/>
          <p:cNvSpPr>
            <a:spLocks noChangeShapeType="1"/>
          </p:cNvSpPr>
          <p:nvPr/>
        </p:nvSpPr>
        <p:spPr bwMode="gray">
          <a:xfrm>
            <a:off x="592138" y="365125"/>
            <a:ext cx="9509125" cy="0"/>
          </a:xfrm>
          <a:prstGeom prst="line">
            <a:avLst/>
          </a:prstGeom>
          <a:noFill/>
          <a:ln w="6350">
            <a:solidFill>
              <a:srgbClr val="646464"/>
            </a:solidFill>
            <a:round/>
            <a:headEnd/>
            <a:tailEnd/>
          </a:ln>
          <a:effectLst/>
        </p:spPr>
        <p:txBody>
          <a:bodyPr wrap="none" anchor="ctr"/>
          <a:lstStyle/>
          <a:p>
            <a:pPr>
              <a:spcBef>
                <a:spcPct val="20000"/>
              </a:spcBef>
              <a:buClr>
                <a:srgbClr val="FFD200"/>
              </a:buClr>
              <a:buSzPct val="75000"/>
              <a:buFont typeface="Arial" charset="0"/>
              <a:buChar char="►"/>
              <a:defRPr/>
            </a:pPr>
            <a:endParaRPr lang="cs-CZ">
              <a:cs typeface="+mn-cs"/>
            </a:endParaRPr>
          </a:p>
        </p:txBody>
      </p:sp>
      <p:grpSp>
        <p:nvGrpSpPr>
          <p:cNvPr id="17418" name="Group 22"/>
          <p:cNvGrpSpPr>
            <a:grpSpLocks noChangeAspect="1"/>
          </p:cNvGrpSpPr>
          <p:nvPr/>
        </p:nvGrpSpPr>
        <p:grpSpPr bwMode="auto">
          <a:xfrm>
            <a:off x="8659813" y="6996113"/>
            <a:ext cx="1441450" cy="322262"/>
            <a:chOff x="238" y="431"/>
            <a:chExt cx="3856" cy="866"/>
          </a:xfrm>
        </p:grpSpPr>
        <p:sp>
          <p:nvSpPr>
            <p:cNvPr id="142359" name="AutoShape 23"/>
            <p:cNvSpPr>
              <a:spLocks noChangeAspect="1" noChangeArrowheads="1" noTextEdit="1"/>
            </p:cNvSpPr>
            <p:nvPr userDrawn="1"/>
          </p:nvSpPr>
          <p:spPr bwMode="auto">
            <a:xfrm>
              <a:off x="238" y="431"/>
              <a:ext cx="3856" cy="866"/>
            </a:xfrm>
            <a:prstGeom prst="rect">
              <a:avLst/>
            </a:prstGeom>
            <a:noFill/>
            <a:ln w="9525">
              <a:noFill/>
              <a:miter lim="800000"/>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0" name="Freeform 24"/>
            <p:cNvSpPr>
              <a:spLocks noEditPoints="1"/>
            </p:cNvSpPr>
            <p:nvPr userDrawn="1"/>
          </p:nvSpPr>
          <p:spPr bwMode="auto">
            <a:xfrm>
              <a:off x="238" y="431"/>
              <a:ext cx="488" cy="405"/>
            </a:xfrm>
            <a:custGeom>
              <a:avLst/>
              <a:gdLst/>
              <a:ahLst/>
              <a:cxnLst>
                <a:cxn ang="0">
                  <a:pos x="380" y="0"/>
                </a:cxn>
                <a:cxn ang="0">
                  <a:pos x="320" y="294"/>
                </a:cxn>
                <a:cxn ang="0">
                  <a:pos x="248" y="294"/>
                </a:cxn>
                <a:cxn ang="0">
                  <a:pos x="306" y="0"/>
                </a:cxn>
                <a:cxn ang="0">
                  <a:pos x="380" y="0"/>
                </a:cxn>
                <a:cxn ang="0">
                  <a:pos x="270" y="0"/>
                </a:cxn>
                <a:cxn ang="0">
                  <a:pos x="254" y="72"/>
                </a:cxn>
                <a:cxn ang="0">
                  <a:pos x="66" y="72"/>
                </a:cxn>
                <a:cxn ang="0">
                  <a:pos x="80" y="0"/>
                </a:cxn>
                <a:cxn ang="0">
                  <a:pos x="270" y="0"/>
                </a:cxn>
                <a:cxn ang="0">
                  <a:pos x="488" y="0"/>
                </a:cxn>
                <a:cxn ang="0">
                  <a:pos x="408" y="406"/>
                </a:cxn>
                <a:cxn ang="0">
                  <a:pos x="0" y="406"/>
                </a:cxn>
                <a:cxn ang="0">
                  <a:pos x="16" y="332"/>
                </a:cxn>
                <a:cxn ang="0">
                  <a:pos x="352" y="332"/>
                </a:cxn>
                <a:cxn ang="0">
                  <a:pos x="418" y="0"/>
                </a:cxn>
                <a:cxn ang="0">
                  <a:pos x="488" y="0"/>
                </a:cxn>
                <a:cxn ang="0">
                  <a:pos x="248" y="112"/>
                </a:cxn>
                <a:cxn ang="0">
                  <a:pos x="234" y="184"/>
                </a:cxn>
                <a:cxn ang="0">
                  <a:pos x="44" y="184"/>
                </a:cxn>
                <a:cxn ang="0">
                  <a:pos x="58" y="112"/>
                </a:cxn>
                <a:cxn ang="0">
                  <a:pos x="248" y="112"/>
                </a:cxn>
                <a:cxn ang="0">
                  <a:pos x="226" y="222"/>
                </a:cxn>
                <a:cxn ang="0">
                  <a:pos x="212" y="294"/>
                </a:cxn>
                <a:cxn ang="0">
                  <a:pos x="22" y="294"/>
                </a:cxn>
                <a:cxn ang="0">
                  <a:pos x="36" y="222"/>
                </a:cxn>
                <a:cxn ang="0">
                  <a:pos x="226" y="222"/>
                </a:cxn>
              </a:cxnLst>
              <a:rect l="0" t="0" r="r" b="b"/>
              <a:pathLst>
                <a:path w="488" h="406">
                  <a:moveTo>
                    <a:pt x="380" y="0"/>
                  </a:moveTo>
                  <a:lnTo>
                    <a:pt x="320" y="294"/>
                  </a:lnTo>
                  <a:lnTo>
                    <a:pt x="248" y="294"/>
                  </a:lnTo>
                  <a:lnTo>
                    <a:pt x="306" y="0"/>
                  </a:lnTo>
                  <a:lnTo>
                    <a:pt x="380" y="0"/>
                  </a:lnTo>
                  <a:close/>
                  <a:moveTo>
                    <a:pt x="270" y="0"/>
                  </a:moveTo>
                  <a:lnTo>
                    <a:pt x="254" y="72"/>
                  </a:lnTo>
                  <a:lnTo>
                    <a:pt x="66" y="72"/>
                  </a:lnTo>
                  <a:lnTo>
                    <a:pt x="80" y="0"/>
                  </a:lnTo>
                  <a:lnTo>
                    <a:pt x="270" y="0"/>
                  </a:lnTo>
                  <a:close/>
                  <a:moveTo>
                    <a:pt x="488" y="0"/>
                  </a:moveTo>
                  <a:lnTo>
                    <a:pt x="408" y="406"/>
                  </a:lnTo>
                  <a:lnTo>
                    <a:pt x="0" y="406"/>
                  </a:lnTo>
                  <a:lnTo>
                    <a:pt x="16" y="332"/>
                  </a:lnTo>
                  <a:lnTo>
                    <a:pt x="352" y="332"/>
                  </a:lnTo>
                  <a:lnTo>
                    <a:pt x="418" y="0"/>
                  </a:lnTo>
                  <a:lnTo>
                    <a:pt x="488" y="0"/>
                  </a:lnTo>
                  <a:close/>
                  <a:moveTo>
                    <a:pt x="248" y="112"/>
                  </a:moveTo>
                  <a:lnTo>
                    <a:pt x="234" y="184"/>
                  </a:lnTo>
                  <a:lnTo>
                    <a:pt x="44" y="184"/>
                  </a:lnTo>
                  <a:lnTo>
                    <a:pt x="58" y="112"/>
                  </a:lnTo>
                  <a:lnTo>
                    <a:pt x="248" y="112"/>
                  </a:lnTo>
                  <a:close/>
                  <a:moveTo>
                    <a:pt x="226" y="222"/>
                  </a:moveTo>
                  <a:lnTo>
                    <a:pt x="212" y="294"/>
                  </a:lnTo>
                  <a:lnTo>
                    <a:pt x="22" y="294"/>
                  </a:lnTo>
                  <a:lnTo>
                    <a:pt x="36" y="222"/>
                  </a:lnTo>
                  <a:lnTo>
                    <a:pt x="226" y="22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1" name="Freeform 25"/>
            <p:cNvSpPr>
              <a:spLocks noEditPoints="1"/>
            </p:cNvSpPr>
            <p:nvPr userDrawn="1"/>
          </p:nvSpPr>
          <p:spPr bwMode="auto">
            <a:xfrm>
              <a:off x="799" y="431"/>
              <a:ext cx="3295" cy="414"/>
            </a:xfrm>
            <a:custGeom>
              <a:avLst/>
              <a:gdLst/>
              <a:ahLst/>
              <a:cxnLst>
                <a:cxn ang="0">
                  <a:pos x="2128" y="390"/>
                </a:cxn>
                <a:cxn ang="0">
                  <a:pos x="2062" y="248"/>
                </a:cxn>
                <a:cxn ang="0">
                  <a:pos x="2184" y="128"/>
                </a:cxn>
                <a:cxn ang="0">
                  <a:pos x="2256" y="214"/>
                </a:cxn>
                <a:cxn ang="0">
                  <a:pos x="3110" y="112"/>
                </a:cxn>
                <a:cxn ang="0">
                  <a:pos x="2984" y="254"/>
                </a:cxn>
                <a:cxn ang="0">
                  <a:pos x="3026" y="386"/>
                </a:cxn>
                <a:cxn ang="0">
                  <a:pos x="3270" y="274"/>
                </a:cxn>
                <a:cxn ang="0">
                  <a:pos x="3126" y="386"/>
                </a:cxn>
                <a:cxn ang="0">
                  <a:pos x="3052" y="300"/>
                </a:cxn>
                <a:cxn ang="0">
                  <a:pos x="3160" y="128"/>
                </a:cxn>
                <a:cxn ang="0">
                  <a:pos x="3262" y="160"/>
                </a:cxn>
                <a:cxn ang="0">
                  <a:pos x="2952" y="106"/>
                </a:cxn>
                <a:cxn ang="0">
                  <a:pos x="2970" y="104"/>
                </a:cxn>
                <a:cxn ang="0">
                  <a:pos x="2568" y="336"/>
                </a:cxn>
                <a:cxn ang="0">
                  <a:pos x="2444" y="378"/>
                </a:cxn>
                <a:cxn ang="0">
                  <a:pos x="2446" y="110"/>
                </a:cxn>
                <a:cxn ang="0">
                  <a:pos x="2356" y="360"/>
                </a:cxn>
                <a:cxn ang="0">
                  <a:pos x="2466" y="414"/>
                </a:cxn>
                <a:cxn ang="0">
                  <a:pos x="2654" y="108"/>
                </a:cxn>
                <a:cxn ang="0">
                  <a:pos x="2152" y="102"/>
                </a:cxn>
                <a:cxn ang="0">
                  <a:pos x="2004" y="216"/>
                </a:cxn>
                <a:cxn ang="0">
                  <a:pos x="2008" y="364"/>
                </a:cxn>
                <a:cxn ang="0">
                  <a:pos x="2160" y="412"/>
                </a:cxn>
                <a:cxn ang="0">
                  <a:pos x="2312" y="296"/>
                </a:cxn>
                <a:cxn ang="0">
                  <a:pos x="2304" y="146"/>
                </a:cxn>
                <a:cxn ang="0">
                  <a:pos x="1908" y="182"/>
                </a:cxn>
                <a:cxn ang="0">
                  <a:pos x="1922" y="224"/>
                </a:cxn>
                <a:cxn ang="0">
                  <a:pos x="1608" y="296"/>
                </a:cxn>
                <a:cxn ang="0">
                  <a:pos x="1612" y="140"/>
                </a:cxn>
                <a:cxn ang="0">
                  <a:pos x="1522" y="92"/>
                </a:cxn>
                <a:cxn ang="0">
                  <a:pos x="1454" y="206"/>
                </a:cxn>
                <a:cxn ang="0">
                  <a:pos x="1364" y="344"/>
                </a:cxn>
                <a:cxn ang="0">
                  <a:pos x="1442" y="410"/>
                </a:cxn>
                <a:cxn ang="0">
                  <a:pos x="1662" y="226"/>
                </a:cxn>
                <a:cxn ang="0">
                  <a:pos x="1240" y="134"/>
                </a:cxn>
                <a:cxn ang="0">
                  <a:pos x="1038" y="104"/>
                </a:cxn>
                <a:cxn ang="0">
                  <a:pos x="892" y="164"/>
                </a:cxn>
                <a:cxn ang="0">
                  <a:pos x="960" y="296"/>
                </a:cxn>
                <a:cxn ang="0">
                  <a:pos x="958" y="380"/>
                </a:cxn>
                <a:cxn ang="0">
                  <a:pos x="872" y="350"/>
                </a:cxn>
                <a:cxn ang="0">
                  <a:pos x="962" y="408"/>
                </a:cxn>
                <a:cxn ang="0">
                  <a:pos x="1044" y="302"/>
                </a:cxn>
                <a:cxn ang="0">
                  <a:pos x="940" y="184"/>
                </a:cxn>
                <a:cxn ang="0">
                  <a:pos x="994" y="124"/>
                </a:cxn>
                <a:cxn ang="0">
                  <a:pos x="1046" y="162"/>
                </a:cxn>
                <a:cxn ang="0">
                  <a:pos x="782" y="308"/>
                </a:cxn>
                <a:cxn ang="0">
                  <a:pos x="840" y="108"/>
                </a:cxn>
                <a:cxn ang="0">
                  <a:pos x="454" y="252"/>
                </a:cxn>
                <a:cxn ang="0">
                  <a:pos x="516" y="140"/>
                </a:cxn>
                <a:cxn ang="0">
                  <a:pos x="228" y="406"/>
                </a:cxn>
                <a:cxn ang="0">
                  <a:pos x="204" y="212"/>
                </a:cxn>
                <a:cxn ang="0">
                  <a:pos x="136" y="170"/>
                </a:cxn>
                <a:cxn ang="0">
                  <a:pos x="80" y="0"/>
                </a:cxn>
                <a:cxn ang="0">
                  <a:pos x="1520" y="126"/>
                </a:cxn>
                <a:cxn ang="0">
                  <a:pos x="1574" y="140"/>
                </a:cxn>
                <a:cxn ang="0">
                  <a:pos x="1484" y="378"/>
                </a:cxn>
                <a:cxn ang="0">
                  <a:pos x="1432" y="304"/>
                </a:cxn>
                <a:cxn ang="0">
                  <a:pos x="1508" y="372"/>
                </a:cxn>
                <a:cxn ang="0">
                  <a:pos x="392" y="136"/>
                </a:cxn>
                <a:cxn ang="0">
                  <a:pos x="452" y="186"/>
                </a:cxn>
              </a:cxnLst>
              <a:rect l="0" t="0" r="r" b="b"/>
              <a:pathLst>
                <a:path w="3294" h="414">
                  <a:moveTo>
                    <a:pt x="2222" y="330"/>
                  </a:moveTo>
                  <a:lnTo>
                    <a:pt x="2222" y="330"/>
                  </a:lnTo>
                  <a:lnTo>
                    <a:pt x="2212" y="344"/>
                  </a:lnTo>
                  <a:lnTo>
                    <a:pt x="2202" y="356"/>
                  </a:lnTo>
                  <a:lnTo>
                    <a:pt x="2192" y="366"/>
                  </a:lnTo>
                  <a:lnTo>
                    <a:pt x="2180" y="376"/>
                  </a:lnTo>
                  <a:lnTo>
                    <a:pt x="2168" y="382"/>
                  </a:lnTo>
                  <a:lnTo>
                    <a:pt x="2154" y="386"/>
                  </a:lnTo>
                  <a:lnTo>
                    <a:pt x="2142" y="390"/>
                  </a:lnTo>
                  <a:lnTo>
                    <a:pt x="2128" y="390"/>
                  </a:lnTo>
                  <a:lnTo>
                    <a:pt x="2128" y="390"/>
                  </a:lnTo>
                  <a:lnTo>
                    <a:pt x="2110" y="390"/>
                  </a:lnTo>
                  <a:lnTo>
                    <a:pt x="2096" y="386"/>
                  </a:lnTo>
                  <a:lnTo>
                    <a:pt x="2082" y="378"/>
                  </a:lnTo>
                  <a:lnTo>
                    <a:pt x="2072" y="370"/>
                  </a:lnTo>
                  <a:lnTo>
                    <a:pt x="2064" y="358"/>
                  </a:lnTo>
                  <a:lnTo>
                    <a:pt x="2058" y="344"/>
                  </a:lnTo>
                  <a:lnTo>
                    <a:pt x="2056" y="328"/>
                  </a:lnTo>
                  <a:lnTo>
                    <a:pt x="2054" y="308"/>
                  </a:lnTo>
                  <a:lnTo>
                    <a:pt x="2054" y="308"/>
                  </a:lnTo>
                  <a:lnTo>
                    <a:pt x="2056" y="278"/>
                  </a:lnTo>
                  <a:lnTo>
                    <a:pt x="2062" y="248"/>
                  </a:lnTo>
                  <a:lnTo>
                    <a:pt x="2074" y="220"/>
                  </a:lnTo>
                  <a:lnTo>
                    <a:pt x="2088" y="192"/>
                  </a:lnTo>
                  <a:lnTo>
                    <a:pt x="2088" y="192"/>
                  </a:lnTo>
                  <a:lnTo>
                    <a:pt x="2098" y="176"/>
                  </a:lnTo>
                  <a:lnTo>
                    <a:pt x="2110" y="164"/>
                  </a:lnTo>
                  <a:lnTo>
                    <a:pt x="2120" y="152"/>
                  </a:lnTo>
                  <a:lnTo>
                    <a:pt x="2132" y="144"/>
                  </a:lnTo>
                  <a:lnTo>
                    <a:pt x="2144" y="136"/>
                  </a:lnTo>
                  <a:lnTo>
                    <a:pt x="2158" y="132"/>
                  </a:lnTo>
                  <a:lnTo>
                    <a:pt x="2170" y="128"/>
                  </a:lnTo>
                  <a:lnTo>
                    <a:pt x="2184" y="128"/>
                  </a:lnTo>
                  <a:lnTo>
                    <a:pt x="2184" y="128"/>
                  </a:lnTo>
                  <a:lnTo>
                    <a:pt x="2202" y="128"/>
                  </a:lnTo>
                  <a:lnTo>
                    <a:pt x="2216" y="134"/>
                  </a:lnTo>
                  <a:lnTo>
                    <a:pt x="2228" y="142"/>
                  </a:lnTo>
                  <a:lnTo>
                    <a:pt x="2240" y="154"/>
                  </a:lnTo>
                  <a:lnTo>
                    <a:pt x="2240" y="154"/>
                  </a:lnTo>
                  <a:lnTo>
                    <a:pt x="2246" y="168"/>
                  </a:lnTo>
                  <a:lnTo>
                    <a:pt x="2252" y="182"/>
                  </a:lnTo>
                  <a:lnTo>
                    <a:pt x="2256" y="198"/>
                  </a:lnTo>
                  <a:lnTo>
                    <a:pt x="2256" y="214"/>
                  </a:lnTo>
                  <a:lnTo>
                    <a:pt x="2256" y="214"/>
                  </a:lnTo>
                  <a:lnTo>
                    <a:pt x="2254" y="244"/>
                  </a:lnTo>
                  <a:lnTo>
                    <a:pt x="2248" y="274"/>
                  </a:lnTo>
                  <a:lnTo>
                    <a:pt x="2238" y="302"/>
                  </a:lnTo>
                  <a:lnTo>
                    <a:pt x="2222" y="330"/>
                  </a:lnTo>
                  <a:lnTo>
                    <a:pt x="2222" y="330"/>
                  </a:lnTo>
                  <a:close/>
                  <a:moveTo>
                    <a:pt x="3190" y="98"/>
                  </a:moveTo>
                  <a:lnTo>
                    <a:pt x="3190" y="98"/>
                  </a:lnTo>
                  <a:lnTo>
                    <a:pt x="3168" y="100"/>
                  </a:lnTo>
                  <a:lnTo>
                    <a:pt x="3148" y="102"/>
                  </a:lnTo>
                  <a:lnTo>
                    <a:pt x="3128" y="106"/>
                  </a:lnTo>
                  <a:lnTo>
                    <a:pt x="3110" y="112"/>
                  </a:lnTo>
                  <a:lnTo>
                    <a:pt x="3092" y="120"/>
                  </a:lnTo>
                  <a:lnTo>
                    <a:pt x="3074" y="130"/>
                  </a:lnTo>
                  <a:lnTo>
                    <a:pt x="3058" y="140"/>
                  </a:lnTo>
                  <a:lnTo>
                    <a:pt x="3044" y="154"/>
                  </a:lnTo>
                  <a:lnTo>
                    <a:pt x="3044" y="154"/>
                  </a:lnTo>
                  <a:lnTo>
                    <a:pt x="3028" y="168"/>
                  </a:lnTo>
                  <a:lnTo>
                    <a:pt x="3016" y="184"/>
                  </a:lnTo>
                  <a:lnTo>
                    <a:pt x="3004" y="200"/>
                  </a:lnTo>
                  <a:lnTo>
                    <a:pt x="2996" y="218"/>
                  </a:lnTo>
                  <a:lnTo>
                    <a:pt x="2988" y="236"/>
                  </a:lnTo>
                  <a:lnTo>
                    <a:pt x="2984" y="254"/>
                  </a:lnTo>
                  <a:lnTo>
                    <a:pt x="2980" y="274"/>
                  </a:lnTo>
                  <a:lnTo>
                    <a:pt x="2980" y="294"/>
                  </a:lnTo>
                  <a:lnTo>
                    <a:pt x="2980" y="294"/>
                  </a:lnTo>
                  <a:lnTo>
                    <a:pt x="2980" y="308"/>
                  </a:lnTo>
                  <a:lnTo>
                    <a:pt x="2982" y="322"/>
                  </a:lnTo>
                  <a:lnTo>
                    <a:pt x="2986" y="334"/>
                  </a:lnTo>
                  <a:lnTo>
                    <a:pt x="2990" y="346"/>
                  </a:lnTo>
                  <a:lnTo>
                    <a:pt x="2998" y="358"/>
                  </a:lnTo>
                  <a:lnTo>
                    <a:pt x="3006" y="368"/>
                  </a:lnTo>
                  <a:lnTo>
                    <a:pt x="3014" y="376"/>
                  </a:lnTo>
                  <a:lnTo>
                    <a:pt x="3026" y="386"/>
                  </a:lnTo>
                  <a:lnTo>
                    <a:pt x="3026" y="386"/>
                  </a:lnTo>
                  <a:lnTo>
                    <a:pt x="3048" y="398"/>
                  </a:lnTo>
                  <a:lnTo>
                    <a:pt x="3072" y="408"/>
                  </a:lnTo>
                  <a:lnTo>
                    <a:pt x="3098" y="414"/>
                  </a:lnTo>
                  <a:lnTo>
                    <a:pt x="3126" y="414"/>
                  </a:lnTo>
                  <a:lnTo>
                    <a:pt x="3126" y="414"/>
                  </a:lnTo>
                  <a:lnTo>
                    <a:pt x="3152" y="414"/>
                  </a:lnTo>
                  <a:lnTo>
                    <a:pt x="3180" y="410"/>
                  </a:lnTo>
                  <a:lnTo>
                    <a:pt x="3212" y="402"/>
                  </a:lnTo>
                  <a:lnTo>
                    <a:pt x="3246" y="392"/>
                  </a:lnTo>
                  <a:lnTo>
                    <a:pt x="3270" y="274"/>
                  </a:lnTo>
                  <a:lnTo>
                    <a:pt x="3270" y="274"/>
                  </a:lnTo>
                  <a:lnTo>
                    <a:pt x="3240" y="276"/>
                  </a:lnTo>
                  <a:lnTo>
                    <a:pt x="3240" y="276"/>
                  </a:lnTo>
                  <a:lnTo>
                    <a:pt x="3222" y="276"/>
                  </a:lnTo>
                  <a:lnTo>
                    <a:pt x="3206" y="272"/>
                  </a:lnTo>
                  <a:lnTo>
                    <a:pt x="3188" y="372"/>
                  </a:lnTo>
                  <a:lnTo>
                    <a:pt x="3188" y="372"/>
                  </a:lnTo>
                  <a:lnTo>
                    <a:pt x="3180" y="378"/>
                  </a:lnTo>
                  <a:lnTo>
                    <a:pt x="3166" y="384"/>
                  </a:lnTo>
                  <a:lnTo>
                    <a:pt x="3148" y="386"/>
                  </a:lnTo>
                  <a:lnTo>
                    <a:pt x="3126" y="386"/>
                  </a:lnTo>
                  <a:lnTo>
                    <a:pt x="3126" y="386"/>
                  </a:lnTo>
                  <a:lnTo>
                    <a:pt x="3108" y="386"/>
                  </a:lnTo>
                  <a:lnTo>
                    <a:pt x="3094" y="380"/>
                  </a:lnTo>
                  <a:lnTo>
                    <a:pt x="3080" y="372"/>
                  </a:lnTo>
                  <a:lnTo>
                    <a:pt x="3070" y="362"/>
                  </a:lnTo>
                  <a:lnTo>
                    <a:pt x="3070" y="362"/>
                  </a:lnTo>
                  <a:lnTo>
                    <a:pt x="3062" y="350"/>
                  </a:lnTo>
                  <a:lnTo>
                    <a:pt x="3056" y="336"/>
                  </a:lnTo>
                  <a:lnTo>
                    <a:pt x="3052" y="318"/>
                  </a:lnTo>
                  <a:lnTo>
                    <a:pt x="3052" y="300"/>
                  </a:lnTo>
                  <a:lnTo>
                    <a:pt x="3052" y="300"/>
                  </a:lnTo>
                  <a:lnTo>
                    <a:pt x="3054" y="270"/>
                  </a:lnTo>
                  <a:lnTo>
                    <a:pt x="3060" y="238"/>
                  </a:lnTo>
                  <a:lnTo>
                    <a:pt x="3072" y="210"/>
                  </a:lnTo>
                  <a:lnTo>
                    <a:pt x="3088" y="184"/>
                  </a:lnTo>
                  <a:lnTo>
                    <a:pt x="3088" y="184"/>
                  </a:lnTo>
                  <a:lnTo>
                    <a:pt x="3098" y="170"/>
                  </a:lnTo>
                  <a:lnTo>
                    <a:pt x="3108" y="158"/>
                  </a:lnTo>
                  <a:lnTo>
                    <a:pt x="3120" y="148"/>
                  </a:lnTo>
                  <a:lnTo>
                    <a:pt x="3132" y="140"/>
                  </a:lnTo>
                  <a:lnTo>
                    <a:pt x="3146" y="132"/>
                  </a:lnTo>
                  <a:lnTo>
                    <a:pt x="3160" y="128"/>
                  </a:lnTo>
                  <a:lnTo>
                    <a:pt x="3174" y="126"/>
                  </a:lnTo>
                  <a:lnTo>
                    <a:pt x="3190" y="124"/>
                  </a:lnTo>
                  <a:lnTo>
                    <a:pt x="3190" y="124"/>
                  </a:lnTo>
                  <a:lnTo>
                    <a:pt x="3200" y="126"/>
                  </a:lnTo>
                  <a:lnTo>
                    <a:pt x="3212" y="128"/>
                  </a:lnTo>
                  <a:lnTo>
                    <a:pt x="3224" y="132"/>
                  </a:lnTo>
                  <a:lnTo>
                    <a:pt x="3234" y="136"/>
                  </a:lnTo>
                  <a:lnTo>
                    <a:pt x="3234" y="136"/>
                  </a:lnTo>
                  <a:lnTo>
                    <a:pt x="3246" y="144"/>
                  </a:lnTo>
                  <a:lnTo>
                    <a:pt x="3256" y="152"/>
                  </a:lnTo>
                  <a:lnTo>
                    <a:pt x="3262" y="160"/>
                  </a:lnTo>
                  <a:lnTo>
                    <a:pt x="3268" y="170"/>
                  </a:lnTo>
                  <a:lnTo>
                    <a:pt x="3274" y="170"/>
                  </a:lnTo>
                  <a:lnTo>
                    <a:pt x="3294" y="128"/>
                  </a:lnTo>
                  <a:lnTo>
                    <a:pt x="3294" y="128"/>
                  </a:lnTo>
                  <a:lnTo>
                    <a:pt x="3284" y="120"/>
                  </a:lnTo>
                  <a:lnTo>
                    <a:pt x="3272" y="114"/>
                  </a:lnTo>
                  <a:lnTo>
                    <a:pt x="3248" y="106"/>
                  </a:lnTo>
                  <a:lnTo>
                    <a:pt x="3220" y="100"/>
                  </a:lnTo>
                  <a:lnTo>
                    <a:pt x="3190" y="98"/>
                  </a:lnTo>
                  <a:lnTo>
                    <a:pt x="3190" y="98"/>
                  </a:lnTo>
                  <a:close/>
                  <a:moveTo>
                    <a:pt x="2952" y="106"/>
                  </a:moveTo>
                  <a:lnTo>
                    <a:pt x="2952" y="106"/>
                  </a:lnTo>
                  <a:lnTo>
                    <a:pt x="2936" y="104"/>
                  </a:lnTo>
                  <a:lnTo>
                    <a:pt x="2896" y="306"/>
                  </a:lnTo>
                  <a:lnTo>
                    <a:pt x="2746" y="104"/>
                  </a:lnTo>
                  <a:lnTo>
                    <a:pt x="2706" y="104"/>
                  </a:lnTo>
                  <a:lnTo>
                    <a:pt x="2646" y="406"/>
                  </a:lnTo>
                  <a:lnTo>
                    <a:pt x="2682" y="406"/>
                  </a:lnTo>
                  <a:lnTo>
                    <a:pt x="2724" y="192"/>
                  </a:lnTo>
                  <a:lnTo>
                    <a:pt x="2878" y="406"/>
                  </a:lnTo>
                  <a:lnTo>
                    <a:pt x="2910" y="406"/>
                  </a:lnTo>
                  <a:lnTo>
                    <a:pt x="2970" y="104"/>
                  </a:lnTo>
                  <a:lnTo>
                    <a:pt x="2970" y="104"/>
                  </a:lnTo>
                  <a:lnTo>
                    <a:pt x="2952" y="106"/>
                  </a:lnTo>
                  <a:lnTo>
                    <a:pt x="2952" y="106"/>
                  </a:lnTo>
                  <a:close/>
                  <a:moveTo>
                    <a:pt x="2636" y="110"/>
                  </a:moveTo>
                  <a:lnTo>
                    <a:pt x="2636" y="110"/>
                  </a:lnTo>
                  <a:lnTo>
                    <a:pt x="2628" y="110"/>
                  </a:lnTo>
                  <a:lnTo>
                    <a:pt x="2620" y="108"/>
                  </a:lnTo>
                  <a:lnTo>
                    <a:pt x="2580" y="304"/>
                  </a:lnTo>
                  <a:lnTo>
                    <a:pt x="2580" y="304"/>
                  </a:lnTo>
                  <a:lnTo>
                    <a:pt x="2576" y="320"/>
                  </a:lnTo>
                  <a:lnTo>
                    <a:pt x="2568" y="336"/>
                  </a:lnTo>
                  <a:lnTo>
                    <a:pt x="2558" y="350"/>
                  </a:lnTo>
                  <a:lnTo>
                    <a:pt x="2546" y="364"/>
                  </a:lnTo>
                  <a:lnTo>
                    <a:pt x="2546" y="364"/>
                  </a:lnTo>
                  <a:lnTo>
                    <a:pt x="2532" y="374"/>
                  </a:lnTo>
                  <a:lnTo>
                    <a:pt x="2516" y="380"/>
                  </a:lnTo>
                  <a:lnTo>
                    <a:pt x="2500" y="386"/>
                  </a:lnTo>
                  <a:lnTo>
                    <a:pt x="2482" y="386"/>
                  </a:lnTo>
                  <a:lnTo>
                    <a:pt x="2482" y="386"/>
                  </a:lnTo>
                  <a:lnTo>
                    <a:pt x="2468" y="386"/>
                  </a:lnTo>
                  <a:lnTo>
                    <a:pt x="2456" y="382"/>
                  </a:lnTo>
                  <a:lnTo>
                    <a:pt x="2444" y="378"/>
                  </a:lnTo>
                  <a:lnTo>
                    <a:pt x="2434" y="370"/>
                  </a:lnTo>
                  <a:lnTo>
                    <a:pt x="2434" y="370"/>
                  </a:lnTo>
                  <a:lnTo>
                    <a:pt x="2426" y="360"/>
                  </a:lnTo>
                  <a:lnTo>
                    <a:pt x="2420" y="350"/>
                  </a:lnTo>
                  <a:lnTo>
                    <a:pt x="2418" y="338"/>
                  </a:lnTo>
                  <a:lnTo>
                    <a:pt x="2416" y="324"/>
                  </a:lnTo>
                  <a:lnTo>
                    <a:pt x="2416" y="324"/>
                  </a:lnTo>
                  <a:lnTo>
                    <a:pt x="2418" y="306"/>
                  </a:lnTo>
                  <a:lnTo>
                    <a:pt x="2456" y="108"/>
                  </a:lnTo>
                  <a:lnTo>
                    <a:pt x="2456" y="108"/>
                  </a:lnTo>
                  <a:lnTo>
                    <a:pt x="2446" y="110"/>
                  </a:lnTo>
                  <a:lnTo>
                    <a:pt x="2430" y="110"/>
                  </a:lnTo>
                  <a:lnTo>
                    <a:pt x="2430" y="110"/>
                  </a:lnTo>
                  <a:lnTo>
                    <a:pt x="2406" y="110"/>
                  </a:lnTo>
                  <a:lnTo>
                    <a:pt x="2390" y="108"/>
                  </a:lnTo>
                  <a:lnTo>
                    <a:pt x="2354" y="306"/>
                  </a:lnTo>
                  <a:lnTo>
                    <a:pt x="2354" y="306"/>
                  </a:lnTo>
                  <a:lnTo>
                    <a:pt x="2352" y="330"/>
                  </a:lnTo>
                  <a:lnTo>
                    <a:pt x="2352" y="330"/>
                  </a:lnTo>
                  <a:lnTo>
                    <a:pt x="2352" y="340"/>
                  </a:lnTo>
                  <a:lnTo>
                    <a:pt x="2354" y="350"/>
                  </a:lnTo>
                  <a:lnTo>
                    <a:pt x="2356" y="360"/>
                  </a:lnTo>
                  <a:lnTo>
                    <a:pt x="2360" y="370"/>
                  </a:lnTo>
                  <a:lnTo>
                    <a:pt x="2366" y="378"/>
                  </a:lnTo>
                  <a:lnTo>
                    <a:pt x="2372" y="384"/>
                  </a:lnTo>
                  <a:lnTo>
                    <a:pt x="2380" y="392"/>
                  </a:lnTo>
                  <a:lnTo>
                    <a:pt x="2388" y="396"/>
                  </a:lnTo>
                  <a:lnTo>
                    <a:pt x="2388" y="396"/>
                  </a:lnTo>
                  <a:lnTo>
                    <a:pt x="2404" y="404"/>
                  </a:lnTo>
                  <a:lnTo>
                    <a:pt x="2424" y="410"/>
                  </a:lnTo>
                  <a:lnTo>
                    <a:pt x="2444" y="414"/>
                  </a:lnTo>
                  <a:lnTo>
                    <a:pt x="2466" y="414"/>
                  </a:lnTo>
                  <a:lnTo>
                    <a:pt x="2466" y="414"/>
                  </a:lnTo>
                  <a:lnTo>
                    <a:pt x="2494" y="414"/>
                  </a:lnTo>
                  <a:lnTo>
                    <a:pt x="2518" y="408"/>
                  </a:lnTo>
                  <a:lnTo>
                    <a:pt x="2542" y="398"/>
                  </a:lnTo>
                  <a:lnTo>
                    <a:pt x="2562" y="386"/>
                  </a:lnTo>
                  <a:lnTo>
                    <a:pt x="2562" y="386"/>
                  </a:lnTo>
                  <a:lnTo>
                    <a:pt x="2580" y="370"/>
                  </a:lnTo>
                  <a:lnTo>
                    <a:pt x="2594" y="350"/>
                  </a:lnTo>
                  <a:lnTo>
                    <a:pt x="2606" y="328"/>
                  </a:lnTo>
                  <a:lnTo>
                    <a:pt x="2612" y="304"/>
                  </a:lnTo>
                  <a:lnTo>
                    <a:pt x="2654" y="108"/>
                  </a:lnTo>
                  <a:lnTo>
                    <a:pt x="2654" y="108"/>
                  </a:lnTo>
                  <a:lnTo>
                    <a:pt x="2636" y="110"/>
                  </a:lnTo>
                  <a:lnTo>
                    <a:pt x="2636" y="110"/>
                  </a:lnTo>
                  <a:close/>
                  <a:moveTo>
                    <a:pt x="2286" y="128"/>
                  </a:moveTo>
                  <a:lnTo>
                    <a:pt x="2286" y="128"/>
                  </a:lnTo>
                  <a:lnTo>
                    <a:pt x="2268" y="116"/>
                  </a:lnTo>
                  <a:lnTo>
                    <a:pt x="2244" y="106"/>
                  </a:lnTo>
                  <a:lnTo>
                    <a:pt x="2220" y="100"/>
                  </a:lnTo>
                  <a:lnTo>
                    <a:pt x="2190" y="98"/>
                  </a:lnTo>
                  <a:lnTo>
                    <a:pt x="2190" y="98"/>
                  </a:lnTo>
                  <a:lnTo>
                    <a:pt x="2170" y="100"/>
                  </a:lnTo>
                  <a:lnTo>
                    <a:pt x="2152" y="102"/>
                  </a:lnTo>
                  <a:lnTo>
                    <a:pt x="2132" y="106"/>
                  </a:lnTo>
                  <a:lnTo>
                    <a:pt x="2114" y="112"/>
                  </a:lnTo>
                  <a:lnTo>
                    <a:pt x="2098" y="120"/>
                  </a:lnTo>
                  <a:lnTo>
                    <a:pt x="2080" y="130"/>
                  </a:lnTo>
                  <a:lnTo>
                    <a:pt x="2064" y="140"/>
                  </a:lnTo>
                  <a:lnTo>
                    <a:pt x="2050" y="154"/>
                  </a:lnTo>
                  <a:lnTo>
                    <a:pt x="2050" y="154"/>
                  </a:lnTo>
                  <a:lnTo>
                    <a:pt x="2034" y="168"/>
                  </a:lnTo>
                  <a:lnTo>
                    <a:pt x="2022" y="184"/>
                  </a:lnTo>
                  <a:lnTo>
                    <a:pt x="2012" y="200"/>
                  </a:lnTo>
                  <a:lnTo>
                    <a:pt x="2004" y="216"/>
                  </a:lnTo>
                  <a:lnTo>
                    <a:pt x="1996" y="234"/>
                  </a:lnTo>
                  <a:lnTo>
                    <a:pt x="1992" y="252"/>
                  </a:lnTo>
                  <a:lnTo>
                    <a:pt x="1988" y="272"/>
                  </a:lnTo>
                  <a:lnTo>
                    <a:pt x="1988" y="292"/>
                  </a:lnTo>
                  <a:lnTo>
                    <a:pt x="1988" y="292"/>
                  </a:lnTo>
                  <a:lnTo>
                    <a:pt x="1988" y="306"/>
                  </a:lnTo>
                  <a:lnTo>
                    <a:pt x="1990" y="318"/>
                  </a:lnTo>
                  <a:lnTo>
                    <a:pt x="1992" y="332"/>
                  </a:lnTo>
                  <a:lnTo>
                    <a:pt x="1998" y="344"/>
                  </a:lnTo>
                  <a:lnTo>
                    <a:pt x="2002" y="354"/>
                  </a:lnTo>
                  <a:lnTo>
                    <a:pt x="2008" y="364"/>
                  </a:lnTo>
                  <a:lnTo>
                    <a:pt x="2016" y="374"/>
                  </a:lnTo>
                  <a:lnTo>
                    <a:pt x="2026" y="382"/>
                  </a:lnTo>
                  <a:lnTo>
                    <a:pt x="2026" y="382"/>
                  </a:lnTo>
                  <a:lnTo>
                    <a:pt x="2034" y="390"/>
                  </a:lnTo>
                  <a:lnTo>
                    <a:pt x="2046" y="396"/>
                  </a:lnTo>
                  <a:lnTo>
                    <a:pt x="2068" y="406"/>
                  </a:lnTo>
                  <a:lnTo>
                    <a:pt x="2092" y="412"/>
                  </a:lnTo>
                  <a:lnTo>
                    <a:pt x="2120" y="414"/>
                  </a:lnTo>
                  <a:lnTo>
                    <a:pt x="2120" y="414"/>
                  </a:lnTo>
                  <a:lnTo>
                    <a:pt x="2140" y="414"/>
                  </a:lnTo>
                  <a:lnTo>
                    <a:pt x="2160" y="412"/>
                  </a:lnTo>
                  <a:lnTo>
                    <a:pt x="2180" y="406"/>
                  </a:lnTo>
                  <a:lnTo>
                    <a:pt x="2198" y="400"/>
                  </a:lnTo>
                  <a:lnTo>
                    <a:pt x="2216" y="392"/>
                  </a:lnTo>
                  <a:lnTo>
                    <a:pt x="2234" y="384"/>
                  </a:lnTo>
                  <a:lnTo>
                    <a:pt x="2250" y="372"/>
                  </a:lnTo>
                  <a:lnTo>
                    <a:pt x="2266" y="358"/>
                  </a:lnTo>
                  <a:lnTo>
                    <a:pt x="2266" y="358"/>
                  </a:lnTo>
                  <a:lnTo>
                    <a:pt x="2280" y="344"/>
                  </a:lnTo>
                  <a:lnTo>
                    <a:pt x="2292" y="328"/>
                  </a:lnTo>
                  <a:lnTo>
                    <a:pt x="2302" y="312"/>
                  </a:lnTo>
                  <a:lnTo>
                    <a:pt x="2312" y="296"/>
                  </a:lnTo>
                  <a:lnTo>
                    <a:pt x="2318" y="278"/>
                  </a:lnTo>
                  <a:lnTo>
                    <a:pt x="2322" y="260"/>
                  </a:lnTo>
                  <a:lnTo>
                    <a:pt x="2326" y="240"/>
                  </a:lnTo>
                  <a:lnTo>
                    <a:pt x="2326" y="220"/>
                  </a:lnTo>
                  <a:lnTo>
                    <a:pt x="2326" y="220"/>
                  </a:lnTo>
                  <a:lnTo>
                    <a:pt x="2326" y="206"/>
                  </a:lnTo>
                  <a:lnTo>
                    <a:pt x="2324" y="192"/>
                  </a:lnTo>
                  <a:lnTo>
                    <a:pt x="2320" y="180"/>
                  </a:lnTo>
                  <a:lnTo>
                    <a:pt x="2316" y="168"/>
                  </a:lnTo>
                  <a:lnTo>
                    <a:pt x="2312" y="156"/>
                  </a:lnTo>
                  <a:lnTo>
                    <a:pt x="2304" y="146"/>
                  </a:lnTo>
                  <a:lnTo>
                    <a:pt x="2296" y="138"/>
                  </a:lnTo>
                  <a:lnTo>
                    <a:pt x="2286" y="128"/>
                  </a:lnTo>
                  <a:lnTo>
                    <a:pt x="2286" y="128"/>
                  </a:lnTo>
                  <a:close/>
                  <a:moveTo>
                    <a:pt x="2060" y="4"/>
                  </a:moveTo>
                  <a:lnTo>
                    <a:pt x="2060" y="4"/>
                  </a:lnTo>
                  <a:lnTo>
                    <a:pt x="2046" y="2"/>
                  </a:lnTo>
                  <a:lnTo>
                    <a:pt x="2034" y="0"/>
                  </a:lnTo>
                  <a:lnTo>
                    <a:pt x="2034" y="0"/>
                  </a:lnTo>
                  <a:lnTo>
                    <a:pt x="1970" y="96"/>
                  </a:lnTo>
                  <a:lnTo>
                    <a:pt x="1908" y="182"/>
                  </a:lnTo>
                  <a:lnTo>
                    <a:pt x="1908" y="182"/>
                  </a:lnTo>
                  <a:lnTo>
                    <a:pt x="1854" y="0"/>
                  </a:lnTo>
                  <a:lnTo>
                    <a:pt x="1854" y="0"/>
                  </a:lnTo>
                  <a:lnTo>
                    <a:pt x="1832" y="4"/>
                  </a:lnTo>
                  <a:lnTo>
                    <a:pt x="1810" y="6"/>
                  </a:lnTo>
                  <a:lnTo>
                    <a:pt x="1810" y="6"/>
                  </a:lnTo>
                  <a:lnTo>
                    <a:pt x="1780" y="4"/>
                  </a:lnTo>
                  <a:lnTo>
                    <a:pt x="1750" y="0"/>
                  </a:lnTo>
                  <a:lnTo>
                    <a:pt x="1832" y="232"/>
                  </a:lnTo>
                  <a:lnTo>
                    <a:pt x="1798" y="406"/>
                  </a:lnTo>
                  <a:lnTo>
                    <a:pt x="1888" y="406"/>
                  </a:lnTo>
                  <a:lnTo>
                    <a:pt x="1922" y="224"/>
                  </a:lnTo>
                  <a:lnTo>
                    <a:pt x="1922" y="224"/>
                  </a:lnTo>
                  <a:lnTo>
                    <a:pt x="2090" y="0"/>
                  </a:lnTo>
                  <a:lnTo>
                    <a:pt x="2090" y="0"/>
                  </a:lnTo>
                  <a:lnTo>
                    <a:pt x="2074" y="2"/>
                  </a:lnTo>
                  <a:lnTo>
                    <a:pt x="2060" y="4"/>
                  </a:lnTo>
                  <a:lnTo>
                    <a:pt x="2060" y="4"/>
                  </a:lnTo>
                  <a:close/>
                  <a:moveTo>
                    <a:pt x="1662" y="226"/>
                  </a:moveTo>
                  <a:lnTo>
                    <a:pt x="1662" y="226"/>
                  </a:lnTo>
                  <a:lnTo>
                    <a:pt x="1642" y="252"/>
                  </a:lnTo>
                  <a:lnTo>
                    <a:pt x="1624" y="276"/>
                  </a:lnTo>
                  <a:lnTo>
                    <a:pt x="1608" y="296"/>
                  </a:lnTo>
                  <a:lnTo>
                    <a:pt x="1592" y="312"/>
                  </a:lnTo>
                  <a:lnTo>
                    <a:pt x="1536" y="224"/>
                  </a:lnTo>
                  <a:lnTo>
                    <a:pt x="1536" y="224"/>
                  </a:lnTo>
                  <a:lnTo>
                    <a:pt x="1554" y="214"/>
                  </a:lnTo>
                  <a:lnTo>
                    <a:pt x="1568" y="204"/>
                  </a:lnTo>
                  <a:lnTo>
                    <a:pt x="1582" y="192"/>
                  </a:lnTo>
                  <a:lnTo>
                    <a:pt x="1592" y="182"/>
                  </a:lnTo>
                  <a:lnTo>
                    <a:pt x="1600" y="172"/>
                  </a:lnTo>
                  <a:lnTo>
                    <a:pt x="1606" y="162"/>
                  </a:lnTo>
                  <a:lnTo>
                    <a:pt x="1610" y="150"/>
                  </a:lnTo>
                  <a:lnTo>
                    <a:pt x="1612" y="140"/>
                  </a:lnTo>
                  <a:lnTo>
                    <a:pt x="1612" y="140"/>
                  </a:lnTo>
                  <a:lnTo>
                    <a:pt x="1610" y="130"/>
                  </a:lnTo>
                  <a:lnTo>
                    <a:pt x="1606" y="120"/>
                  </a:lnTo>
                  <a:lnTo>
                    <a:pt x="1602" y="110"/>
                  </a:lnTo>
                  <a:lnTo>
                    <a:pt x="1594" y="104"/>
                  </a:lnTo>
                  <a:lnTo>
                    <a:pt x="1584" y="98"/>
                  </a:lnTo>
                  <a:lnTo>
                    <a:pt x="1572" y="94"/>
                  </a:lnTo>
                  <a:lnTo>
                    <a:pt x="1558" y="92"/>
                  </a:lnTo>
                  <a:lnTo>
                    <a:pt x="1542" y="92"/>
                  </a:lnTo>
                  <a:lnTo>
                    <a:pt x="1542" y="92"/>
                  </a:lnTo>
                  <a:lnTo>
                    <a:pt x="1522" y="92"/>
                  </a:lnTo>
                  <a:lnTo>
                    <a:pt x="1506" y="96"/>
                  </a:lnTo>
                  <a:lnTo>
                    <a:pt x="1490" y="104"/>
                  </a:lnTo>
                  <a:lnTo>
                    <a:pt x="1476" y="114"/>
                  </a:lnTo>
                  <a:lnTo>
                    <a:pt x="1476" y="114"/>
                  </a:lnTo>
                  <a:lnTo>
                    <a:pt x="1464" y="126"/>
                  </a:lnTo>
                  <a:lnTo>
                    <a:pt x="1456" y="142"/>
                  </a:lnTo>
                  <a:lnTo>
                    <a:pt x="1450" y="158"/>
                  </a:lnTo>
                  <a:lnTo>
                    <a:pt x="1448" y="176"/>
                  </a:lnTo>
                  <a:lnTo>
                    <a:pt x="1448" y="176"/>
                  </a:lnTo>
                  <a:lnTo>
                    <a:pt x="1450" y="192"/>
                  </a:lnTo>
                  <a:lnTo>
                    <a:pt x="1454" y="206"/>
                  </a:lnTo>
                  <a:lnTo>
                    <a:pt x="1460" y="222"/>
                  </a:lnTo>
                  <a:lnTo>
                    <a:pt x="1468" y="238"/>
                  </a:lnTo>
                  <a:lnTo>
                    <a:pt x="1468" y="238"/>
                  </a:lnTo>
                  <a:lnTo>
                    <a:pt x="1444" y="250"/>
                  </a:lnTo>
                  <a:lnTo>
                    <a:pt x="1422" y="262"/>
                  </a:lnTo>
                  <a:lnTo>
                    <a:pt x="1404" y="276"/>
                  </a:lnTo>
                  <a:lnTo>
                    <a:pt x="1390" y="288"/>
                  </a:lnTo>
                  <a:lnTo>
                    <a:pt x="1380" y="302"/>
                  </a:lnTo>
                  <a:lnTo>
                    <a:pt x="1370" y="316"/>
                  </a:lnTo>
                  <a:lnTo>
                    <a:pt x="1366" y="330"/>
                  </a:lnTo>
                  <a:lnTo>
                    <a:pt x="1364" y="344"/>
                  </a:lnTo>
                  <a:lnTo>
                    <a:pt x="1364" y="344"/>
                  </a:lnTo>
                  <a:lnTo>
                    <a:pt x="1366" y="358"/>
                  </a:lnTo>
                  <a:lnTo>
                    <a:pt x="1370" y="372"/>
                  </a:lnTo>
                  <a:lnTo>
                    <a:pt x="1378" y="384"/>
                  </a:lnTo>
                  <a:lnTo>
                    <a:pt x="1388" y="394"/>
                  </a:lnTo>
                  <a:lnTo>
                    <a:pt x="1388" y="394"/>
                  </a:lnTo>
                  <a:lnTo>
                    <a:pt x="1398" y="400"/>
                  </a:lnTo>
                  <a:lnTo>
                    <a:pt x="1412" y="406"/>
                  </a:lnTo>
                  <a:lnTo>
                    <a:pt x="1426" y="408"/>
                  </a:lnTo>
                  <a:lnTo>
                    <a:pt x="1442" y="410"/>
                  </a:lnTo>
                  <a:lnTo>
                    <a:pt x="1442" y="410"/>
                  </a:lnTo>
                  <a:lnTo>
                    <a:pt x="1466" y="408"/>
                  </a:lnTo>
                  <a:lnTo>
                    <a:pt x="1492" y="400"/>
                  </a:lnTo>
                  <a:lnTo>
                    <a:pt x="1520" y="390"/>
                  </a:lnTo>
                  <a:lnTo>
                    <a:pt x="1548" y="374"/>
                  </a:lnTo>
                  <a:lnTo>
                    <a:pt x="1566" y="406"/>
                  </a:lnTo>
                  <a:lnTo>
                    <a:pt x="1654" y="406"/>
                  </a:lnTo>
                  <a:lnTo>
                    <a:pt x="1604" y="332"/>
                  </a:lnTo>
                  <a:lnTo>
                    <a:pt x="1604" y="332"/>
                  </a:lnTo>
                  <a:lnTo>
                    <a:pt x="1652" y="282"/>
                  </a:lnTo>
                  <a:lnTo>
                    <a:pt x="1682" y="252"/>
                  </a:lnTo>
                  <a:lnTo>
                    <a:pt x="1662" y="226"/>
                  </a:lnTo>
                  <a:close/>
                  <a:moveTo>
                    <a:pt x="1100" y="104"/>
                  </a:moveTo>
                  <a:lnTo>
                    <a:pt x="1100" y="104"/>
                  </a:lnTo>
                  <a:lnTo>
                    <a:pt x="1100" y="122"/>
                  </a:lnTo>
                  <a:lnTo>
                    <a:pt x="1096" y="132"/>
                  </a:lnTo>
                  <a:lnTo>
                    <a:pt x="1094" y="140"/>
                  </a:lnTo>
                  <a:lnTo>
                    <a:pt x="1094" y="140"/>
                  </a:lnTo>
                  <a:lnTo>
                    <a:pt x="1132" y="136"/>
                  </a:lnTo>
                  <a:lnTo>
                    <a:pt x="1174" y="134"/>
                  </a:lnTo>
                  <a:lnTo>
                    <a:pt x="1122" y="406"/>
                  </a:lnTo>
                  <a:lnTo>
                    <a:pt x="1186" y="406"/>
                  </a:lnTo>
                  <a:lnTo>
                    <a:pt x="1240" y="134"/>
                  </a:lnTo>
                  <a:lnTo>
                    <a:pt x="1240" y="134"/>
                  </a:lnTo>
                  <a:lnTo>
                    <a:pt x="1286" y="138"/>
                  </a:lnTo>
                  <a:lnTo>
                    <a:pt x="1318" y="140"/>
                  </a:lnTo>
                  <a:lnTo>
                    <a:pt x="1318" y="140"/>
                  </a:lnTo>
                  <a:lnTo>
                    <a:pt x="1318" y="130"/>
                  </a:lnTo>
                  <a:lnTo>
                    <a:pt x="1318" y="120"/>
                  </a:lnTo>
                  <a:lnTo>
                    <a:pt x="1320" y="112"/>
                  </a:lnTo>
                  <a:lnTo>
                    <a:pt x="1324" y="104"/>
                  </a:lnTo>
                  <a:lnTo>
                    <a:pt x="1100" y="104"/>
                  </a:lnTo>
                  <a:close/>
                  <a:moveTo>
                    <a:pt x="1038" y="104"/>
                  </a:moveTo>
                  <a:lnTo>
                    <a:pt x="1038" y="104"/>
                  </a:lnTo>
                  <a:lnTo>
                    <a:pt x="1018" y="100"/>
                  </a:lnTo>
                  <a:lnTo>
                    <a:pt x="1002" y="98"/>
                  </a:lnTo>
                  <a:lnTo>
                    <a:pt x="1002" y="98"/>
                  </a:lnTo>
                  <a:lnTo>
                    <a:pt x="978" y="100"/>
                  </a:lnTo>
                  <a:lnTo>
                    <a:pt x="958" y="106"/>
                  </a:lnTo>
                  <a:lnTo>
                    <a:pt x="938" y="116"/>
                  </a:lnTo>
                  <a:lnTo>
                    <a:pt x="918" y="130"/>
                  </a:lnTo>
                  <a:lnTo>
                    <a:pt x="918" y="130"/>
                  </a:lnTo>
                  <a:lnTo>
                    <a:pt x="902" y="146"/>
                  </a:lnTo>
                  <a:lnTo>
                    <a:pt x="896" y="156"/>
                  </a:lnTo>
                  <a:lnTo>
                    <a:pt x="892" y="164"/>
                  </a:lnTo>
                  <a:lnTo>
                    <a:pt x="888" y="176"/>
                  </a:lnTo>
                  <a:lnTo>
                    <a:pt x="884" y="186"/>
                  </a:lnTo>
                  <a:lnTo>
                    <a:pt x="882" y="208"/>
                  </a:lnTo>
                  <a:lnTo>
                    <a:pt x="882" y="208"/>
                  </a:lnTo>
                  <a:lnTo>
                    <a:pt x="884" y="224"/>
                  </a:lnTo>
                  <a:lnTo>
                    <a:pt x="888" y="238"/>
                  </a:lnTo>
                  <a:lnTo>
                    <a:pt x="898" y="252"/>
                  </a:lnTo>
                  <a:lnTo>
                    <a:pt x="908" y="264"/>
                  </a:lnTo>
                  <a:lnTo>
                    <a:pt x="908" y="264"/>
                  </a:lnTo>
                  <a:lnTo>
                    <a:pt x="960" y="296"/>
                  </a:lnTo>
                  <a:lnTo>
                    <a:pt x="960" y="296"/>
                  </a:lnTo>
                  <a:lnTo>
                    <a:pt x="972" y="304"/>
                  </a:lnTo>
                  <a:lnTo>
                    <a:pt x="980" y="314"/>
                  </a:lnTo>
                  <a:lnTo>
                    <a:pt x="986" y="324"/>
                  </a:lnTo>
                  <a:lnTo>
                    <a:pt x="986" y="334"/>
                  </a:lnTo>
                  <a:lnTo>
                    <a:pt x="986" y="334"/>
                  </a:lnTo>
                  <a:lnTo>
                    <a:pt x="986" y="344"/>
                  </a:lnTo>
                  <a:lnTo>
                    <a:pt x="982" y="354"/>
                  </a:lnTo>
                  <a:lnTo>
                    <a:pt x="976" y="364"/>
                  </a:lnTo>
                  <a:lnTo>
                    <a:pt x="968" y="372"/>
                  </a:lnTo>
                  <a:lnTo>
                    <a:pt x="968" y="372"/>
                  </a:lnTo>
                  <a:lnTo>
                    <a:pt x="958" y="380"/>
                  </a:lnTo>
                  <a:lnTo>
                    <a:pt x="948" y="384"/>
                  </a:lnTo>
                  <a:lnTo>
                    <a:pt x="938" y="386"/>
                  </a:lnTo>
                  <a:lnTo>
                    <a:pt x="926" y="388"/>
                  </a:lnTo>
                  <a:lnTo>
                    <a:pt x="926" y="388"/>
                  </a:lnTo>
                  <a:lnTo>
                    <a:pt x="914" y="388"/>
                  </a:lnTo>
                  <a:lnTo>
                    <a:pt x="902" y="384"/>
                  </a:lnTo>
                  <a:lnTo>
                    <a:pt x="892" y="382"/>
                  </a:lnTo>
                  <a:lnTo>
                    <a:pt x="886" y="376"/>
                  </a:lnTo>
                  <a:lnTo>
                    <a:pt x="880" y="370"/>
                  </a:lnTo>
                  <a:lnTo>
                    <a:pt x="876" y="360"/>
                  </a:lnTo>
                  <a:lnTo>
                    <a:pt x="872" y="350"/>
                  </a:lnTo>
                  <a:lnTo>
                    <a:pt x="872" y="340"/>
                  </a:lnTo>
                  <a:lnTo>
                    <a:pt x="866" y="340"/>
                  </a:lnTo>
                  <a:lnTo>
                    <a:pt x="844" y="396"/>
                  </a:lnTo>
                  <a:lnTo>
                    <a:pt x="844" y="396"/>
                  </a:lnTo>
                  <a:lnTo>
                    <a:pt x="854" y="404"/>
                  </a:lnTo>
                  <a:lnTo>
                    <a:pt x="870" y="410"/>
                  </a:lnTo>
                  <a:lnTo>
                    <a:pt x="890" y="414"/>
                  </a:lnTo>
                  <a:lnTo>
                    <a:pt x="912" y="414"/>
                  </a:lnTo>
                  <a:lnTo>
                    <a:pt x="912" y="414"/>
                  </a:lnTo>
                  <a:lnTo>
                    <a:pt x="938" y="412"/>
                  </a:lnTo>
                  <a:lnTo>
                    <a:pt x="962" y="408"/>
                  </a:lnTo>
                  <a:lnTo>
                    <a:pt x="984" y="398"/>
                  </a:lnTo>
                  <a:lnTo>
                    <a:pt x="1002" y="384"/>
                  </a:lnTo>
                  <a:lnTo>
                    <a:pt x="1002" y="384"/>
                  </a:lnTo>
                  <a:lnTo>
                    <a:pt x="1012" y="376"/>
                  </a:lnTo>
                  <a:lnTo>
                    <a:pt x="1022" y="368"/>
                  </a:lnTo>
                  <a:lnTo>
                    <a:pt x="1028" y="358"/>
                  </a:lnTo>
                  <a:lnTo>
                    <a:pt x="1034" y="348"/>
                  </a:lnTo>
                  <a:lnTo>
                    <a:pt x="1038" y="336"/>
                  </a:lnTo>
                  <a:lnTo>
                    <a:pt x="1042" y="326"/>
                  </a:lnTo>
                  <a:lnTo>
                    <a:pt x="1044" y="314"/>
                  </a:lnTo>
                  <a:lnTo>
                    <a:pt x="1044" y="302"/>
                  </a:lnTo>
                  <a:lnTo>
                    <a:pt x="1044" y="302"/>
                  </a:lnTo>
                  <a:lnTo>
                    <a:pt x="1042" y="284"/>
                  </a:lnTo>
                  <a:lnTo>
                    <a:pt x="1038" y="270"/>
                  </a:lnTo>
                  <a:lnTo>
                    <a:pt x="1030" y="256"/>
                  </a:lnTo>
                  <a:lnTo>
                    <a:pt x="1018" y="244"/>
                  </a:lnTo>
                  <a:lnTo>
                    <a:pt x="1018" y="244"/>
                  </a:lnTo>
                  <a:lnTo>
                    <a:pt x="966" y="212"/>
                  </a:lnTo>
                  <a:lnTo>
                    <a:pt x="966" y="212"/>
                  </a:lnTo>
                  <a:lnTo>
                    <a:pt x="954" y="202"/>
                  </a:lnTo>
                  <a:lnTo>
                    <a:pt x="946" y="194"/>
                  </a:lnTo>
                  <a:lnTo>
                    <a:pt x="940" y="184"/>
                  </a:lnTo>
                  <a:lnTo>
                    <a:pt x="938" y="172"/>
                  </a:lnTo>
                  <a:lnTo>
                    <a:pt x="938" y="172"/>
                  </a:lnTo>
                  <a:lnTo>
                    <a:pt x="940" y="162"/>
                  </a:lnTo>
                  <a:lnTo>
                    <a:pt x="942" y="154"/>
                  </a:lnTo>
                  <a:lnTo>
                    <a:pt x="948" y="146"/>
                  </a:lnTo>
                  <a:lnTo>
                    <a:pt x="956" y="138"/>
                  </a:lnTo>
                  <a:lnTo>
                    <a:pt x="956" y="138"/>
                  </a:lnTo>
                  <a:lnTo>
                    <a:pt x="964" y="132"/>
                  </a:lnTo>
                  <a:lnTo>
                    <a:pt x="974" y="128"/>
                  </a:lnTo>
                  <a:lnTo>
                    <a:pt x="984" y="126"/>
                  </a:lnTo>
                  <a:lnTo>
                    <a:pt x="994" y="124"/>
                  </a:lnTo>
                  <a:lnTo>
                    <a:pt x="994" y="124"/>
                  </a:lnTo>
                  <a:lnTo>
                    <a:pt x="1004" y="126"/>
                  </a:lnTo>
                  <a:lnTo>
                    <a:pt x="1010" y="128"/>
                  </a:lnTo>
                  <a:lnTo>
                    <a:pt x="1018" y="130"/>
                  </a:lnTo>
                  <a:lnTo>
                    <a:pt x="1026" y="136"/>
                  </a:lnTo>
                  <a:lnTo>
                    <a:pt x="1026" y="136"/>
                  </a:lnTo>
                  <a:lnTo>
                    <a:pt x="1032" y="142"/>
                  </a:lnTo>
                  <a:lnTo>
                    <a:pt x="1036" y="148"/>
                  </a:lnTo>
                  <a:lnTo>
                    <a:pt x="1038" y="154"/>
                  </a:lnTo>
                  <a:lnTo>
                    <a:pt x="1040" y="162"/>
                  </a:lnTo>
                  <a:lnTo>
                    <a:pt x="1046" y="162"/>
                  </a:lnTo>
                  <a:lnTo>
                    <a:pt x="1068" y="122"/>
                  </a:lnTo>
                  <a:lnTo>
                    <a:pt x="1068" y="122"/>
                  </a:lnTo>
                  <a:lnTo>
                    <a:pt x="1064" y="116"/>
                  </a:lnTo>
                  <a:lnTo>
                    <a:pt x="1058" y="112"/>
                  </a:lnTo>
                  <a:lnTo>
                    <a:pt x="1050" y="108"/>
                  </a:lnTo>
                  <a:lnTo>
                    <a:pt x="1038" y="104"/>
                  </a:lnTo>
                  <a:lnTo>
                    <a:pt x="1038" y="104"/>
                  </a:lnTo>
                  <a:close/>
                  <a:moveTo>
                    <a:pt x="840" y="108"/>
                  </a:moveTo>
                  <a:lnTo>
                    <a:pt x="840" y="108"/>
                  </a:lnTo>
                  <a:lnTo>
                    <a:pt x="824" y="106"/>
                  </a:lnTo>
                  <a:lnTo>
                    <a:pt x="782" y="308"/>
                  </a:lnTo>
                  <a:lnTo>
                    <a:pt x="632" y="104"/>
                  </a:lnTo>
                  <a:lnTo>
                    <a:pt x="594" y="104"/>
                  </a:lnTo>
                  <a:lnTo>
                    <a:pt x="534" y="406"/>
                  </a:lnTo>
                  <a:lnTo>
                    <a:pt x="568" y="406"/>
                  </a:lnTo>
                  <a:lnTo>
                    <a:pt x="610" y="190"/>
                  </a:lnTo>
                  <a:lnTo>
                    <a:pt x="764" y="406"/>
                  </a:lnTo>
                  <a:lnTo>
                    <a:pt x="798" y="406"/>
                  </a:lnTo>
                  <a:lnTo>
                    <a:pt x="856" y="106"/>
                  </a:lnTo>
                  <a:lnTo>
                    <a:pt x="856" y="106"/>
                  </a:lnTo>
                  <a:lnTo>
                    <a:pt x="840" y="108"/>
                  </a:lnTo>
                  <a:lnTo>
                    <a:pt x="840" y="108"/>
                  </a:lnTo>
                  <a:close/>
                  <a:moveTo>
                    <a:pt x="448" y="106"/>
                  </a:moveTo>
                  <a:lnTo>
                    <a:pt x="330" y="106"/>
                  </a:lnTo>
                  <a:lnTo>
                    <a:pt x="272" y="406"/>
                  </a:lnTo>
                  <a:lnTo>
                    <a:pt x="338" y="406"/>
                  </a:lnTo>
                  <a:lnTo>
                    <a:pt x="364" y="268"/>
                  </a:lnTo>
                  <a:lnTo>
                    <a:pt x="370" y="268"/>
                  </a:lnTo>
                  <a:lnTo>
                    <a:pt x="424" y="406"/>
                  </a:lnTo>
                  <a:lnTo>
                    <a:pt x="500" y="406"/>
                  </a:lnTo>
                  <a:lnTo>
                    <a:pt x="434" y="258"/>
                  </a:lnTo>
                  <a:lnTo>
                    <a:pt x="434" y="258"/>
                  </a:lnTo>
                  <a:lnTo>
                    <a:pt x="454" y="252"/>
                  </a:lnTo>
                  <a:lnTo>
                    <a:pt x="472" y="244"/>
                  </a:lnTo>
                  <a:lnTo>
                    <a:pt x="486" y="236"/>
                  </a:lnTo>
                  <a:lnTo>
                    <a:pt x="496" y="228"/>
                  </a:lnTo>
                  <a:lnTo>
                    <a:pt x="496" y="228"/>
                  </a:lnTo>
                  <a:lnTo>
                    <a:pt x="506" y="214"/>
                  </a:lnTo>
                  <a:lnTo>
                    <a:pt x="514" y="200"/>
                  </a:lnTo>
                  <a:lnTo>
                    <a:pt x="520" y="184"/>
                  </a:lnTo>
                  <a:lnTo>
                    <a:pt x="522" y="166"/>
                  </a:lnTo>
                  <a:lnTo>
                    <a:pt x="522" y="166"/>
                  </a:lnTo>
                  <a:lnTo>
                    <a:pt x="520" y="152"/>
                  </a:lnTo>
                  <a:lnTo>
                    <a:pt x="516" y="140"/>
                  </a:lnTo>
                  <a:lnTo>
                    <a:pt x="510" y="130"/>
                  </a:lnTo>
                  <a:lnTo>
                    <a:pt x="502" y="122"/>
                  </a:lnTo>
                  <a:lnTo>
                    <a:pt x="492" y="114"/>
                  </a:lnTo>
                  <a:lnTo>
                    <a:pt x="480" y="110"/>
                  </a:lnTo>
                  <a:lnTo>
                    <a:pt x="466" y="108"/>
                  </a:lnTo>
                  <a:lnTo>
                    <a:pt x="448" y="106"/>
                  </a:lnTo>
                  <a:lnTo>
                    <a:pt x="448" y="106"/>
                  </a:lnTo>
                  <a:close/>
                  <a:moveTo>
                    <a:pt x="80" y="0"/>
                  </a:moveTo>
                  <a:lnTo>
                    <a:pt x="0" y="406"/>
                  </a:lnTo>
                  <a:lnTo>
                    <a:pt x="228" y="406"/>
                  </a:lnTo>
                  <a:lnTo>
                    <a:pt x="228" y="406"/>
                  </a:lnTo>
                  <a:lnTo>
                    <a:pt x="226" y="392"/>
                  </a:lnTo>
                  <a:lnTo>
                    <a:pt x="226" y="380"/>
                  </a:lnTo>
                  <a:lnTo>
                    <a:pt x="230" y="368"/>
                  </a:lnTo>
                  <a:lnTo>
                    <a:pt x="234" y="358"/>
                  </a:lnTo>
                  <a:lnTo>
                    <a:pt x="234" y="358"/>
                  </a:lnTo>
                  <a:lnTo>
                    <a:pt x="158" y="362"/>
                  </a:lnTo>
                  <a:lnTo>
                    <a:pt x="116" y="364"/>
                  </a:lnTo>
                  <a:lnTo>
                    <a:pt x="98" y="364"/>
                  </a:lnTo>
                  <a:lnTo>
                    <a:pt x="128" y="210"/>
                  </a:lnTo>
                  <a:lnTo>
                    <a:pt x="128" y="210"/>
                  </a:lnTo>
                  <a:lnTo>
                    <a:pt x="204" y="212"/>
                  </a:lnTo>
                  <a:lnTo>
                    <a:pt x="234" y="214"/>
                  </a:lnTo>
                  <a:lnTo>
                    <a:pt x="260" y="218"/>
                  </a:lnTo>
                  <a:lnTo>
                    <a:pt x="260" y="218"/>
                  </a:lnTo>
                  <a:lnTo>
                    <a:pt x="262" y="202"/>
                  </a:lnTo>
                  <a:lnTo>
                    <a:pt x="264" y="188"/>
                  </a:lnTo>
                  <a:lnTo>
                    <a:pt x="266" y="176"/>
                  </a:lnTo>
                  <a:lnTo>
                    <a:pt x="272" y="168"/>
                  </a:lnTo>
                  <a:lnTo>
                    <a:pt x="272" y="168"/>
                  </a:lnTo>
                  <a:lnTo>
                    <a:pt x="176" y="172"/>
                  </a:lnTo>
                  <a:lnTo>
                    <a:pt x="176" y="172"/>
                  </a:lnTo>
                  <a:lnTo>
                    <a:pt x="136" y="170"/>
                  </a:lnTo>
                  <a:lnTo>
                    <a:pt x="160" y="42"/>
                  </a:lnTo>
                  <a:lnTo>
                    <a:pt x="192" y="42"/>
                  </a:lnTo>
                  <a:lnTo>
                    <a:pt x="192" y="42"/>
                  </a:lnTo>
                  <a:lnTo>
                    <a:pt x="242" y="44"/>
                  </a:lnTo>
                  <a:lnTo>
                    <a:pt x="296" y="50"/>
                  </a:lnTo>
                  <a:lnTo>
                    <a:pt x="296" y="50"/>
                  </a:lnTo>
                  <a:lnTo>
                    <a:pt x="296" y="36"/>
                  </a:lnTo>
                  <a:lnTo>
                    <a:pt x="298" y="24"/>
                  </a:lnTo>
                  <a:lnTo>
                    <a:pt x="302" y="10"/>
                  </a:lnTo>
                  <a:lnTo>
                    <a:pt x="306" y="0"/>
                  </a:lnTo>
                  <a:lnTo>
                    <a:pt x="80" y="0"/>
                  </a:lnTo>
                  <a:close/>
                  <a:moveTo>
                    <a:pt x="1526" y="210"/>
                  </a:moveTo>
                  <a:lnTo>
                    <a:pt x="1526" y="210"/>
                  </a:lnTo>
                  <a:lnTo>
                    <a:pt x="1518" y="194"/>
                  </a:lnTo>
                  <a:lnTo>
                    <a:pt x="1512" y="180"/>
                  </a:lnTo>
                  <a:lnTo>
                    <a:pt x="1510" y="168"/>
                  </a:lnTo>
                  <a:lnTo>
                    <a:pt x="1508" y="156"/>
                  </a:lnTo>
                  <a:lnTo>
                    <a:pt x="1508" y="156"/>
                  </a:lnTo>
                  <a:lnTo>
                    <a:pt x="1510" y="148"/>
                  </a:lnTo>
                  <a:lnTo>
                    <a:pt x="1512" y="140"/>
                  </a:lnTo>
                  <a:lnTo>
                    <a:pt x="1514" y="132"/>
                  </a:lnTo>
                  <a:lnTo>
                    <a:pt x="1520" y="126"/>
                  </a:lnTo>
                  <a:lnTo>
                    <a:pt x="1520" y="126"/>
                  </a:lnTo>
                  <a:lnTo>
                    <a:pt x="1524" y="120"/>
                  </a:lnTo>
                  <a:lnTo>
                    <a:pt x="1532" y="116"/>
                  </a:lnTo>
                  <a:lnTo>
                    <a:pt x="1538" y="114"/>
                  </a:lnTo>
                  <a:lnTo>
                    <a:pt x="1546" y="114"/>
                  </a:lnTo>
                  <a:lnTo>
                    <a:pt x="1546" y="114"/>
                  </a:lnTo>
                  <a:lnTo>
                    <a:pt x="1556" y="116"/>
                  </a:lnTo>
                  <a:lnTo>
                    <a:pt x="1566" y="122"/>
                  </a:lnTo>
                  <a:lnTo>
                    <a:pt x="1566" y="122"/>
                  </a:lnTo>
                  <a:lnTo>
                    <a:pt x="1572" y="130"/>
                  </a:lnTo>
                  <a:lnTo>
                    <a:pt x="1574" y="140"/>
                  </a:lnTo>
                  <a:lnTo>
                    <a:pt x="1574" y="140"/>
                  </a:lnTo>
                  <a:lnTo>
                    <a:pt x="1574" y="150"/>
                  </a:lnTo>
                  <a:lnTo>
                    <a:pt x="1572" y="160"/>
                  </a:lnTo>
                  <a:lnTo>
                    <a:pt x="1568" y="168"/>
                  </a:lnTo>
                  <a:lnTo>
                    <a:pt x="1562" y="176"/>
                  </a:lnTo>
                  <a:lnTo>
                    <a:pt x="1556" y="186"/>
                  </a:lnTo>
                  <a:lnTo>
                    <a:pt x="1548" y="194"/>
                  </a:lnTo>
                  <a:lnTo>
                    <a:pt x="1526" y="210"/>
                  </a:lnTo>
                  <a:lnTo>
                    <a:pt x="1526" y="210"/>
                  </a:lnTo>
                  <a:close/>
                  <a:moveTo>
                    <a:pt x="1484" y="378"/>
                  </a:moveTo>
                  <a:lnTo>
                    <a:pt x="1484" y="378"/>
                  </a:lnTo>
                  <a:lnTo>
                    <a:pt x="1470" y="376"/>
                  </a:lnTo>
                  <a:lnTo>
                    <a:pt x="1460" y="374"/>
                  </a:lnTo>
                  <a:lnTo>
                    <a:pt x="1450" y="370"/>
                  </a:lnTo>
                  <a:lnTo>
                    <a:pt x="1442" y="364"/>
                  </a:lnTo>
                  <a:lnTo>
                    <a:pt x="1436" y="356"/>
                  </a:lnTo>
                  <a:lnTo>
                    <a:pt x="1432" y="346"/>
                  </a:lnTo>
                  <a:lnTo>
                    <a:pt x="1430" y="334"/>
                  </a:lnTo>
                  <a:lnTo>
                    <a:pt x="1428" y="322"/>
                  </a:lnTo>
                  <a:lnTo>
                    <a:pt x="1428" y="322"/>
                  </a:lnTo>
                  <a:lnTo>
                    <a:pt x="1430" y="312"/>
                  </a:lnTo>
                  <a:lnTo>
                    <a:pt x="1432" y="304"/>
                  </a:lnTo>
                  <a:lnTo>
                    <a:pt x="1436" y="294"/>
                  </a:lnTo>
                  <a:lnTo>
                    <a:pt x="1444" y="284"/>
                  </a:lnTo>
                  <a:lnTo>
                    <a:pt x="1444" y="284"/>
                  </a:lnTo>
                  <a:lnTo>
                    <a:pt x="1452" y="276"/>
                  </a:lnTo>
                  <a:lnTo>
                    <a:pt x="1458" y="268"/>
                  </a:lnTo>
                  <a:lnTo>
                    <a:pt x="1468" y="262"/>
                  </a:lnTo>
                  <a:lnTo>
                    <a:pt x="1476" y="260"/>
                  </a:lnTo>
                  <a:lnTo>
                    <a:pt x="1538" y="360"/>
                  </a:lnTo>
                  <a:lnTo>
                    <a:pt x="1538" y="360"/>
                  </a:lnTo>
                  <a:lnTo>
                    <a:pt x="1522" y="368"/>
                  </a:lnTo>
                  <a:lnTo>
                    <a:pt x="1508" y="372"/>
                  </a:lnTo>
                  <a:lnTo>
                    <a:pt x="1496" y="376"/>
                  </a:lnTo>
                  <a:lnTo>
                    <a:pt x="1484" y="378"/>
                  </a:lnTo>
                  <a:lnTo>
                    <a:pt x="1484" y="378"/>
                  </a:lnTo>
                  <a:close/>
                  <a:moveTo>
                    <a:pt x="438" y="228"/>
                  </a:moveTo>
                  <a:lnTo>
                    <a:pt x="438" y="228"/>
                  </a:lnTo>
                  <a:lnTo>
                    <a:pt x="426" y="238"/>
                  </a:lnTo>
                  <a:lnTo>
                    <a:pt x="414" y="246"/>
                  </a:lnTo>
                  <a:lnTo>
                    <a:pt x="400" y="250"/>
                  </a:lnTo>
                  <a:lnTo>
                    <a:pt x="384" y="252"/>
                  </a:lnTo>
                  <a:lnTo>
                    <a:pt x="370" y="252"/>
                  </a:lnTo>
                  <a:lnTo>
                    <a:pt x="392" y="136"/>
                  </a:lnTo>
                  <a:lnTo>
                    <a:pt x="420" y="136"/>
                  </a:lnTo>
                  <a:lnTo>
                    <a:pt x="420" y="136"/>
                  </a:lnTo>
                  <a:lnTo>
                    <a:pt x="428" y="136"/>
                  </a:lnTo>
                  <a:lnTo>
                    <a:pt x="436" y="138"/>
                  </a:lnTo>
                  <a:lnTo>
                    <a:pt x="440" y="140"/>
                  </a:lnTo>
                  <a:lnTo>
                    <a:pt x="446" y="144"/>
                  </a:lnTo>
                  <a:lnTo>
                    <a:pt x="450" y="148"/>
                  </a:lnTo>
                  <a:lnTo>
                    <a:pt x="452" y="154"/>
                  </a:lnTo>
                  <a:lnTo>
                    <a:pt x="454" y="170"/>
                  </a:lnTo>
                  <a:lnTo>
                    <a:pt x="454" y="170"/>
                  </a:lnTo>
                  <a:lnTo>
                    <a:pt x="452" y="186"/>
                  </a:lnTo>
                  <a:lnTo>
                    <a:pt x="450" y="202"/>
                  </a:lnTo>
                  <a:lnTo>
                    <a:pt x="444" y="216"/>
                  </a:lnTo>
                  <a:lnTo>
                    <a:pt x="438" y="228"/>
                  </a:lnTo>
                  <a:lnTo>
                    <a:pt x="438" y="22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2" name="Freeform 26"/>
            <p:cNvSpPr>
              <a:spLocks noEditPoints="1"/>
            </p:cNvSpPr>
            <p:nvPr userDrawn="1"/>
          </p:nvSpPr>
          <p:spPr bwMode="auto">
            <a:xfrm>
              <a:off x="731" y="1041"/>
              <a:ext cx="204" cy="239"/>
            </a:xfrm>
            <a:custGeom>
              <a:avLst/>
              <a:gdLst/>
              <a:ahLst/>
              <a:cxnLst>
                <a:cxn ang="0">
                  <a:pos x="160" y="88"/>
                </a:cxn>
                <a:cxn ang="0">
                  <a:pos x="148" y="126"/>
                </a:cxn>
                <a:cxn ang="0">
                  <a:pos x="130" y="152"/>
                </a:cxn>
                <a:cxn ang="0">
                  <a:pos x="108" y="166"/>
                </a:cxn>
                <a:cxn ang="0">
                  <a:pos x="84" y="172"/>
                </a:cxn>
                <a:cxn ang="0">
                  <a:pos x="74" y="170"/>
                </a:cxn>
                <a:cxn ang="0">
                  <a:pos x="56" y="162"/>
                </a:cxn>
                <a:cxn ang="0">
                  <a:pos x="44" y="144"/>
                </a:cxn>
                <a:cxn ang="0">
                  <a:pos x="42" y="116"/>
                </a:cxn>
                <a:cxn ang="0">
                  <a:pos x="44" y="96"/>
                </a:cxn>
                <a:cxn ang="0">
                  <a:pos x="54" y="64"/>
                </a:cxn>
                <a:cxn ang="0">
                  <a:pos x="70" y="40"/>
                </a:cxn>
                <a:cxn ang="0">
                  <a:pos x="92" y="22"/>
                </a:cxn>
                <a:cxn ang="0">
                  <a:pos x="116" y="16"/>
                </a:cxn>
                <a:cxn ang="0">
                  <a:pos x="128" y="16"/>
                </a:cxn>
                <a:cxn ang="0">
                  <a:pos x="148" y="26"/>
                </a:cxn>
                <a:cxn ang="0">
                  <a:pos x="158" y="46"/>
                </a:cxn>
                <a:cxn ang="0">
                  <a:pos x="162" y="72"/>
                </a:cxn>
                <a:cxn ang="0">
                  <a:pos x="160" y="88"/>
                </a:cxn>
                <a:cxn ang="0">
                  <a:pos x="120" y="0"/>
                </a:cxn>
                <a:cxn ang="0">
                  <a:pos x="78" y="8"/>
                </a:cxn>
                <a:cxn ang="0">
                  <a:pos x="42" y="28"/>
                </a:cxn>
                <a:cxn ang="0">
                  <a:pos x="16" y="58"/>
                </a:cxn>
                <a:cxn ang="0">
                  <a:pos x="2" y="94"/>
                </a:cxn>
                <a:cxn ang="0">
                  <a:pos x="0" y="116"/>
                </a:cxn>
                <a:cxn ang="0">
                  <a:pos x="8" y="152"/>
                </a:cxn>
                <a:cxn ang="0">
                  <a:pos x="30" y="176"/>
                </a:cxn>
                <a:cxn ang="0">
                  <a:pos x="62" y="186"/>
                </a:cxn>
                <a:cxn ang="0">
                  <a:pos x="80" y="188"/>
                </a:cxn>
                <a:cxn ang="0">
                  <a:pos x="138" y="238"/>
                </a:cxn>
                <a:cxn ang="0">
                  <a:pos x="160" y="228"/>
                </a:cxn>
                <a:cxn ang="0">
                  <a:pos x="178" y="224"/>
                </a:cxn>
                <a:cxn ang="0">
                  <a:pos x="150" y="206"/>
                </a:cxn>
                <a:cxn ang="0">
                  <a:pos x="118" y="184"/>
                </a:cxn>
                <a:cxn ang="0">
                  <a:pos x="148" y="170"/>
                </a:cxn>
                <a:cxn ang="0">
                  <a:pos x="174" y="148"/>
                </a:cxn>
                <a:cxn ang="0">
                  <a:pos x="192" y="124"/>
                </a:cxn>
                <a:cxn ang="0">
                  <a:pos x="202" y="94"/>
                </a:cxn>
                <a:cxn ang="0">
                  <a:pos x="204" y="72"/>
                </a:cxn>
                <a:cxn ang="0">
                  <a:pos x="196" y="36"/>
                </a:cxn>
                <a:cxn ang="0">
                  <a:pos x="174" y="14"/>
                </a:cxn>
                <a:cxn ang="0">
                  <a:pos x="140" y="2"/>
                </a:cxn>
                <a:cxn ang="0">
                  <a:pos x="120" y="0"/>
                </a:cxn>
              </a:cxnLst>
              <a:rect l="0" t="0" r="r" b="b"/>
              <a:pathLst>
                <a:path w="204" h="238">
                  <a:moveTo>
                    <a:pt x="160" y="88"/>
                  </a:moveTo>
                  <a:lnTo>
                    <a:pt x="160" y="88"/>
                  </a:lnTo>
                  <a:lnTo>
                    <a:pt x="154" y="108"/>
                  </a:lnTo>
                  <a:lnTo>
                    <a:pt x="148" y="126"/>
                  </a:lnTo>
                  <a:lnTo>
                    <a:pt x="140" y="140"/>
                  </a:lnTo>
                  <a:lnTo>
                    <a:pt x="130" y="152"/>
                  </a:lnTo>
                  <a:lnTo>
                    <a:pt x="120" y="160"/>
                  </a:lnTo>
                  <a:lnTo>
                    <a:pt x="108" y="166"/>
                  </a:lnTo>
                  <a:lnTo>
                    <a:pt x="96" y="170"/>
                  </a:lnTo>
                  <a:lnTo>
                    <a:pt x="84" y="172"/>
                  </a:lnTo>
                  <a:lnTo>
                    <a:pt x="84" y="172"/>
                  </a:lnTo>
                  <a:lnTo>
                    <a:pt x="74" y="170"/>
                  </a:lnTo>
                  <a:lnTo>
                    <a:pt x="64" y="168"/>
                  </a:lnTo>
                  <a:lnTo>
                    <a:pt x="56" y="162"/>
                  </a:lnTo>
                  <a:lnTo>
                    <a:pt x="50" y="156"/>
                  </a:lnTo>
                  <a:lnTo>
                    <a:pt x="44" y="144"/>
                  </a:lnTo>
                  <a:lnTo>
                    <a:pt x="42" y="132"/>
                  </a:lnTo>
                  <a:lnTo>
                    <a:pt x="42" y="116"/>
                  </a:lnTo>
                  <a:lnTo>
                    <a:pt x="44" y="96"/>
                  </a:lnTo>
                  <a:lnTo>
                    <a:pt x="44" y="96"/>
                  </a:lnTo>
                  <a:lnTo>
                    <a:pt x="48" y="80"/>
                  </a:lnTo>
                  <a:lnTo>
                    <a:pt x="54" y="64"/>
                  </a:lnTo>
                  <a:lnTo>
                    <a:pt x="62" y="52"/>
                  </a:lnTo>
                  <a:lnTo>
                    <a:pt x="70" y="40"/>
                  </a:lnTo>
                  <a:lnTo>
                    <a:pt x="80" y="30"/>
                  </a:lnTo>
                  <a:lnTo>
                    <a:pt x="92" y="22"/>
                  </a:lnTo>
                  <a:lnTo>
                    <a:pt x="104" y="16"/>
                  </a:lnTo>
                  <a:lnTo>
                    <a:pt x="116" y="16"/>
                  </a:lnTo>
                  <a:lnTo>
                    <a:pt x="116" y="16"/>
                  </a:lnTo>
                  <a:lnTo>
                    <a:pt x="128" y="16"/>
                  </a:lnTo>
                  <a:lnTo>
                    <a:pt x="140" y="20"/>
                  </a:lnTo>
                  <a:lnTo>
                    <a:pt x="148" y="26"/>
                  </a:lnTo>
                  <a:lnTo>
                    <a:pt x="154" y="34"/>
                  </a:lnTo>
                  <a:lnTo>
                    <a:pt x="158" y="46"/>
                  </a:lnTo>
                  <a:lnTo>
                    <a:pt x="162" y="58"/>
                  </a:lnTo>
                  <a:lnTo>
                    <a:pt x="162" y="72"/>
                  </a:lnTo>
                  <a:lnTo>
                    <a:pt x="160" y="88"/>
                  </a:lnTo>
                  <a:lnTo>
                    <a:pt x="160" y="88"/>
                  </a:lnTo>
                  <a:close/>
                  <a:moveTo>
                    <a:pt x="120" y="0"/>
                  </a:moveTo>
                  <a:lnTo>
                    <a:pt x="120" y="0"/>
                  </a:lnTo>
                  <a:lnTo>
                    <a:pt x="98" y="2"/>
                  </a:lnTo>
                  <a:lnTo>
                    <a:pt x="78" y="8"/>
                  </a:lnTo>
                  <a:lnTo>
                    <a:pt x="58" y="16"/>
                  </a:lnTo>
                  <a:lnTo>
                    <a:pt x="42" y="28"/>
                  </a:lnTo>
                  <a:lnTo>
                    <a:pt x="28" y="42"/>
                  </a:lnTo>
                  <a:lnTo>
                    <a:pt x="16" y="58"/>
                  </a:lnTo>
                  <a:lnTo>
                    <a:pt x="8" y="76"/>
                  </a:lnTo>
                  <a:lnTo>
                    <a:pt x="2" y="94"/>
                  </a:lnTo>
                  <a:lnTo>
                    <a:pt x="2" y="94"/>
                  </a:lnTo>
                  <a:lnTo>
                    <a:pt x="0" y="116"/>
                  </a:lnTo>
                  <a:lnTo>
                    <a:pt x="2" y="136"/>
                  </a:lnTo>
                  <a:lnTo>
                    <a:pt x="8" y="152"/>
                  </a:lnTo>
                  <a:lnTo>
                    <a:pt x="16" y="166"/>
                  </a:lnTo>
                  <a:lnTo>
                    <a:pt x="30" y="176"/>
                  </a:lnTo>
                  <a:lnTo>
                    <a:pt x="44" y="182"/>
                  </a:lnTo>
                  <a:lnTo>
                    <a:pt x="62" y="186"/>
                  </a:lnTo>
                  <a:lnTo>
                    <a:pt x="80" y="188"/>
                  </a:lnTo>
                  <a:lnTo>
                    <a:pt x="80" y="188"/>
                  </a:lnTo>
                  <a:lnTo>
                    <a:pt x="112" y="214"/>
                  </a:lnTo>
                  <a:lnTo>
                    <a:pt x="138" y="238"/>
                  </a:lnTo>
                  <a:lnTo>
                    <a:pt x="138" y="238"/>
                  </a:lnTo>
                  <a:lnTo>
                    <a:pt x="160" y="228"/>
                  </a:lnTo>
                  <a:lnTo>
                    <a:pt x="168" y="226"/>
                  </a:lnTo>
                  <a:lnTo>
                    <a:pt x="178" y="224"/>
                  </a:lnTo>
                  <a:lnTo>
                    <a:pt x="178" y="224"/>
                  </a:lnTo>
                  <a:lnTo>
                    <a:pt x="150" y="206"/>
                  </a:lnTo>
                  <a:lnTo>
                    <a:pt x="118" y="184"/>
                  </a:lnTo>
                  <a:lnTo>
                    <a:pt x="118" y="184"/>
                  </a:lnTo>
                  <a:lnTo>
                    <a:pt x="134" y="178"/>
                  </a:lnTo>
                  <a:lnTo>
                    <a:pt x="148" y="170"/>
                  </a:lnTo>
                  <a:lnTo>
                    <a:pt x="162" y="160"/>
                  </a:lnTo>
                  <a:lnTo>
                    <a:pt x="174" y="148"/>
                  </a:lnTo>
                  <a:lnTo>
                    <a:pt x="184" y="136"/>
                  </a:lnTo>
                  <a:lnTo>
                    <a:pt x="192" y="124"/>
                  </a:lnTo>
                  <a:lnTo>
                    <a:pt x="198" y="110"/>
                  </a:lnTo>
                  <a:lnTo>
                    <a:pt x="202" y="94"/>
                  </a:lnTo>
                  <a:lnTo>
                    <a:pt x="202" y="94"/>
                  </a:lnTo>
                  <a:lnTo>
                    <a:pt x="204" y="72"/>
                  </a:lnTo>
                  <a:lnTo>
                    <a:pt x="202" y="52"/>
                  </a:lnTo>
                  <a:lnTo>
                    <a:pt x="196" y="36"/>
                  </a:lnTo>
                  <a:lnTo>
                    <a:pt x="186" y="24"/>
                  </a:lnTo>
                  <a:lnTo>
                    <a:pt x="174" y="14"/>
                  </a:lnTo>
                  <a:lnTo>
                    <a:pt x="158" y="6"/>
                  </a:lnTo>
                  <a:lnTo>
                    <a:pt x="140" y="2"/>
                  </a:lnTo>
                  <a:lnTo>
                    <a:pt x="120" y="0"/>
                  </a:lnTo>
                  <a:lnTo>
                    <a:pt x="120"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3" name="Freeform 27"/>
            <p:cNvSpPr>
              <a:spLocks/>
            </p:cNvSpPr>
            <p:nvPr userDrawn="1"/>
          </p:nvSpPr>
          <p:spPr bwMode="auto">
            <a:xfrm>
              <a:off x="947" y="1101"/>
              <a:ext cx="136" cy="132"/>
            </a:xfrm>
            <a:custGeom>
              <a:avLst/>
              <a:gdLst/>
              <a:ahLst/>
              <a:cxnLst>
                <a:cxn ang="0">
                  <a:pos x="78" y="106"/>
                </a:cxn>
                <a:cxn ang="0">
                  <a:pos x="78" y="106"/>
                </a:cxn>
                <a:cxn ang="0">
                  <a:pos x="78" y="106"/>
                </a:cxn>
                <a:cxn ang="0">
                  <a:pos x="68" y="116"/>
                </a:cxn>
                <a:cxn ang="0">
                  <a:pos x="58" y="124"/>
                </a:cxn>
                <a:cxn ang="0">
                  <a:pos x="46" y="128"/>
                </a:cxn>
                <a:cxn ang="0">
                  <a:pos x="34" y="130"/>
                </a:cxn>
                <a:cxn ang="0">
                  <a:pos x="34" y="130"/>
                </a:cxn>
                <a:cxn ang="0">
                  <a:pos x="24" y="130"/>
                </a:cxn>
                <a:cxn ang="0">
                  <a:pos x="16" y="128"/>
                </a:cxn>
                <a:cxn ang="0">
                  <a:pos x="10" y="124"/>
                </a:cxn>
                <a:cxn ang="0">
                  <a:pos x="6" y="118"/>
                </a:cxn>
                <a:cxn ang="0">
                  <a:pos x="2" y="112"/>
                </a:cxn>
                <a:cxn ang="0">
                  <a:pos x="0" y="104"/>
                </a:cxn>
                <a:cxn ang="0">
                  <a:pos x="0" y="94"/>
                </a:cxn>
                <a:cxn ang="0">
                  <a:pos x="2" y="82"/>
                </a:cxn>
                <a:cxn ang="0">
                  <a:pos x="2" y="82"/>
                </a:cxn>
                <a:cxn ang="0">
                  <a:pos x="12" y="38"/>
                </a:cxn>
                <a:cxn ang="0">
                  <a:pos x="12" y="38"/>
                </a:cxn>
                <a:cxn ang="0">
                  <a:pos x="18" y="0"/>
                </a:cxn>
                <a:cxn ang="0">
                  <a:pos x="18" y="0"/>
                </a:cxn>
                <a:cxn ang="0">
                  <a:pos x="38" y="2"/>
                </a:cxn>
                <a:cxn ang="0">
                  <a:pos x="38" y="2"/>
                </a:cxn>
                <a:cxn ang="0">
                  <a:pos x="56" y="0"/>
                </a:cxn>
                <a:cxn ang="0">
                  <a:pos x="56" y="0"/>
                </a:cxn>
                <a:cxn ang="0">
                  <a:pos x="48" y="32"/>
                </a:cxn>
                <a:cxn ang="0">
                  <a:pos x="40" y="76"/>
                </a:cxn>
                <a:cxn ang="0">
                  <a:pos x="40" y="76"/>
                </a:cxn>
                <a:cxn ang="0">
                  <a:pos x="38" y="90"/>
                </a:cxn>
                <a:cxn ang="0">
                  <a:pos x="40" y="100"/>
                </a:cxn>
                <a:cxn ang="0">
                  <a:pos x="42" y="102"/>
                </a:cxn>
                <a:cxn ang="0">
                  <a:pos x="46" y="106"/>
                </a:cxn>
                <a:cxn ang="0">
                  <a:pos x="54" y="106"/>
                </a:cxn>
                <a:cxn ang="0">
                  <a:pos x="54" y="106"/>
                </a:cxn>
                <a:cxn ang="0">
                  <a:pos x="60" y="106"/>
                </a:cxn>
                <a:cxn ang="0">
                  <a:pos x="66" y="104"/>
                </a:cxn>
                <a:cxn ang="0">
                  <a:pos x="70" y="102"/>
                </a:cxn>
                <a:cxn ang="0">
                  <a:pos x="74" y="96"/>
                </a:cxn>
                <a:cxn ang="0">
                  <a:pos x="80" y="84"/>
                </a:cxn>
                <a:cxn ang="0">
                  <a:pos x="86" y="68"/>
                </a:cxn>
                <a:cxn ang="0">
                  <a:pos x="88" y="58"/>
                </a:cxn>
                <a:cxn ang="0">
                  <a:pos x="88" y="58"/>
                </a:cxn>
                <a:cxn ang="0">
                  <a:pos x="92" y="28"/>
                </a:cxn>
                <a:cxn ang="0">
                  <a:pos x="96" y="0"/>
                </a:cxn>
                <a:cxn ang="0">
                  <a:pos x="96" y="0"/>
                </a:cxn>
                <a:cxn ang="0">
                  <a:pos x="116" y="2"/>
                </a:cxn>
                <a:cxn ang="0">
                  <a:pos x="116" y="2"/>
                </a:cxn>
                <a:cxn ang="0">
                  <a:pos x="136" y="0"/>
                </a:cxn>
                <a:cxn ang="0">
                  <a:pos x="136" y="0"/>
                </a:cxn>
                <a:cxn ang="0">
                  <a:pos x="128" y="28"/>
                </a:cxn>
                <a:cxn ang="0">
                  <a:pos x="122" y="58"/>
                </a:cxn>
                <a:cxn ang="0">
                  <a:pos x="120" y="68"/>
                </a:cxn>
                <a:cxn ang="0">
                  <a:pos x="120" y="68"/>
                </a:cxn>
                <a:cxn ang="0">
                  <a:pos x="114" y="98"/>
                </a:cxn>
                <a:cxn ang="0">
                  <a:pos x="110" y="126"/>
                </a:cxn>
                <a:cxn ang="0">
                  <a:pos x="110" y="126"/>
                </a:cxn>
                <a:cxn ang="0">
                  <a:pos x="92" y="126"/>
                </a:cxn>
                <a:cxn ang="0">
                  <a:pos x="92" y="126"/>
                </a:cxn>
                <a:cxn ang="0">
                  <a:pos x="74" y="126"/>
                </a:cxn>
                <a:cxn ang="0">
                  <a:pos x="78" y="106"/>
                </a:cxn>
              </a:cxnLst>
              <a:rect l="0" t="0" r="r" b="b"/>
              <a:pathLst>
                <a:path w="136" h="130">
                  <a:moveTo>
                    <a:pt x="78" y="106"/>
                  </a:moveTo>
                  <a:lnTo>
                    <a:pt x="78" y="106"/>
                  </a:lnTo>
                  <a:lnTo>
                    <a:pt x="78" y="106"/>
                  </a:lnTo>
                  <a:lnTo>
                    <a:pt x="68" y="116"/>
                  </a:lnTo>
                  <a:lnTo>
                    <a:pt x="58" y="124"/>
                  </a:lnTo>
                  <a:lnTo>
                    <a:pt x="46" y="128"/>
                  </a:lnTo>
                  <a:lnTo>
                    <a:pt x="34" y="130"/>
                  </a:lnTo>
                  <a:lnTo>
                    <a:pt x="34" y="130"/>
                  </a:lnTo>
                  <a:lnTo>
                    <a:pt x="24" y="130"/>
                  </a:lnTo>
                  <a:lnTo>
                    <a:pt x="16" y="128"/>
                  </a:lnTo>
                  <a:lnTo>
                    <a:pt x="10" y="124"/>
                  </a:lnTo>
                  <a:lnTo>
                    <a:pt x="6" y="118"/>
                  </a:lnTo>
                  <a:lnTo>
                    <a:pt x="2" y="112"/>
                  </a:lnTo>
                  <a:lnTo>
                    <a:pt x="0" y="104"/>
                  </a:lnTo>
                  <a:lnTo>
                    <a:pt x="0" y="94"/>
                  </a:lnTo>
                  <a:lnTo>
                    <a:pt x="2" y="82"/>
                  </a:lnTo>
                  <a:lnTo>
                    <a:pt x="2" y="82"/>
                  </a:lnTo>
                  <a:lnTo>
                    <a:pt x="12" y="38"/>
                  </a:lnTo>
                  <a:lnTo>
                    <a:pt x="12" y="38"/>
                  </a:lnTo>
                  <a:lnTo>
                    <a:pt x="18" y="0"/>
                  </a:lnTo>
                  <a:lnTo>
                    <a:pt x="18" y="0"/>
                  </a:lnTo>
                  <a:lnTo>
                    <a:pt x="38" y="2"/>
                  </a:lnTo>
                  <a:lnTo>
                    <a:pt x="38" y="2"/>
                  </a:lnTo>
                  <a:lnTo>
                    <a:pt x="56" y="0"/>
                  </a:lnTo>
                  <a:lnTo>
                    <a:pt x="56" y="0"/>
                  </a:lnTo>
                  <a:lnTo>
                    <a:pt x="48" y="32"/>
                  </a:lnTo>
                  <a:lnTo>
                    <a:pt x="40" y="76"/>
                  </a:lnTo>
                  <a:lnTo>
                    <a:pt x="40" y="76"/>
                  </a:lnTo>
                  <a:lnTo>
                    <a:pt x="38" y="90"/>
                  </a:lnTo>
                  <a:lnTo>
                    <a:pt x="40" y="100"/>
                  </a:lnTo>
                  <a:lnTo>
                    <a:pt x="42" y="102"/>
                  </a:lnTo>
                  <a:lnTo>
                    <a:pt x="46" y="106"/>
                  </a:lnTo>
                  <a:lnTo>
                    <a:pt x="54" y="106"/>
                  </a:lnTo>
                  <a:lnTo>
                    <a:pt x="54" y="106"/>
                  </a:lnTo>
                  <a:lnTo>
                    <a:pt x="60" y="106"/>
                  </a:lnTo>
                  <a:lnTo>
                    <a:pt x="66" y="104"/>
                  </a:lnTo>
                  <a:lnTo>
                    <a:pt x="70" y="102"/>
                  </a:lnTo>
                  <a:lnTo>
                    <a:pt x="74" y="96"/>
                  </a:lnTo>
                  <a:lnTo>
                    <a:pt x="80" y="84"/>
                  </a:lnTo>
                  <a:lnTo>
                    <a:pt x="86" y="68"/>
                  </a:lnTo>
                  <a:lnTo>
                    <a:pt x="88" y="58"/>
                  </a:lnTo>
                  <a:lnTo>
                    <a:pt x="88" y="58"/>
                  </a:lnTo>
                  <a:lnTo>
                    <a:pt x="92" y="28"/>
                  </a:lnTo>
                  <a:lnTo>
                    <a:pt x="96" y="0"/>
                  </a:lnTo>
                  <a:lnTo>
                    <a:pt x="96" y="0"/>
                  </a:lnTo>
                  <a:lnTo>
                    <a:pt x="116" y="2"/>
                  </a:lnTo>
                  <a:lnTo>
                    <a:pt x="116" y="2"/>
                  </a:lnTo>
                  <a:lnTo>
                    <a:pt x="136" y="0"/>
                  </a:lnTo>
                  <a:lnTo>
                    <a:pt x="136" y="0"/>
                  </a:lnTo>
                  <a:lnTo>
                    <a:pt x="128" y="28"/>
                  </a:lnTo>
                  <a:lnTo>
                    <a:pt x="122" y="58"/>
                  </a:lnTo>
                  <a:lnTo>
                    <a:pt x="120" y="68"/>
                  </a:lnTo>
                  <a:lnTo>
                    <a:pt x="120" y="68"/>
                  </a:lnTo>
                  <a:lnTo>
                    <a:pt x="114" y="98"/>
                  </a:lnTo>
                  <a:lnTo>
                    <a:pt x="110" y="126"/>
                  </a:lnTo>
                  <a:lnTo>
                    <a:pt x="110" y="126"/>
                  </a:lnTo>
                  <a:lnTo>
                    <a:pt x="92" y="126"/>
                  </a:lnTo>
                  <a:lnTo>
                    <a:pt x="92" y="126"/>
                  </a:lnTo>
                  <a:lnTo>
                    <a:pt x="74" y="126"/>
                  </a:lnTo>
                  <a:lnTo>
                    <a:pt x="78" y="106"/>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4" name="Freeform 28"/>
            <p:cNvSpPr>
              <a:spLocks noEditPoints="1"/>
            </p:cNvSpPr>
            <p:nvPr userDrawn="1"/>
          </p:nvSpPr>
          <p:spPr bwMode="auto">
            <a:xfrm>
              <a:off x="1092" y="1096"/>
              <a:ext cx="119" cy="137"/>
            </a:xfrm>
            <a:custGeom>
              <a:avLst/>
              <a:gdLst/>
              <a:ahLst/>
              <a:cxnLst>
                <a:cxn ang="0">
                  <a:pos x="72" y="90"/>
                </a:cxn>
                <a:cxn ang="0">
                  <a:pos x="64" y="110"/>
                </a:cxn>
                <a:cxn ang="0">
                  <a:pos x="48" y="116"/>
                </a:cxn>
                <a:cxn ang="0">
                  <a:pos x="42" y="114"/>
                </a:cxn>
                <a:cxn ang="0">
                  <a:pos x="36" y="104"/>
                </a:cxn>
                <a:cxn ang="0">
                  <a:pos x="38" y="96"/>
                </a:cxn>
                <a:cxn ang="0">
                  <a:pos x="44" y="80"/>
                </a:cxn>
                <a:cxn ang="0">
                  <a:pos x="54" y="72"/>
                </a:cxn>
                <a:cxn ang="0">
                  <a:pos x="78" y="62"/>
                </a:cxn>
                <a:cxn ang="0">
                  <a:pos x="72" y="90"/>
                </a:cxn>
                <a:cxn ang="0">
                  <a:pos x="24" y="34"/>
                </a:cxn>
                <a:cxn ang="0">
                  <a:pos x="26" y="34"/>
                </a:cxn>
                <a:cxn ang="0">
                  <a:pos x="42" y="24"/>
                </a:cxn>
                <a:cxn ang="0">
                  <a:pos x="60" y="20"/>
                </a:cxn>
                <a:cxn ang="0">
                  <a:pos x="70" y="22"/>
                </a:cxn>
                <a:cxn ang="0">
                  <a:pos x="82" y="34"/>
                </a:cxn>
                <a:cxn ang="0">
                  <a:pos x="82" y="42"/>
                </a:cxn>
                <a:cxn ang="0">
                  <a:pos x="74" y="54"/>
                </a:cxn>
                <a:cxn ang="0">
                  <a:pos x="46" y="62"/>
                </a:cxn>
                <a:cxn ang="0">
                  <a:pos x="28" y="66"/>
                </a:cxn>
                <a:cxn ang="0">
                  <a:pos x="10" y="80"/>
                </a:cxn>
                <a:cxn ang="0">
                  <a:pos x="2" y="92"/>
                </a:cxn>
                <a:cxn ang="0">
                  <a:pos x="0" y="100"/>
                </a:cxn>
                <a:cxn ang="0">
                  <a:pos x="0" y="118"/>
                </a:cxn>
                <a:cxn ang="0">
                  <a:pos x="8" y="128"/>
                </a:cxn>
                <a:cxn ang="0">
                  <a:pos x="22" y="134"/>
                </a:cxn>
                <a:cxn ang="0">
                  <a:pos x="30" y="134"/>
                </a:cxn>
                <a:cxn ang="0">
                  <a:pos x="52" y="128"/>
                </a:cxn>
                <a:cxn ang="0">
                  <a:pos x="68" y="114"/>
                </a:cxn>
                <a:cxn ang="0">
                  <a:pos x="70" y="122"/>
                </a:cxn>
                <a:cxn ang="0">
                  <a:pos x="80" y="132"/>
                </a:cxn>
                <a:cxn ang="0">
                  <a:pos x="90" y="134"/>
                </a:cxn>
                <a:cxn ang="0">
                  <a:pos x="114" y="126"/>
                </a:cxn>
                <a:cxn ang="0">
                  <a:pos x="116" y="120"/>
                </a:cxn>
                <a:cxn ang="0">
                  <a:pos x="104" y="118"/>
                </a:cxn>
                <a:cxn ang="0">
                  <a:pos x="104" y="102"/>
                </a:cxn>
                <a:cxn ang="0">
                  <a:pos x="116" y="44"/>
                </a:cxn>
                <a:cxn ang="0">
                  <a:pos x="118" y="32"/>
                </a:cxn>
                <a:cxn ang="0">
                  <a:pos x="114" y="16"/>
                </a:cxn>
                <a:cxn ang="0">
                  <a:pos x="104" y="6"/>
                </a:cxn>
                <a:cxn ang="0">
                  <a:pos x="86" y="0"/>
                </a:cxn>
                <a:cxn ang="0">
                  <a:pos x="76" y="0"/>
                </a:cxn>
                <a:cxn ang="0">
                  <a:pos x="50" y="6"/>
                </a:cxn>
                <a:cxn ang="0">
                  <a:pos x="24" y="18"/>
                </a:cxn>
              </a:cxnLst>
              <a:rect l="0" t="0" r="r" b="b"/>
              <a:pathLst>
                <a:path w="118" h="134">
                  <a:moveTo>
                    <a:pt x="72" y="90"/>
                  </a:moveTo>
                  <a:lnTo>
                    <a:pt x="72" y="90"/>
                  </a:lnTo>
                  <a:lnTo>
                    <a:pt x="68" y="102"/>
                  </a:lnTo>
                  <a:lnTo>
                    <a:pt x="64" y="110"/>
                  </a:lnTo>
                  <a:lnTo>
                    <a:pt x="56" y="114"/>
                  </a:lnTo>
                  <a:lnTo>
                    <a:pt x="48" y="116"/>
                  </a:lnTo>
                  <a:lnTo>
                    <a:pt x="48" y="116"/>
                  </a:lnTo>
                  <a:lnTo>
                    <a:pt x="42" y="114"/>
                  </a:lnTo>
                  <a:lnTo>
                    <a:pt x="38" y="110"/>
                  </a:lnTo>
                  <a:lnTo>
                    <a:pt x="36" y="104"/>
                  </a:lnTo>
                  <a:lnTo>
                    <a:pt x="38" y="96"/>
                  </a:lnTo>
                  <a:lnTo>
                    <a:pt x="38" y="96"/>
                  </a:lnTo>
                  <a:lnTo>
                    <a:pt x="40" y="88"/>
                  </a:lnTo>
                  <a:lnTo>
                    <a:pt x="44" y="80"/>
                  </a:lnTo>
                  <a:lnTo>
                    <a:pt x="48" y="76"/>
                  </a:lnTo>
                  <a:lnTo>
                    <a:pt x="54" y="72"/>
                  </a:lnTo>
                  <a:lnTo>
                    <a:pt x="66" y="68"/>
                  </a:lnTo>
                  <a:lnTo>
                    <a:pt x="78" y="62"/>
                  </a:lnTo>
                  <a:lnTo>
                    <a:pt x="78" y="62"/>
                  </a:lnTo>
                  <a:lnTo>
                    <a:pt x="72" y="90"/>
                  </a:lnTo>
                  <a:lnTo>
                    <a:pt x="72" y="90"/>
                  </a:lnTo>
                  <a:close/>
                  <a:moveTo>
                    <a:pt x="24" y="34"/>
                  </a:moveTo>
                  <a:lnTo>
                    <a:pt x="26" y="34"/>
                  </a:lnTo>
                  <a:lnTo>
                    <a:pt x="26" y="34"/>
                  </a:lnTo>
                  <a:lnTo>
                    <a:pt x="32" y="30"/>
                  </a:lnTo>
                  <a:lnTo>
                    <a:pt x="42" y="24"/>
                  </a:lnTo>
                  <a:lnTo>
                    <a:pt x="52" y="22"/>
                  </a:lnTo>
                  <a:lnTo>
                    <a:pt x="60" y="20"/>
                  </a:lnTo>
                  <a:lnTo>
                    <a:pt x="60" y="20"/>
                  </a:lnTo>
                  <a:lnTo>
                    <a:pt x="70" y="22"/>
                  </a:lnTo>
                  <a:lnTo>
                    <a:pt x="78" y="26"/>
                  </a:lnTo>
                  <a:lnTo>
                    <a:pt x="82" y="34"/>
                  </a:lnTo>
                  <a:lnTo>
                    <a:pt x="82" y="42"/>
                  </a:lnTo>
                  <a:lnTo>
                    <a:pt x="82" y="42"/>
                  </a:lnTo>
                  <a:lnTo>
                    <a:pt x="80" y="48"/>
                  </a:lnTo>
                  <a:lnTo>
                    <a:pt x="74" y="54"/>
                  </a:lnTo>
                  <a:lnTo>
                    <a:pt x="64" y="56"/>
                  </a:lnTo>
                  <a:lnTo>
                    <a:pt x="46" y="62"/>
                  </a:lnTo>
                  <a:lnTo>
                    <a:pt x="46" y="62"/>
                  </a:lnTo>
                  <a:lnTo>
                    <a:pt x="28" y="66"/>
                  </a:lnTo>
                  <a:lnTo>
                    <a:pt x="16" y="74"/>
                  </a:lnTo>
                  <a:lnTo>
                    <a:pt x="10" y="80"/>
                  </a:lnTo>
                  <a:lnTo>
                    <a:pt x="6" y="84"/>
                  </a:lnTo>
                  <a:lnTo>
                    <a:pt x="2" y="92"/>
                  </a:lnTo>
                  <a:lnTo>
                    <a:pt x="0" y="100"/>
                  </a:lnTo>
                  <a:lnTo>
                    <a:pt x="0" y="100"/>
                  </a:lnTo>
                  <a:lnTo>
                    <a:pt x="0" y="112"/>
                  </a:lnTo>
                  <a:lnTo>
                    <a:pt x="0" y="118"/>
                  </a:lnTo>
                  <a:lnTo>
                    <a:pt x="4" y="124"/>
                  </a:lnTo>
                  <a:lnTo>
                    <a:pt x="8" y="128"/>
                  </a:lnTo>
                  <a:lnTo>
                    <a:pt x="14" y="132"/>
                  </a:lnTo>
                  <a:lnTo>
                    <a:pt x="22" y="134"/>
                  </a:lnTo>
                  <a:lnTo>
                    <a:pt x="30" y="134"/>
                  </a:lnTo>
                  <a:lnTo>
                    <a:pt x="30" y="134"/>
                  </a:lnTo>
                  <a:lnTo>
                    <a:pt x="42" y="132"/>
                  </a:lnTo>
                  <a:lnTo>
                    <a:pt x="52" y="128"/>
                  </a:lnTo>
                  <a:lnTo>
                    <a:pt x="60" y="122"/>
                  </a:lnTo>
                  <a:lnTo>
                    <a:pt x="68" y="114"/>
                  </a:lnTo>
                  <a:lnTo>
                    <a:pt x="68" y="114"/>
                  </a:lnTo>
                  <a:lnTo>
                    <a:pt x="70" y="122"/>
                  </a:lnTo>
                  <a:lnTo>
                    <a:pt x="74" y="128"/>
                  </a:lnTo>
                  <a:lnTo>
                    <a:pt x="80" y="132"/>
                  </a:lnTo>
                  <a:lnTo>
                    <a:pt x="90" y="134"/>
                  </a:lnTo>
                  <a:lnTo>
                    <a:pt x="90" y="134"/>
                  </a:lnTo>
                  <a:lnTo>
                    <a:pt x="102" y="132"/>
                  </a:lnTo>
                  <a:lnTo>
                    <a:pt x="114" y="126"/>
                  </a:lnTo>
                  <a:lnTo>
                    <a:pt x="116" y="120"/>
                  </a:lnTo>
                  <a:lnTo>
                    <a:pt x="116" y="120"/>
                  </a:lnTo>
                  <a:lnTo>
                    <a:pt x="110" y="120"/>
                  </a:lnTo>
                  <a:lnTo>
                    <a:pt x="104" y="118"/>
                  </a:lnTo>
                  <a:lnTo>
                    <a:pt x="104" y="112"/>
                  </a:lnTo>
                  <a:lnTo>
                    <a:pt x="104" y="102"/>
                  </a:lnTo>
                  <a:lnTo>
                    <a:pt x="104" y="102"/>
                  </a:lnTo>
                  <a:lnTo>
                    <a:pt x="116" y="44"/>
                  </a:lnTo>
                  <a:lnTo>
                    <a:pt x="116" y="44"/>
                  </a:lnTo>
                  <a:lnTo>
                    <a:pt x="118" y="32"/>
                  </a:lnTo>
                  <a:lnTo>
                    <a:pt x="116" y="24"/>
                  </a:lnTo>
                  <a:lnTo>
                    <a:pt x="114" y="16"/>
                  </a:lnTo>
                  <a:lnTo>
                    <a:pt x="110" y="10"/>
                  </a:lnTo>
                  <a:lnTo>
                    <a:pt x="104" y="6"/>
                  </a:lnTo>
                  <a:lnTo>
                    <a:pt x="96" y="2"/>
                  </a:lnTo>
                  <a:lnTo>
                    <a:pt x="86" y="0"/>
                  </a:lnTo>
                  <a:lnTo>
                    <a:pt x="76" y="0"/>
                  </a:lnTo>
                  <a:lnTo>
                    <a:pt x="76" y="0"/>
                  </a:lnTo>
                  <a:lnTo>
                    <a:pt x="64" y="2"/>
                  </a:lnTo>
                  <a:lnTo>
                    <a:pt x="50" y="6"/>
                  </a:lnTo>
                  <a:lnTo>
                    <a:pt x="38" y="10"/>
                  </a:lnTo>
                  <a:lnTo>
                    <a:pt x="24" y="18"/>
                  </a:lnTo>
                  <a:lnTo>
                    <a:pt x="2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5" name="Freeform 29"/>
            <p:cNvSpPr>
              <a:spLocks/>
            </p:cNvSpPr>
            <p:nvPr userDrawn="1"/>
          </p:nvSpPr>
          <p:spPr bwMode="auto">
            <a:xfrm>
              <a:off x="1232" y="1028"/>
              <a:ext cx="76" cy="201"/>
            </a:xfrm>
            <a:custGeom>
              <a:avLst/>
              <a:gdLst/>
              <a:ahLst/>
              <a:cxnLst>
                <a:cxn ang="0">
                  <a:pos x="22" y="90"/>
                </a:cxn>
                <a:cxn ang="0">
                  <a:pos x="22" y="90"/>
                </a:cxn>
                <a:cxn ang="0">
                  <a:pos x="38" y="0"/>
                </a:cxn>
                <a:cxn ang="0">
                  <a:pos x="38" y="0"/>
                </a:cxn>
                <a:cxn ang="0">
                  <a:pos x="58" y="2"/>
                </a:cxn>
                <a:cxn ang="0">
                  <a:pos x="58" y="2"/>
                </a:cxn>
                <a:cxn ang="0">
                  <a:pos x="76" y="0"/>
                </a:cxn>
                <a:cxn ang="0">
                  <a:pos x="76" y="0"/>
                </a:cxn>
                <a:cxn ang="0">
                  <a:pos x="58" y="90"/>
                </a:cxn>
                <a:cxn ang="0">
                  <a:pos x="54" y="108"/>
                </a:cxn>
                <a:cxn ang="0">
                  <a:pos x="54" y="108"/>
                </a:cxn>
                <a:cxn ang="0">
                  <a:pos x="38" y="198"/>
                </a:cxn>
                <a:cxn ang="0">
                  <a:pos x="38" y="198"/>
                </a:cxn>
                <a:cxn ang="0">
                  <a:pos x="18" y="198"/>
                </a:cxn>
                <a:cxn ang="0">
                  <a:pos x="18" y="198"/>
                </a:cxn>
                <a:cxn ang="0">
                  <a:pos x="0" y="198"/>
                </a:cxn>
                <a:cxn ang="0">
                  <a:pos x="0" y="198"/>
                </a:cxn>
                <a:cxn ang="0">
                  <a:pos x="18" y="108"/>
                </a:cxn>
                <a:cxn ang="0">
                  <a:pos x="22" y="90"/>
                </a:cxn>
              </a:cxnLst>
              <a:rect l="0" t="0" r="r" b="b"/>
              <a:pathLst>
                <a:path w="76" h="198">
                  <a:moveTo>
                    <a:pt x="22" y="90"/>
                  </a:moveTo>
                  <a:lnTo>
                    <a:pt x="22" y="90"/>
                  </a:lnTo>
                  <a:lnTo>
                    <a:pt x="38" y="0"/>
                  </a:lnTo>
                  <a:lnTo>
                    <a:pt x="38" y="0"/>
                  </a:lnTo>
                  <a:lnTo>
                    <a:pt x="58" y="2"/>
                  </a:lnTo>
                  <a:lnTo>
                    <a:pt x="58" y="2"/>
                  </a:lnTo>
                  <a:lnTo>
                    <a:pt x="76" y="0"/>
                  </a:lnTo>
                  <a:lnTo>
                    <a:pt x="76" y="0"/>
                  </a:lnTo>
                  <a:lnTo>
                    <a:pt x="58" y="90"/>
                  </a:lnTo>
                  <a:lnTo>
                    <a:pt x="54" y="108"/>
                  </a:lnTo>
                  <a:lnTo>
                    <a:pt x="54" y="108"/>
                  </a:lnTo>
                  <a:lnTo>
                    <a:pt x="38" y="198"/>
                  </a:lnTo>
                  <a:lnTo>
                    <a:pt x="38" y="198"/>
                  </a:lnTo>
                  <a:lnTo>
                    <a:pt x="18" y="198"/>
                  </a:lnTo>
                  <a:lnTo>
                    <a:pt x="18" y="198"/>
                  </a:lnTo>
                  <a:lnTo>
                    <a:pt x="0" y="198"/>
                  </a:lnTo>
                  <a:lnTo>
                    <a:pt x="0" y="198"/>
                  </a:lnTo>
                  <a:lnTo>
                    <a:pt x="18"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6" name="Freeform 30"/>
            <p:cNvSpPr>
              <a:spLocks noEditPoints="1"/>
            </p:cNvSpPr>
            <p:nvPr userDrawn="1"/>
          </p:nvSpPr>
          <p:spPr bwMode="auto">
            <a:xfrm>
              <a:off x="1308" y="1033"/>
              <a:ext cx="72" cy="196"/>
            </a:xfrm>
            <a:custGeom>
              <a:avLst/>
              <a:gdLst/>
              <a:ahLst/>
              <a:cxnLst>
                <a:cxn ang="0">
                  <a:pos x="16" y="128"/>
                </a:cxn>
                <a:cxn ang="0">
                  <a:pos x="16" y="128"/>
                </a:cxn>
                <a:cxn ang="0">
                  <a:pos x="20" y="98"/>
                </a:cxn>
                <a:cxn ang="0">
                  <a:pos x="24" y="70"/>
                </a:cxn>
                <a:cxn ang="0">
                  <a:pos x="24" y="70"/>
                </a:cxn>
                <a:cxn ang="0">
                  <a:pos x="44" y="72"/>
                </a:cxn>
                <a:cxn ang="0">
                  <a:pos x="44" y="72"/>
                </a:cxn>
                <a:cxn ang="0">
                  <a:pos x="64" y="70"/>
                </a:cxn>
                <a:cxn ang="0">
                  <a:pos x="64" y="70"/>
                </a:cxn>
                <a:cxn ang="0">
                  <a:pos x="56" y="98"/>
                </a:cxn>
                <a:cxn ang="0">
                  <a:pos x="50" y="128"/>
                </a:cxn>
                <a:cxn ang="0">
                  <a:pos x="48" y="138"/>
                </a:cxn>
                <a:cxn ang="0">
                  <a:pos x="48" y="138"/>
                </a:cxn>
                <a:cxn ang="0">
                  <a:pos x="42" y="168"/>
                </a:cxn>
                <a:cxn ang="0">
                  <a:pos x="40" y="196"/>
                </a:cxn>
                <a:cxn ang="0">
                  <a:pos x="40" y="196"/>
                </a:cxn>
                <a:cxn ang="0">
                  <a:pos x="20" y="196"/>
                </a:cxn>
                <a:cxn ang="0">
                  <a:pos x="20" y="196"/>
                </a:cxn>
                <a:cxn ang="0">
                  <a:pos x="0" y="196"/>
                </a:cxn>
                <a:cxn ang="0">
                  <a:pos x="0" y="196"/>
                </a:cxn>
                <a:cxn ang="0">
                  <a:pos x="6"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0" y="98"/>
                  </a:lnTo>
                  <a:lnTo>
                    <a:pt x="24" y="70"/>
                  </a:lnTo>
                  <a:lnTo>
                    <a:pt x="24" y="70"/>
                  </a:lnTo>
                  <a:lnTo>
                    <a:pt x="44" y="72"/>
                  </a:lnTo>
                  <a:lnTo>
                    <a:pt x="44" y="72"/>
                  </a:lnTo>
                  <a:lnTo>
                    <a:pt x="64" y="70"/>
                  </a:lnTo>
                  <a:lnTo>
                    <a:pt x="64" y="70"/>
                  </a:lnTo>
                  <a:lnTo>
                    <a:pt x="56" y="98"/>
                  </a:lnTo>
                  <a:lnTo>
                    <a:pt x="50" y="128"/>
                  </a:lnTo>
                  <a:lnTo>
                    <a:pt x="48" y="138"/>
                  </a:lnTo>
                  <a:lnTo>
                    <a:pt x="48" y="138"/>
                  </a:lnTo>
                  <a:lnTo>
                    <a:pt x="42" y="168"/>
                  </a:lnTo>
                  <a:lnTo>
                    <a:pt x="40" y="196"/>
                  </a:lnTo>
                  <a:lnTo>
                    <a:pt x="40" y="196"/>
                  </a:lnTo>
                  <a:lnTo>
                    <a:pt x="20" y="196"/>
                  </a:lnTo>
                  <a:lnTo>
                    <a:pt x="20" y="196"/>
                  </a:lnTo>
                  <a:lnTo>
                    <a:pt x="0" y="196"/>
                  </a:lnTo>
                  <a:lnTo>
                    <a:pt x="0" y="196"/>
                  </a:lnTo>
                  <a:lnTo>
                    <a:pt x="6"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7" name="Freeform 31"/>
            <p:cNvSpPr>
              <a:spLocks/>
            </p:cNvSpPr>
            <p:nvPr userDrawn="1"/>
          </p:nvSpPr>
          <p:spPr bwMode="auto">
            <a:xfrm>
              <a:off x="1397" y="1054"/>
              <a:ext cx="81" cy="179"/>
            </a:xfrm>
            <a:custGeom>
              <a:avLst/>
              <a:gdLst/>
              <a:ahLst/>
              <a:cxnLst>
                <a:cxn ang="0">
                  <a:pos x="80" y="48"/>
                </a:cxn>
                <a:cxn ang="0">
                  <a:pos x="80" y="48"/>
                </a:cxn>
                <a:cxn ang="0">
                  <a:pos x="76" y="54"/>
                </a:cxn>
                <a:cxn ang="0">
                  <a:pos x="76" y="54"/>
                </a:cxn>
                <a:cxn ang="0">
                  <a:pos x="76" y="60"/>
                </a:cxn>
                <a:cxn ang="0">
                  <a:pos x="54" y="60"/>
                </a:cxn>
                <a:cxn ang="0">
                  <a:pos x="54" y="60"/>
                </a:cxn>
                <a:cxn ang="0">
                  <a:pos x="40" y="118"/>
                </a:cxn>
                <a:cxn ang="0">
                  <a:pos x="40" y="118"/>
                </a:cxn>
                <a:cxn ang="0">
                  <a:pos x="36" y="140"/>
                </a:cxn>
                <a:cxn ang="0">
                  <a:pos x="36" y="154"/>
                </a:cxn>
                <a:cxn ang="0">
                  <a:pos x="38" y="158"/>
                </a:cxn>
                <a:cxn ang="0">
                  <a:pos x="40" y="160"/>
                </a:cxn>
                <a:cxn ang="0">
                  <a:pos x="46" y="162"/>
                </a:cxn>
                <a:cxn ang="0">
                  <a:pos x="46" y="162"/>
                </a:cxn>
                <a:cxn ang="0">
                  <a:pos x="54" y="160"/>
                </a:cxn>
                <a:cxn ang="0">
                  <a:pos x="60" y="158"/>
                </a:cxn>
                <a:cxn ang="0">
                  <a:pos x="58" y="170"/>
                </a:cxn>
                <a:cxn ang="0">
                  <a:pos x="58" y="170"/>
                </a:cxn>
                <a:cxn ang="0">
                  <a:pos x="44" y="174"/>
                </a:cxn>
                <a:cxn ang="0">
                  <a:pos x="28" y="176"/>
                </a:cxn>
                <a:cxn ang="0">
                  <a:pos x="28" y="176"/>
                </a:cxn>
                <a:cxn ang="0">
                  <a:pos x="20" y="176"/>
                </a:cxn>
                <a:cxn ang="0">
                  <a:pos x="14" y="174"/>
                </a:cxn>
                <a:cxn ang="0">
                  <a:pos x="8" y="170"/>
                </a:cxn>
                <a:cxn ang="0">
                  <a:pos x="4" y="166"/>
                </a:cxn>
                <a:cxn ang="0">
                  <a:pos x="2" y="160"/>
                </a:cxn>
                <a:cxn ang="0">
                  <a:pos x="0" y="152"/>
                </a:cxn>
                <a:cxn ang="0">
                  <a:pos x="0" y="144"/>
                </a:cxn>
                <a:cxn ang="0">
                  <a:pos x="2" y="136"/>
                </a:cxn>
                <a:cxn ang="0">
                  <a:pos x="2" y="136"/>
                </a:cxn>
                <a:cxn ang="0">
                  <a:pos x="18" y="60"/>
                </a:cxn>
                <a:cxn ang="0">
                  <a:pos x="0" y="60"/>
                </a:cxn>
                <a:cxn ang="0">
                  <a:pos x="0" y="60"/>
                </a:cxn>
                <a:cxn ang="0">
                  <a:pos x="2" y="54"/>
                </a:cxn>
                <a:cxn ang="0">
                  <a:pos x="2" y="54"/>
                </a:cxn>
                <a:cxn ang="0">
                  <a:pos x="2" y="48"/>
                </a:cxn>
                <a:cxn ang="0">
                  <a:pos x="20" y="48"/>
                </a:cxn>
                <a:cxn ang="0">
                  <a:pos x="20"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6" y="54"/>
                  </a:lnTo>
                  <a:lnTo>
                    <a:pt x="76" y="54"/>
                  </a:lnTo>
                  <a:lnTo>
                    <a:pt x="76" y="60"/>
                  </a:lnTo>
                  <a:lnTo>
                    <a:pt x="54" y="60"/>
                  </a:lnTo>
                  <a:lnTo>
                    <a:pt x="54" y="60"/>
                  </a:lnTo>
                  <a:lnTo>
                    <a:pt x="40" y="118"/>
                  </a:lnTo>
                  <a:lnTo>
                    <a:pt x="40" y="118"/>
                  </a:lnTo>
                  <a:lnTo>
                    <a:pt x="36" y="140"/>
                  </a:lnTo>
                  <a:lnTo>
                    <a:pt x="36" y="154"/>
                  </a:lnTo>
                  <a:lnTo>
                    <a:pt x="38" y="158"/>
                  </a:lnTo>
                  <a:lnTo>
                    <a:pt x="40" y="160"/>
                  </a:lnTo>
                  <a:lnTo>
                    <a:pt x="46" y="162"/>
                  </a:lnTo>
                  <a:lnTo>
                    <a:pt x="46" y="162"/>
                  </a:lnTo>
                  <a:lnTo>
                    <a:pt x="54" y="160"/>
                  </a:lnTo>
                  <a:lnTo>
                    <a:pt x="60" y="158"/>
                  </a:lnTo>
                  <a:lnTo>
                    <a:pt x="58" y="170"/>
                  </a:lnTo>
                  <a:lnTo>
                    <a:pt x="58" y="170"/>
                  </a:lnTo>
                  <a:lnTo>
                    <a:pt x="44" y="174"/>
                  </a:lnTo>
                  <a:lnTo>
                    <a:pt x="28" y="176"/>
                  </a:lnTo>
                  <a:lnTo>
                    <a:pt x="28" y="176"/>
                  </a:lnTo>
                  <a:lnTo>
                    <a:pt x="20" y="176"/>
                  </a:lnTo>
                  <a:lnTo>
                    <a:pt x="14" y="174"/>
                  </a:lnTo>
                  <a:lnTo>
                    <a:pt x="8" y="170"/>
                  </a:lnTo>
                  <a:lnTo>
                    <a:pt x="4" y="166"/>
                  </a:lnTo>
                  <a:lnTo>
                    <a:pt x="2" y="160"/>
                  </a:lnTo>
                  <a:lnTo>
                    <a:pt x="0" y="152"/>
                  </a:lnTo>
                  <a:lnTo>
                    <a:pt x="0" y="144"/>
                  </a:lnTo>
                  <a:lnTo>
                    <a:pt x="2" y="136"/>
                  </a:lnTo>
                  <a:lnTo>
                    <a:pt x="2" y="136"/>
                  </a:lnTo>
                  <a:lnTo>
                    <a:pt x="18" y="60"/>
                  </a:lnTo>
                  <a:lnTo>
                    <a:pt x="0" y="60"/>
                  </a:lnTo>
                  <a:lnTo>
                    <a:pt x="0" y="60"/>
                  </a:lnTo>
                  <a:lnTo>
                    <a:pt x="2" y="54"/>
                  </a:lnTo>
                  <a:lnTo>
                    <a:pt x="2" y="54"/>
                  </a:lnTo>
                  <a:lnTo>
                    <a:pt x="2" y="48"/>
                  </a:lnTo>
                  <a:lnTo>
                    <a:pt x="20" y="48"/>
                  </a:lnTo>
                  <a:lnTo>
                    <a:pt x="20"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8" name="Freeform 32"/>
            <p:cNvSpPr>
              <a:spLocks/>
            </p:cNvSpPr>
            <p:nvPr userDrawn="1"/>
          </p:nvSpPr>
          <p:spPr bwMode="auto">
            <a:xfrm>
              <a:off x="1470" y="1101"/>
              <a:ext cx="144" cy="196"/>
            </a:xfrm>
            <a:custGeom>
              <a:avLst/>
              <a:gdLst/>
              <a:ahLst/>
              <a:cxnLst>
                <a:cxn ang="0">
                  <a:pos x="118" y="0"/>
                </a:cxn>
                <a:cxn ang="0">
                  <a:pos x="118" y="0"/>
                </a:cxn>
                <a:cxn ang="0">
                  <a:pos x="128" y="2"/>
                </a:cxn>
                <a:cxn ang="0">
                  <a:pos x="128" y="2"/>
                </a:cxn>
                <a:cxn ang="0">
                  <a:pos x="142" y="0"/>
                </a:cxn>
                <a:cxn ang="0">
                  <a:pos x="142" y="0"/>
                </a:cxn>
                <a:cxn ang="0">
                  <a:pos x="94" y="78"/>
                </a:cxn>
                <a:cxn ang="0">
                  <a:pos x="56"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2" y="82"/>
                </a:cxn>
                <a:cxn ang="0">
                  <a:pos x="72"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6"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2" y="82"/>
                  </a:lnTo>
                  <a:lnTo>
                    <a:pt x="72"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69" name="Freeform 33"/>
            <p:cNvSpPr>
              <a:spLocks/>
            </p:cNvSpPr>
            <p:nvPr userDrawn="1"/>
          </p:nvSpPr>
          <p:spPr bwMode="auto">
            <a:xfrm>
              <a:off x="1652" y="1045"/>
              <a:ext cx="81" cy="183"/>
            </a:xfrm>
            <a:custGeom>
              <a:avLst/>
              <a:gdLst/>
              <a:ahLst/>
              <a:cxnLst>
                <a:cxn ang="0">
                  <a:pos x="22" y="72"/>
                </a:cxn>
                <a:cxn ang="0">
                  <a:pos x="22" y="72"/>
                </a:cxn>
                <a:cxn ang="0">
                  <a:pos x="30" y="34"/>
                </a:cxn>
                <a:cxn ang="0">
                  <a:pos x="34" y="0"/>
                </a:cxn>
                <a:cxn ang="0">
                  <a:pos x="34" y="0"/>
                </a:cxn>
                <a:cxn ang="0">
                  <a:pos x="56" y="2"/>
                </a:cxn>
                <a:cxn ang="0">
                  <a:pos x="56" y="2"/>
                </a:cxn>
                <a:cxn ang="0">
                  <a:pos x="78" y="0"/>
                </a:cxn>
                <a:cxn ang="0">
                  <a:pos x="78" y="0"/>
                </a:cxn>
                <a:cxn ang="0">
                  <a:pos x="70" y="34"/>
                </a:cxn>
                <a:cxn ang="0">
                  <a:pos x="62" y="72"/>
                </a:cxn>
                <a:cxn ang="0">
                  <a:pos x="54" y="108"/>
                </a:cxn>
                <a:cxn ang="0">
                  <a:pos x="54" y="108"/>
                </a:cxn>
                <a:cxn ang="0">
                  <a:pos x="48" y="146"/>
                </a:cxn>
                <a:cxn ang="0">
                  <a:pos x="42" y="180"/>
                </a:cxn>
                <a:cxn ang="0">
                  <a:pos x="42" y="180"/>
                </a:cxn>
                <a:cxn ang="0">
                  <a:pos x="22" y="180"/>
                </a:cxn>
                <a:cxn ang="0">
                  <a:pos x="22" y="180"/>
                </a:cxn>
                <a:cxn ang="0">
                  <a:pos x="0" y="180"/>
                </a:cxn>
                <a:cxn ang="0">
                  <a:pos x="0" y="180"/>
                </a:cxn>
                <a:cxn ang="0">
                  <a:pos x="8" y="146"/>
                </a:cxn>
                <a:cxn ang="0">
                  <a:pos x="16" y="108"/>
                </a:cxn>
                <a:cxn ang="0">
                  <a:pos x="22" y="72"/>
                </a:cxn>
              </a:cxnLst>
              <a:rect l="0" t="0" r="r" b="b"/>
              <a:pathLst>
                <a:path w="78" h="180">
                  <a:moveTo>
                    <a:pt x="22" y="72"/>
                  </a:moveTo>
                  <a:lnTo>
                    <a:pt x="22" y="72"/>
                  </a:lnTo>
                  <a:lnTo>
                    <a:pt x="30" y="34"/>
                  </a:lnTo>
                  <a:lnTo>
                    <a:pt x="34" y="0"/>
                  </a:lnTo>
                  <a:lnTo>
                    <a:pt x="34" y="0"/>
                  </a:lnTo>
                  <a:lnTo>
                    <a:pt x="56" y="2"/>
                  </a:lnTo>
                  <a:lnTo>
                    <a:pt x="56" y="2"/>
                  </a:lnTo>
                  <a:lnTo>
                    <a:pt x="78" y="0"/>
                  </a:lnTo>
                  <a:lnTo>
                    <a:pt x="78" y="0"/>
                  </a:lnTo>
                  <a:lnTo>
                    <a:pt x="70" y="34"/>
                  </a:lnTo>
                  <a:lnTo>
                    <a:pt x="62" y="72"/>
                  </a:lnTo>
                  <a:lnTo>
                    <a:pt x="54" y="108"/>
                  </a:lnTo>
                  <a:lnTo>
                    <a:pt x="54" y="108"/>
                  </a:lnTo>
                  <a:lnTo>
                    <a:pt x="48" y="146"/>
                  </a:lnTo>
                  <a:lnTo>
                    <a:pt x="42" y="180"/>
                  </a:lnTo>
                  <a:lnTo>
                    <a:pt x="42" y="180"/>
                  </a:lnTo>
                  <a:lnTo>
                    <a:pt x="22" y="180"/>
                  </a:lnTo>
                  <a:lnTo>
                    <a:pt x="22"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0" name="Freeform 34"/>
            <p:cNvSpPr>
              <a:spLocks/>
            </p:cNvSpPr>
            <p:nvPr userDrawn="1"/>
          </p:nvSpPr>
          <p:spPr bwMode="auto">
            <a:xfrm>
              <a:off x="1729" y="1096"/>
              <a:ext cx="136" cy="132"/>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0" y="24"/>
                </a:cxn>
                <a:cxn ang="0">
                  <a:pos x="80"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0"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0" y="24"/>
                  </a:lnTo>
                  <a:lnTo>
                    <a:pt x="80"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0"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1" name="Freeform 35"/>
            <p:cNvSpPr>
              <a:spLocks/>
            </p:cNvSpPr>
            <p:nvPr userDrawn="1"/>
          </p:nvSpPr>
          <p:spPr bwMode="auto">
            <a:xfrm>
              <a:off x="1937" y="1045"/>
              <a:ext cx="136" cy="183"/>
            </a:xfrm>
            <a:custGeom>
              <a:avLst/>
              <a:gdLst/>
              <a:ahLst/>
              <a:cxnLst>
                <a:cxn ang="0">
                  <a:pos x="22" y="72"/>
                </a:cxn>
                <a:cxn ang="0">
                  <a:pos x="22" y="72"/>
                </a:cxn>
                <a:cxn ang="0">
                  <a:pos x="30" y="34"/>
                </a:cxn>
                <a:cxn ang="0">
                  <a:pos x="34" y="0"/>
                </a:cxn>
                <a:cxn ang="0">
                  <a:pos x="34" y="0"/>
                </a:cxn>
                <a:cxn ang="0">
                  <a:pos x="82" y="2"/>
                </a:cxn>
                <a:cxn ang="0">
                  <a:pos x="82" y="2"/>
                </a:cxn>
                <a:cxn ang="0">
                  <a:pos x="136" y="0"/>
                </a:cxn>
                <a:cxn ang="0">
                  <a:pos x="136" y="0"/>
                </a:cxn>
                <a:cxn ang="0">
                  <a:pos x="134" y="10"/>
                </a:cxn>
                <a:cxn ang="0">
                  <a:pos x="134" y="10"/>
                </a:cxn>
                <a:cxn ang="0">
                  <a:pos x="132" y="22"/>
                </a:cxn>
                <a:cxn ang="0">
                  <a:pos x="132" y="22"/>
                </a:cxn>
                <a:cxn ang="0">
                  <a:pos x="74" y="20"/>
                </a:cxn>
                <a:cxn ang="0">
                  <a:pos x="74" y="20"/>
                </a:cxn>
                <a:cxn ang="0">
                  <a:pos x="66" y="48"/>
                </a:cxn>
                <a:cxn ang="0">
                  <a:pos x="60" y="76"/>
                </a:cxn>
                <a:cxn ang="0">
                  <a:pos x="60" y="76"/>
                </a:cxn>
                <a:cxn ang="0">
                  <a:pos x="120" y="74"/>
                </a:cxn>
                <a:cxn ang="0">
                  <a:pos x="120" y="74"/>
                </a:cxn>
                <a:cxn ang="0">
                  <a:pos x="118" y="86"/>
                </a:cxn>
                <a:cxn ang="0">
                  <a:pos x="118" y="86"/>
                </a:cxn>
                <a:cxn ang="0">
                  <a:pos x="116" y="98"/>
                </a:cxn>
                <a:cxn ang="0">
                  <a:pos x="116" y="98"/>
                </a:cxn>
                <a:cxn ang="0">
                  <a:pos x="88" y="96"/>
                </a:cxn>
                <a:cxn ang="0">
                  <a:pos x="58" y="94"/>
                </a:cxn>
                <a:cxn ang="0">
                  <a:pos x="58" y="94"/>
                </a:cxn>
                <a:cxn ang="0">
                  <a:pos x="50" y="128"/>
                </a:cxn>
                <a:cxn ang="0">
                  <a:pos x="50" y="128"/>
                </a:cxn>
                <a:cxn ang="0">
                  <a:pos x="46" y="160"/>
                </a:cxn>
                <a:cxn ang="0">
                  <a:pos x="46" y="160"/>
                </a:cxn>
                <a:cxn ang="0">
                  <a:pos x="76" y="160"/>
                </a:cxn>
                <a:cxn ang="0">
                  <a:pos x="106" y="158"/>
                </a:cxn>
                <a:cxn ang="0">
                  <a:pos x="106" y="158"/>
                </a:cxn>
                <a:cxn ang="0">
                  <a:pos x="102" y="170"/>
                </a:cxn>
                <a:cxn ang="0">
                  <a:pos x="102" y="170"/>
                </a:cxn>
                <a:cxn ang="0">
                  <a:pos x="102" y="180"/>
                </a:cxn>
                <a:cxn ang="0">
                  <a:pos x="102" y="180"/>
                </a:cxn>
                <a:cxn ang="0">
                  <a:pos x="56" y="180"/>
                </a:cxn>
                <a:cxn ang="0">
                  <a:pos x="56" y="180"/>
                </a:cxn>
                <a:cxn ang="0">
                  <a:pos x="14" y="180"/>
                </a:cxn>
                <a:cxn ang="0">
                  <a:pos x="0" y="180"/>
                </a:cxn>
                <a:cxn ang="0">
                  <a:pos x="0" y="180"/>
                </a:cxn>
                <a:cxn ang="0">
                  <a:pos x="8" y="146"/>
                </a:cxn>
                <a:cxn ang="0">
                  <a:pos x="16" y="108"/>
                </a:cxn>
                <a:cxn ang="0">
                  <a:pos x="22" y="72"/>
                </a:cxn>
              </a:cxnLst>
              <a:rect l="0" t="0" r="r" b="b"/>
              <a:pathLst>
                <a:path w="136" h="180">
                  <a:moveTo>
                    <a:pt x="22" y="72"/>
                  </a:moveTo>
                  <a:lnTo>
                    <a:pt x="22" y="72"/>
                  </a:lnTo>
                  <a:lnTo>
                    <a:pt x="30" y="34"/>
                  </a:lnTo>
                  <a:lnTo>
                    <a:pt x="34" y="0"/>
                  </a:lnTo>
                  <a:lnTo>
                    <a:pt x="34" y="0"/>
                  </a:lnTo>
                  <a:lnTo>
                    <a:pt x="82" y="2"/>
                  </a:lnTo>
                  <a:lnTo>
                    <a:pt x="82" y="2"/>
                  </a:lnTo>
                  <a:lnTo>
                    <a:pt x="136" y="0"/>
                  </a:lnTo>
                  <a:lnTo>
                    <a:pt x="136" y="0"/>
                  </a:lnTo>
                  <a:lnTo>
                    <a:pt x="134" y="10"/>
                  </a:lnTo>
                  <a:lnTo>
                    <a:pt x="134" y="10"/>
                  </a:lnTo>
                  <a:lnTo>
                    <a:pt x="132" y="22"/>
                  </a:lnTo>
                  <a:lnTo>
                    <a:pt x="132" y="22"/>
                  </a:lnTo>
                  <a:lnTo>
                    <a:pt x="74" y="20"/>
                  </a:lnTo>
                  <a:lnTo>
                    <a:pt x="74" y="20"/>
                  </a:lnTo>
                  <a:lnTo>
                    <a:pt x="66" y="48"/>
                  </a:lnTo>
                  <a:lnTo>
                    <a:pt x="60" y="76"/>
                  </a:lnTo>
                  <a:lnTo>
                    <a:pt x="60" y="76"/>
                  </a:lnTo>
                  <a:lnTo>
                    <a:pt x="120" y="74"/>
                  </a:lnTo>
                  <a:lnTo>
                    <a:pt x="120" y="74"/>
                  </a:lnTo>
                  <a:lnTo>
                    <a:pt x="118" y="86"/>
                  </a:lnTo>
                  <a:lnTo>
                    <a:pt x="118" y="86"/>
                  </a:lnTo>
                  <a:lnTo>
                    <a:pt x="116" y="98"/>
                  </a:lnTo>
                  <a:lnTo>
                    <a:pt x="116" y="98"/>
                  </a:lnTo>
                  <a:lnTo>
                    <a:pt x="88" y="96"/>
                  </a:lnTo>
                  <a:lnTo>
                    <a:pt x="58" y="94"/>
                  </a:lnTo>
                  <a:lnTo>
                    <a:pt x="58" y="94"/>
                  </a:lnTo>
                  <a:lnTo>
                    <a:pt x="50" y="128"/>
                  </a:lnTo>
                  <a:lnTo>
                    <a:pt x="50" y="128"/>
                  </a:lnTo>
                  <a:lnTo>
                    <a:pt x="46" y="160"/>
                  </a:lnTo>
                  <a:lnTo>
                    <a:pt x="46" y="160"/>
                  </a:lnTo>
                  <a:lnTo>
                    <a:pt x="76" y="160"/>
                  </a:lnTo>
                  <a:lnTo>
                    <a:pt x="106" y="158"/>
                  </a:lnTo>
                  <a:lnTo>
                    <a:pt x="106" y="158"/>
                  </a:lnTo>
                  <a:lnTo>
                    <a:pt x="102" y="170"/>
                  </a:lnTo>
                  <a:lnTo>
                    <a:pt x="102" y="170"/>
                  </a:lnTo>
                  <a:lnTo>
                    <a:pt x="102" y="180"/>
                  </a:lnTo>
                  <a:lnTo>
                    <a:pt x="102" y="180"/>
                  </a:lnTo>
                  <a:lnTo>
                    <a:pt x="56" y="180"/>
                  </a:lnTo>
                  <a:lnTo>
                    <a:pt x="56" y="180"/>
                  </a:lnTo>
                  <a:lnTo>
                    <a:pt x="14" y="180"/>
                  </a:lnTo>
                  <a:lnTo>
                    <a:pt x="0" y="180"/>
                  </a:lnTo>
                  <a:lnTo>
                    <a:pt x="0" y="180"/>
                  </a:lnTo>
                  <a:lnTo>
                    <a:pt x="8" y="146"/>
                  </a:lnTo>
                  <a:lnTo>
                    <a:pt x="16" y="108"/>
                  </a:lnTo>
                  <a:lnTo>
                    <a:pt x="22" y="7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2" name="Freeform 36"/>
            <p:cNvSpPr>
              <a:spLocks/>
            </p:cNvSpPr>
            <p:nvPr userDrawn="1"/>
          </p:nvSpPr>
          <p:spPr bwMode="auto">
            <a:xfrm>
              <a:off x="2081" y="1101"/>
              <a:ext cx="123" cy="128"/>
            </a:xfrm>
            <a:custGeom>
              <a:avLst/>
              <a:gdLst/>
              <a:ahLst/>
              <a:cxnLst>
                <a:cxn ang="0">
                  <a:pos x="52" y="92"/>
                </a:cxn>
                <a:cxn ang="0">
                  <a:pos x="52" y="92"/>
                </a:cxn>
                <a:cxn ang="0">
                  <a:pos x="102" y="0"/>
                </a:cxn>
                <a:cxn ang="0">
                  <a:pos x="102" y="0"/>
                </a:cxn>
                <a:cxn ang="0">
                  <a:pos x="112" y="2"/>
                </a:cxn>
                <a:cxn ang="0">
                  <a:pos x="112" y="2"/>
                </a:cxn>
                <a:cxn ang="0">
                  <a:pos x="124" y="0"/>
                </a:cxn>
                <a:cxn ang="0">
                  <a:pos x="124" y="0"/>
                </a:cxn>
                <a:cxn ang="0">
                  <a:pos x="90" y="54"/>
                </a:cxn>
                <a:cxn ang="0">
                  <a:pos x="70" y="88"/>
                </a:cxn>
                <a:cxn ang="0">
                  <a:pos x="50" y="126"/>
                </a:cxn>
                <a:cxn ang="0">
                  <a:pos x="50" y="126"/>
                </a:cxn>
                <a:cxn ang="0">
                  <a:pos x="36" y="126"/>
                </a:cxn>
                <a:cxn ang="0">
                  <a:pos x="36" y="126"/>
                </a:cxn>
                <a:cxn ang="0">
                  <a:pos x="22" y="126"/>
                </a:cxn>
                <a:cxn ang="0">
                  <a:pos x="22" y="126"/>
                </a:cxn>
                <a:cxn ang="0">
                  <a:pos x="10" y="58"/>
                </a:cxn>
                <a:cxn ang="0">
                  <a:pos x="0" y="0"/>
                </a:cxn>
                <a:cxn ang="0">
                  <a:pos x="0" y="0"/>
                </a:cxn>
                <a:cxn ang="0">
                  <a:pos x="22" y="2"/>
                </a:cxn>
                <a:cxn ang="0">
                  <a:pos x="22" y="2"/>
                </a:cxn>
                <a:cxn ang="0">
                  <a:pos x="40" y="0"/>
                </a:cxn>
                <a:cxn ang="0">
                  <a:pos x="40" y="0"/>
                </a:cxn>
                <a:cxn ang="0">
                  <a:pos x="52" y="92"/>
                </a:cxn>
                <a:cxn ang="0">
                  <a:pos x="52" y="92"/>
                </a:cxn>
              </a:cxnLst>
              <a:rect l="0" t="0" r="r" b="b"/>
              <a:pathLst>
                <a:path w="124" h="126">
                  <a:moveTo>
                    <a:pt x="52" y="92"/>
                  </a:moveTo>
                  <a:lnTo>
                    <a:pt x="52" y="92"/>
                  </a:lnTo>
                  <a:lnTo>
                    <a:pt x="102" y="0"/>
                  </a:lnTo>
                  <a:lnTo>
                    <a:pt x="102" y="0"/>
                  </a:lnTo>
                  <a:lnTo>
                    <a:pt x="112" y="2"/>
                  </a:lnTo>
                  <a:lnTo>
                    <a:pt x="112" y="2"/>
                  </a:lnTo>
                  <a:lnTo>
                    <a:pt x="124" y="0"/>
                  </a:lnTo>
                  <a:lnTo>
                    <a:pt x="124" y="0"/>
                  </a:lnTo>
                  <a:lnTo>
                    <a:pt x="90" y="54"/>
                  </a:lnTo>
                  <a:lnTo>
                    <a:pt x="70" y="88"/>
                  </a:lnTo>
                  <a:lnTo>
                    <a:pt x="50" y="126"/>
                  </a:lnTo>
                  <a:lnTo>
                    <a:pt x="50" y="126"/>
                  </a:lnTo>
                  <a:lnTo>
                    <a:pt x="36" y="126"/>
                  </a:lnTo>
                  <a:lnTo>
                    <a:pt x="36" y="126"/>
                  </a:lnTo>
                  <a:lnTo>
                    <a:pt x="22" y="126"/>
                  </a:lnTo>
                  <a:lnTo>
                    <a:pt x="22" y="126"/>
                  </a:lnTo>
                  <a:lnTo>
                    <a:pt x="10" y="58"/>
                  </a:lnTo>
                  <a:lnTo>
                    <a:pt x="0" y="0"/>
                  </a:lnTo>
                  <a:lnTo>
                    <a:pt x="0" y="0"/>
                  </a:lnTo>
                  <a:lnTo>
                    <a:pt x="22" y="2"/>
                  </a:lnTo>
                  <a:lnTo>
                    <a:pt x="22" y="2"/>
                  </a:lnTo>
                  <a:lnTo>
                    <a:pt x="40" y="0"/>
                  </a:lnTo>
                  <a:lnTo>
                    <a:pt x="40" y="0"/>
                  </a:lnTo>
                  <a:lnTo>
                    <a:pt x="52" y="92"/>
                  </a:lnTo>
                  <a:lnTo>
                    <a:pt x="52" y="9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3" name="Freeform 37"/>
            <p:cNvSpPr>
              <a:spLocks noEditPoints="1"/>
            </p:cNvSpPr>
            <p:nvPr userDrawn="1"/>
          </p:nvSpPr>
          <p:spPr bwMode="auto">
            <a:xfrm>
              <a:off x="2200" y="1096"/>
              <a:ext cx="123" cy="137"/>
            </a:xfrm>
            <a:custGeom>
              <a:avLst/>
              <a:gdLst/>
              <a:ahLst/>
              <a:cxnLst>
                <a:cxn ang="0">
                  <a:pos x="44" y="56"/>
                </a:cxn>
                <a:cxn ang="0">
                  <a:pos x="54" y="26"/>
                </a:cxn>
                <a:cxn ang="0">
                  <a:pos x="62" y="16"/>
                </a:cxn>
                <a:cxn ang="0">
                  <a:pos x="74"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4" y="134"/>
                </a:cxn>
                <a:cxn ang="0">
                  <a:pos x="66" y="134"/>
                </a:cxn>
                <a:cxn ang="0">
                  <a:pos x="88" y="126"/>
                </a:cxn>
                <a:cxn ang="0">
                  <a:pos x="104" y="108"/>
                </a:cxn>
                <a:cxn ang="0">
                  <a:pos x="102" y="106"/>
                </a:cxn>
                <a:cxn ang="0">
                  <a:pos x="84" y="114"/>
                </a:cxn>
                <a:cxn ang="0">
                  <a:pos x="66" y="118"/>
                </a:cxn>
                <a:cxn ang="0">
                  <a:pos x="58" y="116"/>
                </a:cxn>
                <a:cxn ang="0">
                  <a:pos x="46" y="108"/>
                </a:cxn>
                <a:cxn ang="0">
                  <a:pos x="40" y="96"/>
                </a:cxn>
                <a:cxn ang="0">
                  <a:pos x="42" y="68"/>
                </a:cxn>
              </a:cxnLst>
              <a:rect l="0" t="0" r="r" b="b"/>
              <a:pathLst>
                <a:path w="120" h="134">
                  <a:moveTo>
                    <a:pt x="44" y="56"/>
                  </a:moveTo>
                  <a:lnTo>
                    <a:pt x="44" y="56"/>
                  </a:lnTo>
                  <a:lnTo>
                    <a:pt x="48" y="40"/>
                  </a:lnTo>
                  <a:lnTo>
                    <a:pt x="54" y="26"/>
                  </a:lnTo>
                  <a:lnTo>
                    <a:pt x="58" y="20"/>
                  </a:lnTo>
                  <a:lnTo>
                    <a:pt x="62" y="16"/>
                  </a:lnTo>
                  <a:lnTo>
                    <a:pt x="68" y="14"/>
                  </a:lnTo>
                  <a:lnTo>
                    <a:pt x="74" y="12"/>
                  </a:lnTo>
                  <a:lnTo>
                    <a:pt x="74" y="12"/>
                  </a:lnTo>
                  <a:lnTo>
                    <a:pt x="78" y="12"/>
                  </a:lnTo>
                  <a:lnTo>
                    <a:pt x="82" y="16"/>
                  </a:lnTo>
                  <a:lnTo>
                    <a:pt x="84" y="18"/>
                  </a:lnTo>
                  <a:lnTo>
                    <a:pt x="86" y="24"/>
                  </a:lnTo>
                  <a:lnTo>
                    <a:pt x="86" y="38"/>
                  </a:lnTo>
                  <a:lnTo>
                    <a:pt x="84" y="56"/>
                  </a:lnTo>
                  <a:lnTo>
                    <a:pt x="44" y="56"/>
                  </a:lnTo>
                  <a:close/>
                  <a:moveTo>
                    <a:pt x="116" y="68"/>
                  </a:moveTo>
                  <a:lnTo>
                    <a:pt x="116" y="68"/>
                  </a:lnTo>
                  <a:lnTo>
                    <a:pt x="118" y="58"/>
                  </a:lnTo>
                  <a:lnTo>
                    <a:pt x="118" y="58"/>
                  </a:lnTo>
                  <a:lnTo>
                    <a:pt x="120" y="46"/>
                  </a:lnTo>
                  <a:lnTo>
                    <a:pt x="120" y="34"/>
                  </a:lnTo>
                  <a:lnTo>
                    <a:pt x="118" y="24"/>
                  </a:lnTo>
                  <a:lnTo>
                    <a:pt x="112" y="16"/>
                  </a:lnTo>
                  <a:lnTo>
                    <a:pt x="106" y="10"/>
                  </a:lnTo>
                  <a:lnTo>
                    <a:pt x="98" y="4"/>
                  </a:lnTo>
                  <a:lnTo>
                    <a:pt x="88" y="2"/>
                  </a:lnTo>
                  <a:lnTo>
                    <a:pt x="76" y="0"/>
                  </a:lnTo>
                  <a:lnTo>
                    <a:pt x="76" y="0"/>
                  </a:lnTo>
                  <a:lnTo>
                    <a:pt x="64" y="2"/>
                  </a:lnTo>
                  <a:lnTo>
                    <a:pt x="52"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2" y="134"/>
                  </a:lnTo>
                  <a:lnTo>
                    <a:pt x="54" y="134"/>
                  </a:lnTo>
                  <a:lnTo>
                    <a:pt x="54" y="134"/>
                  </a:lnTo>
                  <a:lnTo>
                    <a:pt x="66" y="134"/>
                  </a:lnTo>
                  <a:lnTo>
                    <a:pt x="78" y="130"/>
                  </a:lnTo>
                  <a:lnTo>
                    <a:pt x="88" y="126"/>
                  </a:lnTo>
                  <a:lnTo>
                    <a:pt x="96" y="122"/>
                  </a:lnTo>
                  <a:lnTo>
                    <a:pt x="104" y="108"/>
                  </a:lnTo>
                  <a:lnTo>
                    <a:pt x="102" y="106"/>
                  </a:lnTo>
                  <a:lnTo>
                    <a:pt x="102" y="106"/>
                  </a:lnTo>
                  <a:lnTo>
                    <a:pt x="94" y="110"/>
                  </a:lnTo>
                  <a:lnTo>
                    <a:pt x="84" y="114"/>
                  </a:lnTo>
                  <a:lnTo>
                    <a:pt x="76" y="116"/>
                  </a:lnTo>
                  <a:lnTo>
                    <a:pt x="66" y="118"/>
                  </a:lnTo>
                  <a:lnTo>
                    <a:pt x="66" y="118"/>
                  </a:lnTo>
                  <a:lnTo>
                    <a:pt x="58" y="116"/>
                  </a:lnTo>
                  <a:lnTo>
                    <a:pt x="52" y="114"/>
                  </a:lnTo>
                  <a:lnTo>
                    <a:pt x="46" y="108"/>
                  </a:lnTo>
                  <a:lnTo>
                    <a:pt x="44" y="102"/>
                  </a:lnTo>
                  <a:lnTo>
                    <a:pt x="40" y="96"/>
                  </a:lnTo>
                  <a:lnTo>
                    <a:pt x="40" y="86"/>
                  </a:lnTo>
                  <a:lnTo>
                    <a:pt x="42"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4" name="Freeform 38"/>
            <p:cNvSpPr>
              <a:spLocks/>
            </p:cNvSpPr>
            <p:nvPr userDrawn="1"/>
          </p:nvSpPr>
          <p:spPr bwMode="auto">
            <a:xfrm>
              <a:off x="2336" y="1101"/>
              <a:ext cx="106" cy="128"/>
            </a:xfrm>
            <a:custGeom>
              <a:avLst/>
              <a:gdLst/>
              <a:ahLst/>
              <a:cxnLst>
                <a:cxn ang="0">
                  <a:pos x="54" y="34"/>
                </a:cxn>
                <a:cxn ang="0">
                  <a:pos x="54" y="34"/>
                </a:cxn>
                <a:cxn ang="0">
                  <a:pos x="54" y="34"/>
                </a:cxn>
                <a:cxn ang="0">
                  <a:pos x="66" y="18"/>
                </a:cxn>
                <a:cxn ang="0">
                  <a:pos x="76" y="8"/>
                </a:cxn>
                <a:cxn ang="0">
                  <a:pos x="88" y="2"/>
                </a:cxn>
                <a:cxn ang="0">
                  <a:pos x="102" y="0"/>
                </a:cxn>
                <a:cxn ang="0">
                  <a:pos x="102" y="0"/>
                </a:cxn>
                <a:cxn ang="0">
                  <a:pos x="106" y="0"/>
                </a:cxn>
                <a:cxn ang="0">
                  <a:pos x="106" y="0"/>
                </a:cxn>
                <a:cxn ang="0">
                  <a:pos x="100" y="18"/>
                </a:cxn>
                <a:cxn ang="0">
                  <a:pos x="100" y="18"/>
                </a:cxn>
                <a:cxn ang="0">
                  <a:pos x="96" y="36"/>
                </a:cxn>
                <a:cxn ang="0">
                  <a:pos x="94" y="38"/>
                </a:cxn>
                <a:cxn ang="0">
                  <a:pos x="94" y="38"/>
                </a:cxn>
                <a:cxn ang="0">
                  <a:pos x="88" y="36"/>
                </a:cxn>
                <a:cxn ang="0">
                  <a:pos x="82" y="34"/>
                </a:cxn>
                <a:cxn ang="0">
                  <a:pos x="82" y="34"/>
                </a:cxn>
                <a:cxn ang="0">
                  <a:pos x="70" y="36"/>
                </a:cxn>
                <a:cxn ang="0">
                  <a:pos x="62" y="42"/>
                </a:cxn>
                <a:cxn ang="0">
                  <a:pos x="54" y="50"/>
                </a:cxn>
                <a:cxn ang="0">
                  <a:pos x="50" y="60"/>
                </a:cxn>
                <a:cxn ang="0">
                  <a:pos x="48" y="70"/>
                </a:cxn>
                <a:cxn ang="0">
                  <a:pos x="48" y="70"/>
                </a:cxn>
                <a:cxn ang="0">
                  <a:pos x="44" y="100"/>
                </a:cxn>
                <a:cxn ang="0">
                  <a:pos x="40" y="128"/>
                </a:cxn>
                <a:cxn ang="0">
                  <a:pos x="40" y="128"/>
                </a:cxn>
                <a:cxn ang="0">
                  <a:pos x="20" y="128"/>
                </a:cxn>
                <a:cxn ang="0">
                  <a:pos x="20" y="128"/>
                </a:cxn>
                <a:cxn ang="0">
                  <a:pos x="0" y="128"/>
                </a:cxn>
                <a:cxn ang="0">
                  <a:pos x="0" y="128"/>
                </a:cxn>
                <a:cxn ang="0">
                  <a:pos x="8" y="100"/>
                </a:cxn>
                <a:cxn ang="0">
                  <a:pos x="14" y="70"/>
                </a:cxn>
                <a:cxn ang="0">
                  <a:pos x="16" y="60"/>
                </a:cxn>
                <a:cxn ang="0">
                  <a:pos x="16" y="60"/>
                </a:cxn>
                <a:cxn ang="0">
                  <a:pos x="22" y="30"/>
                </a:cxn>
                <a:cxn ang="0">
                  <a:pos x="26" y="2"/>
                </a:cxn>
                <a:cxn ang="0">
                  <a:pos x="26" y="2"/>
                </a:cxn>
                <a:cxn ang="0">
                  <a:pos x="42" y="4"/>
                </a:cxn>
                <a:cxn ang="0">
                  <a:pos x="42" y="4"/>
                </a:cxn>
                <a:cxn ang="0">
                  <a:pos x="62" y="2"/>
                </a:cxn>
                <a:cxn ang="0">
                  <a:pos x="54" y="34"/>
                </a:cxn>
              </a:cxnLst>
              <a:rect l="0" t="0" r="r" b="b"/>
              <a:pathLst>
                <a:path w="106" h="128">
                  <a:moveTo>
                    <a:pt x="54" y="34"/>
                  </a:moveTo>
                  <a:lnTo>
                    <a:pt x="54" y="34"/>
                  </a:lnTo>
                  <a:lnTo>
                    <a:pt x="54" y="34"/>
                  </a:lnTo>
                  <a:lnTo>
                    <a:pt x="66" y="18"/>
                  </a:lnTo>
                  <a:lnTo>
                    <a:pt x="76" y="8"/>
                  </a:lnTo>
                  <a:lnTo>
                    <a:pt x="88" y="2"/>
                  </a:lnTo>
                  <a:lnTo>
                    <a:pt x="102" y="0"/>
                  </a:lnTo>
                  <a:lnTo>
                    <a:pt x="102" y="0"/>
                  </a:lnTo>
                  <a:lnTo>
                    <a:pt x="106" y="0"/>
                  </a:lnTo>
                  <a:lnTo>
                    <a:pt x="106" y="0"/>
                  </a:lnTo>
                  <a:lnTo>
                    <a:pt x="100" y="18"/>
                  </a:lnTo>
                  <a:lnTo>
                    <a:pt x="100" y="18"/>
                  </a:lnTo>
                  <a:lnTo>
                    <a:pt x="96" y="36"/>
                  </a:lnTo>
                  <a:lnTo>
                    <a:pt x="94" y="38"/>
                  </a:lnTo>
                  <a:lnTo>
                    <a:pt x="94" y="38"/>
                  </a:lnTo>
                  <a:lnTo>
                    <a:pt x="88" y="36"/>
                  </a:lnTo>
                  <a:lnTo>
                    <a:pt x="82" y="34"/>
                  </a:lnTo>
                  <a:lnTo>
                    <a:pt x="82" y="34"/>
                  </a:lnTo>
                  <a:lnTo>
                    <a:pt x="70" y="36"/>
                  </a:lnTo>
                  <a:lnTo>
                    <a:pt x="62" y="42"/>
                  </a:lnTo>
                  <a:lnTo>
                    <a:pt x="54" y="50"/>
                  </a:lnTo>
                  <a:lnTo>
                    <a:pt x="50" y="60"/>
                  </a:lnTo>
                  <a:lnTo>
                    <a:pt x="48" y="70"/>
                  </a:lnTo>
                  <a:lnTo>
                    <a:pt x="48" y="70"/>
                  </a:lnTo>
                  <a:lnTo>
                    <a:pt x="44" y="100"/>
                  </a:lnTo>
                  <a:lnTo>
                    <a:pt x="40" y="128"/>
                  </a:lnTo>
                  <a:lnTo>
                    <a:pt x="40" y="128"/>
                  </a:lnTo>
                  <a:lnTo>
                    <a:pt x="20" y="128"/>
                  </a:lnTo>
                  <a:lnTo>
                    <a:pt x="20" y="128"/>
                  </a:lnTo>
                  <a:lnTo>
                    <a:pt x="0" y="128"/>
                  </a:lnTo>
                  <a:lnTo>
                    <a:pt x="0" y="128"/>
                  </a:lnTo>
                  <a:lnTo>
                    <a:pt x="8" y="100"/>
                  </a:lnTo>
                  <a:lnTo>
                    <a:pt x="14" y="70"/>
                  </a:lnTo>
                  <a:lnTo>
                    <a:pt x="16" y="60"/>
                  </a:lnTo>
                  <a:lnTo>
                    <a:pt x="16" y="60"/>
                  </a:lnTo>
                  <a:lnTo>
                    <a:pt x="22" y="30"/>
                  </a:lnTo>
                  <a:lnTo>
                    <a:pt x="26" y="2"/>
                  </a:lnTo>
                  <a:lnTo>
                    <a:pt x="26" y="2"/>
                  </a:lnTo>
                  <a:lnTo>
                    <a:pt x="42" y="4"/>
                  </a:lnTo>
                  <a:lnTo>
                    <a:pt x="42" y="4"/>
                  </a:lnTo>
                  <a:lnTo>
                    <a:pt x="62" y="2"/>
                  </a:lnTo>
                  <a:lnTo>
                    <a:pt x="54" y="3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5" name="Freeform 39"/>
            <p:cNvSpPr>
              <a:spLocks/>
            </p:cNvSpPr>
            <p:nvPr userDrawn="1"/>
          </p:nvSpPr>
          <p:spPr bwMode="auto">
            <a:xfrm>
              <a:off x="2434" y="1101"/>
              <a:ext cx="144" cy="196"/>
            </a:xfrm>
            <a:custGeom>
              <a:avLst/>
              <a:gdLst/>
              <a:ahLst/>
              <a:cxnLst>
                <a:cxn ang="0">
                  <a:pos x="118" y="0"/>
                </a:cxn>
                <a:cxn ang="0">
                  <a:pos x="118" y="0"/>
                </a:cxn>
                <a:cxn ang="0">
                  <a:pos x="128" y="2"/>
                </a:cxn>
                <a:cxn ang="0">
                  <a:pos x="128" y="2"/>
                </a:cxn>
                <a:cxn ang="0">
                  <a:pos x="142" y="0"/>
                </a:cxn>
                <a:cxn ang="0">
                  <a:pos x="142" y="0"/>
                </a:cxn>
                <a:cxn ang="0">
                  <a:pos x="94" y="78"/>
                </a:cxn>
                <a:cxn ang="0">
                  <a:pos x="58" y="140"/>
                </a:cxn>
                <a:cxn ang="0">
                  <a:pos x="24" y="196"/>
                </a:cxn>
                <a:cxn ang="0">
                  <a:pos x="24" y="196"/>
                </a:cxn>
                <a:cxn ang="0">
                  <a:pos x="10" y="194"/>
                </a:cxn>
                <a:cxn ang="0">
                  <a:pos x="10" y="194"/>
                </a:cxn>
                <a:cxn ang="0">
                  <a:pos x="0" y="196"/>
                </a:cxn>
                <a:cxn ang="0">
                  <a:pos x="0" y="196"/>
                </a:cxn>
                <a:cxn ang="0">
                  <a:pos x="46" y="128"/>
                </a:cxn>
                <a:cxn ang="0">
                  <a:pos x="46" y="128"/>
                </a:cxn>
                <a:cxn ang="0">
                  <a:pos x="18" y="0"/>
                </a:cxn>
                <a:cxn ang="0">
                  <a:pos x="18" y="0"/>
                </a:cxn>
                <a:cxn ang="0">
                  <a:pos x="38" y="2"/>
                </a:cxn>
                <a:cxn ang="0">
                  <a:pos x="38" y="2"/>
                </a:cxn>
                <a:cxn ang="0">
                  <a:pos x="58" y="0"/>
                </a:cxn>
                <a:cxn ang="0">
                  <a:pos x="58" y="0"/>
                </a:cxn>
                <a:cxn ang="0">
                  <a:pos x="74" y="82"/>
                </a:cxn>
                <a:cxn ang="0">
                  <a:pos x="74" y="82"/>
                </a:cxn>
                <a:cxn ang="0">
                  <a:pos x="98" y="40"/>
                </a:cxn>
                <a:cxn ang="0">
                  <a:pos x="118" y="0"/>
                </a:cxn>
                <a:cxn ang="0">
                  <a:pos x="118" y="0"/>
                </a:cxn>
              </a:cxnLst>
              <a:rect l="0" t="0" r="r" b="b"/>
              <a:pathLst>
                <a:path w="142" h="196">
                  <a:moveTo>
                    <a:pt x="118" y="0"/>
                  </a:moveTo>
                  <a:lnTo>
                    <a:pt x="118" y="0"/>
                  </a:lnTo>
                  <a:lnTo>
                    <a:pt x="128" y="2"/>
                  </a:lnTo>
                  <a:lnTo>
                    <a:pt x="128" y="2"/>
                  </a:lnTo>
                  <a:lnTo>
                    <a:pt x="142" y="0"/>
                  </a:lnTo>
                  <a:lnTo>
                    <a:pt x="142" y="0"/>
                  </a:lnTo>
                  <a:lnTo>
                    <a:pt x="94" y="78"/>
                  </a:lnTo>
                  <a:lnTo>
                    <a:pt x="58" y="140"/>
                  </a:lnTo>
                  <a:lnTo>
                    <a:pt x="24" y="196"/>
                  </a:lnTo>
                  <a:lnTo>
                    <a:pt x="24" y="196"/>
                  </a:lnTo>
                  <a:lnTo>
                    <a:pt x="10" y="194"/>
                  </a:lnTo>
                  <a:lnTo>
                    <a:pt x="10" y="194"/>
                  </a:lnTo>
                  <a:lnTo>
                    <a:pt x="0" y="196"/>
                  </a:lnTo>
                  <a:lnTo>
                    <a:pt x="0" y="196"/>
                  </a:lnTo>
                  <a:lnTo>
                    <a:pt x="46" y="128"/>
                  </a:lnTo>
                  <a:lnTo>
                    <a:pt x="46" y="128"/>
                  </a:lnTo>
                  <a:lnTo>
                    <a:pt x="18" y="0"/>
                  </a:lnTo>
                  <a:lnTo>
                    <a:pt x="18" y="0"/>
                  </a:lnTo>
                  <a:lnTo>
                    <a:pt x="38" y="2"/>
                  </a:lnTo>
                  <a:lnTo>
                    <a:pt x="38" y="2"/>
                  </a:lnTo>
                  <a:lnTo>
                    <a:pt x="58" y="0"/>
                  </a:lnTo>
                  <a:lnTo>
                    <a:pt x="58" y="0"/>
                  </a:lnTo>
                  <a:lnTo>
                    <a:pt x="74" y="82"/>
                  </a:lnTo>
                  <a:lnTo>
                    <a:pt x="74" y="82"/>
                  </a:lnTo>
                  <a:lnTo>
                    <a:pt x="98" y="40"/>
                  </a:lnTo>
                  <a:lnTo>
                    <a:pt x="118" y="0"/>
                  </a:lnTo>
                  <a:lnTo>
                    <a:pt x="11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6" name="Freeform 40"/>
            <p:cNvSpPr>
              <a:spLocks/>
            </p:cNvSpPr>
            <p:nvPr userDrawn="1"/>
          </p:nvSpPr>
          <p:spPr bwMode="auto">
            <a:xfrm>
              <a:off x="2582" y="1054"/>
              <a:ext cx="81" cy="179"/>
            </a:xfrm>
            <a:custGeom>
              <a:avLst/>
              <a:gdLst/>
              <a:ahLst/>
              <a:cxnLst>
                <a:cxn ang="0">
                  <a:pos x="80" y="48"/>
                </a:cxn>
                <a:cxn ang="0">
                  <a:pos x="80" y="48"/>
                </a:cxn>
                <a:cxn ang="0">
                  <a:pos x="78" y="54"/>
                </a:cxn>
                <a:cxn ang="0">
                  <a:pos x="78" y="54"/>
                </a:cxn>
                <a:cxn ang="0">
                  <a:pos x="78" y="60"/>
                </a:cxn>
                <a:cxn ang="0">
                  <a:pos x="54" y="60"/>
                </a:cxn>
                <a:cxn ang="0">
                  <a:pos x="54" y="60"/>
                </a:cxn>
                <a:cxn ang="0">
                  <a:pos x="42" y="118"/>
                </a:cxn>
                <a:cxn ang="0">
                  <a:pos x="42" y="118"/>
                </a:cxn>
                <a:cxn ang="0">
                  <a:pos x="38" y="140"/>
                </a:cxn>
                <a:cxn ang="0">
                  <a:pos x="38" y="154"/>
                </a:cxn>
                <a:cxn ang="0">
                  <a:pos x="38" y="158"/>
                </a:cxn>
                <a:cxn ang="0">
                  <a:pos x="40" y="160"/>
                </a:cxn>
                <a:cxn ang="0">
                  <a:pos x="48" y="162"/>
                </a:cxn>
                <a:cxn ang="0">
                  <a:pos x="48" y="162"/>
                </a:cxn>
                <a:cxn ang="0">
                  <a:pos x="56" y="160"/>
                </a:cxn>
                <a:cxn ang="0">
                  <a:pos x="60" y="158"/>
                </a:cxn>
                <a:cxn ang="0">
                  <a:pos x="58" y="170"/>
                </a:cxn>
                <a:cxn ang="0">
                  <a:pos x="58" y="170"/>
                </a:cxn>
                <a:cxn ang="0">
                  <a:pos x="44" y="174"/>
                </a:cxn>
                <a:cxn ang="0">
                  <a:pos x="28" y="176"/>
                </a:cxn>
                <a:cxn ang="0">
                  <a:pos x="28" y="176"/>
                </a:cxn>
                <a:cxn ang="0">
                  <a:pos x="20" y="176"/>
                </a:cxn>
                <a:cxn ang="0">
                  <a:pos x="14" y="174"/>
                </a:cxn>
                <a:cxn ang="0">
                  <a:pos x="10" y="170"/>
                </a:cxn>
                <a:cxn ang="0">
                  <a:pos x="6" y="166"/>
                </a:cxn>
                <a:cxn ang="0">
                  <a:pos x="2" y="160"/>
                </a:cxn>
                <a:cxn ang="0">
                  <a:pos x="2" y="152"/>
                </a:cxn>
                <a:cxn ang="0">
                  <a:pos x="2" y="144"/>
                </a:cxn>
                <a:cxn ang="0">
                  <a:pos x="2" y="136"/>
                </a:cxn>
                <a:cxn ang="0">
                  <a:pos x="2" y="136"/>
                </a:cxn>
                <a:cxn ang="0">
                  <a:pos x="20" y="60"/>
                </a:cxn>
                <a:cxn ang="0">
                  <a:pos x="0" y="60"/>
                </a:cxn>
                <a:cxn ang="0">
                  <a:pos x="0" y="60"/>
                </a:cxn>
                <a:cxn ang="0">
                  <a:pos x="2" y="54"/>
                </a:cxn>
                <a:cxn ang="0">
                  <a:pos x="2" y="54"/>
                </a:cxn>
                <a:cxn ang="0">
                  <a:pos x="4" y="48"/>
                </a:cxn>
                <a:cxn ang="0">
                  <a:pos x="22" y="48"/>
                </a:cxn>
                <a:cxn ang="0">
                  <a:pos x="22" y="48"/>
                </a:cxn>
                <a:cxn ang="0">
                  <a:pos x="26" y="16"/>
                </a:cxn>
                <a:cxn ang="0">
                  <a:pos x="26" y="16"/>
                </a:cxn>
                <a:cxn ang="0">
                  <a:pos x="66" y="0"/>
                </a:cxn>
                <a:cxn ang="0">
                  <a:pos x="68" y="2"/>
                </a:cxn>
                <a:cxn ang="0">
                  <a:pos x="68" y="2"/>
                </a:cxn>
                <a:cxn ang="0">
                  <a:pos x="56" y="48"/>
                </a:cxn>
                <a:cxn ang="0">
                  <a:pos x="80" y="48"/>
                </a:cxn>
              </a:cxnLst>
              <a:rect l="0" t="0" r="r" b="b"/>
              <a:pathLst>
                <a:path w="80" h="176">
                  <a:moveTo>
                    <a:pt x="80" y="48"/>
                  </a:moveTo>
                  <a:lnTo>
                    <a:pt x="80" y="48"/>
                  </a:lnTo>
                  <a:lnTo>
                    <a:pt x="78" y="54"/>
                  </a:lnTo>
                  <a:lnTo>
                    <a:pt x="78" y="54"/>
                  </a:lnTo>
                  <a:lnTo>
                    <a:pt x="78" y="60"/>
                  </a:lnTo>
                  <a:lnTo>
                    <a:pt x="54" y="60"/>
                  </a:lnTo>
                  <a:lnTo>
                    <a:pt x="54" y="60"/>
                  </a:lnTo>
                  <a:lnTo>
                    <a:pt x="42" y="118"/>
                  </a:lnTo>
                  <a:lnTo>
                    <a:pt x="42" y="118"/>
                  </a:lnTo>
                  <a:lnTo>
                    <a:pt x="38" y="140"/>
                  </a:lnTo>
                  <a:lnTo>
                    <a:pt x="38" y="154"/>
                  </a:lnTo>
                  <a:lnTo>
                    <a:pt x="38" y="158"/>
                  </a:lnTo>
                  <a:lnTo>
                    <a:pt x="40" y="160"/>
                  </a:lnTo>
                  <a:lnTo>
                    <a:pt x="48" y="162"/>
                  </a:lnTo>
                  <a:lnTo>
                    <a:pt x="48" y="162"/>
                  </a:lnTo>
                  <a:lnTo>
                    <a:pt x="56" y="160"/>
                  </a:lnTo>
                  <a:lnTo>
                    <a:pt x="60" y="158"/>
                  </a:lnTo>
                  <a:lnTo>
                    <a:pt x="58" y="170"/>
                  </a:lnTo>
                  <a:lnTo>
                    <a:pt x="58" y="170"/>
                  </a:lnTo>
                  <a:lnTo>
                    <a:pt x="44" y="174"/>
                  </a:lnTo>
                  <a:lnTo>
                    <a:pt x="28" y="176"/>
                  </a:lnTo>
                  <a:lnTo>
                    <a:pt x="28" y="176"/>
                  </a:lnTo>
                  <a:lnTo>
                    <a:pt x="20" y="176"/>
                  </a:lnTo>
                  <a:lnTo>
                    <a:pt x="14" y="174"/>
                  </a:lnTo>
                  <a:lnTo>
                    <a:pt x="10" y="170"/>
                  </a:lnTo>
                  <a:lnTo>
                    <a:pt x="6" y="166"/>
                  </a:lnTo>
                  <a:lnTo>
                    <a:pt x="2" y="160"/>
                  </a:lnTo>
                  <a:lnTo>
                    <a:pt x="2" y="152"/>
                  </a:lnTo>
                  <a:lnTo>
                    <a:pt x="2" y="144"/>
                  </a:lnTo>
                  <a:lnTo>
                    <a:pt x="2" y="136"/>
                  </a:lnTo>
                  <a:lnTo>
                    <a:pt x="2" y="136"/>
                  </a:lnTo>
                  <a:lnTo>
                    <a:pt x="20" y="60"/>
                  </a:lnTo>
                  <a:lnTo>
                    <a:pt x="0" y="60"/>
                  </a:lnTo>
                  <a:lnTo>
                    <a:pt x="0" y="60"/>
                  </a:lnTo>
                  <a:lnTo>
                    <a:pt x="2" y="54"/>
                  </a:lnTo>
                  <a:lnTo>
                    <a:pt x="2" y="54"/>
                  </a:lnTo>
                  <a:lnTo>
                    <a:pt x="4" y="48"/>
                  </a:lnTo>
                  <a:lnTo>
                    <a:pt x="22" y="48"/>
                  </a:lnTo>
                  <a:lnTo>
                    <a:pt x="22" y="48"/>
                  </a:lnTo>
                  <a:lnTo>
                    <a:pt x="26" y="16"/>
                  </a:lnTo>
                  <a:lnTo>
                    <a:pt x="26" y="16"/>
                  </a:lnTo>
                  <a:lnTo>
                    <a:pt x="66" y="0"/>
                  </a:lnTo>
                  <a:lnTo>
                    <a:pt x="68" y="2"/>
                  </a:lnTo>
                  <a:lnTo>
                    <a:pt x="68" y="2"/>
                  </a:lnTo>
                  <a:lnTo>
                    <a:pt x="56" y="48"/>
                  </a:lnTo>
                  <a:lnTo>
                    <a:pt x="80" y="4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7" name="Freeform 41"/>
            <p:cNvSpPr>
              <a:spLocks/>
            </p:cNvSpPr>
            <p:nvPr userDrawn="1"/>
          </p:nvSpPr>
          <p:spPr bwMode="auto">
            <a:xfrm>
              <a:off x="2671" y="1028"/>
              <a:ext cx="136" cy="201"/>
            </a:xfrm>
            <a:custGeom>
              <a:avLst/>
              <a:gdLst/>
              <a:ahLst/>
              <a:cxnLst>
                <a:cxn ang="0">
                  <a:pos x="22" y="90"/>
                </a:cxn>
                <a:cxn ang="0">
                  <a:pos x="22" y="90"/>
                </a:cxn>
                <a:cxn ang="0">
                  <a:pos x="32" y="44"/>
                </a:cxn>
                <a:cxn ang="0">
                  <a:pos x="38" y="0"/>
                </a:cxn>
                <a:cxn ang="0">
                  <a:pos x="38" y="0"/>
                </a:cxn>
                <a:cxn ang="0">
                  <a:pos x="58" y="2"/>
                </a:cxn>
                <a:cxn ang="0">
                  <a:pos x="58" y="2"/>
                </a:cxn>
                <a:cxn ang="0">
                  <a:pos x="78" y="0"/>
                </a:cxn>
                <a:cxn ang="0">
                  <a:pos x="78" y="0"/>
                </a:cxn>
                <a:cxn ang="0">
                  <a:pos x="58" y="90"/>
                </a:cxn>
                <a:cxn ang="0">
                  <a:pos x="58" y="92"/>
                </a:cxn>
                <a:cxn ang="0">
                  <a:pos x="58" y="92"/>
                </a:cxn>
                <a:cxn ang="0">
                  <a:pos x="68" y="82"/>
                </a:cxn>
                <a:cxn ang="0">
                  <a:pos x="78" y="74"/>
                </a:cxn>
                <a:cxn ang="0">
                  <a:pos x="90" y="70"/>
                </a:cxn>
                <a:cxn ang="0">
                  <a:pos x="102" y="68"/>
                </a:cxn>
                <a:cxn ang="0">
                  <a:pos x="102" y="68"/>
                </a:cxn>
                <a:cxn ang="0">
                  <a:pos x="112" y="70"/>
                </a:cxn>
                <a:cxn ang="0">
                  <a:pos x="118" y="72"/>
                </a:cxn>
                <a:cxn ang="0">
                  <a:pos x="126" y="74"/>
                </a:cxn>
                <a:cxn ang="0">
                  <a:pos x="130" y="80"/>
                </a:cxn>
                <a:cxn ang="0">
                  <a:pos x="134" y="86"/>
                </a:cxn>
                <a:cxn ang="0">
                  <a:pos x="134" y="94"/>
                </a:cxn>
                <a:cxn ang="0">
                  <a:pos x="136" y="104"/>
                </a:cxn>
                <a:cxn ang="0">
                  <a:pos x="134" y="116"/>
                </a:cxn>
                <a:cxn ang="0">
                  <a:pos x="134" y="116"/>
                </a:cxn>
                <a:cxn ang="0">
                  <a:pos x="124" y="160"/>
                </a:cxn>
                <a:cxn ang="0">
                  <a:pos x="124" y="160"/>
                </a:cxn>
                <a:cxn ang="0">
                  <a:pos x="118" y="198"/>
                </a:cxn>
                <a:cxn ang="0">
                  <a:pos x="118" y="198"/>
                </a:cxn>
                <a:cxn ang="0">
                  <a:pos x="98" y="198"/>
                </a:cxn>
                <a:cxn ang="0">
                  <a:pos x="98" y="198"/>
                </a:cxn>
                <a:cxn ang="0">
                  <a:pos x="78" y="198"/>
                </a:cxn>
                <a:cxn ang="0">
                  <a:pos x="78" y="198"/>
                </a:cxn>
                <a:cxn ang="0">
                  <a:pos x="88" y="166"/>
                </a:cxn>
                <a:cxn ang="0">
                  <a:pos x="96" y="124"/>
                </a:cxn>
                <a:cxn ang="0">
                  <a:pos x="96" y="124"/>
                </a:cxn>
                <a:cxn ang="0">
                  <a:pos x="98" y="110"/>
                </a:cxn>
                <a:cxn ang="0">
                  <a:pos x="94" y="100"/>
                </a:cxn>
                <a:cxn ang="0">
                  <a:pos x="92" y="96"/>
                </a:cxn>
                <a:cxn ang="0">
                  <a:pos x="90" y="94"/>
                </a:cxn>
                <a:cxn ang="0">
                  <a:pos x="80" y="92"/>
                </a:cxn>
                <a:cxn ang="0">
                  <a:pos x="80" y="92"/>
                </a:cxn>
                <a:cxn ang="0">
                  <a:pos x="76" y="92"/>
                </a:cxn>
                <a:cxn ang="0">
                  <a:pos x="70" y="94"/>
                </a:cxn>
                <a:cxn ang="0">
                  <a:pos x="66" y="98"/>
                </a:cxn>
                <a:cxn ang="0">
                  <a:pos x="62" y="102"/>
                </a:cxn>
                <a:cxn ang="0">
                  <a:pos x="54" y="114"/>
                </a:cxn>
                <a:cxn ang="0">
                  <a:pos x="50" y="130"/>
                </a:cxn>
                <a:cxn ang="0">
                  <a:pos x="48" y="140"/>
                </a:cxn>
                <a:cxn ang="0">
                  <a:pos x="48" y="140"/>
                </a:cxn>
                <a:cxn ang="0">
                  <a:pos x="44" y="166"/>
                </a:cxn>
                <a:cxn ang="0">
                  <a:pos x="40" y="198"/>
                </a:cxn>
                <a:cxn ang="0">
                  <a:pos x="40" y="198"/>
                </a:cxn>
                <a:cxn ang="0">
                  <a:pos x="20" y="198"/>
                </a:cxn>
                <a:cxn ang="0">
                  <a:pos x="20" y="198"/>
                </a:cxn>
                <a:cxn ang="0">
                  <a:pos x="0" y="198"/>
                </a:cxn>
                <a:cxn ang="0">
                  <a:pos x="0" y="198"/>
                </a:cxn>
                <a:cxn ang="0">
                  <a:pos x="20" y="108"/>
                </a:cxn>
                <a:cxn ang="0">
                  <a:pos x="22" y="90"/>
                </a:cxn>
              </a:cxnLst>
              <a:rect l="0" t="0" r="r" b="b"/>
              <a:pathLst>
                <a:path w="136" h="198">
                  <a:moveTo>
                    <a:pt x="22" y="90"/>
                  </a:moveTo>
                  <a:lnTo>
                    <a:pt x="22" y="90"/>
                  </a:lnTo>
                  <a:lnTo>
                    <a:pt x="32" y="44"/>
                  </a:lnTo>
                  <a:lnTo>
                    <a:pt x="38" y="0"/>
                  </a:lnTo>
                  <a:lnTo>
                    <a:pt x="38" y="0"/>
                  </a:lnTo>
                  <a:lnTo>
                    <a:pt x="58" y="2"/>
                  </a:lnTo>
                  <a:lnTo>
                    <a:pt x="58" y="2"/>
                  </a:lnTo>
                  <a:lnTo>
                    <a:pt x="78" y="0"/>
                  </a:lnTo>
                  <a:lnTo>
                    <a:pt x="78" y="0"/>
                  </a:lnTo>
                  <a:lnTo>
                    <a:pt x="58" y="90"/>
                  </a:lnTo>
                  <a:lnTo>
                    <a:pt x="58" y="92"/>
                  </a:lnTo>
                  <a:lnTo>
                    <a:pt x="58" y="92"/>
                  </a:lnTo>
                  <a:lnTo>
                    <a:pt x="68" y="82"/>
                  </a:lnTo>
                  <a:lnTo>
                    <a:pt x="78" y="74"/>
                  </a:lnTo>
                  <a:lnTo>
                    <a:pt x="90" y="70"/>
                  </a:lnTo>
                  <a:lnTo>
                    <a:pt x="102" y="68"/>
                  </a:lnTo>
                  <a:lnTo>
                    <a:pt x="102" y="68"/>
                  </a:lnTo>
                  <a:lnTo>
                    <a:pt x="112" y="70"/>
                  </a:lnTo>
                  <a:lnTo>
                    <a:pt x="118" y="72"/>
                  </a:lnTo>
                  <a:lnTo>
                    <a:pt x="126" y="74"/>
                  </a:lnTo>
                  <a:lnTo>
                    <a:pt x="130" y="80"/>
                  </a:lnTo>
                  <a:lnTo>
                    <a:pt x="134" y="86"/>
                  </a:lnTo>
                  <a:lnTo>
                    <a:pt x="134" y="94"/>
                  </a:lnTo>
                  <a:lnTo>
                    <a:pt x="136" y="104"/>
                  </a:lnTo>
                  <a:lnTo>
                    <a:pt x="134" y="116"/>
                  </a:lnTo>
                  <a:lnTo>
                    <a:pt x="134" y="116"/>
                  </a:lnTo>
                  <a:lnTo>
                    <a:pt x="124" y="160"/>
                  </a:lnTo>
                  <a:lnTo>
                    <a:pt x="124" y="160"/>
                  </a:lnTo>
                  <a:lnTo>
                    <a:pt x="118" y="198"/>
                  </a:lnTo>
                  <a:lnTo>
                    <a:pt x="118" y="198"/>
                  </a:lnTo>
                  <a:lnTo>
                    <a:pt x="98" y="198"/>
                  </a:lnTo>
                  <a:lnTo>
                    <a:pt x="98" y="198"/>
                  </a:lnTo>
                  <a:lnTo>
                    <a:pt x="78" y="198"/>
                  </a:lnTo>
                  <a:lnTo>
                    <a:pt x="78" y="198"/>
                  </a:lnTo>
                  <a:lnTo>
                    <a:pt x="88" y="166"/>
                  </a:lnTo>
                  <a:lnTo>
                    <a:pt x="96" y="124"/>
                  </a:lnTo>
                  <a:lnTo>
                    <a:pt x="96" y="124"/>
                  </a:lnTo>
                  <a:lnTo>
                    <a:pt x="98" y="110"/>
                  </a:lnTo>
                  <a:lnTo>
                    <a:pt x="94" y="100"/>
                  </a:lnTo>
                  <a:lnTo>
                    <a:pt x="92" y="96"/>
                  </a:lnTo>
                  <a:lnTo>
                    <a:pt x="90" y="94"/>
                  </a:lnTo>
                  <a:lnTo>
                    <a:pt x="80" y="92"/>
                  </a:lnTo>
                  <a:lnTo>
                    <a:pt x="80" y="92"/>
                  </a:lnTo>
                  <a:lnTo>
                    <a:pt x="76" y="92"/>
                  </a:lnTo>
                  <a:lnTo>
                    <a:pt x="70" y="94"/>
                  </a:lnTo>
                  <a:lnTo>
                    <a:pt x="66" y="98"/>
                  </a:lnTo>
                  <a:lnTo>
                    <a:pt x="62" y="102"/>
                  </a:lnTo>
                  <a:lnTo>
                    <a:pt x="54" y="114"/>
                  </a:lnTo>
                  <a:lnTo>
                    <a:pt x="50" y="130"/>
                  </a:lnTo>
                  <a:lnTo>
                    <a:pt x="48" y="140"/>
                  </a:lnTo>
                  <a:lnTo>
                    <a:pt x="48" y="140"/>
                  </a:lnTo>
                  <a:lnTo>
                    <a:pt x="44" y="166"/>
                  </a:lnTo>
                  <a:lnTo>
                    <a:pt x="40" y="198"/>
                  </a:lnTo>
                  <a:lnTo>
                    <a:pt x="40" y="198"/>
                  </a:lnTo>
                  <a:lnTo>
                    <a:pt x="20" y="198"/>
                  </a:lnTo>
                  <a:lnTo>
                    <a:pt x="20" y="198"/>
                  </a:lnTo>
                  <a:lnTo>
                    <a:pt x="0" y="198"/>
                  </a:lnTo>
                  <a:lnTo>
                    <a:pt x="0" y="198"/>
                  </a:lnTo>
                  <a:lnTo>
                    <a:pt x="20" y="108"/>
                  </a:lnTo>
                  <a:lnTo>
                    <a:pt x="22" y="9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8" name="Freeform 42"/>
            <p:cNvSpPr>
              <a:spLocks noEditPoints="1"/>
            </p:cNvSpPr>
            <p:nvPr userDrawn="1"/>
          </p:nvSpPr>
          <p:spPr bwMode="auto">
            <a:xfrm>
              <a:off x="2820" y="1033"/>
              <a:ext cx="76" cy="196"/>
            </a:xfrm>
            <a:custGeom>
              <a:avLst/>
              <a:gdLst/>
              <a:ahLst/>
              <a:cxnLst>
                <a:cxn ang="0">
                  <a:pos x="16" y="128"/>
                </a:cxn>
                <a:cxn ang="0">
                  <a:pos x="16" y="128"/>
                </a:cxn>
                <a:cxn ang="0">
                  <a:pos x="22" y="98"/>
                </a:cxn>
                <a:cxn ang="0">
                  <a:pos x="24" y="70"/>
                </a:cxn>
                <a:cxn ang="0">
                  <a:pos x="24" y="70"/>
                </a:cxn>
                <a:cxn ang="0">
                  <a:pos x="44" y="72"/>
                </a:cxn>
                <a:cxn ang="0">
                  <a:pos x="44" y="72"/>
                </a:cxn>
                <a:cxn ang="0">
                  <a:pos x="64" y="70"/>
                </a:cxn>
                <a:cxn ang="0">
                  <a:pos x="64" y="70"/>
                </a:cxn>
                <a:cxn ang="0">
                  <a:pos x="58" y="98"/>
                </a:cxn>
                <a:cxn ang="0">
                  <a:pos x="50" y="128"/>
                </a:cxn>
                <a:cxn ang="0">
                  <a:pos x="48" y="138"/>
                </a:cxn>
                <a:cxn ang="0">
                  <a:pos x="48" y="138"/>
                </a:cxn>
                <a:cxn ang="0">
                  <a:pos x="44" y="168"/>
                </a:cxn>
                <a:cxn ang="0">
                  <a:pos x="40" y="196"/>
                </a:cxn>
                <a:cxn ang="0">
                  <a:pos x="40" y="196"/>
                </a:cxn>
                <a:cxn ang="0">
                  <a:pos x="20" y="196"/>
                </a:cxn>
                <a:cxn ang="0">
                  <a:pos x="20" y="196"/>
                </a:cxn>
                <a:cxn ang="0">
                  <a:pos x="0" y="196"/>
                </a:cxn>
                <a:cxn ang="0">
                  <a:pos x="0" y="196"/>
                </a:cxn>
                <a:cxn ang="0">
                  <a:pos x="8" y="168"/>
                </a:cxn>
                <a:cxn ang="0">
                  <a:pos x="14" y="138"/>
                </a:cxn>
                <a:cxn ang="0">
                  <a:pos x="16" y="128"/>
                </a:cxn>
                <a:cxn ang="0">
                  <a:pos x="58" y="0"/>
                </a:cxn>
                <a:cxn ang="0">
                  <a:pos x="58" y="0"/>
                </a:cxn>
                <a:cxn ang="0">
                  <a:pos x="66" y="2"/>
                </a:cxn>
                <a:cxn ang="0">
                  <a:pos x="72" y="6"/>
                </a:cxn>
                <a:cxn ang="0">
                  <a:pos x="74" y="12"/>
                </a:cxn>
                <a:cxn ang="0">
                  <a:pos x="74" y="20"/>
                </a:cxn>
                <a:cxn ang="0">
                  <a:pos x="74" y="20"/>
                </a:cxn>
                <a:cxn ang="0">
                  <a:pos x="72" y="28"/>
                </a:cxn>
                <a:cxn ang="0">
                  <a:pos x="66" y="34"/>
                </a:cxn>
                <a:cxn ang="0">
                  <a:pos x="58" y="40"/>
                </a:cxn>
                <a:cxn ang="0">
                  <a:pos x="50" y="40"/>
                </a:cxn>
                <a:cxn ang="0">
                  <a:pos x="50" y="40"/>
                </a:cxn>
                <a:cxn ang="0">
                  <a:pos x="42" y="40"/>
                </a:cxn>
                <a:cxn ang="0">
                  <a:pos x="36" y="34"/>
                </a:cxn>
                <a:cxn ang="0">
                  <a:pos x="34" y="28"/>
                </a:cxn>
                <a:cxn ang="0">
                  <a:pos x="34" y="20"/>
                </a:cxn>
                <a:cxn ang="0">
                  <a:pos x="34" y="20"/>
                </a:cxn>
                <a:cxn ang="0">
                  <a:pos x="36" y="12"/>
                </a:cxn>
                <a:cxn ang="0">
                  <a:pos x="42" y="6"/>
                </a:cxn>
                <a:cxn ang="0">
                  <a:pos x="50" y="2"/>
                </a:cxn>
                <a:cxn ang="0">
                  <a:pos x="58" y="0"/>
                </a:cxn>
                <a:cxn ang="0">
                  <a:pos x="58" y="0"/>
                </a:cxn>
              </a:cxnLst>
              <a:rect l="0" t="0" r="r" b="b"/>
              <a:pathLst>
                <a:path w="74" h="196">
                  <a:moveTo>
                    <a:pt x="16" y="128"/>
                  </a:moveTo>
                  <a:lnTo>
                    <a:pt x="16" y="128"/>
                  </a:lnTo>
                  <a:lnTo>
                    <a:pt x="22" y="98"/>
                  </a:lnTo>
                  <a:lnTo>
                    <a:pt x="24" y="70"/>
                  </a:lnTo>
                  <a:lnTo>
                    <a:pt x="24" y="70"/>
                  </a:lnTo>
                  <a:lnTo>
                    <a:pt x="44" y="72"/>
                  </a:lnTo>
                  <a:lnTo>
                    <a:pt x="44" y="72"/>
                  </a:lnTo>
                  <a:lnTo>
                    <a:pt x="64" y="70"/>
                  </a:lnTo>
                  <a:lnTo>
                    <a:pt x="64" y="70"/>
                  </a:lnTo>
                  <a:lnTo>
                    <a:pt x="58" y="98"/>
                  </a:lnTo>
                  <a:lnTo>
                    <a:pt x="50" y="128"/>
                  </a:lnTo>
                  <a:lnTo>
                    <a:pt x="48" y="138"/>
                  </a:lnTo>
                  <a:lnTo>
                    <a:pt x="48" y="138"/>
                  </a:lnTo>
                  <a:lnTo>
                    <a:pt x="44" y="168"/>
                  </a:lnTo>
                  <a:lnTo>
                    <a:pt x="40" y="196"/>
                  </a:lnTo>
                  <a:lnTo>
                    <a:pt x="40" y="196"/>
                  </a:lnTo>
                  <a:lnTo>
                    <a:pt x="20" y="196"/>
                  </a:lnTo>
                  <a:lnTo>
                    <a:pt x="20" y="196"/>
                  </a:lnTo>
                  <a:lnTo>
                    <a:pt x="0" y="196"/>
                  </a:lnTo>
                  <a:lnTo>
                    <a:pt x="0" y="196"/>
                  </a:lnTo>
                  <a:lnTo>
                    <a:pt x="8" y="168"/>
                  </a:lnTo>
                  <a:lnTo>
                    <a:pt x="14" y="138"/>
                  </a:lnTo>
                  <a:lnTo>
                    <a:pt x="16" y="128"/>
                  </a:lnTo>
                  <a:close/>
                  <a:moveTo>
                    <a:pt x="58" y="0"/>
                  </a:moveTo>
                  <a:lnTo>
                    <a:pt x="58" y="0"/>
                  </a:lnTo>
                  <a:lnTo>
                    <a:pt x="66" y="2"/>
                  </a:lnTo>
                  <a:lnTo>
                    <a:pt x="72" y="6"/>
                  </a:lnTo>
                  <a:lnTo>
                    <a:pt x="74" y="12"/>
                  </a:lnTo>
                  <a:lnTo>
                    <a:pt x="74" y="20"/>
                  </a:lnTo>
                  <a:lnTo>
                    <a:pt x="74" y="20"/>
                  </a:lnTo>
                  <a:lnTo>
                    <a:pt x="72" y="28"/>
                  </a:lnTo>
                  <a:lnTo>
                    <a:pt x="66" y="34"/>
                  </a:lnTo>
                  <a:lnTo>
                    <a:pt x="58" y="40"/>
                  </a:lnTo>
                  <a:lnTo>
                    <a:pt x="50" y="40"/>
                  </a:lnTo>
                  <a:lnTo>
                    <a:pt x="50" y="40"/>
                  </a:lnTo>
                  <a:lnTo>
                    <a:pt x="42" y="40"/>
                  </a:lnTo>
                  <a:lnTo>
                    <a:pt x="36" y="34"/>
                  </a:lnTo>
                  <a:lnTo>
                    <a:pt x="34" y="28"/>
                  </a:lnTo>
                  <a:lnTo>
                    <a:pt x="34" y="20"/>
                  </a:lnTo>
                  <a:lnTo>
                    <a:pt x="34" y="20"/>
                  </a:lnTo>
                  <a:lnTo>
                    <a:pt x="36" y="12"/>
                  </a:lnTo>
                  <a:lnTo>
                    <a:pt x="42" y="6"/>
                  </a:lnTo>
                  <a:lnTo>
                    <a:pt x="50" y="2"/>
                  </a:lnTo>
                  <a:lnTo>
                    <a:pt x="58" y="0"/>
                  </a:lnTo>
                  <a:lnTo>
                    <a:pt x="58" y="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79" name="Freeform 43"/>
            <p:cNvSpPr>
              <a:spLocks/>
            </p:cNvSpPr>
            <p:nvPr userDrawn="1"/>
          </p:nvSpPr>
          <p:spPr bwMode="auto">
            <a:xfrm>
              <a:off x="2901" y="1096"/>
              <a:ext cx="136" cy="132"/>
            </a:xfrm>
            <a:custGeom>
              <a:avLst/>
              <a:gdLst/>
              <a:ahLst/>
              <a:cxnLst>
                <a:cxn ang="0">
                  <a:pos x="58" y="24"/>
                </a:cxn>
                <a:cxn ang="0">
                  <a:pos x="58" y="24"/>
                </a:cxn>
                <a:cxn ang="0">
                  <a:pos x="58" y="24"/>
                </a:cxn>
                <a:cxn ang="0">
                  <a:pos x="68" y="14"/>
                </a:cxn>
                <a:cxn ang="0">
                  <a:pos x="78" y="6"/>
                </a:cxn>
                <a:cxn ang="0">
                  <a:pos x="90" y="2"/>
                </a:cxn>
                <a:cxn ang="0">
                  <a:pos x="102" y="0"/>
                </a:cxn>
                <a:cxn ang="0">
                  <a:pos x="102" y="0"/>
                </a:cxn>
                <a:cxn ang="0">
                  <a:pos x="112" y="2"/>
                </a:cxn>
                <a:cxn ang="0">
                  <a:pos x="120" y="4"/>
                </a:cxn>
                <a:cxn ang="0">
                  <a:pos x="126" y="6"/>
                </a:cxn>
                <a:cxn ang="0">
                  <a:pos x="130" y="12"/>
                </a:cxn>
                <a:cxn ang="0">
                  <a:pos x="134" y="18"/>
                </a:cxn>
                <a:cxn ang="0">
                  <a:pos x="136" y="26"/>
                </a:cxn>
                <a:cxn ang="0">
                  <a:pos x="136" y="36"/>
                </a:cxn>
                <a:cxn ang="0">
                  <a:pos x="134" y="48"/>
                </a:cxn>
                <a:cxn ang="0">
                  <a:pos x="134" y="48"/>
                </a:cxn>
                <a:cxn ang="0">
                  <a:pos x="124" y="92"/>
                </a:cxn>
                <a:cxn ang="0">
                  <a:pos x="124" y="92"/>
                </a:cxn>
                <a:cxn ang="0">
                  <a:pos x="118" y="130"/>
                </a:cxn>
                <a:cxn ang="0">
                  <a:pos x="118" y="130"/>
                </a:cxn>
                <a:cxn ang="0">
                  <a:pos x="98" y="130"/>
                </a:cxn>
                <a:cxn ang="0">
                  <a:pos x="98" y="130"/>
                </a:cxn>
                <a:cxn ang="0">
                  <a:pos x="78" y="130"/>
                </a:cxn>
                <a:cxn ang="0">
                  <a:pos x="78" y="130"/>
                </a:cxn>
                <a:cxn ang="0">
                  <a:pos x="88" y="98"/>
                </a:cxn>
                <a:cxn ang="0">
                  <a:pos x="96" y="56"/>
                </a:cxn>
                <a:cxn ang="0">
                  <a:pos x="96" y="56"/>
                </a:cxn>
                <a:cxn ang="0">
                  <a:pos x="98" y="42"/>
                </a:cxn>
                <a:cxn ang="0">
                  <a:pos x="96" y="32"/>
                </a:cxn>
                <a:cxn ang="0">
                  <a:pos x="92" y="28"/>
                </a:cxn>
                <a:cxn ang="0">
                  <a:pos x="90" y="26"/>
                </a:cxn>
                <a:cxn ang="0">
                  <a:pos x="82" y="24"/>
                </a:cxn>
                <a:cxn ang="0">
                  <a:pos x="82" y="24"/>
                </a:cxn>
                <a:cxn ang="0">
                  <a:pos x="76" y="24"/>
                </a:cxn>
                <a:cxn ang="0">
                  <a:pos x="70" y="26"/>
                </a:cxn>
                <a:cxn ang="0">
                  <a:pos x="66" y="30"/>
                </a:cxn>
                <a:cxn ang="0">
                  <a:pos x="62" y="34"/>
                </a:cxn>
                <a:cxn ang="0">
                  <a:pos x="56" y="46"/>
                </a:cxn>
                <a:cxn ang="0">
                  <a:pos x="50" y="62"/>
                </a:cxn>
                <a:cxn ang="0">
                  <a:pos x="48" y="72"/>
                </a:cxn>
                <a:cxn ang="0">
                  <a:pos x="48" y="72"/>
                </a:cxn>
                <a:cxn ang="0">
                  <a:pos x="44" y="102"/>
                </a:cxn>
                <a:cxn ang="0">
                  <a:pos x="40" y="130"/>
                </a:cxn>
                <a:cxn ang="0">
                  <a:pos x="40" y="130"/>
                </a:cxn>
                <a:cxn ang="0">
                  <a:pos x="20" y="130"/>
                </a:cxn>
                <a:cxn ang="0">
                  <a:pos x="20" y="130"/>
                </a:cxn>
                <a:cxn ang="0">
                  <a:pos x="0" y="130"/>
                </a:cxn>
                <a:cxn ang="0">
                  <a:pos x="0" y="130"/>
                </a:cxn>
                <a:cxn ang="0">
                  <a:pos x="8" y="102"/>
                </a:cxn>
                <a:cxn ang="0">
                  <a:pos x="14" y="72"/>
                </a:cxn>
                <a:cxn ang="0">
                  <a:pos x="16" y="62"/>
                </a:cxn>
                <a:cxn ang="0">
                  <a:pos x="16" y="62"/>
                </a:cxn>
                <a:cxn ang="0">
                  <a:pos x="22" y="32"/>
                </a:cxn>
                <a:cxn ang="0">
                  <a:pos x="24" y="4"/>
                </a:cxn>
                <a:cxn ang="0">
                  <a:pos x="24" y="4"/>
                </a:cxn>
                <a:cxn ang="0">
                  <a:pos x="44" y="6"/>
                </a:cxn>
                <a:cxn ang="0">
                  <a:pos x="44" y="6"/>
                </a:cxn>
                <a:cxn ang="0">
                  <a:pos x="62" y="4"/>
                </a:cxn>
                <a:cxn ang="0">
                  <a:pos x="58" y="24"/>
                </a:cxn>
              </a:cxnLst>
              <a:rect l="0" t="0" r="r" b="b"/>
              <a:pathLst>
                <a:path w="136" h="130">
                  <a:moveTo>
                    <a:pt x="58" y="24"/>
                  </a:moveTo>
                  <a:lnTo>
                    <a:pt x="58" y="24"/>
                  </a:lnTo>
                  <a:lnTo>
                    <a:pt x="58" y="24"/>
                  </a:lnTo>
                  <a:lnTo>
                    <a:pt x="68" y="14"/>
                  </a:lnTo>
                  <a:lnTo>
                    <a:pt x="78" y="6"/>
                  </a:lnTo>
                  <a:lnTo>
                    <a:pt x="90" y="2"/>
                  </a:lnTo>
                  <a:lnTo>
                    <a:pt x="102" y="0"/>
                  </a:lnTo>
                  <a:lnTo>
                    <a:pt x="102" y="0"/>
                  </a:lnTo>
                  <a:lnTo>
                    <a:pt x="112" y="2"/>
                  </a:lnTo>
                  <a:lnTo>
                    <a:pt x="120" y="4"/>
                  </a:lnTo>
                  <a:lnTo>
                    <a:pt x="126" y="6"/>
                  </a:lnTo>
                  <a:lnTo>
                    <a:pt x="130" y="12"/>
                  </a:lnTo>
                  <a:lnTo>
                    <a:pt x="134" y="18"/>
                  </a:lnTo>
                  <a:lnTo>
                    <a:pt x="136" y="26"/>
                  </a:lnTo>
                  <a:lnTo>
                    <a:pt x="136" y="36"/>
                  </a:lnTo>
                  <a:lnTo>
                    <a:pt x="134" y="48"/>
                  </a:lnTo>
                  <a:lnTo>
                    <a:pt x="134" y="48"/>
                  </a:lnTo>
                  <a:lnTo>
                    <a:pt x="124" y="92"/>
                  </a:lnTo>
                  <a:lnTo>
                    <a:pt x="124" y="92"/>
                  </a:lnTo>
                  <a:lnTo>
                    <a:pt x="118" y="130"/>
                  </a:lnTo>
                  <a:lnTo>
                    <a:pt x="118" y="130"/>
                  </a:lnTo>
                  <a:lnTo>
                    <a:pt x="98" y="130"/>
                  </a:lnTo>
                  <a:lnTo>
                    <a:pt x="98" y="130"/>
                  </a:lnTo>
                  <a:lnTo>
                    <a:pt x="78" y="130"/>
                  </a:lnTo>
                  <a:lnTo>
                    <a:pt x="78" y="130"/>
                  </a:lnTo>
                  <a:lnTo>
                    <a:pt x="88" y="98"/>
                  </a:lnTo>
                  <a:lnTo>
                    <a:pt x="96" y="56"/>
                  </a:lnTo>
                  <a:lnTo>
                    <a:pt x="96" y="56"/>
                  </a:lnTo>
                  <a:lnTo>
                    <a:pt x="98" y="42"/>
                  </a:lnTo>
                  <a:lnTo>
                    <a:pt x="96" y="32"/>
                  </a:lnTo>
                  <a:lnTo>
                    <a:pt x="92" y="28"/>
                  </a:lnTo>
                  <a:lnTo>
                    <a:pt x="90" y="26"/>
                  </a:lnTo>
                  <a:lnTo>
                    <a:pt x="82" y="24"/>
                  </a:lnTo>
                  <a:lnTo>
                    <a:pt x="82" y="24"/>
                  </a:lnTo>
                  <a:lnTo>
                    <a:pt x="76" y="24"/>
                  </a:lnTo>
                  <a:lnTo>
                    <a:pt x="70" y="26"/>
                  </a:lnTo>
                  <a:lnTo>
                    <a:pt x="66" y="30"/>
                  </a:lnTo>
                  <a:lnTo>
                    <a:pt x="62" y="34"/>
                  </a:lnTo>
                  <a:lnTo>
                    <a:pt x="56" y="46"/>
                  </a:lnTo>
                  <a:lnTo>
                    <a:pt x="50" y="62"/>
                  </a:lnTo>
                  <a:lnTo>
                    <a:pt x="48" y="72"/>
                  </a:lnTo>
                  <a:lnTo>
                    <a:pt x="48" y="72"/>
                  </a:lnTo>
                  <a:lnTo>
                    <a:pt x="44" y="102"/>
                  </a:lnTo>
                  <a:lnTo>
                    <a:pt x="40" y="130"/>
                  </a:lnTo>
                  <a:lnTo>
                    <a:pt x="40" y="130"/>
                  </a:lnTo>
                  <a:lnTo>
                    <a:pt x="20" y="130"/>
                  </a:lnTo>
                  <a:lnTo>
                    <a:pt x="20" y="130"/>
                  </a:lnTo>
                  <a:lnTo>
                    <a:pt x="0" y="130"/>
                  </a:lnTo>
                  <a:lnTo>
                    <a:pt x="0" y="130"/>
                  </a:lnTo>
                  <a:lnTo>
                    <a:pt x="8" y="102"/>
                  </a:lnTo>
                  <a:lnTo>
                    <a:pt x="14" y="72"/>
                  </a:lnTo>
                  <a:lnTo>
                    <a:pt x="16" y="62"/>
                  </a:lnTo>
                  <a:lnTo>
                    <a:pt x="16" y="62"/>
                  </a:lnTo>
                  <a:lnTo>
                    <a:pt x="22" y="32"/>
                  </a:lnTo>
                  <a:lnTo>
                    <a:pt x="24" y="4"/>
                  </a:lnTo>
                  <a:lnTo>
                    <a:pt x="24" y="4"/>
                  </a:lnTo>
                  <a:lnTo>
                    <a:pt x="44" y="6"/>
                  </a:lnTo>
                  <a:lnTo>
                    <a:pt x="44" y="6"/>
                  </a:lnTo>
                  <a:lnTo>
                    <a:pt x="62" y="4"/>
                  </a:lnTo>
                  <a:lnTo>
                    <a:pt x="58" y="24"/>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80" name="Freeform 44"/>
            <p:cNvSpPr>
              <a:spLocks noEditPoints="1"/>
            </p:cNvSpPr>
            <p:nvPr userDrawn="1"/>
          </p:nvSpPr>
          <p:spPr bwMode="auto">
            <a:xfrm>
              <a:off x="3037" y="1096"/>
              <a:ext cx="153" cy="201"/>
            </a:xfrm>
            <a:custGeom>
              <a:avLst/>
              <a:gdLst/>
              <a:ahLst/>
              <a:cxnLst>
                <a:cxn ang="0">
                  <a:pos x="88" y="170"/>
                </a:cxn>
                <a:cxn ang="0">
                  <a:pos x="62" y="188"/>
                </a:cxn>
                <a:cxn ang="0">
                  <a:pos x="42" y="188"/>
                </a:cxn>
                <a:cxn ang="0">
                  <a:pos x="28" y="178"/>
                </a:cxn>
                <a:cxn ang="0">
                  <a:pos x="26" y="160"/>
                </a:cxn>
                <a:cxn ang="0">
                  <a:pos x="32" y="144"/>
                </a:cxn>
                <a:cxn ang="0">
                  <a:pos x="40" y="136"/>
                </a:cxn>
                <a:cxn ang="0">
                  <a:pos x="60" y="134"/>
                </a:cxn>
                <a:cxn ang="0">
                  <a:pos x="90" y="142"/>
                </a:cxn>
                <a:cxn ang="0">
                  <a:pos x="94" y="158"/>
                </a:cxn>
                <a:cxn ang="0">
                  <a:pos x="150" y="14"/>
                </a:cxn>
                <a:cxn ang="0">
                  <a:pos x="152" y="2"/>
                </a:cxn>
                <a:cxn ang="0">
                  <a:pos x="124" y="2"/>
                </a:cxn>
                <a:cxn ang="0">
                  <a:pos x="90" y="0"/>
                </a:cxn>
                <a:cxn ang="0">
                  <a:pos x="68" y="4"/>
                </a:cxn>
                <a:cxn ang="0">
                  <a:pos x="40" y="18"/>
                </a:cxn>
                <a:cxn ang="0">
                  <a:pos x="26" y="42"/>
                </a:cxn>
                <a:cxn ang="0">
                  <a:pos x="26" y="58"/>
                </a:cxn>
                <a:cxn ang="0">
                  <a:pos x="30" y="70"/>
                </a:cxn>
                <a:cxn ang="0">
                  <a:pos x="52" y="84"/>
                </a:cxn>
                <a:cxn ang="0">
                  <a:pos x="42" y="88"/>
                </a:cxn>
                <a:cxn ang="0">
                  <a:pos x="22" y="112"/>
                </a:cxn>
                <a:cxn ang="0">
                  <a:pos x="24" y="124"/>
                </a:cxn>
                <a:cxn ang="0">
                  <a:pos x="32" y="132"/>
                </a:cxn>
                <a:cxn ang="0">
                  <a:pos x="12" y="146"/>
                </a:cxn>
                <a:cxn ang="0">
                  <a:pos x="0" y="166"/>
                </a:cxn>
                <a:cxn ang="0">
                  <a:pos x="6" y="186"/>
                </a:cxn>
                <a:cxn ang="0">
                  <a:pos x="26" y="198"/>
                </a:cxn>
                <a:cxn ang="0">
                  <a:pos x="46" y="200"/>
                </a:cxn>
                <a:cxn ang="0">
                  <a:pos x="84" y="194"/>
                </a:cxn>
                <a:cxn ang="0">
                  <a:pos x="114" y="170"/>
                </a:cxn>
                <a:cxn ang="0">
                  <a:pos x="126" y="144"/>
                </a:cxn>
                <a:cxn ang="0">
                  <a:pos x="124" y="122"/>
                </a:cxn>
                <a:cxn ang="0">
                  <a:pos x="108" y="112"/>
                </a:cxn>
                <a:cxn ang="0">
                  <a:pos x="72" y="110"/>
                </a:cxn>
                <a:cxn ang="0">
                  <a:pos x="54" y="102"/>
                </a:cxn>
                <a:cxn ang="0">
                  <a:pos x="58" y="88"/>
                </a:cxn>
                <a:cxn ang="0">
                  <a:pos x="64" y="86"/>
                </a:cxn>
                <a:cxn ang="0">
                  <a:pos x="86" y="86"/>
                </a:cxn>
                <a:cxn ang="0">
                  <a:pos x="114" y="74"/>
                </a:cxn>
                <a:cxn ang="0">
                  <a:pos x="132" y="52"/>
                </a:cxn>
                <a:cxn ang="0">
                  <a:pos x="134" y="34"/>
                </a:cxn>
                <a:cxn ang="0">
                  <a:pos x="126" y="14"/>
                </a:cxn>
                <a:cxn ang="0">
                  <a:pos x="88" y="12"/>
                </a:cxn>
                <a:cxn ang="0">
                  <a:pos x="98" y="18"/>
                </a:cxn>
                <a:cxn ang="0">
                  <a:pos x="98" y="44"/>
                </a:cxn>
                <a:cxn ang="0">
                  <a:pos x="82" y="74"/>
                </a:cxn>
                <a:cxn ang="0">
                  <a:pos x="68" y="76"/>
                </a:cxn>
                <a:cxn ang="0">
                  <a:pos x="62" y="46"/>
                </a:cxn>
                <a:cxn ang="0">
                  <a:pos x="72" y="20"/>
                </a:cxn>
                <a:cxn ang="0">
                  <a:pos x="88" y="12"/>
                </a:cxn>
              </a:cxnLst>
              <a:rect l="0" t="0" r="r" b="b"/>
              <a:pathLst>
                <a:path w="152" h="200">
                  <a:moveTo>
                    <a:pt x="94" y="158"/>
                  </a:moveTo>
                  <a:lnTo>
                    <a:pt x="94" y="158"/>
                  </a:lnTo>
                  <a:lnTo>
                    <a:pt x="88" y="170"/>
                  </a:lnTo>
                  <a:lnTo>
                    <a:pt x="80" y="180"/>
                  </a:lnTo>
                  <a:lnTo>
                    <a:pt x="68" y="188"/>
                  </a:lnTo>
                  <a:lnTo>
                    <a:pt x="62" y="188"/>
                  </a:lnTo>
                  <a:lnTo>
                    <a:pt x="54" y="190"/>
                  </a:lnTo>
                  <a:lnTo>
                    <a:pt x="54" y="190"/>
                  </a:lnTo>
                  <a:lnTo>
                    <a:pt x="42" y="188"/>
                  </a:lnTo>
                  <a:lnTo>
                    <a:pt x="36" y="186"/>
                  </a:lnTo>
                  <a:lnTo>
                    <a:pt x="32" y="182"/>
                  </a:lnTo>
                  <a:lnTo>
                    <a:pt x="28" y="178"/>
                  </a:lnTo>
                  <a:lnTo>
                    <a:pt x="26" y="172"/>
                  </a:lnTo>
                  <a:lnTo>
                    <a:pt x="26" y="166"/>
                  </a:lnTo>
                  <a:lnTo>
                    <a:pt x="26" y="160"/>
                  </a:lnTo>
                  <a:lnTo>
                    <a:pt x="26" y="160"/>
                  </a:lnTo>
                  <a:lnTo>
                    <a:pt x="28" y="150"/>
                  </a:lnTo>
                  <a:lnTo>
                    <a:pt x="32" y="144"/>
                  </a:lnTo>
                  <a:lnTo>
                    <a:pt x="36" y="140"/>
                  </a:lnTo>
                  <a:lnTo>
                    <a:pt x="40" y="136"/>
                  </a:lnTo>
                  <a:lnTo>
                    <a:pt x="40" y="136"/>
                  </a:lnTo>
                  <a:lnTo>
                    <a:pt x="48" y="134"/>
                  </a:lnTo>
                  <a:lnTo>
                    <a:pt x="60" y="134"/>
                  </a:lnTo>
                  <a:lnTo>
                    <a:pt x="60" y="134"/>
                  </a:lnTo>
                  <a:lnTo>
                    <a:pt x="76" y="134"/>
                  </a:lnTo>
                  <a:lnTo>
                    <a:pt x="88" y="138"/>
                  </a:lnTo>
                  <a:lnTo>
                    <a:pt x="90" y="142"/>
                  </a:lnTo>
                  <a:lnTo>
                    <a:pt x="94" y="146"/>
                  </a:lnTo>
                  <a:lnTo>
                    <a:pt x="94" y="152"/>
                  </a:lnTo>
                  <a:lnTo>
                    <a:pt x="94" y="158"/>
                  </a:lnTo>
                  <a:lnTo>
                    <a:pt x="94" y="158"/>
                  </a:lnTo>
                  <a:close/>
                  <a:moveTo>
                    <a:pt x="150" y="14"/>
                  </a:moveTo>
                  <a:lnTo>
                    <a:pt x="150" y="14"/>
                  </a:lnTo>
                  <a:lnTo>
                    <a:pt x="150" y="8"/>
                  </a:lnTo>
                  <a:lnTo>
                    <a:pt x="150" y="8"/>
                  </a:lnTo>
                  <a:lnTo>
                    <a:pt x="152" y="2"/>
                  </a:lnTo>
                  <a:lnTo>
                    <a:pt x="152" y="2"/>
                  </a:lnTo>
                  <a:lnTo>
                    <a:pt x="124" y="2"/>
                  </a:lnTo>
                  <a:lnTo>
                    <a:pt x="124" y="2"/>
                  </a:lnTo>
                  <a:lnTo>
                    <a:pt x="110" y="2"/>
                  </a:lnTo>
                  <a:lnTo>
                    <a:pt x="110" y="2"/>
                  </a:lnTo>
                  <a:lnTo>
                    <a:pt x="90" y="0"/>
                  </a:lnTo>
                  <a:lnTo>
                    <a:pt x="90" y="0"/>
                  </a:lnTo>
                  <a:lnTo>
                    <a:pt x="78" y="2"/>
                  </a:lnTo>
                  <a:lnTo>
                    <a:pt x="68" y="4"/>
                  </a:lnTo>
                  <a:lnTo>
                    <a:pt x="56" y="6"/>
                  </a:lnTo>
                  <a:lnTo>
                    <a:pt x="48" y="12"/>
                  </a:lnTo>
                  <a:lnTo>
                    <a:pt x="40" y="18"/>
                  </a:lnTo>
                  <a:lnTo>
                    <a:pt x="34" y="24"/>
                  </a:lnTo>
                  <a:lnTo>
                    <a:pt x="30" y="34"/>
                  </a:lnTo>
                  <a:lnTo>
                    <a:pt x="26" y="42"/>
                  </a:lnTo>
                  <a:lnTo>
                    <a:pt x="26" y="42"/>
                  </a:lnTo>
                  <a:lnTo>
                    <a:pt x="26" y="50"/>
                  </a:lnTo>
                  <a:lnTo>
                    <a:pt x="26" y="58"/>
                  </a:lnTo>
                  <a:lnTo>
                    <a:pt x="28" y="64"/>
                  </a:lnTo>
                  <a:lnTo>
                    <a:pt x="30" y="70"/>
                  </a:lnTo>
                  <a:lnTo>
                    <a:pt x="30" y="70"/>
                  </a:lnTo>
                  <a:lnTo>
                    <a:pt x="34" y="74"/>
                  </a:lnTo>
                  <a:lnTo>
                    <a:pt x="38" y="78"/>
                  </a:lnTo>
                  <a:lnTo>
                    <a:pt x="52" y="84"/>
                  </a:lnTo>
                  <a:lnTo>
                    <a:pt x="52" y="84"/>
                  </a:lnTo>
                  <a:lnTo>
                    <a:pt x="52" y="84"/>
                  </a:lnTo>
                  <a:lnTo>
                    <a:pt x="42" y="88"/>
                  </a:lnTo>
                  <a:lnTo>
                    <a:pt x="32" y="96"/>
                  </a:lnTo>
                  <a:lnTo>
                    <a:pt x="26" y="104"/>
                  </a:lnTo>
                  <a:lnTo>
                    <a:pt x="22" y="112"/>
                  </a:lnTo>
                  <a:lnTo>
                    <a:pt x="22" y="112"/>
                  </a:lnTo>
                  <a:lnTo>
                    <a:pt x="22" y="118"/>
                  </a:lnTo>
                  <a:lnTo>
                    <a:pt x="24" y="124"/>
                  </a:lnTo>
                  <a:lnTo>
                    <a:pt x="28" y="130"/>
                  </a:lnTo>
                  <a:lnTo>
                    <a:pt x="34" y="132"/>
                  </a:lnTo>
                  <a:lnTo>
                    <a:pt x="32" y="132"/>
                  </a:lnTo>
                  <a:lnTo>
                    <a:pt x="32" y="132"/>
                  </a:lnTo>
                  <a:lnTo>
                    <a:pt x="22" y="138"/>
                  </a:lnTo>
                  <a:lnTo>
                    <a:pt x="12" y="146"/>
                  </a:lnTo>
                  <a:lnTo>
                    <a:pt x="6" y="154"/>
                  </a:lnTo>
                  <a:lnTo>
                    <a:pt x="0" y="166"/>
                  </a:lnTo>
                  <a:lnTo>
                    <a:pt x="0" y="166"/>
                  </a:lnTo>
                  <a:lnTo>
                    <a:pt x="0" y="172"/>
                  </a:lnTo>
                  <a:lnTo>
                    <a:pt x="2" y="180"/>
                  </a:lnTo>
                  <a:lnTo>
                    <a:pt x="6" y="186"/>
                  </a:lnTo>
                  <a:lnTo>
                    <a:pt x="10" y="190"/>
                  </a:lnTo>
                  <a:lnTo>
                    <a:pt x="16" y="194"/>
                  </a:lnTo>
                  <a:lnTo>
                    <a:pt x="26" y="198"/>
                  </a:lnTo>
                  <a:lnTo>
                    <a:pt x="34" y="200"/>
                  </a:lnTo>
                  <a:lnTo>
                    <a:pt x="46" y="200"/>
                  </a:lnTo>
                  <a:lnTo>
                    <a:pt x="46" y="200"/>
                  </a:lnTo>
                  <a:lnTo>
                    <a:pt x="58" y="200"/>
                  </a:lnTo>
                  <a:lnTo>
                    <a:pt x="70" y="198"/>
                  </a:lnTo>
                  <a:lnTo>
                    <a:pt x="84" y="194"/>
                  </a:lnTo>
                  <a:lnTo>
                    <a:pt x="94" y="188"/>
                  </a:lnTo>
                  <a:lnTo>
                    <a:pt x="106" y="180"/>
                  </a:lnTo>
                  <a:lnTo>
                    <a:pt x="114" y="170"/>
                  </a:lnTo>
                  <a:lnTo>
                    <a:pt x="122" y="158"/>
                  </a:lnTo>
                  <a:lnTo>
                    <a:pt x="126" y="144"/>
                  </a:lnTo>
                  <a:lnTo>
                    <a:pt x="126" y="144"/>
                  </a:lnTo>
                  <a:lnTo>
                    <a:pt x="128" y="136"/>
                  </a:lnTo>
                  <a:lnTo>
                    <a:pt x="126" y="128"/>
                  </a:lnTo>
                  <a:lnTo>
                    <a:pt x="124" y="122"/>
                  </a:lnTo>
                  <a:lnTo>
                    <a:pt x="120" y="118"/>
                  </a:lnTo>
                  <a:lnTo>
                    <a:pt x="116" y="114"/>
                  </a:lnTo>
                  <a:lnTo>
                    <a:pt x="108" y="112"/>
                  </a:lnTo>
                  <a:lnTo>
                    <a:pt x="90" y="110"/>
                  </a:lnTo>
                  <a:lnTo>
                    <a:pt x="72" y="110"/>
                  </a:lnTo>
                  <a:lnTo>
                    <a:pt x="72" y="110"/>
                  </a:lnTo>
                  <a:lnTo>
                    <a:pt x="62" y="108"/>
                  </a:lnTo>
                  <a:lnTo>
                    <a:pt x="56" y="106"/>
                  </a:lnTo>
                  <a:lnTo>
                    <a:pt x="54" y="102"/>
                  </a:lnTo>
                  <a:lnTo>
                    <a:pt x="54" y="96"/>
                  </a:lnTo>
                  <a:lnTo>
                    <a:pt x="54" y="96"/>
                  </a:lnTo>
                  <a:lnTo>
                    <a:pt x="58" y="88"/>
                  </a:lnTo>
                  <a:lnTo>
                    <a:pt x="60" y="86"/>
                  </a:lnTo>
                  <a:lnTo>
                    <a:pt x="64" y="86"/>
                  </a:lnTo>
                  <a:lnTo>
                    <a:pt x="64" y="86"/>
                  </a:lnTo>
                  <a:lnTo>
                    <a:pt x="74" y="86"/>
                  </a:lnTo>
                  <a:lnTo>
                    <a:pt x="74" y="86"/>
                  </a:lnTo>
                  <a:lnTo>
                    <a:pt x="86" y="86"/>
                  </a:lnTo>
                  <a:lnTo>
                    <a:pt x="96" y="84"/>
                  </a:lnTo>
                  <a:lnTo>
                    <a:pt x="106" y="80"/>
                  </a:lnTo>
                  <a:lnTo>
                    <a:pt x="114" y="74"/>
                  </a:lnTo>
                  <a:lnTo>
                    <a:pt x="122" y="68"/>
                  </a:lnTo>
                  <a:lnTo>
                    <a:pt x="126" y="60"/>
                  </a:lnTo>
                  <a:lnTo>
                    <a:pt x="132" y="52"/>
                  </a:lnTo>
                  <a:lnTo>
                    <a:pt x="134" y="42"/>
                  </a:lnTo>
                  <a:lnTo>
                    <a:pt x="134" y="42"/>
                  </a:lnTo>
                  <a:lnTo>
                    <a:pt x="134" y="34"/>
                  </a:lnTo>
                  <a:lnTo>
                    <a:pt x="134" y="26"/>
                  </a:lnTo>
                  <a:lnTo>
                    <a:pt x="130" y="20"/>
                  </a:lnTo>
                  <a:lnTo>
                    <a:pt x="126" y="14"/>
                  </a:lnTo>
                  <a:lnTo>
                    <a:pt x="126" y="14"/>
                  </a:lnTo>
                  <a:lnTo>
                    <a:pt x="150" y="14"/>
                  </a:lnTo>
                  <a:close/>
                  <a:moveTo>
                    <a:pt x="88" y="12"/>
                  </a:moveTo>
                  <a:lnTo>
                    <a:pt x="88" y="12"/>
                  </a:lnTo>
                  <a:lnTo>
                    <a:pt x="94" y="12"/>
                  </a:lnTo>
                  <a:lnTo>
                    <a:pt x="98" y="18"/>
                  </a:lnTo>
                  <a:lnTo>
                    <a:pt x="98" y="28"/>
                  </a:lnTo>
                  <a:lnTo>
                    <a:pt x="98" y="44"/>
                  </a:lnTo>
                  <a:lnTo>
                    <a:pt x="98" y="44"/>
                  </a:lnTo>
                  <a:lnTo>
                    <a:pt x="94" y="58"/>
                  </a:lnTo>
                  <a:lnTo>
                    <a:pt x="88" y="68"/>
                  </a:lnTo>
                  <a:lnTo>
                    <a:pt x="82" y="74"/>
                  </a:lnTo>
                  <a:lnTo>
                    <a:pt x="74" y="76"/>
                  </a:lnTo>
                  <a:lnTo>
                    <a:pt x="74" y="76"/>
                  </a:lnTo>
                  <a:lnTo>
                    <a:pt x="68" y="76"/>
                  </a:lnTo>
                  <a:lnTo>
                    <a:pt x="64" y="70"/>
                  </a:lnTo>
                  <a:lnTo>
                    <a:pt x="62" y="60"/>
                  </a:lnTo>
                  <a:lnTo>
                    <a:pt x="62" y="46"/>
                  </a:lnTo>
                  <a:lnTo>
                    <a:pt x="62" y="46"/>
                  </a:lnTo>
                  <a:lnTo>
                    <a:pt x="66" y="30"/>
                  </a:lnTo>
                  <a:lnTo>
                    <a:pt x="72" y="20"/>
                  </a:lnTo>
                  <a:lnTo>
                    <a:pt x="78" y="14"/>
                  </a:lnTo>
                  <a:lnTo>
                    <a:pt x="88" y="12"/>
                  </a:lnTo>
                  <a:lnTo>
                    <a:pt x="88" y="1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81" name="Freeform 45"/>
            <p:cNvSpPr>
              <a:spLocks/>
            </p:cNvSpPr>
            <p:nvPr userDrawn="1"/>
          </p:nvSpPr>
          <p:spPr bwMode="auto">
            <a:xfrm>
              <a:off x="3262" y="1045"/>
              <a:ext cx="251" cy="183"/>
            </a:xfrm>
            <a:custGeom>
              <a:avLst/>
              <a:gdLst/>
              <a:ahLst/>
              <a:cxnLst>
                <a:cxn ang="0">
                  <a:pos x="116" y="52"/>
                </a:cxn>
                <a:cxn ang="0">
                  <a:pos x="116" y="52"/>
                </a:cxn>
                <a:cxn ang="0">
                  <a:pos x="80" y="116"/>
                </a:cxn>
                <a:cxn ang="0">
                  <a:pos x="46" y="180"/>
                </a:cxn>
                <a:cxn ang="0">
                  <a:pos x="46" y="180"/>
                </a:cxn>
                <a:cxn ang="0">
                  <a:pos x="32" y="180"/>
                </a:cxn>
                <a:cxn ang="0">
                  <a:pos x="32" y="180"/>
                </a:cxn>
                <a:cxn ang="0">
                  <a:pos x="18" y="180"/>
                </a:cxn>
                <a:cxn ang="0">
                  <a:pos x="18" y="180"/>
                </a:cxn>
                <a:cxn ang="0">
                  <a:pos x="14" y="134"/>
                </a:cxn>
                <a:cxn ang="0">
                  <a:pos x="10" y="78"/>
                </a:cxn>
                <a:cxn ang="0">
                  <a:pos x="0" y="0"/>
                </a:cxn>
                <a:cxn ang="0">
                  <a:pos x="0" y="0"/>
                </a:cxn>
                <a:cxn ang="0">
                  <a:pos x="22" y="2"/>
                </a:cxn>
                <a:cxn ang="0">
                  <a:pos x="22" y="2"/>
                </a:cxn>
                <a:cxn ang="0">
                  <a:pos x="44" y="0"/>
                </a:cxn>
                <a:cxn ang="0">
                  <a:pos x="44" y="0"/>
                </a:cxn>
                <a:cxn ang="0">
                  <a:pos x="48" y="70"/>
                </a:cxn>
                <a:cxn ang="0">
                  <a:pos x="52" y="132"/>
                </a:cxn>
                <a:cxn ang="0">
                  <a:pos x="54" y="132"/>
                </a:cxn>
                <a:cxn ang="0">
                  <a:pos x="54" y="132"/>
                </a:cxn>
                <a:cxn ang="0">
                  <a:pos x="94" y="58"/>
                </a:cxn>
                <a:cxn ang="0">
                  <a:pos x="124" y="0"/>
                </a:cxn>
                <a:cxn ang="0">
                  <a:pos x="124" y="0"/>
                </a:cxn>
                <a:cxn ang="0">
                  <a:pos x="136" y="2"/>
                </a:cxn>
                <a:cxn ang="0">
                  <a:pos x="136" y="2"/>
                </a:cxn>
                <a:cxn ang="0">
                  <a:pos x="150" y="0"/>
                </a:cxn>
                <a:cxn ang="0">
                  <a:pos x="150" y="0"/>
                </a:cxn>
                <a:cxn ang="0">
                  <a:pos x="152" y="26"/>
                </a:cxn>
                <a:cxn ang="0">
                  <a:pos x="158" y="62"/>
                </a:cxn>
                <a:cxn ang="0">
                  <a:pos x="162" y="100"/>
                </a:cxn>
                <a:cxn ang="0">
                  <a:pos x="166" y="132"/>
                </a:cxn>
                <a:cxn ang="0">
                  <a:pos x="166" y="132"/>
                </a:cxn>
                <a:cxn ang="0">
                  <a:pos x="166" y="132"/>
                </a:cxn>
                <a:cxn ang="0">
                  <a:pos x="204" y="58"/>
                </a:cxn>
                <a:cxn ang="0">
                  <a:pos x="230" y="0"/>
                </a:cxn>
                <a:cxn ang="0">
                  <a:pos x="230" y="0"/>
                </a:cxn>
                <a:cxn ang="0">
                  <a:pos x="242" y="2"/>
                </a:cxn>
                <a:cxn ang="0">
                  <a:pos x="242" y="2"/>
                </a:cxn>
                <a:cxn ang="0">
                  <a:pos x="254" y="0"/>
                </a:cxn>
                <a:cxn ang="0">
                  <a:pos x="254" y="0"/>
                </a:cxn>
                <a:cxn ang="0">
                  <a:pos x="212" y="76"/>
                </a:cxn>
                <a:cxn ang="0">
                  <a:pos x="160" y="180"/>
                </a:cxn>
                <a:cxn ang="0">
                  <a:pos x="160" y="180"/>
                </a:cxn>
                <a:cxn ang="0">
                  <a:pos x="146" y="180"/>
                </a:cxn>
                <a:cxn ang="0">
                  <a:pos x="146" y="180"/>
                </a:cxn>
                <a:cxn ang="0">
                  <a:pos x="132" y="180"/>
                </a:cxn>
                <a:cxn ang="0">
                  <a:pos x="132" y="180"/>
                </a:cxn>
                <a:cxn ang="0">
                  <a:pos x="126" y="116"/>
                </a:cxn>
                <a:cxn ang="0">
                  <a:pos x="116" y="52"/>
                </a:cxn>
                <a:cxn ang="0">
                  <a:pos x="116" y="52"/>
                </a:cxn>
              </a:cxnLst>
              <a:rect l="0" t="0" r="r" b="b"/>
              <a:pathLst>
                <a:path w="254" h="180">
                  <a:moveTo>
                    <a:pt x="116" y="52"/>
                  </a:moveTo>
                  <a:lnTo>
                    <a:pt x="116" y="52"/>
                  </a:lnTo>
                  <a:lnTo>
                    <a:pt x="80" y="116"/>
                  </a:lnTo>
                  <a:lnTo>
                    <a:pt x="46" y="180"/>
                  </a:lnTo>
                  <a:lnTo>
                    <a:pt x="46" y="180"/>
                  </a:lnTo>
                  <a:lnTo>
                    <a:pt x="32" y="180"/>
                  </a:lnTo>
                  <a:lnTo>
                    <a:pt x="32" y="180"/>
                  </a:lnTo>
                  <a:lnTo>
                    <a:pt x="18" y="180"/>
                  </a:lnTo>
                  <a:lnTo>
                    <a:pt x="18" y="180"/>
                  </a:lnTo>
                  <a:lnTo>
                    <a:pt x="14" y="134"/>
                  </a:lnTo>
                  <a:lnTo>
                    <a:pt x="10" y="78"/>
                  </a:lnTo>
                  <a:lnTo>
                    <a:pt x="0" y="0"/>
                  </a:lnTo>
                  <a:lnTo>
                    <a:pt x="0" y="0"/>
                  </a:lnTo>
                  <a:lnTo>
                    <a:pt x="22" y="2"/>
                  </a:lnTo>
                  <a:lnTo>
                    <a:pt x="22" y="2"/>
                  </a:lnTo>
                  <a:lnTo>
                    <a:pt x="44" y="0"/>
                  </a:lnTo>
                  <a:lnTo>
                    <a:pt x="44" y="0"/>
                  </a:lnTo>
                  <a:lnTo>
                    <a:pt x="48" y="70"/>
                  </a:lnTo>
                  <a:lnTo>
                    <a:pt x="52" y="132"/>
                  </a:lnTo>
                  <a:lnTo>
                    <a:pt x="54" y="132"/>
                  </a:lnTo>
                  <a:lnTo>
                    <a:pt x="54" y="132"/>
                  </a:lnTo>
                  <a:lnTo>
                    <a:pt x="94" y="58"/>
                  </a:lnTo>
                  <a:lnTo>
                    <a:pt x="124" y="0"/>
                  </a:lnTo>
                  <a:lnTo>
                    <a:pt x="124" y="0"/>
                  </a:lnTo>
                  <a:lnTo>
                    <a:pt x="136" y="2"/>
                  </a:lnTo>
                  <a:lnTo>
                    <a:pt x="136" y="2"/>
                  </a:lnTo>
                  <a:lnTo>
                    <a:pt x="150" y="0"/>
                  </a:lnTo>
                  <a:lnTo>
                    <a:pt x="150" y="0"/>
                  </a:lnTo>
                  <a:lnTo>
                    <a:pt x="152" y="26"/>
                  </a:lnTo>
                  <a:lnTo>
                    <a:pt x="158" y="62"/>
                  </a:lnTo>
                  <a:lnTo>
                    <a:pt x="162" y="100"/>
                  </a:lnTo>
                  <a:lnTo>
                    <a:pt x="166" y="132"/>
                  </a:lnTo>
                  <a:lnTo>
                    <a:pt x="166" y="132"/>
                  </a:lnTo>
                  <a:lnTo>
                    <a:pt x="166" y="132"/>
                  </a:lnTo>
                  <a:lnTo>
                    <a:pt x="204" y="58"/>
                  </a:lnTo>
                  <a:lnTo>
                    <a:pt x="230" y="0"/>
                  </a:lnTo>
                  <a:lnTo>
                    <a:pt x="230" y="0"/>
                  </a:lnTo>
                  <a:lnTo>
                    <a:pt x="242" y="2"/>
                  </a:lnTo>
                  <a:lnTo>
                    <a:pt x="242" y="2"/>
                  </a:lnTo>
                  <a:lnTo>
                    <a:pt x="254" y="0"/>
                  </a:lnTo>
                  <a:lnTo>
                    <a:pt x="254" y="0"/>
                  </a:lnTo>
                  <a:lnTo>
                    <a:pt x="212" y="76"/>
                  </a:lnTo>
                  <a:lnTo>
                    <a:pt x="160" y="180"/>
                  </a:lnTo>
                  <a:lnTo>
                    <a:pt x="160" y="180"/>
                  </a:lnTo>
                  <a:lnTo>
                    <a:pt x="146" y="180"/>
                  </a:lnTo>
                  <a:lnTo>
                    <a:pt x="146" y="180"/>
                  </a:lnTo>
                  <a:lnTo>
                    <a:pt x="132" y="180"/>
                  </a:lnTo>
                  <a:lnTo>
                    <a:pt x="132" y="180"/>
                  </a:lnTo>
                  <a:lnTo>
                    <a:pt x="126" y="116"/>
                  </a:lnTo>
                  <a:lnTo>
                    <a:pt x="116" y="52"/>
                  </a:lnTo>
                  <a:lnTo>
                    <a:pt x="116" y="52"/>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82" name="Freeform 46"/>
            <p:cNvSpPr>
              <a:spLocks noEditPoints="1"/>
            </p:cNvSpPr>
            <p:nvPr userDrawn="1"/>
          </p:nvSpPr>
          <p:spPr bwMode="auto">
            <a:xfrm>
              <a:off x="3482" y="1096"/>
              <a:ext cx="123" cy="137"/>
            </a:xfrm>
            <a:custGeom>
              <a:avLst/>
              <a:gdLst/>
              <a:ahLst/>
              <a:cxnLst>
                <a:cxn ang="0">
                  <a:pos x="44" y="56"/>
                </a:cxn>
                <a:cxn ang="0">
                  <a:pos x="54" y="26"/>
                </a:cxn>
                <a:cxn ang="0">
                  <a:pos x="62" y="16"/>
                </a:cxn>
                <a:cxn ang="0">
                  <a:pos x="72" y="12"/>
                </a:cxn>
                <a:cxn ang="0">
                  <a:pos x="78" y="12"/>
                </a:cxn>
                <a:cxn ang="0">
                  <a:pos x="84" y="18"/>
                </a:cxn>
                <a:cxn ang="0">
                  <a:pos x="86" y="38"/>
                </a:cxn>
                <a:cxn ang="0">
                  <a:pos x="44" y="56"/>
                </a:cxn>
                <a:cxn ang="0">
                  <a:pos x="116" y="68"/>
                </a:cxn>
                <a:cxn ang="0">
                  <a:pos x="118" y="58"/>
                </a:cxn>
                <a:cxn ang="0">
                  <a:pos x="120" y="34"/>
                </a:cxn>
                <a:cxn ang="0">
                  <a:pos x="112" y="16"/>
                </a:cxn>
                <a:cxn ang="0">
                  <a:pos x="98" y="4"/>
                </a:cxn>
                <a:cxn ang="0">
                  <a:pos x="76" y="0"/>
                </a:cxn>
                <a:cxn ang="0">
                  <a:pos x="64" y="2"/>
                </a:cxn>
                <a:cxn ang="0">
                  <a:pos x="40" y="10"/>
                </a:cxn>
                <a:cxn ang="0">
                  <a:pos x="20" y="26"/>
                </a:cxn>
                <a:cxn ang="0">
                  <a:pos x="6" y="52"/>
                </a:cxn>
                <a:cxn ang="0">
                  <a:pos x="2" y="68"/>
                </a:cxn>
                <a:cxn ang="0">
                  <a:pos x="2" y="98"/>
                </a:cxn>
                <a:cxn ang="0">
                  <a:pos x="12" y="118"/>
                </a:cxn>
                <a:cxn ang="0">
                  <a:pos x="30" y="130"/>
                </a:cxn>
                <a:cxn ang="0">
                  <a:pos x="52" y="134"/>
                </a:cxn>
                <a:cxn ang="0">
                  <a:pos x="66" y="134"/>
                </a:cxn>
                <a:cxn ang="0">
                  <a:pos x="86" y="126"/>
                </a:cxn>
                <a:cxn ang="0">
                  <a:pos x="104" y="108"/>
                </a:cxn>
                <a:cxn ang="0">
                  <a:pos x="100" y="106"/>
                </a:cxn>
                <a:cxn ang="0">
                  <a:pos x="84" y="114"/>
                </a:cxn>
                <a:cxn ang="0">
                  <a:pos x="66" y="118"/>
                </a:cxn>
                <a:cxn ang="0">
                  <a:pos x="58" y="116"/>
                </a:cxn>
                <a:cxn ang="0">
                  <a:pos x="46" y="108"/>
                </a:cxn>
                <a:cxn ang="0">
                  <a:pos x="40" y="96"/>
                </a:cxn>
                <a:cxn ang="0">
                  <a:pos x="40" y="68"/>
                </a:cxn>
              </a:cxnLst>
              <a:rect l="0" t="0" r="r" b="b"/>
              <a:pathLst>
                <a:path w="120" h="134">
                  <a:moveTo>
                    <a:pt x="44" y="56"/>
                  </a:moveTo>
                  <a:lnTo>
                    <a:pt x="44" y="56"/>
                  </a:lnTo>
                  <a:lnTo>
                    <a:pt x="48" y="40"/>
                  </a:lnTo>
                  <a:lnTo>
                    <a:pt x="54" y="26"/>
                  </a:lnTo>
                  <a:lnTo>
                    <a:pt x="58" y="20"/>
                  </a:lnTo>
                  <a:lnTo>
                    <a:pt x="62" y="16"/>
                  </a:lnTo>
                  <a:lnTo>
                    <a:pt x="68" y="14"/>
                  </a:lnTo>
                  <a:lnTo>
                    <a:pt x="72" y="12"/>
                  </a:lnTo>
                  <a:lnTo>
                    <a:pt x="72" y="12"/>
                  </a:lnTo>
                  <a:lnTo>
                    <a:pt x="78" y="12"/>
                  </a:lnTo>
                  <a:lnTo>
                    <a:pt x="80" y="16"/>
                  </a:lnTo>
                  <a:lnTo>
                    <a:pt x="84" y="18"/>
                  </a:lnTo>
                  <a:lnTo>
                    <a:pt x="84" y="24"/>
                  </a:lnTo>
                  <a:lnTo>
                    <a:pt x="86" y="38"/>
                  </a:lnTo>
                  <a:lnTo>
                    <a:pt x="84" y="56"/>
                  </a:lnTo>
                  <a:lnTo>
                    <a:pt x="44" y="56"/>
                  </a:lnTo>
                  <a:close/>
                  <a:moveTo>
                    <a:pt x="116" y="68"/>
                  </a:moveTo>
                  <a:lnTo>
                    <a:pt x="116" y="68"/>
                  </a:lnTo>
                  <a:lnTo>
                    <a:pt x="118" y="58"/>
                  </a:lnTo>
                  <a:lnTo>
                    <a:pt x="118" y="58"/>
                  </a:lnTo>
                  <a:lnTo>
                    <a:pt x="120" y="46"/>
                  </a:lnTo>
                  <a:lnTo>
                    <a:pt x="120" y="34"/>
                  </a:lnTo>
                  <a:lnTo>
                    <a:pt x="116" y="24"/>
                  </a:lnTo>
                  <a:lnTo>
                    <a:pt x="112" y="16"/>
                  </a:lnTo>
                  <a:lnTo>
                    <a:pt x="106" y="10"/>
                  </a:lnTo>
                  <a:lnTo>
                    <a:pt x="98" y="4"/>
                  </a:lnTo>
                  <a:lnTo>
                    <a:pt x="88" y="2"/>
                  </a:lnTo>
                  <a:lnTo>
                    <a:pt x="76" y="0"/>
                  </a:lnTo>
                  <a:lnTo>
                    <a:pt x="76" y="0"/>
                  </a:lnTo>
                  <a:lnTo>
                    <a:pt x="64" y="2"/>
                  </a:lnTo>
                  <a:lnTo>
                    <a:pt x="50" y="4"/>
                  </a:lnTo>
                  <a:lnTo>
                    <a:pt x="40" y="10"/>
                  </a:lnTo>
                  <a:lnTo>
                    <a:pt x="30" y="18"/>
                  </a:lnTo>
                  <a:lnTo>
                    <a:pt x="20" y="26"/>
                  </a:lnTo>
                  <a:lnTo>
                    <a:pt x="12" y="38"/>
                  </a:lnTo>
                  <a:lnTo>
                    <a:pt x="6" y="52"/>
                  </a:lnTo>
                  <a:lnTo>
                    <a:pt x="2" y="68"/>
                  </a:lnTo>
                  <a:lnTo>
                    <a:pt x="2" y="68"/>
                  </a:lnTo>
                  <a:lnTo>
                    <a:pt x="0" y="84"/>
                  </a:lnTo>
                  <a:lnTo>
                    <a:pt x="2" y="98"/>
                  </a:lnTo>
                  <a:lnTo>
                    <a:pt x="6" y="108"/>
                  </a:lnTo>
                  <a:lnTo>
                    <a:pt x="12" y="118"/>
                  </a:lnTo>
                  <a:lnTo>
                    <a:pt x="20" y="126"/>
                  </a:lnTo>
                  <a:lnTo>
                    <a:pt x="30" y="130"/>
                  </a:lnTo>
                  <a:lnTo>
                    <a:pt x="40" y="134"/>
                  </a:lnTo>
                  <a:lnTo>
                    <a:pt x="52" y="134"/>
                  </a:lnTo>
                  <a:lnTo>
                    <a:pt x="52" y="134"/>
                  </a:lnTo>
                  <a:lnTo>
                    <a:pt x="66" y="134"/>
                  </a:lnTo>
                  <a:lnTo>
                    <a:pt x="78" y="130"/>
                  </a:lnTo>
                  <a:lnTo>
                    <a:pt x="86" y="126"/>
                  </a:lnTo>
                  <a:lnTo>
                    <a:pt x="94" y="122"/>
                  </a:lnTo>
                  <a:lnTo>
                    <a:pt x="104" y="108"/>
                  </a:lnTo>
                  <a:lnTo>
                    <a:pt x="100" y="106"/>
                  </a:lnTo>
                  <a:lnTo>
                    <a:pt x="100" y="106"/>
                  </a:lnTo>
                  <a:lnTo>
                    <a:pt x="92" y="110"/>
                  </a:lnTo>
                  <a:lnTo>
                    <a:pt x="84" y="114"/>
                  </a:lnTo>
                  <a:lnTo>
                    <a:pt x="76" y="116"/>
                  </a:lnTo>
                  <a:lnTo>
                    <a:pt x="66" y="118"/>
                  </a:lnTo>
                  <a:lnTo>
                    <a:pt x="66" y="118"/>
                  </a:lnTo>
                  <a:lnTo>
                    <a:pt x="58" y="116"/>
                  </a:lnTo>
                  <a:lnTo>
                    <a:pt x="52" y="114"/>
                  </a:lnTo>
                  <a:lnTo>
                    <a:pt x="46" y="108"/>
                  </a:lnTo>
                  <a:lnTo>
                    <a:pt x="42" y="102"/>
                  </a:lnTo>
                  <a:lnTo>
                    <a:pt x="40" y="96"/>
                  </a:lnTo>
                  <a:lnTo>
                    <a:pt x="40" y="86"/>
                  </a:lnTo>
                  <a:lnTo>
                    <a:pt x="40" y="68"/>
                  </a:lnTo>
                  <a:lnTo>
                    <a:pt x="116" y="6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83" name="Freeform 47"/>
            <p:cNvSpPr>
              <a:spLocks noEditPoints="1"/>
            </p:cNvSpPr>
            <p:nvPr userDrawn="1"/>
          </p:nvSpPr>
          <p:spPr bwMode="auto">
            <a:xfrm>
              <a:off x="3682" y="1045"/>
              <a:ext cx="187" cy="183"/>
            </a:xfrm>
            <a:custGeom>
              <a:avLst/>
              <a:gdLst/>
              <a:ahLst/>
              <a:cxnLst>
                <a:cxn ang="0">
                  <a:pos x="62" y="68"/>
                </a:cxn>
                <a:cxn ang="0">
                  <a:pos x="72" y="16"/>
                </a:cxn>
                <a:cxn ang="0">
                  <a:pos x="100" y="14"/>
                </a:cxn>
                <a:cxn ang="0">
                  <a:pos x="124" y="20"/>
                </a:cxn>
                <a:cxn ang="0">
                  <a:pos x="140" y="34"/>
                </a:cxn>
                <a:cxn ang="0">
                  <a:pos x="148" y="56"/>
                </a:cxn>
                <a:cxn ang="0">
                  <a:pos x="146" y="84"/>
                </a:cxn>
                <a:cxn ang="0">
                  <a:pos x="142" y="104"/>
                </a:cxn>
                <a:cxn ang="0">
                  <a:pos x="128" y="134"/>
                </a:cxn>
                <a:cxn ang="0">
                  <a:pos x="106" y="154"/>
                </a:cxn>
                <a:cxn ang="0">
                  <a:pos x="82" y="164"/>
                </a:cxn>
                <a:cxn ang="0">
                  <a:pos x="66" y="166"/>
                </a:cxn>
                <a:cxn ang="0">
                  <a:pos x="44" y="164"/>
                </a:cxn>
                <a:cxn ang="0">
                  <a:pos x="62" y="68"/>
                </a:cxn>
                <a:cxn ang="0">
                  <a:pos x="16" y="108"/>
                </a:cxn>
                <a:cxn ang="0">
                  <a:pos x="0" y="180"/>
                </a:cxn>
                <a:cxn ang="0">
                  <a:pos x="22" y="180"/>
                </a:cxn>
                <a:cxn ang="0">
                  <a:pos x="78" y="180"/>
                </a:cxn>
                <a:cxn ang="0">
                  <a:pos x="98" y="178"/>
                </a:cxn>
                <a:cxn ang="0">
                  <a:pos x="132" y="166"/>
                </a:cxn>
                <a:cxn ang="0">
                  <a:pos x="162" y="140"/>
                </a:cxn>
                <a:cxn ang="0">
                  <a:pos x="182" y="106"/>
                </a:cxn>
                <a:cxn ang="0">
                  <a:pos x="188" y="86"/>
                </a:cxn>
                <a:cxn ang="0">
                  <a:pos x="188" y="44"/>
                </a:cxn>
                <a:cxn ang="0">
                  <a:pos x="182" y="30"/>
                </a:cxn>
                <a:cxn ang="0">
                  <a:pos x="174" y="18"/>
                </a:cxn>
                <a:cxn ang="0">
                  <a:pos x="144" y="4"/>
                </a:cxn>
                <a:cxn ang="0">
                  <a:pos x="104" y="0"/>
                </a:cxn>
                <a:cxn ang="0">
                  <a:pos x="56" y="2"/>
                </a:cxn>
                <a:cxn ang="0">
                  <a:pos x="34" y="0"/>
                </a:cxn>
                <a:cxn ang="0">
                  <a:pos x="30" y="34"/>
                </a:cxn>
                <a:cxn ang="0">
                  <a:pos x="16" y="108"/>
                </a:cxn>
              </a:cxnLst>
              <a:rect l="0" t="0" r="r" b="b"/>
              <a:pathLst>
                <a:path w="190" h="180">
                  <a:moveTo>
                    <a:pt x="62" y="68"/>
                  </a:moveTo>
                  <a:lnTo>
                    <a:pt x="62" y="68"/>
                  </a:lnTo>
                  <a:lnTo>
                    <a:pt x="72" y="16"/>
                  </a:lnTo>
                  <a:lnTo>
                    <a:pt x="72" y="16"/>
                  </a:lnTo>
                  <a:lnTo>
                    <a:pt x="100" y="14"/>
                  </a:lnTo>
                  <a:lnTo>
                    <a:pt x="100" y="14"/>
                  </a:lnTo>
                  <a:lnTo>
                    <a:pt x="114" y="16"/>
                  </a:lnTo>
                  <a:lnTo>
                    <a:pt x="124" y="20"/>
                  </a:lnTo>
                  <a:lnTo>
                    <a:pt x="134" y="26"/>
                  </a:lnTo>
                  <a:lnTo>
                    <a:pt x="140" y="34"/>
                  </a:lnTo>
                  <a:lnTo>
                    <a:pt x="146" y="44"/>
                  </a:lnTo>
                  <a:lnTo>
                    <a:pt x="148" y="56"/>
                  </a:lnTo>
                  <a:lnTo>
                    <a:pt x="148" y="70"/>
                  </a:lnTo>
                  <a:lnTo>
                    <a:pt x="146" y="84"/>
                  </a:lnTo>
                  <a:lnTo>
                    <a:pt x="146" y="84"/>
                  </a:lnTo>
                  <a:lnTo>
                    <a:pt x="142" y="104"/>
                  </a:lnTo>
                  <a:lnTo>
                    <a:pt x="136" y="120"/>
                  </a:lnTo>
                  <a:lnTo>
                    <a:pt x="128" y="134"/>
                  </a:lnTo>
                  <a:lnTo>
                    <a:pt x="118" y="146"/>
                  </a:lnTo>
                  <a:lnTo>
                    <a:pt x="106" y="154"/>
                  </a:lnTo>
                  <a:lnTo>
                    <a:pt x="94" y="160"/>
                  </a:lnTo>
                  <a:lnTo>
                    <a:pt x="82" y="164"/>
                  </a:lnTo>
                  <a:lnTo>
                    <a:pt x="66" y="166"/>
                  </a:lnTo>
                  <a:lnTo>
                    <a:pt x="66" y="166"/>
                  </a:lnTo>
                  <a:lnTo>
                    <a:pt x="44" y="164"/>
                  </a:lnTo>
                  <a:lnTo>
                    <a:pt x="44" y="164"/>
                  </a:lnTo>
                  <a:lnTo>
                    <a:pt x="54" y="114"/>
                  </a:lnTo>
                  <a:lnTo>
                    <a:pt x="62" y="68"/>
                  </a:lnTo>
                  <a:close/>
                  <a:moveTo>
                    <a:pt x="16" y="108"/>
                  </a:moveTo>
                  <a:lnTo>
                    <a:pt x="16" y="108"/>
                  </a:lnTo>
                  <a:lnTo>
                    <a:pt x="8" y="146"/>
                  </a:lnTo>
                  <a:lnTo>
                    <a:pt x="0" y="180"/>
                  </a:lnTo>
                  <a:lnTo>
                    <a:pt x="0" y="180"/>
                  </a:lnTo>
                  <a:lnTo>
                    <a:pt x="22" y="180"/>
                  </a:lnTo>
                  <a:lnTo>
                    <a:pt x="22" y="180"/>
                  </a:lnTo>
                  <a:lnTo>
                    <a:pt x="78" y="180"/>
                  </a:lnTo>
                  <a:lnTo>
                    <a:pt x="78" y="180"/>
                  </a:lnTo>
                  <a:lnTo>
                    <a:pt x="98" y="178"/>
                  </a:lnTo>
                  <a:lnTo>
                    <a:pt x="116" y="174"/>
                  </a:lnTo>
                  <a:lnTo>
                    <a:pt x="132" y="166"/>
                  </a:lnTo>
                  <a:lnTo>
                    <a:pt x="148" y="154"/>
                  </a:lnTo>
                  <a:lnTo>
                    <a:pt x="162" y="140"/>
                  </a:lnTo>
                  <a:lnTo>
                    <a:pt x="174" y="124"/>
                  </a:lnTo>
                  <a:lnTo>
                    <a:pt x="182" y="106"/>
                  </a:lnTo>
                  <a:lnTo>
                    <a:pt x="188" y="86"/>
                  </a:lnTo>
                  <a:lnTo>
                    <a:pt x="188" y="86"/>
                  </a:lnTo>
                  <a:lnTo>
                    <a:pt x="190" y="62"/>
                  </a:lnTo>
                  <a:lnTo>
                    <a:pt x="188" y="44"/>
                  </a:lnTo>
                  <a:lnTo>
                    <a:pt x="186" y="36"/>
                  </a:lnTo>
                  <a:lnTo>
                    <a:pt x="182" y="30"/>
                  </a:lnTo>
                  <a:lnTo>
                    <a:pt x="178" y="22"/>
                  </a:lnTo>
                  <a:lnTo>
                    <a:pt x="174" y="18"/>
                  </a:lnTo>
                  <a:lnTo>
                    <a:pt x="160" y="10"/>
                  </a:lnTo>
                  <a:lnTo>
                    <a:pt x="144" y="4"/>
                  </a:lnTo>
                  <a:lnTo>
                    <a:pt x="126" y="0"/>
                  </a:lnTo>
                  <a:lnTo>
                    <a:pt x="104" y="0"/>
                  </a:lnTo>
                  <a:lnTo>
                    <a:pt x="104" y="0"/>
                  </a:lnTo>
                  <a:lnTo>
                    <a:pt x="56" y="2"/>
                  </a:lnTo>
                  <a:lnTo>
                    <a:pt x="56" y="2"/>
                  </a:lnTo>
                  <a:lnTo>
                    <a:pt x="34" y="0"/>
                  </a:lnTo>
                  <a:lnTo>
                    <a:pt x="34" y="0"/>
                  </a:lnTo>
                  <a:lnTo>
                    <a:pt x="30" y="34"/>
                  </a:lnTo>
                  <a:lnTo>
                    <a:pt x="22" y="72"/>
                  </a:lnTo>
                  <a:lnTo>
                    <a:pt x="16" y="108"/>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sp>
          <p:nvSpPr>
            <p:cNvPr id="142384" name="Freeform 48"/>
            <p:cNvSpPr>
              <a:spLocks noEditPoints="1"/>
            </p:cNvSpPr>
            <p:nvPr userDrawn="1"/>
          </p:nvSpPr>
          <p:spPr bwMode="auto">
            <a:xfrm>
              <a:off x="3877" y="1096"/>
              <a:ext cx="132" cy="137"/>
            </a:xfrm>
            <a:custGeom>
              <a:avLst/>
              <a:gdLst/>
              <a:ahLst/>
              <a:cxnLst>
                <a:cxn ang="0">
                  <a:pos x="92" y="60"/>
                </a:cxn>
                <a:cxn ang="0">
                  <a:pos x="76" y="106"/>
                </a:cxn>
                <a:cxn ang="0">
                  <a:pos x="66" y="118"/>
                </a:cxn>
                <a:cxn ang="0">
                  <a:pos x="56" y="122"/>
                </a:cxn>
                <a:cxn ang="0">
                  <a:pos x="48" y="122"/>
                </a:cxn>
                <a:cxn ang="0">
                  <a:pos x="40" y="114"/>
                </a:cxn>
                <a:cxn ang="0">
                  <a:pos x="36" y="92"/>
                </a:cxn>
                <a:cxn ang="0">
                  <a:pos x="40" y="70"/>
                </a:cxn>
                <a:cxn ang="0">
                  <a:pos x="50" y="34"/>
                </a:cxn>
                <a:cxn ang="0">
                  <a:pos x="60" y="20"/>
                </a:cxn>
                <a:cxn ang="0">
                  <a:pos x="72" y="14"/>
                </a:cxn>
                <a:cxn ang="0">
                  <a:pos x="76" y="12"/>
                </a:cxn>
                <a:cxn ang="0">
                  <a:pos x="88" y="16"/>
                </a:cxn>
                <a:cxn ang="0">
                  <a:pos x="94" y="26"/>
                </a:cxn>
                <a:cxn ang="0">
                  <a:pos x="92" y="60"/>
                </a:cxn>
                <a:cxn ang="0">
                  <a:pos x="0" y="70"/>
                </a:cxn>
                <a:cxn ang="0">
                  <a:pos x="0" y="86"/>
                </a:cxn>
                <a:cxn ang="0">
                  <a:pos x="6" y="110"/>
                </a:cxn>
                <a:cxn ang="0">
                  <a:pos x="20" y="126"/>
                </a:cxn>
                <a:cxn ang="0">
                  <a:pos x="42" y="134"/>
                </a:cxn>
                <a:cxn ang="0">
                  <a:pos x="52" y="134"/>
                </a:cxn>
                <a:cxn ang="0">
                  <a:pos x="80" y="130"/>
                </a:cxn>
                <a:cxn ang="0">
                  <a:pos x="102" y="116"/>
                </a:cxn>
                <a:cxn ang="0">
                  <a:pos x="120" y="94"/>
                </a:cxn>
                <a:cxn ang="0">
                  <a:pos x="130" y="64"/>
                </a:cxn>
                <a:cxn ang="0">
                  <a:pos x="132" y="50"/>
                </a:cxn>
                <a:cxn ang="0">
                  <a:pos x="128" y="28"/>
                </a:cxn>
                <a:cxn ang="0">
                  <a:pos x="114" y="10"/>
                </a:cxn>
                <a:cxn ang="0">
                  <a:pos x="92" y="2"/>
                </a:cxn>
                <a:cxn ang="0">
                  <a:pos x="78" y="0"/>
                </a:cxn>
                <a:cxn ang="0">
                  <a:pos x="54" y="4"/>
                </a:cxn>
                <a:cxn ang="0">
                  <a:pos x="30" y="18"/>
                </a:cxn>
                <a:cxn ang="0">
                  <a:pos x="12" y="40"/>
                </a:cxn>
                <a:cxn ang="0">
                  <a:pos x="0" y="70"/>
                </a:cxn>
              </a:cxnLst>
              <a:rect l="0" t="0" r="r" b="b"/>
              <a:pathLst>
                <a:path w="132" h="134">
                  <a:moveTo>
                    <a:pt x="92" y="60"/>
                  </a:moveTo>
                  <a:lnTo>
                    <a:pt x="92" y="60"/>
                  </a:lnTo>
                  <a:lnTo>
                    <a:pt x="86" y="88"/>
                  </a:lnTo>
                  <a:lnTo>
                    <a:pt x="76" y="106"/>
                  </a:lnTo>
                  <a:lnTo>
                    <a:pt x="72" y="114"/>
                  </a:lnTo>
                  <a:lnTo>
                    <a:pt x="66" y="118"/>
                  </a:lnTo>
                  <a:lnTo>
                    <a:pt x="62" y="122"/>
                  </a:lnTo>
                  <a:lnTo>
                    <a:pt x="56" y="122"/>
                  </a:lnTo>
                  <a:lnTo>
                    <a:pt x="56" y="122"/>
                  </a:lnTo>
                  <a:lnTo>
                    <a:pt x="48" y="122"/>
                  </a:lnTo>
                  <a:lnTo>
                    <a:pt x="44" y="118"/>
                  </a:lnTo>
                  <a:lnTo>
                    <a:pt x="40" y="114"/>
                  </a:lnTo>
                  <a:lnTo>
                    <a:pt x="38" y="108"/>
                  </a:lnTo>
                  <a:lnTo>
                    <a:pt x="36" y="92"/>
                  </a:lnTo>
                  <a:lnTo>
                    <a:pt x="40" y="70"/>
                  </a:lnTo>
                  <a:lnTo>
                    <a:pt x="40" y="70"/>
                  </a:lnTo>
                  <a:lnTo>
                    <a:pt x="46" y="44"/>
                  </a:lnTo>
                  <a:lnTo>
                    <a:pt x="50" y="34"/>
                  </a:lnTo>
                  <a:lnTo>
                    <a:pt x="56" y="26"/>
                  </a:lnTo>
                  <a:lnTo>
                    <a:pt x="60" y="20"/>
                  </a:lnTo>
                  <a:lnTo>
                    <a:pt x="66" y="16"/>
                  </a:lnTo>
                  <a:lnTo>
                    <a:pt x="72" y="14"/>
                  </a:lnTo>
                  <a:lnTo>
                    <a:pt x="76" y="12"/>
                  </a:lnTo>
                  <a:lnTo>
                    <a:pt x="76" y="12"/>
                  </a:lnTo>
                  <a:lnTo>
                    <a:pt x="82" y="14"/>
                  </a:lnTo>
                  <a:lnTo>
                    <a:pt x="88" y="16"/>
                  </a:lnTo>
                  <a:lnTo>
                    <a:pt x="90" y="20"/>
                  </a:lnTo>
                  <a:lnTo>
                    <a:pt x="94" y="26"/>
                  </a:lnTo>
                  <a:lnTo>
                    <a:pt x="94" y="40"/>
                  </a:lnTo>
                  <a:lnTo>
                    <a:pt x="92" y="60"/>
                  </a:lnTo>
                  <a:lnTo>
                    <a:pt x="92" y="60"/>
                  </a:lnTo>
                  <a:close/>
                  <a:moveTo>
                    <a:pt x="0" y="70"/>
                  </a:moveTo>
                  <a:lnTo>
                    <a:pt x="0" y="70"/>
                  </a:lnTo>
                  <a:lnTo>
                    <a:pt x="0" y="86"/>
                  </a:lnTo>
                  <a:lnTo>
                    <a:pt x="0" y="100"/>
                  </a:lnTo>
                  <a:lnTo>
                    <a:pt x="6" y="110"/>
                  </a:lnTo>
                  <a:lnTo>
                    <a:pt x="12" y="120"/>
                  </a:lnTo>
                  <a:lnTo>
                    <a:pt x="20" y="126"/>
                  </a:lnTo>
                  <a:lnTo>
                    <a:pt x="30" y="130"/>
                  </a:lnTo>
                  <a:lnTo>
                    <a:pt x="42" y="134"/>
                  </a:lnTo>
                  <a:lnTo>
                    <a:pt x="52" y="134"/>
                  </a:lnTo>
                  <a:lnTo>
                    <a:pt x="52" y="134"/>
                  </a:lnTo>
                  <a:lnTo>
                    <a:pt x="66" y="132"/>
                  </a:lnTo>
                  <a:lnTo>
                    <a:pt x="80" y="130"/>
                  </a:lnTo>
                  <a:lnTo>
                    <a:pt x="92" y="124"/>
                  </a:lnTo>
                  <a:lnTo>
                    <a:pt x="102" y="116"/>
                  </a:lnTo>
                  <a:lnTo>
                    <a:pt x="112" y="106"/>
                  </a:lnTo>
                  <a:lnTo>
                    <a:pt x="120" y="94"/>
                  </a:lnTo>
                  <a:lnTo>
                    <a:pt x="126" y="80"/>
                  </a:lnTo>
                  <a:lnTo>
                    <a:pt x="130" y="64"/>
                  </a:lnTo>
                  <a:lnTo>
                    <a:pt x="130" y="64"/>
                  </a:lnTo>
                  <a:lnTo>
                    <a:pt x="132" y="50"/>
                  </a:lnTo>
                  <a:lnTo>
                    <a:pt x="132" y="38"/>
                  </a:lnTo>
                  <a:lnTo>
                    <a:pt x="128" y="28"/>
                  </a:lnTo>
                  <a:lnTo>
                    <a:pt x="122" y="18"/>
                  </a:lnTo>
                  <a:lnTo>
                    <a:pt x="114" y="10"/>
                  </a:lnTo>
                  <a:lnTo>
                    <a:pt x="104" y="4"/>
                  </a:lnTo>
                  <a:lnTo>
                    <a:pt x="92" y="2"/>
                  </a:lnTo>
                  <a:lnTo>
                    <a:pt x="78" y="0"/>
                  </a:lnTo>
                  <a:lnTo>
                    <a:pt x="78" y="0"/>
                  </a:lnTo>
                  <a:lnTo>
                    <a:pt x="66" y="2"/>
                  </a:lnTo>
                  <a:lnTo>
                    <a:pt x="54" y="4"/>
                  </a:lnTo>
                  <a:lnTo>
                    <a:pt x="42" y="10"/>
                  </a:lnTo>
                  <a:lnTo>
                    <a:pt x="30" y="18"/>
                  </a:lnTo>
                  <a:lnTo>
                    <a:pt x="20" y="28"/>
                  </a:lnTo>
                  <a:lnTo>
                    <a:pt x="12" y="40"/>
                  </a:lnTo>
                  <a:lnTo>
                    <a:pt x="6" y="54"/>
                  </a:lnTo>
                  <a:lnTo>
                    <a:pt x="0" y="70"/>
                  </a:lnTo>
                  <a:lnTo>
                    <a:pt x="0" y="70"/>
                  </a:lnTo>
                  <a:close/>
                </a:path>
              </a:pathLst>
            </a:custGeom>
            <a:solidFill>
              <a:srgbClr val="000000"/>
            </a:solidFill>
            <a:ln w="9525">
              <a:noFill/>
              <a:round/>
              <a:headEnd/>
              <a:tailEnd/>
            </a:ln>
          </p:spPr>
          <p:txBody>
            <a:bodyPr/>
            <a:lstStyle/>
            <a:p>
              <a:pPr>
                <a:spcBef>
                  <a:spcPct val="20000"/>
                </a:spcBef>
                <a:buClr>
                  <a:srgbClr val="FFD200"/>
                </a:buClr>
                <a:buSzPct val="75000"/>
                <a:buFont typeface="Arial" charset="0"/>
                <a:buChar char="►"/>
                <a:defRPr/>
              </a:pPr>
              <a:endParaRPr lang="cs-CZ">
                <a:cs typeface="+mn-cs"/>
              </a:endParaRPr>
            </a:p>
          </p:txBody>
        </p:sp>
      </p:gr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6" r:id="rId3"/>
    <p:sldLayoutId id="2147483675" r:id="rId4"/>
    <p:sldLayoutId id="2147483674" r:id="rId5"/>
    <p:sldLayoutId id="2147483673" r:id="rId6"/>
    <p:sldLayoutId id="2147483672" r:id="rId7"/>
    <p:sldLayoutId id="2147483671" r:id="rId8"/>
    <p:sldLayoutId id="2147483670" r:id="rId9"/>
    <p:sldLayoutId id="2147483669" r:id="rId10"/>
    <p:sldLayoutId id="2147483668" r:id="rId11"/>
  </p:sldLayoutIdLst>
  <p:timing>
    <p:tnLst>
      <p:par>
        <p:cTn id="1" dur="indefinite" restart="never" nodeType="tmRoot"/>
      </p:par>
    </p:tnLst>
  </p:timing>
  <p:hf sldNum="0" hdr="0"/>
  <p:txStyles>
    <p:titleStyle>
      <a:lvl1pPr algn="l" defTabSz="1042988" rtl="0" eaLnBrk="0" fontAlgn="base" hangingPunct="0">
        <a:lnSpc>
          <a:spcPct val="85000"/>
        </a:lnSpc>
        <a:spcBef>
          <a:spcPct val="0"/>
        </a:spcBef>
        <a:spcAft>
          <a:spcPct val="0"/>
        </a:spcAft>
        <a:defRPr sz="3400" b="1">
          <a:solidFill>
            <a:srgbClr val="646464"/>
          </a:solidFill>
          <a:latin typeface="+mj-lt"/>
          <a:ea typeface="+mj-ea"/>
          <a:cs typeface="+mj-cs"/>
        </a:defRPr>
      </a:lvl1pPr>
      <a:lvl2pPr algn="l" defTabSz="1042988" rtl="0" eaLnBrk="0" fontAlgn="base" hangingPunct="0">
        <a:lnSpc>
          <a:spcPct val="85000"/>
        </a:lnSpc>
        <a:spcBef>
          <a:spcPct val="0"/>
        </a:spcBef>
        <a:spcAft>
          <a:spcPct val="0"/>
        </a:spcAft>
        <a:defRPr sz="3400" b="1">
          <a:solidFill>
            <a:srgbClr val="646464"/>
          </a:solidFill>
          <a:latin typeface="Arial" charset="0"/>
        </a:defRPr>
      </a:lvl2pPr>
      <a:lvl3pPr algn="l" defTabSz="1042988" rtl="0" eaLnBrk="0" fontAlgn="base" hangingPunct="0">
        <a:lnSpc>
          <a:spcPct val="85000"/>
        </a:lnSpc>
        <a:spcBef>
          <a:spcPct val="0"/>
        </a:spcBef>
        <a:spcAft>
          <a:spcPct val="0"/>
        </a:spcAft>
        <a:defRPr sz="3400" b="1">
          <a:solidFill>
            <a:srgbClr val="646464"/>
          </a:solidFill>
          <a:latin typeface="Arial" charset="0"/>
        </a:defRPr>
      </a:lvl3pPr>
      <a:lvl4pPr algn="l" defTabSz="1042988" rtl="0" eaLnBrk="0" fontAlgn="base" hangingPunct="0">
        <a:lnSpc>
          <a:spcPct val="85000"/>
        </a:lnSpc>
        <a:spcBef>
          <a:spcPct val="0"/>
        </a:spcBef>
        <a:spcAft>
          <a:spcPct val="0"/>
        </a:spcAft>
        <a:defRPr sz="3400" b="1">
          <a:solidFill>
            <a:srgbClr val="646464"/>
          </a:solidFill>
          <a:latin typeface="Arial" charset="0"/>
        </a:defRPr>
      </a:lvl4pPr>
      <a:lvl5pPr algn="l" defTabSz="1042988" rtl="0" eaLnBrk="0" fontAlgn="base" hangingPunct="0">
        <a:lnSpc>
          <a:spcPct val="85000"/>
        </a:lnSpc>
        <a:spcBef>
          <a:spcPct val="0"/>
        </a:spcBef>
        <a:spcAft>
          <a:spcPct val="0"/>
        </a:spcAft>
        <a:defRPr sz="3400" b="1">
          <a:solidFill>
            <a:srgbClr val="646464"/>
          </a:solidFill>
          <a:latin typeface="Arial" charset="0"/>
        </a:defRPr>
      </a:lvl5pPr>
      <a:lvl6pPr marL="457200" algn="l" defTabSz="1042988" rtl="0" fontAlgn="base">
        <a:lnSpc>
          <a:spcPct val="85000"/>
        </a:lnSpc>
        <a:spcBef>
          <a:spcPct val="0"/>
        </a:spcBef>
        <a:spcAft>
          <a:spcPct val="0"/>
        </a:spcAft>
        <a:defRPr sz="3400" b="1">
          <a:solidFill>
            <a:srgbClr val="646464"/>
          </a:solidFill>
          <a:latin typeface="Arial" charset="0"/>
        </a:defRPr>
      </a:lvl6pPr>
      <a:lvl7pPr marL="914400" algn="l" defTabSz="1042988" rtl="0" fontAlgn="base">
        <a:lnSpc>
          <a:spcPct val="85000"/>
        </a:lnSpc>
        <a:spcBef>
          <a:spcPct val="0"/>
        </a:spcBef>
        <a:spcAft>
          <a:spcPct val="0"/>
        </a:spcAft>
        <a:defRPr sz="3400" b="1">
          <a:solidFill>
            <a:srgbClr val="646464"/>
          </a:solidFill>
          <a:latin typeface="Arial" charset="0"/>
        </a:defRPr>
      </a:lvl7pPr>
      <a:lvl8pPr marL="1371600" algn="l" defTabSz="1042988" rtl="0" fontAlgn="base">
        <a:lnSpc>
          <a:spcPct val="85000"/>
        </a:lnSpc>
        <a:spcBef>
          <a:spcPct val="0"/>
        </a:spcBef>
        <a:spcAft>
          <a:spcPct val="0"/>
        </a:spcAft>
        <a:defRPr sz="3400" b="1">
          <a:solidFill>
            <a:srgbClr val="646464"/>
          </a:solidFill>
          <a:latin typeface="Arial" charset="0"/>
        </a:defRPr>
      </a:lvl8pPr>
      <a:lvl9pPr marL="1828800" algn="l" defTabSz="1042988" rtl="0" fontAlgn="base">
        <a:lnSpc>
          <a:spcPct val="85000"/>
        </a:lnSpc>
        <a:spcBef>
          <a:spcPct val="0"/>
        </a:spcBef>
        <a:spcAft>
          <a:spcPct val="0"/>
        </a:spcAft>
        <a:defRPr sz="3400" b="1">
          <a:solidFill>
            <a:srgbClr val="646464"/>
          </a:solidFill>
          <a:latin typeface="Arial" charset="0"/>
        </a:defRPr>
      </a:lvl9pPr>
    </p:titleStyle>
    <p:bodyStyle>
      <a:lvl1pPr marL="411163" indent="-411163" algn="l" defTabSz="1042988" rtl="0" eaLnBrk="0" fontAlgn="base" hangingPunct="0">
        <a:spcBef>
          <a:spcPct val="20000"/>
        </a:spcBef>
        <a:spcAft>
          <a:spcPct val="0"/>
        </a:spcAft>
        <a:buClr>
          <a:srgbClr val="FFD200"/>
        </a:buClr>
        <a:buSzPct val="75000"/>
        <a:buFont typeface="Arial" charset="0"/>
        <a:buChar char="►"/>
        <a:defRPr sz="2600">
          <a:solidFill>
            <a:srgbClr val="646464"/>
          </a:solidFill>
          <a:latin typeface="+mn-lt"/>
          <a:ea typeface="+mn-ea"/>
          <a:cs typeface="+mn-cs"/>
        </a:defRPr>
      </a:lvl1pPr>
      <a:lvl2pPr marL="819150" indent="-406400" algn="l" defTabSz="1042988" rtl="0" eaLnBrk="0" fontAlgn="base" hangingPunct="0">
        <a:spcBef>
          <a:spcPct val="20000"/>
        </a:spcBef>
        <a:spcAft>
          <a:spcPct val="0"/>
        </a:spcAft>
        <a:buClr>
          <a:srgbClr val="FFD200"/>
        </a:buClr>
        <a:buSzPct val="75000"/>
        <a:buFont typeface="Arial" charset="0"/>
        <a:buChar char="►"/>
        <a:defRPr sz="2300">
          <a:solidFill>
            <a:srgbClr val="646464"/>
          </a:solidFill>
          <a:latin typeface="+mn-lt"/>
        </a:defRPr>
      </a:lvl2pPr>
      <a:lvl3pPr marL="1233488" indent="-412750" algn="l" defTabSz="1042988" rtl="0" eaLnBrk="0" fontAlgn="base" hangingPunct="0">
        <a:spcBef>
          <a:spcPct val="20000"/>
        </a:spcBef>
        <a:spcAft>
          <a:spcPct val="0"/>
        </a:spcAft>
        <a:buClr>
          <a:srgbClr val="FFD200"/>
        </a:buClr>
        <a:buSzPct val="75000"/>
        <a:buFont typeface="Arial" charset="0"/>
        <a:buChar char="►"/>
        <a:defRPr sz="2100">
          <a:solidFill>
            <a:srgbClr val="646464"/>
          </a:solidFill>
          <a:latin typeface="+mn-lt"/>
        </a:defRPr>
      </a:lvl3pPr>
      <a:lvl4pPr marL="1644650" indent="-409575" algn="l" defTabSz="1042988" rtl="0" eaLnBrk="0" fontAlgn="base" hangingPunct="0">
        <a:spcBef>
          <a:spcPct val="20000"/>
        </a:spcBef>
        <a:spcAft>
          <a:spcPct val="0"/>
        </a:spcAft>
        <a:buClr>
          <a:srgbClr val="FFD200"/>
        </a:buClr>
        <a:buSzPct val="75000"/>
        <a:buFont typeface="Arial" charset="0"/>
        <a:buChar char="►"/>
        <a:defRPr>
          <a:solidFill>
            <a:srgbClr val="646464"/>
          </a:solidFill>
          <a:latin typeface="+mn-lt"/>
        </a:defRPr>
      </a:lvl4pPr>
      <a:lvl5pPr marL="2054225" indent="-407988" algn="l" defTabSz="1042988" rtl="0" eaLnBrk="0" fontAlgn="base" hangingPunct="0">
        <a:spcBef>
          <a:spcPct val="20000"/>
        </a:spcBef>
        <a:spcAft>
          <a:spcPct val="0"/>
        </a:spcAft>
        <a:buClr>
          <a:srgbClr val="FFD200"/>
        </a:buClr>
        <a:buSzPct val="75000"/>
        <a:buFont typeface="Arial" charset="0"/>
        <a:buChar char="►"/>
        <a:defRPr>
          <a:solidFill>
            <a:srgbClr val="646464"/>
          </a:solidFill>
          <a:latin typeface="+mn-lt"/>
        </a:defRPr>
      </a:lvl5pPr>
      <a:lvl6pPr marL="2511425" indent="-407988" algn="l" defTabSz="1042988" rtl="0" fontAlgn="base">
        <a:spcBef>
          <a:spcPct val="20000"/>
        </a:spcBef>
        <a:spcAft>
          <a:spcPct val="0"/>
        </a:spcAft>
        <a:buClr>
          <a:srgbClr val="FFD200"/>
        </a:buClr>
        <a:buSzPct val="75000"/>
        <a:buFont typeface="Arial" charset="0"/>
        <a:buChar char="►"/>
        <a:defRPr>
          <a:solidFill>
            <a:srgbClr val="646464"/>
          </a:solidFill>
          <a:latin typeface="+mn-lt"/>
        </a:defRPr>
      </a:lvl6pPr>
      <a:lvl7pPr marL="2968625" indent="-407988" algn="l" defTabSz="1042988" rtl="0" fontAlgn="base">
        <a:spcBef>
          <a:spcPct val="20000"/>
        </a:spcBef>
        <a:spcAft>
          <a:spcPct val="0"/>
        </a:spcAft>
        <a:buClr>
          <a:srgbClr val="FFD200"/>
        </a:buClr>
        <a:buSzPct val="75000"/>
        <a:buFont typeface="Arial" charset="0"/>
        <a:buChar char="►"/>
        <a:defRPr>
          <a:solidFill>
            <a:srgbClr val="646464"/>
          </a:solidFill>
          <a:latin typeface="+mn-lt"/>
        </a:defRPr>
      </a:lvl7pPr>
      <a:lvl8pPr marL="3425825" indent="-407988" algn="l" defTabSz="1042988" rtl="0" fontAlgn="base">
        <a:spcBef>
          <a:spcPct val="20000"/>
        </a:spcBef>
        <a:spcAft>
          <a:spcPct val="0"/>
        </a:spcAft>
        <a:buClr>
          <a:srgbClr val="FFD200"/>
        </a:buClr>
        <a:buSzPct val="75000"/>
        <a:buFont typeface="Arial" charset="0"/>
        <a:buChar char="►"/>
        <a:defRPr>
          <a:solidFill>
            <a:srgbClr val="646464"/>
          </a:solidFill>
          <a:latin typeface="+mn-lt"/>
        </a:defRPr>
      </a:lvl8pPr>
      <a:lvl9pPr marL="3883025" indent="-407988" algn="l" defTabSz="1042988" rtl="0" fontAlgn="base">
        <a:spcBef>
          <a:spcPct val="20000"/>
        </a:spcBef>
        <a:spcAft>
          <a:spcPct val="0"/>
        </a:spcAft>
        <a:buClr>
          <a:srgbClr val="FFD200"/>
        </a:buClr>
        <a:buSzPct val="75000"/>
        <a:buFont typeface="Arial" charset="0"/>
        <a:buChar char="►"/>
        <a:defRPr>
          <a:solidFill>
            <a:srgbClr val="646464"/>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ey.com/cz" TargetMode="External"/><Relationship Id="rId2" Type="http://schemas.openxmlformats.org/officeDocument/2006/relationships/hyperlink" Target="mailto:David.Kuzela@cz.ey.co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ctrTitle"/>
          </p:nvPr>
        </p:nvSpPr>
        <p:spPr>
          <a:ln/>
        </p:spPr>
        <p:txBody>
          <a:bodyPr/>
          <a:lstStyle/>
          <a:p>
            <a:pPr eaLnBrk="1" hangingPunct="1"/>
            <a:r>
              <a:rPr lang="cs-CZ" sz="3200" smtClean="0"/>
              <a:t>Akvizice a přeměny </a:t>
            </a:r>
            <a:br>
              <a:rPr lang="cs-CZ" sz="3200" smtClean="0"/>
            </a:br>
            <a:r>
              <a:rPr lang="cs-CZ" sz="3200" smtClean="0"/>
              <a:t>účetní a daňový pohled</a:t>
            </a:r>
            <a:endParaRPr lang="en-US" sz="3200" smtClean="0"/>
          </a:p>
        </p:txBody>
      </p:sp>
      <p:sp>
        <p:nvSpPr>
          <p:cNvPr id="31746" name="Rectangle 3"/>
          <p:cNvSpPr>
            <a:spLocks noGrp="1" noChangeArrowheads="1"/>
          </p:cNvSpPr>
          <p:nvPr>
            <p:ph type="subTitle" idx="1"/>
          </p:nvPr>
        </p:nvSpPr>
        <p:spPr>
          <a:ln/>
        </p:spPr>
        <p:txBody>
          <a:bodyPr/>
          <a:lstStyle/>
          <a:p>
            <a:pPr eaLnBrk="1" hangingPunct="1"/>
            <a:r>
              <a:rPr lang="en-US" sz="2900" smtClean="0"/>
              <a:t>David Ku</a:t>
            </a:r>
            <a:r>
              <a:rPr lang="cs-CZ" sz="2900" smtClean="0"/>
              <a:t>žela</a:t>
            </a:r>
            <a:endParaRPr lang="en-US" sz="2900" smtClean="0"/>
          </a:p>
        </p:txBody>
      </p:sp>
    </p:spTree>
  </p:cSld>
  <p:clrMapOvr>
    <a:masterClrMapping/>
  </p:clrMapOvr>
  <p:transition>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noFill/>
        </p:spPr>
        <p:txBody>
          <a:bodyPr/>
          <a:lstStyle/>
          <a:p>
            <a:pPr defTabSz="995363"/>
            <a:fld id="{52885B3C-7463-486D-B74B-A28EC46C9F04}" type="datetime1">
              <a:rPr lang="de-DE"/>
              <a:pPr defTabSz="995363"/>
              <a:t>18.04.2012</a:t>
            </a:fld>
            <a:endParaRPr lang="de-DE"/>
          </a:p>
        </p:txBody>
      </p:sp>
      <p:sp>
        <p:nvSpPr>
          <p:cNvPr id="40962" name="Footer Placeholder 4"/>
          <p:cNvSpPr>
            <a:spLocks noGrp="1"/>
          </p:cNvSpPr>
          <p:nvPr>
            <p:ph type="ftr" sz="quarter" idx="11"/>
          </p:nvPr>
        </p:nvSpPr>
        <p:spPr>
          <a:noFill/>
        </p:spPr>
        <p:txBody>
          <a:bodyPr/>
          <a:lstStyle/>
          <a:p>
            <a:pPr defTabSz="995363"/>
            <a:r>
              <a:rPr lang="de-DE"/>
              <a:t>Ernst &amp; Young</a:t>
            </a:r>
          </a:p>
        </p:txBody>
      </p:sp>
      <p:sp>
        <p:nvSpPr>
          <p:cNvPr id="40963" name="Rectangle 2"/>
          <p:cNvSpPr>
            <a:spLocks noGrp="1" noChangeArrowheads="1"/>
          </p:cNvSpPr>
          <p:nvPr>
            <p:ph type="title"/>
          </p:nvPr>
        </p:nvSpPr>
        <p:spPr/>
        <p:txBody>
          <a:bodyPr/>
          <a:lstStyle/>
          <a:p>
            <a:pPr eaLnBrk="1" hangingPunct="1"/>
            <a:r>
              <a:rPr lang="en-US" smtClean="0"/>
              <a:t>Z</a:t>
            </a:r>
            <a:r>
              <a:rPr lang="cs-CZ" smtClean="0"/>
              <a:t>isky z prodeje podílů</a:t>
            </a:r>
            <a:r>
              <a:rPr lang="en-US" smtClean="0"/>
              <a:t> </a:t>
            </a:r>
            <a:r>
              <a:rPr lang="cs-CZ" smtClean="0"/>
              <a:t>(2) - zdanění</a:t>
            </a:r>
            <a:endParaRPr lang="en-US" smtClean="0"/>
          </a:p>
        </p:txBody>
      </p:sp>
      <p:sp>
        <p:nvSpPr>
          <p:cNvPr id="576515" name="Rectangle 3"/>
          <p:cNvSpPr>
            <a:spLocks noGrp="1" noChangeArrowheads="1"/>
          </p:cNvSpPr>
          <p:nvPr>
            <p:ph type="body" idx="1"/>
          </p:nvPr>
        </p:nvSpPr>
        <p:spPr>
          <a:xfrm>
            <a:off x="588963" y="1687513"/>
            <a:ext cx="9501187" cy="4552950"/>
          </a:xfrm>
        </p:spPr>
        <p:txBody>
          <a:bodyPr/>
          <a:lstStyle/>
          <a:p>
            <a:pPr marL="444500" indent="-444500" eaLnBrk="1" hangingPunct="1">
              <a:lnSpc>
                <a:spcPct val="80000"/>
              </a:lnSpc>
              <a:buFont typeface="Arial" charset="0"/>
              <a:buChar char="►"/>
              <a:defRPr/>
            </a:pPr>
            <a:r>
              <a:rPr lang="cs-CZ" sz="2400" dirty="0"/>
              <a:t>Pokud nejsou podmínky splněny: </a:t>
            </a:r>
          </a:p>
          <a:p>
            <a:pPr lvl="2" eaLnBrk="1" hangingPunct="1">
              <a:lnSpc>
                <a:spcPct val="80000"/>
              </a:lnSpc>
              <a:defRPr/>
            </a:pPr>
            <a:r>
              <a:rPr lang="cs-CZ" dirty="0"/>
              <a:t>Nabývací cena uznatelná do výše příjmu = podíly na s.r.o. a akcie, která není oceňována reálnou  hodnotou (§24/2/w ZDP)</a:t>
            </a:r>
          </a:p>
          <a:p>
            <a:pPr lvl="2" eaLnBrk="1" hangingPunct="1">
              <a:lnSpc>
                <a:spcPct val="80000"/>
              </a:lnSpc>
              <a:defRPr/>
            </a:pPr>
            <a:r>
              <a:rPr lang="cs-CZ" dirty="0"/>
              <a:t>Účetní hodnota (ne nabývací cena!) plně uznatelná (i ztráta) = akcie oceňované reálnou hodnotou (§24/2/r ZDP) </a:t>
            </a:r>
          </a:p>
          <a:p>
            <a:pPr marL="444500" lvl="1" indent="-444500" eaLnBrk="1" hangingPunct="1">
              <a:lnSpc>
                <a:spcPct val="80000"/>
              </a:lnSpc>
              <a:defRPr/>
            </a:pPr>
            <a:r>
              <a:rPr lang="cs-CZ" sz="2400" dirty="0">
                <a:ea typeface="+mn-ea"/>
                <a:cs typeface="+mn-cs"/>
              </a:rPr>
              <a:t>Daňovou nabývací cenu v případě prodeje zvyšují (§24/7 ZDP)</a:t>
            </a:r>
          </a:p>
          <a:p>
            <a:pPr lvl="2" eaLnBrk="1" hangingPunct="1">
              <a:lnSpc>
                <a:spcPct val="80000"/>
              </a:lnSpc>
              <a:defRPr/>
            </a:pPr>
            <a:r>
              <a:rPr lang="cs-CZ" dirty="0"/>
              <a:t>Daňově neuznatelné náklady přímo související s držbou podílu na dceřiné společnosti (dle §25/1/</a:t>
            </a:r>
            <a:r>
              <a:rPr lang="cs-CZ" dirty="0" err="1"/>
              <a:t>zk</a:t>
            </a:r>
            <a:r>
              <a:rPr lang="cs-CZ" dirty="0"/>
              <a:t> ZDP)</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noFill/>
        </p:spPr>
        <p:txBody>
          <a:bodyPr/>
          <a:lstStyle/>
          <a:p>
            <a:pPr defTabSz="995363"/>
            <a:fld id="{1EE47452-B2FC-44D6-AF69-9A575D06BFB3}" type="datetime1">
              <a:rPr lang="de-DE"/>
              <a:pPr defTabSz="995363"/>
              <a:t>18.04.2012</a:t>
            </a:fld>
            <a:endParaRPr lang="de-DE"/>
          </a:p>
        </p:txBody>
      </p:sp>
      <p:sp>
        <p:nvSpPr>
          <p:cNvPr id="41986" name="Footer Placeholder 4"/>
          <p:cNvSpPr>
            <a:spLocks noGrp="1"/>
          </p:cNvSpPr>
          <p:nvPr>
            <p:ph type="ftr" sz="quarter" idx="11"/>
          </p:nvPr>
        </p:nvSpPr>
        <p:spPr>
          <a:noFill/>
        </p:spPr>
        <p:txBody>
          <a:bodyPr/>
          <a:lstStyle/>
          <a:p>
            <a:pPr defTabSz="995363"/>
            <a:r>
              <a:rPr lang="de-DE"/>
              <a:t>Ernst &amp; Young</a:t>
            </a:r>
          </a:p>
        </p:txBody>
      </p:sp>
      <p:sp>
        <p:nvSpPr>
          <p:cNvPr id="41987" name="Rectangle 2"/>
          <p:cNvSpPr>
            <a:spLocks noGrp="1" noChangeArrowheads="1"/>
          </p:cNvSpPr>
          <p:nvPr>
            <p:ph type="title"/>
          </p:nvPr>
        </p:nvSpPr>
        <p:spPr/>
        <p:txBody>
          <a:bodyPr/>
          <a:lstStyle/>
          <a:p>
            <a:pPr eaLnBrk="1" hangingPunct="1"/>
            <a:r>
              <a:rPr lang="en-US" smtClean="0"/>
              <a:t>N</a:t>
            </a:r>
            <a:r>
              <a:rPr lang="cs-CZ" smtClean="0"/>
              <a:t>áklady na získání a držbu podílu / akcií</a:t>
            </a:r>
            <a:endParaRPr lang="en-US" smtClean="0"/>
          </a:p>
        </p:txBody>
      </p:sp>
      <p:sp>
        <p:nvSpPr>
          <p:cNvPr id="41988" name="Rectangle 3"/>
          <p:cNvSpPr>
            <a:spLocks noGrp="1" noChangeArrowheads="1"/>
          </p:cNvSpPr>
          <p:nvPr>
            <p:ph type="body" idx="1"/>
          </p:nvPr>
        </p:nvSpPr>
        <p:spPr>
          <a:xfrm>
            <a:off x="588963" y="1673225"/>
            <a:ext cx="9501187" cy="4552950"/>
          </a:xfrm>
        </p:spPr>
        <p:txBody>
          <a:bodyPr/>
          <a:lstStyle/>
          <a:p>
            <a:pPr marL="266700" indent="-266700" eaLnBrk="1" hangingPunct="1"/>
            <a:r>
              <a:rPr lang="cs-CZ" smtClean="0"/>
              <a:t>Náklady na pořízení akcií / podílů</a:t>
            </a:r>
          </a:p>
          <a:p>
            <a:pPr marL="266700" indent="-266700" eaLnBrk="1" hangingPunct="1">
              <a:buFont typeface="Arial" charset="0"/>
              <a:buChar char="►"/>
            </a:pPr>
            <a:r>
              <a:rPr lang="cs-CZ" smtClean="0"/>
              <a:t>Prodej podílů i příjem z dividend = osvobozen od daně (ve většině případů)</a:t>
            </a:r>
          </a:p>
          <a:p>
            <a:pPr marL="266700" indent="-266700" eaLnBrk="1" hangingPunct="1">
              <a:buFont typeface="Arial" charset="0"/>
              <a:buChar char="►"/>
            </a:pPr>
            <a:r>
              <a:rPr lang="cs-CZ" smtClean="0"/>
              <a:t>Náklady na osvobozené příjmy = neuznatelné (§25/1/i ZDP)</a:t>
            </a:r>
          </a:p>
          <a:p>
            <a:pPr lvl="2" eaLnBrk="1" hangingPunct="1">
              <a:lnSpc>
                <a:spcPct val="80000"/>
              </a:lnSpc>
            </a:pPr>
            <a:r>
              <a:rPr lang="cs-CZ" smtClean="0"/>
              <a:t>Např. úroky z úvěru na nákup podílu = velký praktický problém (téměř všechny akvizice jsou dluhově financované )</a:t>
            </a:r>
            <a:r>
              <a:rPr lang="en-US" smtClean="0"/>
              <a:t> </a:t>
            </a:r>
            <a:r>
              <a:rPr lang="en-US" smtClean="0">
                <a:sym typeface="Wingdings" pitchFamily="2" charset="2"/>
              </a:rPr>
              <a:t></a:t>
            </a:r>
            <a:r>
              <a:rPr lang="cs-CZ" smtClean="0"/>
              <a:t> daňová opt</a:t>
            </a:r>
            <a:r>
              <a:rPr lang="en-US" smtClean="0"/>
              <a:t>imali</a:t>
            </a:r>
            <a:r>
              <a:rPr lang="cs-CZ" smtClean="0"/>
              <a:t>zace</a:t>
            </a:r>
          </a:p>
          <a:p>
            <a:pPr marL="266700" indent="-266700" eaLnBrk="1" hangingPunct="1">
              <a:lnSpc>
                <a:spcPct val="90000"/>
              </a:lnSpc>
              <a:buFont typeface="Arial" charset="0"/>
              <a:buChar char="►"/>
            </a:pPr>
            <a:r>
              <a:rPr lang="cs-CZ" smtClean="0"/>
              <a:t>Náklady mateřské společnosti na držbu podílu v dceřiné společnosti jsou neuznatelné (§25/1/zk ZDP)</a:t>
            </a:r>
          </a:p>
          <a:p>
            <a:pPr lvl="2" eaLnBrk="1" hangingPunct="1">
              <a:lnSpc>
                <a:spcPct val="80000"/>
              </a:lnSpc>
            </a:pPr>
            <a:r>
              <a:rPr lang="cs-CZ" smtClean="0"/>
              <a:t>Definice mateřské a dceřiné společnosti (§19 ZDP)</a:t>
            </a:r>
          </a:p>
          <a:p>
            <a:pPr lvl="2" eaLnBrk="1" hangingPunct="1">
              <a:lnSpc>
                <a:spcPct val="80000"/>
              </a:lnSpc>
            </a:pPr>
            <a:r>
              <a:rPr lang="cs-CZ" smtClean="0"/>
              <a:t>Fikce = úroky z úvěrů/půjček 6 měsíců před nabytím (i když podíl drží spojená osoba) </a:t>
            </a:r>
            <a:r>
              <a:rPr lang="en-US" smtClean="0">
                <a:sym typeface="Wingdings" pitchFamily="2" charset="2"/>
              </a:rPr>
              <a:t> L</a:t>
            </a:r>
            <a:r>
              <a:rPr lang="cs-CZ" smtClean="0">
                <a:sym typeface="Wingdings" pitchFamily="2" charset="2"/>
              </a:rPr>
              <a:t>ze p</a:t>
            </a:r>
            <a:r>
              <a:rPr lang="cs-CZ" smtClean="0"/>
              <a:t>rokázat, že nesouvisí (obtížné)</a:t>
            </a:r>
          </a:p>
          <a:p>
            <a:pPr lvl="2" eaLnBrk="1" hangingPunct="1">
              <a:lnSpc>
                <a:spcPct val="80000"/>
              </a:lnSpc>
            </a:pPr>
            <a:r>
              <a:rPr lang="cs-CZ" smtClean="0"/>
              <a:t>Režijní náklady = prokázat nebo 5% dividend (může být HODNĚ)</a:t>
            </a:r>
          </a:p>
          <a:p>
            <a:pPr lvl="2" eaLnBrk="1" hangingPunct="1">
              <a:lnSpc>
                <a:spcPct val="80000"/>
              </a:lnSpc>
            </a:pPr>
            <a:endParaRPr lang="cs-CZ"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noFill/>
        </p:spPr>
        <p:txBody>
          <a:bodyPr/>
          <a:lstStyle/>
          <a:p>
            <a:pPr defTabSz="995363"/>
            <a:fld id="{14AE88F5-BA2B-42ED-BFBE-C20A9674560C}" type="datetime1">
              <a:rPr lang="de-DE"/>
              <a:pPr defTabSz="995363"/>
              <a:t>18.04.2012</a:t>
            </a:fld>
            <a:endParaRPr lang="de-DE"/>
          </a:p>
        </p:txBody>
      </p:sp>
      <p:sp>
        <p:nvSpPr>
          <p:cNvPr id="43010" name="Footer Placeholder 4"/>
          <p:cNvSpPr>
            <a:spLocks noGrp="1"/>
          </p:cNvSpPr>
          <p:nvPr>
            <p:ph type="ftr" sz="quarter" idx="11"/>
          </p:nvPr>
        </p:nvSpPr>
        <p:spPr>
          <a:noFill/>
        </p:spPr>
        <p:txBody>
          <a:bodyPr/>
          <a:lstStyle/>
          <a:p>
            <a:pPr defTabSz="995363"/>
            <a:r>
              <a:rPr lang="de-DE"/>
              <a:t>Ernst &amp; Young</a:t>
            </a:r>
          </a:p>
        </p:txBody>
      </p:sp>
      <p:sp>
        <p:nvSpPr>
          <p:cNvPr id="577538" name="Rectangle 2"/>
          <p:cNvSpPr>
            <a:spLocks noGrp="1" noChangeArrowheads="1"/>
          </p:cNvSpPr>
          <p:nvPr>
            <p:ph type="body" idx="1"/>
          </p:nvPr>
        </p:nvSpPr>
        <p:spPr>
          <a:xfrm>
            <a:off x="592138" y="1819275"/>
            <a:ext cx="9509125" cy="4022725"/>
          </a:xfrm>
        </p:spPr>
        <p:txBody>
          <a:bodyPr/>
          <a:lstStyle/>
          <a:p>
            <a:pPr algn="ctr" eaLnBrk="1" hangingPunct="1">
              <a:defRPr/>
            </a:pPr>
            <a:endParaRPr lang="cs-CZ" sz="4100" dirty="0">
              <a:effectLst>
                <a:outerShdw blurRad="38100" dist="38100" dir="2700000" algn="tl">
                  <a:srgbClr val="C0C0C0"/>
                </a:outerShdw>
              </a:effectLst>
            </a:endParaRPr>
          </a:p>
          <a:p>
            <a:pPr algn="ctr" eaLnBrk="1" hangingPunct="1">
              <a:defRPr/>
            </a:pPr>
            <a:r>
              <a:rPr lang="cs-CZ" sz="4100" dirty="0">
                <a:effectLst>
                  <a:outerShdw blurRad="38100" dist="38100" dir="2700000" algn="tl">
                    <a:srgbClr val="C0C0C0"/>
                  </a:outerShdw>
                </a:effectLst>
              </a:rPr>
              <a:t>Koupě podniku</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noFill/>
        </p:spPr>
        <p:txBody>
          <a:bodyPr/>
          <a:lstStyle/>
          <a:p>
            <a:pPr defTabSz="995363"/>
            <a:fld id="{75994C31-4E2E-461D-A1CD-6205A7A80E55}" type="datetime1">
              <a:rPr lang="de-DE"/>
              <a:pPr defTabSz="995363"/>
              <a:t>18.04.2012</a:t>
            </a:fld>
            <a:endParaRPr lang="de-DE"/>
          </a:p>
        </p:txBody>
      </p:sp>
      <p:sp>
        <p:nvSpPr>
          <p:cNvPr id="44034" name="Footer Placeholder 4"/>
          <p:cNvSpPr>
            <a:spLocks noGrp="1"/>
          </p:cNvSpPr>
          <p:nvPr>
            <p:ph type="ftr" sz="quarter" idx="11"/>
          </p:nvPr>
        </p:nvSpPr>
        <p:spPr>
          <a:noFill/>
        </p:spPr>
        <p:txBody>
          <a:bodyPr/>
          <a:lstStyle/>
          <a:p>
            <a:pPr defTabSz="995363"/>
            <a:r>
              <a:rPr lang="de-DE"/>
              <a:t>Ernst &amp; Young</a:t>
            </a:r>
          </a:p>
        </p:txBody>
      </p:sp>
      <p:sp>
        <p:nvSpPr>
          <p:cNvPr id="44035" name="Rectangle 2"/>
          <p:cNvSpPr>
            <a:spLocks noGrp="1" noChangeArrowheads="1"/>
          </p:cNvSpPr>
          <p:nvPr>
            <p:ph type="title"/>
          </p:nvPr>
        </p:nvSpPr>
        <p:spPr/>
        <p:txBody>
          <a:bodyPr/>
          <a:lstStyle/>
          <a:p>
            <a:pPr eaLnBrk="1" hangingPunct="1"/>
            <a:r>
              <a:rPr lang="cs-CZ" smtClean="0"/>
              <a:t>Koupě podniku - obecně (1)</a:t>
            </a:r>
            <a:endParaRPr lang="en-US" smtClean="0"/>
          </a:p>
        </p:txBody>
      </p:sp>
      <p:sp>
        <p:nvSpPr>
          <p:cNvPr id="44036" name="Rectangle 3"/>
          <p:cNvSpPr>
            <a:spLocks noGrp="1" noChangeArrowheads="1"/>
          </p:cNvSpPr>
          <p:nvPr>
            <p:ph type="body" idx="1"/>
          </p:nvPr>
        </p:nvSpPr>
        <p:spPr/>
        <p:txBody>
          <a:bodyPr/>
          <a:lstStyle/>
          <a:p>
            <a:pPr marL="266700" indent="-266700" eaLnBrk="1" hangingPunct="1">
              <a:buFont typeface="Arial" charset="0"/>
              <a:buChar char="►"/>
            </a:pPr>
            <a:r>
              <a:rPr lang="cs-CZ" smtClean="0"/>
              <a:t>Smlouvou o prodeji na kupujícího přecházejí všechny práva a závazky, které se k prodávanému podniku vztahují vč. pracovněprávních</a:t>
            </a:r>
          </a:p>
          <a:p>
            <a:pPr lvl="2" eaLnBrk="1" hangingPunct="1">
              <a:lnSpc>
                <a:spcPct val="80000"/>
              </a:lnSpc>
            </a:pPr>
            <a:r>
              <a:rPr lang="cs-CZ" smtClean="0">
                <a:solidFill>
                  <a:srgbClr val="646464"/>
                </a:solidFill>
              </a:rPr>
              <a:t>Automatický přechod (bez souhlasu obchodních partnerů?) </a:t>
            </a:r>
          </a:p>
          <a:p>
            <a:pPr lvl="2" eaLnBrk="1" hangingPunct="1">
              <a:lnSpc>
                <a:spcPct val="80000"/>
              </a:lnSpc>
            </a:pPr>
            <a:r>
              <a:rPr lang="cs-CZ" smtClean="0">
                <a:solidFill>
                  <a:srgbClr val="646464"/>
                </a:solidFill>
              </a:rPr>
              <a:t>Do 15 dnů od uzavření smlouvy </a:t>
            </a:r>
            <a:r>
              <a:rPr lang="en-US" smtClean="0">
                <a:solidFill>
                  <a:srgbClr val="646464"/>
                </a:solidFill>
                <a:sym typeface="Wingdings" pitchFamily="2" charset="2"/>
              </a:rPr>
              <a:t> </a:t>
            </a:r>
            <a:r>
              <a:rPr lang="cs-CZ" smtClean="0">
                <a:solidFill>
                  <a:srgbClr val="646464"/>
                </a:solidFill>
                <a:sym typeface="Wingdings" pitchFamily="2" charset="2"/>
              </a:rPr>
              <a:t>kupující i prodávající musí předložit kopii smlouvy FU (§ 128 DŘ)</a:t>
            </a:r>
            <a:endParaRPr lang="cs-CZ" smtClean="0"/>
          </a:p>
          <a:p>
            <a:pPr marL="266700" indent="-266700" eaLnBrk="1" hangingPunct="1">
              <a:buFont typeface="Arial" charset="0"/>
              <a:buChar char="►"/>
            </a:pPr>
            <a:r>
              <a:rPr lang="cs-CZ" smtClean="0"/>
              <a:t>Nelze převést veřejnoprávní pohledávky/závazky (tj. ani daňová rizika a závazky)</a:t>
            </a:r>
          </a:p>
          <a:p>
            <a:pPr marL="266700" indent="-266700" eaLnBrk="1" hangingPunct="1">
              <a:buFont typeface="Arial" charset="0"/>
              <a:buChar char="►"/>
            </a:pPr>
            <a:r>
              <a:rPr lang="cs-CZ" smtClean="0"/>
              <a:t>Obdobně to platí pro převod části podniku </a:t>
            </a:r>
          </a:p>
          <a:p>
            <a:pPr lvl="2" eaLnBrk="1" hangingPunct="1">
              <a:lnSpc>
                <a:spcPct val="80000"/>
              </a:lnSpc>
            </a:pPr>
            <a:r>
              <a:rPr lang="cs-CZ" smtClean="0"/>
              <a:t>Musí tvořit samostatnou organizační složku</a:t>
            </a:r>
            <a:r>
              <a:rPr lang="en-US" smtClean="0"/>
              <a:t> (</a:t>
            </a:r>
            <a:r>
              <a:rPr lang="cs-CZ" smtClean="0"/>
              <a:t>účetnictví?</a:t>
            </a:r>
            <a:r>
              <a:rPr lang="en-US" smtClean="0"/>
              <a:t>)</a:t>
            </a:r>
            <a:r>
              <a:rPr lang="cs-CZ" smtClean="0"/>
              <a:t> </a:t>
            </a:r>
            <a:br>
              <a:rPr lang="cs-CZ" smtClean="0"/>
            </a:br>
            <a:r>
              <a:rPr lang="en-US" smtClean="0">
                <a:sym typeface="Wingdings" pitchFamily="2" charset="2"/>
              </a:rPr>
              <a:t> </a:t>
            </a:r>
            <a:r>
              <a:rPr lang="cs-CZ" smtClean="0">
                <a:sym typeface="Wingdings" pitchFamily="2" charset="2"/>
              </a:rPr>
              <a:t>vymezení v praxi často </a:t>
            </a:r>
            <a:r>
              <a:rPr lang="en-US" smtClean="0">
                <a:sym typeface="Wingdings" pitchFamily="2" charset="2"/>
              </a:rPr>
              <a:t>probl</a:t>
            </a:r>
            <a:r>
              <a:rPr lang="cs-CZ" smtClean="0">
                <a:sym typeface="Wingdings" pitchFamily="2" charset="2"/>
              </a:rPr>
              <a:t>e</a:t>
            </a:r>
            <a:r>
              <a:rPr lang="en-US" smtClean="0">
                <a:sym typeface="Wingdings" pitchFamily="2" charset="2"/>
              </a:rPr>
              <a:t>matick</a:t>
            </a:r>
            <a:r>
              <a:rPr lang="cs-CZ" smtClean="0">
                <a:sym typeface="Wingdings" pitchFamily="2" charset="2"/>
              </a:rPr>
              <a:t>é </a:t>
            </a:r>
            <a:endParaRPr lang="cs-CZ"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ate Placeholder 3"/>
          <p:cNvSpPr>
            <a:spLocks noGrp="1"/>
          </p:cNvSpPr>
          <p:nvPr>
            <p:ph type="dt" sz="quarter" idx="10"/>
          </p:nvPr>
        </p:nvSpPr>
        <p:spPr>
          <a:noFill/>
        </p:spPr>
        <p:txBody>
          <a:bodyPr/>
          <a:lstStyle/>
          <a:p>
            <a:pPr defTabSz="995363"/>
            <a:fld id="{6C62D6AC-7757-400F-BE5C-A66AC0577555}" type="datetime1">
              <a:rPr lang="de-DE"/>
              <a:pPr defTabSz="995363"/>
              <a:t>18.04.2012</a:t>
            </a:fld>
            <a:endParaRPr lang="de-DE"/>
          </a:p>
        </p:txBody>
      </p:sp>
      <p:sp>
        <p:nvSpPr>
          <p:cNvPr id="45058" name="Footer Placeholder 4"/>
          <p:cNvSpPr>
            <a:spLocks noGrp="1"/>
          </p:cNvSpPr>
          <p:nvPr>
            <p:ph type="ftr" sz="quarter" idx="11"/>
          </p:nvPr>
        </p:nvSpPr>
        <p:spPr>
          <a:noFill/>
        </p:spPr>
        <p:txBody>
          <a:bodyPr/>
          <a:lstStyle/>
          <a:p>
            <a:pPr defTabSz="995363"/>
            <a:r>
              <a:rPr lang="de-DE"/>
              <a:t>Ernst &amp; Young</a:t>
            </a:r>
          </a:p>
        </p:txBody>
      </p:sp>
      <p:sp>
        <p:nvSpPr>
          <p:cNvPr id="45059" name="Rectangle 2"/>
          <p:cNvSpPr>
            <a:spLocks noGrp="1" noChangeArrowheads="1"/>
          </p:cNvSpPr>
          <p:nvPr>
            <p:ph type="title"/>
          </p:nvPr>
        </p:nvSpPr>
        <p:spPr/>
        <p:txBody>
          <a:bodyPr/>
          <a:lstStyle/>
          <a:p>
            <a:pPr eaLnBrk="1" hangingPunct="1"/>
            <a:r>
              <a:rPr lang="cs-CZ" smtClean="0"/>
              <a:t>Koupě podniku - obecně (2)</a:t>
            </a:r>
            <a:endParaRPr lang="en-US" smtClean="0"/>
          </a:p>
        </p:txBody>
      </p:sp>
      <p:sp>
        <p:nvSpPr>
          <p:cNvPr id="45060" name="Rectangle 3"/>
          <p:cNvSpPr>
            <a:spLocks noGrp="1" noChangeArrowheads="1"/>
          </p:cNvSpPr>
          <p:nvPr>
            <p:ph type="body" idx="1"/>
          </p:nvPr>
        </p:nvSpPr>
        <p:spPr/>
        <p:txBody>
          <a:bodyPr/>
          <a:lstStyle/>
          <a:p>
            <a:pPr marL="266700" indent="-266700" eaLnBrk="1" hangingPunct="1">
              <a:buFont typeface="Arial" charset="0"/>
              <a:buChar char="►"/>
            </a:pPr>
            <a:r>
              <a:rPr lang="cs-CZ" smtClean="0"/>
              <a:t>Prodávající nezaniká, nedochází k právní kontinuitě, tj. kupující není právním nástupcem prodávajícího </a:t>
            </a:r>
            <a:r>
              <a:rPr lang="en-US" smtClean="0">
                <a:sym typeface="Wingdings" pitchFamily="2" charset="2"/>
              </a:rPr>
              <a:t></a:t>
            </a:r>
            <a:r>
              <a:rPr lang="cs-CZ" smtClean="0">
                <a:sym typeface="Wingdings" pitchFamily="2" charset="2"/>
              </a:rPr>
              <a:t> nedochází ani k daňové kontinuitě, tj.</a:t>
            </a:r>
          </a:p>
          <a:p>
            <a:pPr lvl="2" eaLnBrk="1" hangingPunct="1">
              <a:lnSpc>
                <a:spcPct val="80000"/>
              </a:lnSpc>
            </a:pPr>
            <a:r>
              <a:rPr lang="cs-CZ" smtClean="0">
                <a:sym typeface="Wingdings" pitchFamily="2" charset="2"/>
              </a:rPr>
              <a:t>Nepřechází daňová povinnost</a:t>
            </a:r>
          </a:p>
          <a:p>
            <a:pPr lvl="2" eaLnBrk="1" hangingPunct="1">
              <a:lnSpc>
                <a:spcPct val="80000"/>
              </a:lnSpc>
            </a:pPr>
            <a:r>
              <a:rPr lang="cs-CZ" smtClean="0">
                <a:sym typeface="Wingdings" pitchFamily="2" charset="2"/>
              </a:rPr>
              <a:t>Nepřechází daňová práva (ztráty, odčitatelné položky…)</a:t>
            </a:r>
          </a:p>
          <a:p>
            <a:pPr lvl="2" eaLnBrk="1" hangingPunct="1">
              <a:lnSpc>
                <a:spcPct val="80000"/>
              </a:lnSpc>
            </a:pPr>
            <a:r>
              <a:rPr lang="cs-CZ" smtClean="0">
                <a:sym typeface="Wingdings" pitchFamily="2" charset="2"/>
              </a:rPr>
              <a:t>Kupující nepokračuje v daňovém odpisování (chová se jako klasický nákup majetku)  </a:t>
            </a:r>
            <a:r>
              <a:rPr lang="en-US" smtClean="0">
                <a:sym typeface="Wingdings" pitchFamily="2" charset="2"/>
              </a:rPr>
              <a:t></a:t>
            </a:r>
            <a:r>
              <a:rPr lang="cs-CZ" smtClean="0">
                <a:sym typeface="Wingdings" pitchFamily="2" charset="2"/>
              </a:rPr>
              <a:t> možný step-up/step-down</a:t>
            </a:r>
          </a:p>
          <a:p>
            <a:pPr lvl="2" eaLnBrk="1" hangingPunct="1">
              <a:lnSpc>
                <a:spcPct val="80000"/>
              </a:lnSpc>
            </a:pPr>
            <a:endParaRPr lang="cs-CZ" smtClean="0">
              <a:sym typeface="Wingdings" pitchFamily="2" charset="2"/>
            </a:endParaRPr>
          </a:p>
          <a:p>
            <a:pPr lvl="2" eaLnBrk="1" hangingPunct="1">
              <a:lnSpc>
                <a:spcPct val="80000"/>
              </a:lnSpc>
            </a:pPr>
            <a:r>
              <a:rPr lang="cs-CZ" smtClean="0">
                <a:sym typeface="Wingdings" pitchFamily="2" charset="2"/>
              </a:rPr>
              <a:t>Proto:</a:t>
            </a:r>
            <a:r>
              <a:rPr lang="en-US" smtClean="0">
                <a:sym typeface="Wingdings" pitchFamily="2" charset="2"/>
              </a:rPr>
              <a:t> n</a:t>
            </a:r>
            <a:r>
              <a:rPr lang="cs-CZ" smtClean="0">
                <a:sym typeface="Wingdings" pitchFamily="2" charset="2"/>
              </a:rPr>
              <a:t>emusíme dělat (daňové) due diligence na historická rizika</a:t>
            </a:r>
          </a:p>
          <a:p>
            <a:pPr lvl="2" eaLnBrk="1" hangingPunct="1">
              <a:lnSpc>
                <a:spcPct val="80000"/>
              </a:lnSpc>
            </a:pPr>
            <a:endParaRPr lang="cs-CZ" smtClean="0">
              <a:sym typeface="Wingdings" pitchFamily="2" charset="2"/>
            </a:endParaRPr>
          </a:p>
          <a:p>
            <a:pPr lvl="2" eaLnBrk="1" hangingPunct="1">
              <a:lnSpc>
                <a:spcPct val="80000"/>
              </a:lnSpc>
            </a:pPr>
            <a:endParaRPr lang="cs-CZ" smtClean="0">
              <a:sym typeface="Wingdings" pitchFamily="2" charset="2"/>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a:noFill/>
        </p:spPr>
        <p:txBody>
          <a:bodyPr/>
          <a:lstStyle/>
          <a:p>
            <a:pPr defTabSz="995363"/>
            <a:fld id="{298B534C-3AE7-46A0-8335-AC469E111F86}" type="datetime1">
              <a:rPr lang="de-DE"/>
              <a:pPr defTabSz="995363"/>
              <a:t>18.04.2012</a:t>
            </a:fld>
            <a:endParaRPr lang="de-DE"/>
          </a:p>
        </p:txBody>
      </p:sp>
      <p:sp>
        <p:nvSpPr>
          <p:cNvPr id="46082" name="Footer Placeholder 4"/>
          <p:cNvSpPr>
            <a:spLocks noGrp="1"/>
          </p:cNvSpPr>
          <p:nvPr>
            <p:ph type="ftr" sz="quarter" idx="11"/>
          </p:nvPr>
        </p:nvSpPr>
        <p:spPr>
          <a:noFill/>
        </p:spPr>
        <p:txBody>
          <a:bodyPr/>
          <a:lstStyle/>
          <a:p>
            <a:pPr defTabSz="995363"/>
            <a:r>
              <a:rPr lang="de-DE"/>
              <a:t>Ernst &amp; Young</a:t>
            </a:r>
          </a:p>
        </p:txBody>
      </p:sp>
      <p:sp>
        <p:nvSpPr>
          <p:cNvPr id="46083" name="Rectangle 2"/>
          <p:cNvSpPr>
            <a:spLocks noGrp="1" noChangeArrowheads="1"/>
          </p:cNvSpPr>
          <p:nvPr>
            <p:ph type="title"/>
          </p:nvPr>
        </p:nvSpPr>
        <p:spPr/>
        <p:txBody>
          <a:bodyPr/>
          <a:lstStyle/>
          <a:p>
            <a:pPr eaLnBrk="1" hangingPunct="1"/>
            <a:r>
              <a:rPr lang="cs-CZ" smtClean="0"/>
              <a:t>Účetnictví – prodávající</a:t>
            </a:r>
            <a:endParaRPr lang="en-US" smtClean="0"/>
          </a:p>
        </p:txBody>
      </p:sp>
      <p:sp>
        <p:nvSpPr>
          <p:cNvPr id="46084" name="Rectangle 3"/>
          <p:cNvSpPr>
            <a:spLocks noGrp="1" noChangeArrowheads="1"/>
          </p:cNvSpPr>
          <p:nvPr>
            <p:ph type="body" idx="1"/>
          </p:nvPr>
        </p:nvSpPr>
        <p:spPr/>
        <p:txBody>
          <a:bodyPr/>
          <a:lstStyle/>
          <a:p>
            <a:pPr marL="381000" indent="-381000" defTabSz="914400" eaLnBrk="1" hangingPunct="1"/>
            <a:r>
              <a:rPr lang="cs-CZ" smtClean="0"/>
              <a:t>Prodávající </a:t>
            </a:r>
          </a:p>
          <a:p>
            <a:pPr marL="381000" indent="-381000" defTabSz="914400" eaLnBrk="1" hangingPunct="1">
              <a:buFont typeface="Arial" charset="0"/>
              <a:buChar char="►"/>
            </a:pPr>
            <a:r>
              <a:rPr lang="cs-CZ" smtClean="0"/>
              <a:t>Zruší rezervy a opravné položky</a:t>
            </a:r>
            <a:endParaRPr lang="en-US" smtClean="0"/>
          </a:p>
          <a:p>
            <a:pPr marL="771525" lvl="1" indent="-381000" defTabSz="914400" eaLnBrk="1" hangingPunct="1"/>
            <a:r>
              <a:rPr lang="en-US" smtClean="0"/>
              <a:t>K</a:t>
            </a:r>
            <a:r>
              <a:rPr lang="cs-CZ" smtClean="0"/>
              <a:t>romě rezerv dle zvl. předpisů</a:t>
            </a:r>
            <a:r>
              <a:rPr lang="en-US" smtClean="0"/>
              <a:t> </a:t>
            </a:r>
            <a:r>
              <a:rPr lang="cs-CZ" smtClean="0"/>
              <a:t>(např. atomový zákon)</a:t>
            </a:r>
          </a:p>
          <a:p>
            <a:pPr marL="381000" indent="-381000" defTabSz="914400" eaLnBrk="1" hangingPunct="1">
              <a:buFont typeface="Arial" charset="0"/>
              <a:buChar char="►"/>
            </a:pPr>
            <a:r>
              <a:rPr lang="cs-CZ" smtClean="0"/>
              <a:t>Časové rozlišení (pokud jeho povahu umožňuje převod) a aktivní/pasivní dohadné položky </a:t>
            </a:r>
            <a:r>
              <a:rPr lang="en-US" smtClean="0">
                <a:sym typeface="Wingdings" pitchFamily="2" charset="2"/>
              </a:rPr>
              <a:t> </a:t>
            </a:r>
            <a:r>
              <a:rPr lang="cs-CZ" smtClean="0"/>
              <a:t>přecházejí na kupujícího (ČÚS 011)</a:t>
            </a:r>
          </a:p>
          <a:p>
            <a:pPr marL="381000" indent="-381000" defTabSz="914400" eaLnBrk="1" hangingPunct="1">
              <a:buFont typeface="Arial" charset="0"/>
              <a:buChar char="►"/>
            </a:pPr>
            <a:r>
              <a:rPr lang="cs-CZ" smtClean="0"/>
              <a:t>Prodaný majetek / převáděné závazky </a:t>
            </a:r>
            <a:r>
              <a:rPr lang="en-US" smtClean="0">
                <a:sym typeface="Wingdings" pitchFamily="2" charset="2"/>
              </a:rPr>
              <a:t> </a:t>
            </a:r>
            <a:r>
              <a:rPr lang="cs-CZ" smtClean="0"/>
              <a:t>mimořádné náklady</a:t>
            </a:r>
          </a:p>
          <a:p>
            <a:pPr marL="381000" indent="-381000" defTabSz="914400" eaLnBrk="1" hangingPunct="1">
              <a:buFont typeface="Arial" charset="0"/>
              <a:buChar char="►"/>
            </a:pPr>
            <a:r>
              <a:rPr lang="cs-CZ" smtClean="0"/>
              <a:t>Kupní cena </a:t>
            </a:r>
            <a:r>
              <a:rPr lang="cs-CZ" smtClean="0">
                <a:sym typeface="Wingdings" pitchFamily="2" charset="2"/>
              </a:rPr>
              <a:t></a:t>
            </a:r>
            <a:r>
              <a:rPr lang="en-US" smtClean="0">
                <a:sym typeface="Wingdings" pitchFamily="2" charset="2"/>
              </a:rPr>
              <a:t> </a:t>
            </a:r>
            <a:r>
              <a:rPr lang="cs-CZ" smtClean="0"/>
              <a:t>mimořádný výnos</a:t>
            </a:r>
          </a:p>
          <a:p>
            <a:pPr marL="381000" indent="-381000" defTabSz="914400" eaLnBrk="1" hangingPunct="1"/>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ate Placeholder 3"/>
          <p:cNvSpPr>
            <a:spLocks noGrp="1"/>
          </p:cNvSpPr>
          <p:nvPr>
            <p:ph type="dt" sz="quarter" idx="10"/>
          </p:nvPr>
        </p:nvSpPr>
        <p:spPr>
          <a:noFill/>
        </p:spPr>
        <p:txBody>
          <a:bodyPr/>
          <a:lstStyle/>
          <a:p>
            <a:pPr defTabSz="995363"/>
            <a:fld id="{BFD6BEA6-63B0-4846-BAED-4BBD1B372001}" type="datetime1">
              <a:rPr lang="de-DE"/>
              <a:pPr defTabSz="995363"/>
              <a:t>18.04.2012</a:t>
            </a:fld>
            <a:endParaRPr lang="de-DE"/>
          </a:p>
        </p:txBody>
      </p:sp>
      <p:sp>
        <p:nvSpPr>
          <p:cNvPr id="47106" name="Footer Placeholder 4"/>
          <p:cNvSpPr>
            <a:spLocks noGrp="1"/>
          </p:cNvSpPr>
          <p:nvPr>
            <p:ph type="ftr" sz="quarter" idx="11"/>
          </p:nvPr>
        </p:nvSpPr>
        <p:spPr>
          <a:noFill/>
        </p:spPr>
        <p:txBody>
          <a:bodyPr/>
          <a:lstStyle/>
          <a:p>
            <a:pPr defTabSz="995363"/>
            <a:r>
              <a:rPr lang="de-DE"/>
              <a:t>Ernst &amp; Young</a:t>
            </a:r>
          </a:p>
        </p:txBody>
      </p:sp>
      <p:sp>
        <p:nvSpPr>
          <p:cNvPr id="47107" name="Rectangle 2"/>
          <p:cNvSpPr>
            <a:spLocks noGrp="1" noChangeArrowheads="1"/>
          </p:cNvSpPr>
          <p:nvPr>
            <p:ph type="title"/>
          </p:nvPr>
        </p:nvSpPr>
        <p:spPr/>
        <p:txBody>
          <a:bodyPr/>
          <a:lstStyle/>
          <a:p>
            <a:pPr eaLnBrk="1" hangingPunct="1"/>
            <a:r>
              <a:rPr lang="cs-CZ" smtClean="0"/>
              <a:t>Účetnictví – kupující (1) – ocenění</a:t>
            </a:r>
            <a:endParaRPr lang="en-US" smtClean="0"/>
          </a:p>
        </p:txBody>
      </p:sp>
      <p:sp>
        <p:nvSpPr>
          <p:cNvPr id="47108" name="Rectangle 3"/>
          <p:cNvSpPr>
            <a:spLocks noGrp="1" noChangeArrowheads="1"/>
          </p:cNvSpPr>
          <p:nvPr>
            <p:ph type="body" idx="1"/>
          </p:nvPr>
        </p:nvSpPr>
        <p:spPr/>
        <p:txBody>
          <a:bodyPr/>
          <a:lstStyle/>
          <a:p>
            <a:pPr marL="266700" indent="-266700" defTabSz="914400" eaLnBrk="1" hangingPunct="1">
              <a:buFont typeface="Arial" charset="0"/>
              <a:buChar char="►"/>
            </a:pPr>
            <a:r>
              <a:rPr lang="cs-CZ" smtClean="0"/>
              <a:t>Kupující </a:t>
            </a:r>
            <a:r>
              <a:rPr lang="en-US" smtClean="0"/>
              <a:t>= 2 </a:t>
            </a:r>
            <a:r>
              <a:rPr lang="cs-CZ" smtClean="0"/>
              <a:t>způsoby ocenění nabytého majetku: </a:t>
            </a:r>
          </a:p>
          <a:p>
            <a:pPr marL="622300" lvl="1" indent="-176213" defTabSz="914400" eaLnBrk="1" hangingPunct="1"/>
            <a:r>
              <a:rPr lang="cs-CZ" smtClean="0"/>
              <a:t>Na základě ocenění jednotlivých složek v účetnictví prodávajícího (převezme jeho hodnoty)</a:t>
            </a:r>
          </a:p>
          <a:p>
            <a:pPr marL="622300" lvl="1" indent="-176213" defTabSz="914400" eaLnBrk="1" hangingPunct="1"/>
            <a:r>
              <a:rPr lang="cs-CZ" smtClean="0"/>
              <a:t>Podle ocenění jednotlivých složek majetku dle znaleckého posudku</a:t>
            </a:r>
          </a:p>
          <a:p>
            <a:pPr marL="266700" indent="-266700" defTabSz="914400" eaLnBrk="1" hangingPunct="1">
              <a:buFont typeface="Arial" charset="0"/>
              <a:buChar char="►"/>
            </a:pPr>
            <a:r>
              <a:rPr lang="cs-CZ" smtClean="0"/>
              <a:t>Rozdíl mezi kupní cenou podniku a oceněním majetku tvoří:</a:t>
            </a:r>
          </a:p>
          <a:p>
            <a:pPr marL="622300" lvl="1" indent="-176213" defTabSz="914400" eaLnBrk="1" hangingPunct="1"/>
            <a:r>
              <a:rPr lang="cs-CZ" smtClean="0">
                <a:solidFill>
                  <a:schemeClr val="tx1"/>
                </a:solidFill>
              </a:rPr>
              <a:t>Oceňovací rozdíl k nabytému majetku (§7/</a:t>
            </a:r>
            <a:r>
              <a:rPr lang="en-US" smtClean="0">
                <a:solidFill>
                  <a:schemeClr val="tx1"/>
                </a:solidFill>
              </a:rPr>
              <a:t>10</a:t>
            </a:r>
            <a:r>
              <a:rPr lang="cs-CZ" smtClean="0">
                <a:solidFill>
                  <a:schemeClr val="tx1"/>
                </a:solidFill>
              </a:rPr>
              <a:t> VoÚ) = kupní cena vs. ocenění v účetnictví prodávající – převzaté závazky</a:t>
            </a:r>
          </a:p>
          <a:p>
            <a:pPr marL="622300" lvl="1" indent="-176213" defTabSz="914400" eaLnBrk="1" hangingPunct="1"/>
            <a:r>
              <a:rPr lang="cs-CZ" smtClean="0">
                <a:solidFill>
                  <a:schemeClr val="tx1"/>
                </a:solidFill>
              </a:rPr>
              <a:t>Goodwill (§6/</a:t>
            </a:r>
            <a:r>
              <a:rPr lang="en-US" smtClean="0">
                <a:solidFill>
                  <a:schemeClr val="tx1"/>
                </a:solidFill>
              </a:rPr>
              <a:t>3</a:t>
            </a:r>
            <a:r>
              <a:rPr lang="cs-CZ" smtClean="0">
                <a:solidFill>
                  <a:schemeClr val="tx1"/>
                </a:solidFill>
              </a:rPr>
              <a:t>/</a:t>
            </a:r>
            <a:r>
              <a:rPr lang="en-US" smtClean="0">
                <a:solidFill>
                  <a:schemeClr val="tx1"/>
                </a:solidFill>
              </a:rPr>
              <a:t>d</a:t>
            </a:r>
            <a:r>
              <a:rPr lang="cs-CZ" smtClean="0">
                <a:solidFill>
                  <a:schemeClr val="tx1"/>
                </a:solidFill>
              </a:rPr>
              <a:t> VoÚ) = kupní cena vs. individuálně přeceněné složky majetku – převzaté závazky</a:t>
            </a:r>
          </a:p>
          <a:p>
            <a:pPr marL="622300" lvl="1" indent="-176213" defTabSz="914400" eaLnBrk="1" hangingPunct="1"/>
            <a:r>
              <a:rPr lang="cs-CZ" smtClean="0"/>
              <a:t>Závazky jsou v zásadě převáděny v ocenění ve jmenovité hodnotě</a:t>
            </a:r>
          </a:p>
          <a:p>
            <a:pPr marL="622300" lvl="1" indent="-176213" defTabSz="914400" eaLnBrk="1" hangingPunct="1"/>
            <a:endParaRPr lang="en-US"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3"/>
          <p:cNvSpPr>
            <a:spLocks noGrp="1"/>
          </p:cNvSpPr>
          <p:nvPr>
            <p:ph type="dt" sz="quarter" idx="10"/>
          </p:nvPr>
        </p:nvSpPr>
        <p:spPr>
          <a:noFill/>
        </p:spPr>
        <p:txBody>
          <a:bodyPr/>
          <a:lstStyle/>
          <a:p>
            <a:pPr defTabSz="995363"/>
            <a:fld id="{210F41F4-0294-493F-A077-C803AB5B7CA4}" type="datetime1">
              <a:rPr lang="de-DE"/>
              <a:pPr defTabSz="995363"/>
              <a:t>18.04.2012</a:t>
            </a:fld>
            <a:endParaRPr lang="de-DE"/>
          </a:p>
        </p:txBody>
      </p:sp>
      <p:sp>
        <p:nvSpPr>
          <p:cNvPr id="48130" name="Footer Placeholder 4"/>
          <p:cNvSpPr>
            <a:spLocks noGrp="1"/>
          </p:cNvSpPr>
          <p:nvPr>
            <p:ph type="ftr" sz="quarter" idx="11"/>
          </p:nvPr>
        </p:nvSpPr>
        <p:spPr>
          <a:noFill/>
        </p:spPr>
        <p:txBody>
          <a:bodyPr/>
          <a:lstStyle/>
          <a:p>
            <a:pPr defTabSz="995363"/>
            <a:r>
              <a:rPr lang="de-DE"/>
              <a:t>Ernst &amp; Young</a:t>
            </a:r>
          </a:p>
        </p:txBody>
      </p:sp>
      <p:sp>
        <p:nvSpPr>
          <p:cNvPr id="48131" name="Rectangle 2"/>
          <p:cNvSpPr>
            <a:spLocks noGrp="1" noChangeArrowheads="1"/>
          </p:cNvSpPr>
          <p:nvPr>
            <p:ph type="title"/>
          </p:nvPr>
        </p:nvSpPr>
        <p:spPr/>
        <p:txBody>
          <a:bodyPr/>
          <a:lstStyle/>
          <a:p>
            <a:pPr eaLnBrk="1" hangingPunct="1"/>
            <a:r>
              <a:rPr lang="cs-CZ" smtClean="0"/>
              <a:t>Účetnictví – kupující (2) – goodwill</a:t>
            </a:r>
            <a:endParaRPr lang="en-US" smtClean="0"/>
          </a:p>
        </p:txBody>
      </p:sp>
      <p:sp>
        <p:nvSpPr>
          <p:cNvPr id="581635" name="Rectangle 3"/>
          <p:cNvSpPr>
            <a:spLocks noGrp="1" noChangeArrowheads="1"/>
          </p:cNvSpPr>
          <p:nvPr>
            <p:ph type="body" idx="1"/>
          </p:nvPr>
        </p:nvSpPr>
        <p:spPr>
          <a:xfrm>
            <a:off x="588963" y="1841500"/>
            <a:ext cx="9501187" cy="4549775"/>
          </a:xfrm>
        </p:spPr>
        <p:txBody>
          <a:bodyPr/>
          <a:lstStyle/>
          <a:p>
            <a:pPr marL="266700" indent="-266700" defTabSz="914400" eaLnBrk="1" hangingPunct="1">
              <a:lnSpc>
                <a:spcPct val="80000"/>
              </a:lnSpc>
              <a:buFont typeface="Arial" charset="0"/>
              <a:buChar char="►"/>
              <a:defRPr/>
            </a:pPr>
            <a:r>
              <a:rPr lang="cs-CZ" dirty="0"/>
              <a:t>Oceňovací rozdíl k nabytému </a:t>
            </a:r>
            <a:r>
              <a:rPr lang="cs-CZ" dirty="0">
                <a:solidFill>
                  <a:schemeClr val="tx1"/>
                </a:solidFill>
              </a:rPr>
              <a:t>majetku (§</a:t>
            </a:r>
            <a:r>
              <a:rPr lang="cs-CZ" dirty="0" smtClean="0">
                <a:solidFill>
                  <a:schemeClr val="tx1"/>
                </a:solidFill>
              </a:rPr>
              <a:t>7/</a:t>
            </a:r>
            <a:r>
              <a:rPr lang="en-US" dirty="0" smtClean="0">
                <a:solidFill>
                  <a:schemeClr val="tx1"/>
                </a:solidFill>
              </a:rPr>
              <a:t>10</a:t>
            </a:r>
            <a:r>
              <a:rPr lang="cs-CZ" dirty="0" smtClean="0">
                <a:solidFill>
                  <a:schemeClr val="tx1"/>
                </a:solidFill>
              </a:rPr>
              <a:t> </a:t>
            </a:r>
            <a:r>
              <a:rPr lang="cs-CZ" dirty="0" err="1">
                <a:solidFill>
                  <a:schemeClr val="tx1"/>
                </a:solidFill>
              </a:rPr>
              <a:t>VoÚ</a:t>
            </a:r>
            <a:r>
              <a:rPr lang="cs-CZ" dirty="0">
                <a:solidFill>
                  <a:schemeClr val="tx1"/>
                </a:solidFill>
              </a:rPr>
              <a:t>)</a:t>
            </a:r>
          </a:p>
          <a:p>
            <a:pPr marL="622300" lvl="1" indent="-176213" defTabSz="914400" eaLnBrk="1" hangingPunct="1">
              <a:lnSpc>
                <a:spcPct val="80000"/>
              </a:lnSpc>
              <a:defRPr/>
            </a:pPr>
            <a:r>
              <a:rPr lang="cs-CZ" dirty="0">
                <a:solidFill>
                  <a:schemeClr val="tx1"/>
                </a:solidFill>
              </a:rPr>
              <a:t>Se účetně odpisuje 180 měsíců (15 let)</a:t>
            </a:r>
          </a:p>
          <a:p>
            <a:pPr marL="990600" lvl="2" indent="-177800" defTabSz="914400" eaLnBrk="1" hangingPunct="1">
              <a:lnSpc>
                <a:spcPct val="80000"/>
              </a:lnSpc>
              <a:defRPr/>
            </a:pPr>
            <a:r>
              <a:rPr lang="cs-CZ" dirty="0">
                <a:solidFill>
                  <a:schemeClr val="tx1"/>
                </a:solidFill>
              </a:rPr>
              <a:t>Kladný do nákladů, záporný do výnosů</a:t>
            </a:r>
          </a:p>
          <a:p>
            <a:pPr marL="600075" lvl="1" indent="-177800" defTabSz="914400" eaLnBrk="1" hangingPunct="1">
              <a:lnSpc>
                <a:spcPct val="80000"/>
              </a:lnSpc>
              <a:defRPr/>
            </a:pPr>
            <a:r>
              <a:rPr lang="cs-CZ" dirty="0">
                <a:solidFill>
                  <a:schemeClr val="tx1"/>
                </a:solidFill>
              </a:rPr>
              <a:t>Kratší doba = jen pokud nejsou součástí nabytého majetku aktiva s použitelností delší než 15 let</a:t>
            </a:r>
          </a:p>
          <a:p>
            <a:pPr marL="990600" lvl="2" indent="-177800" defTabSz="914400" eaLnBrk="1" hangingPunct="1">
              <a:lnSpc>
                <a:spcPct val="80000"/>
              </a:lnSpc>
              <a:defRPr/>
            </a:pPr>
            <a:r>
              <a:rPr lang="cs-CZ" dirty="0">
                <a:solidFill>
                  <a:schemeClr val="tx1"/>
                </a:solidFill>
              </a:rPr>
              <a:t>Musí </a:t>
            </a:r>
            <a:r>
              <a:rPr lang="cs-CZ" dirty="0" err="1">
                <a:solidFill>
                  <a:schemeClr val="tx1"/>
                </a:solidFill>
              </a:rPr>
              <a:t>odůvodit</a:t>
            </a:r>
            <a:r>
              <a:rPr lang="cs-CZ" dirty="0">
                <a:solidFill>
                  <a:schemeClr val="tx1"/>
                </a:solidFill>
              </a:rPr>
              <a:t> v příloze k účetní závěrce</a:t>
            </a:r>
          </a:p>
          <a:p>
            <a:pPr marL="600075" lvl="1" indent="-177800" defTabSz="914400" eaLnBrk="1" hangingPunct="1">
              <a:lnSpc>
                <a:spcPct val="80000"/>
              </a:lnSpc>
              <a:defRPr/>
            </a:pPr>
            <a:r>
              <a:rPr lang="cs-CZ" dirty="0">
                <a:solidFill>
                  <a:schemeClr val="tx1"/>
                </a:solidFill>
              </a:rPr>
              <a:t>Vykázán jako hmotný majetek (!)</a:t>
            </a:r>
          </a:p>
          <a:p>
            <a:pPr marL="266700" indent="-266700" defTabSz="914400" eaLnBrk="1" hangingPunct="1">
              <a:lnSpc>
                <a:spcPct val="80000"/>
              </a:lnSpc>
              <a:buFont typeface="Arial" charset="0"/>
              <a:buChar char="►"/>
              <a:defRPr/>
            </a:pPr>
            <a:r>
              <a:rPr lang="cs-CZ" dirty="0">
                <a:solidFill>
                  <a:schemeClr val="tx1"/>
                </a:solidFill>
              </a:rPr>
              <a:t>Goodwill</a:t>
            </a:r>
            <a:r>
              <a:rPr lang="cs-CZ" b="1" dirty="0">
                <a:solidFill>
                  <a:schemeClr val="tx1"/>
                </a:solidFill>
              </a:rPr>
              <a:t> </a:t>
            </a:r>
            <a:r>
              <a:rPr lang="cs-CZ" dirty="0">
                <a:solidFill>
                  <a:schemeClr val="tx1"/>
                </a:solidFill>
              </a:rPr>
              <a:t>(§</a:t>
            </a:r>
            <a:r>
              <a:rPr lang="cs-CZ" dirty="0" smtClean="0">
                <a:solidFill>
                  <a:schemeClr val="tx1"/>
                </a:solidFill>
              </a:rPr>
              <a:t>6/</a:t>
            </a:r>
            <a:r>
              <a:rPr lang="en-US" dirty="0" smtClean="0">
                <a:solidFill>
                  <a:schemeClr val="tx1"/>
                </a:solidFill>
              </a:rPr>
              <a:t>3</a:t>
            </a:r>
            <a:r>
              <a:rPr lang="cs-CZ" dirty="0" smtClean="0">
                <a:solidFill>
                  <a:schemeClr val="tx1"/>
                </a:solidFill>
              </a:rPr>
              <a:t>/</a:t>
            </a:r>
            <a:r>
              <a:rPr lang="en-US" dirty="0" smtClean="0">
                <a:solidFill>
                  <a:schemeClr val="tx1"/>
                </a:solidFill>
              </a:rPr>
              <a:t>d</a:t>
            </a:r>
            <a:r>
              <a:rPr lang="cs-CZ" dirty="0" smtClean="0">
                <a:solidFill>
                  <a:schemeClr val="tx1"/>
                </a:solidFill>
              </a:rPr>
              <a:t> </a:t>
            </a:r>
            <a:r>
              <a:rPr lang="cs-CZ" dirty="0" err="1">
                <a:solidFill>
                  <a:schemeClr val="tx1"/>
                </a:solidFill>
              </a:rPr>
              <a:t>VoÚ</a:t>
            </a:r>
            <a:r>
              <a:rPr lang="cs-CZ" dirty="0">
                <a:solidFill>
                  <a:schemeClr val="tx1"/>
                </a:solidFill>
              </a:rPr>
              <a:t>)</a:t>
            </a:r>
          </a:p>
          <a:p>
            <a:pPr marL="622300" lvl="1" indent="-176213" defTabSz="914400" eaLnBrk="1" hangingPunct="1">
              <a:lnSpc>
                <a:spcPct val="80000"/>
              </a:lnSpc>
              <a:defRPr/>
            </a:pPr>
            <a:r>
              <a:rPr lang="cs-CZ" dirty="0"/>
              <a:t>Se účetně odpisuje rovnoměrně nejpozději do 60 měsíců (= 5 let)</a:t>
            </a:r>
          </a:p>
          <a:p>
            <a:pPr marL="1012825" lvl="2" indent="-176213" defTabSz="914400" eaLnBrk="1" hangingPunct="1">
              <a:lnSpc>
                <a:spcPct val="80000"/>
              </a:lnSpc>
              <a:defRPr/>
            </a:pPr>
            <a:r>
              <a:rPr lang="cs-CZ" dirty="0"/>
              <a:t>Kladný do nákladů, záporný do výnosů </a:t>
            </a:r>
          </a:p>
          <a:p>
            <a:pPr marL="622300" lvl="1" indent="-176213" defTabSz="914400" eaLnBrk="1" hangingPunct="1">
              <a:lnSpc>
                <a:spcPct val="80000"/>
              </a:lnSpc>
              <a:defRPr/>
            </a:pPr>
            <a:r>
              <a:rPr lang="cs-CZ" dirty="0"/>
              <a:t>Delší doba lze </a:t>
            </a:r>
            <a:r>
              <a:rPr lang="cs-CZ" dirty="0">
                <a:sym typeface="Wingdings" pitchFamily="2" charset="2"/>
              </a:rPr>
              <a:t></a:t>
            </a:r>
            <a:r>
              <a:rPr lang="en-US" dirty="0">
                <a:sym typeface="Wingdings" pitchFamily="2" charset="2"/>
              </a:rPr>
              <a:t> </a:t>
            </a:r>
            <a:r>
              <a:rPr lang="cs-CZ" dirty="0" err="1"/>
              <a:t>odůvodit</a:t>
            </a:r>
            <a:r>
              <a:rPr lang="cs-CZ" dirty="0"/>
              <a:t> v příloze k účetní závěrce</a:t>
            </a:r>
          </a:p>
          <a:p>
            <a:pPr marL="622300" lvl="1" indent="-176213" defTabSz="914400" eaLnBrk="1" hangingPunct="1">
              <a:lnSpc>
                <a:spcPct val="80000"/>
              </a:lnSpc>
              <a:defRPr/>
            </a:pPr>
            <a:r>
              <a:rPr lang="cs-CZ" dirty="0"/>
              <a:t>Nehmotný majetek</a:t>
            </a:r>
          </a:p>
          <a:p>
            <a:pPr marL="622300" lvl="1" indent="-176213" defTabSz="914400" eaLnBrk="1" hangingPunct="1">
              <a:lnSpc>
                <a:spcPct val="80000"/>
              </a:lnSpc>
              <a:defRPr/>
            </a:pPr>
            <a:endParaRPr lang="cs-CZ"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ate Placeholder 3"/>
          <p:cNvSpPr>
            <a:spLocks noGrp="1"/>
          </p:cNvSpPr>
          <p:nvPr>
            <p:ph type="dt" sz="quarter" idx="10"/>
          </p:nvPr>
        </p:nvSpPr>
        <p:spPr>
          <a:noFill/>
        </p:spPr>
        <p:txBody>
          <a:bodyPr/>
          <a:lstStyle/>
          <a:p>
            <a:pPr defTabSz="995363"/>
            <a:fld id="{E1E0310C-1D97-4716-9A81-165AFFB2904F}" type="datetime1">
              <a:rPr lang="de-DE"/>
              <a:pPr defTabSz="995363"/>
              <a:t>18.04.2012</a:t>
            </a:fld>
            <a:endParaRPr lang="de-DE"/>
          </a:p>
        </p:txBody>
      </p:sp>
      <p:sp>
        <p:nvSpPr>
          <p:cNvPr id="49154" name="Footer Placeholder 4"/>
          <p:cNvSpPr>
            <a:spLocks noGrp="1"/>
          </p:cNvSpPr>
          <p:nvPr>
            <p:ph type="ftr" sz="quarter" idx="11"/>
          </p:nvPr>
        </p:nvSpPr>
        <p:spPr>
          <a:noFill/>
        </p:spPr>
        <p:txBody>
          <a:bodyPr/>
          <a:lstStyle/>
          <a:p>
            <a:pPr defTabSz="995363"/>
            <a:r>
              <a:rPr lang="de-DE"/>
              <a:t>Ernst &amp; Young</a:t>
            </a:r>
          </a:p>
        </p:txBody>
      </p:sp>
      <p:sp>
        <p:nvSpPr>
          <p:cNvPr id="49155" name="Rectangle 2"/>
          <p:cNvSpPr>
            <a:spLocks noGrp="1" noChangeArrowheads="1"/>
          </p:cNvSpPr>
          <p:nvPr>
            <p:ph type="title"/>
          </p:nvPr>
        </p:nvSpPr>
        <p:spPr/>
        <p:txBody>
          <a:bodyPr/>
          <a:lstStyle/>
          <a:p>
            <a:pPr eaLnBrk="1" hangingPunct="1"/>
            <a:r>
              <a:rPr lang="cs-CZ" smtClean="0"/>
              <a:t>ZDP – prodávající</a:t>
            </a:r>
            <a:endParaRPr lang="en-US" smtClean="0"/>
          </a:p>
        </p:txBody>
      </p:sp>
      <p:sp>
        <p:nvSpPr>
          <p:cNvPr id="584707" name="Rectangle 3"/>
          <p:cNvSpPr>
            <a:spLocks noGrp="1" noChangeArrowheads="1"/>
          </p:cNvSpPr>
          <p:nvPr>
            <p:ph type="body" idx="1"/>
          </p:nvPr>
        </p:nvSpPr>
        <p:spPr/>
        <p:txBody>
          <a:bodyPr/>
          <a:lstStyle/>
          <a:p>
            <a:pPr marL="234950" indent="-234950" defTabSz="914400" eaLnBrk="1" hangingPunct="1">
              <a:buFont typeface="Arial" charset="0"/>
              <a:buChar char="►"/>
              <a:defRPr/>
            </a:pPr>
            <a:r>
              <a:rPr lang="cs-CZ" dirty="0"/>
              <a:t>Daňový režim vychází z účetnictví, pokud ZDP nestanoví jinak</a:t>
            </a:r>
          </a:p>
          <a:p>
            <a:pPr marL="234950" indent="-234950" defTabSz="914400" eaLnBrk="1" hangingPunct="1">
              <a:buFont typeface="Arial" charset="0"/>
              <a:buChar char="►"/>
              <a:defRPr/>
            </a:pPr>
            <a:r>
              <a:rPr lang="cs-CZ" dirty="0"/>
              <a:t>Pokud je v §24/2 ZDP omezována uznatelnost výší příjmů, neplatí toto omezení pro prodej</a:t>
            </a:r>
            <a:r>
              <a:rPr lang="cs-CZ" sz="1900" dirty="0"/>
              <a:t> </a:t>
            </a:r>
            <a:r>
              <a:rPr lang="cs-CZ" dirty="0"/>
              <a:t>podniku (§24/8 ZDP), např.:</a:t>
            </a:r>
          </a:p>
          <a:p>
            <a:pPr marL="598488" lvl="1" indent="-249238" defTabSz="914400" eaLnBrk="1" hangingPunct="1">
              <a:defRPr/>
            </a:pPr>
            <a:r>
              <a:rPr lang="cs-CZ" dirty="0"/>
              <a:t>Pohledávky</a:t>
            </a:r>
          </a:p>
          <a:p>
            <a:pPr marL="598488" lvl="1" indent="-249238" defTabSz="914400" eaLnBrk="1" hangingPunct="1">
              <a:defRPr/>
            </a:pPr>
            <a:r>
              <a:rPr lang="cs-CZ" dirty="0"/>
              <a:t>Pozemky</a:t>
            </a:r>
          </a:p>
          <a:p>
            <a:pPr marL="598488" lvl="1" indent="-249238" defTabSz="914400" eaLnBrk="1" hangingPunct="1">
              <a:defRPr/>
            </a:pPr>
            <a:r>
              <a:rPr lang="cs-CZ" dirty="0"/>
              <a:t>Podíly na S.R.O./AS s podstatným vlivem</a:t>
            </a:r>
          </a:p>
          <a:p>
            <a:pPr marL="598488" lvl="1" indent="-249238" defTabSz="914400" eaLnBrk="1" hangingPunct="1">
              <a:defRPr/>
            </a:pPr>
            <a:r>
              <a:rPr lang="cs-CZ" dirty="0"/>
              <a:t>Atd.</a:t>
            </a:r>
          </a:p>
          <a:p>
            <a:pPr marL="234950" indent="-234950" defTabSz="914400" eaLnBrk="1" hangingPunct="1">
              <a:buFont typeface="Arial" charset="0"/>
              <a:buChar char="►"/>
              <a:defRPr/>
            </a:pPr>
            <a:r>
              <a:rPr lang="cs-CZ" dirty="0"/>
              <a:t>Další omezení upravená ve §24/2 ZDP platí </a:t>
            </a:r>
            <a:endParaRPr lang="en-US" dirty="0"/>
          </a:p>
          <a:p>
            <a:pPr marL="625475" lvl="1" indent="-234950" defTabSz="914400" eaLnBrk="1" hangingPunct="1">
              <a:defRPr/>
            </a:pPr>
            <a:r>
              <a:rPr lang="en-US" dirty="0"/>
              <a:t>N</a:t>
            </a:r>
            <a:r>
              <a:rPr lang="cs-CZ" dirty="0" err="1"/>
              <a:t>apř</a:t>
            </a:r>
            <a:r>
              <a:rPr lang="cs-CZ" dirty="0"/>
              <a:t>. </a:t>
            </a:r>
            <a:r>
              <a:rPr lang="en-US" dirty="0"/>
              <a:t>D</a:t>
            </a:r>
            <a:r>
              <a:rPr lang="cs-CZ" dirty="0"/>
              <a:t>ZC </a:t>
            </a:r>
            <a:r>
              <a:rPr lang="en-US" dirty="0"/>
              <a:t>vs. U</a:t>
            </a:r>
            <a:r>
              <a:rPr lang="cs-CZ" dirty="0"/>
              <a:t>ZC</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3"/>
          <p:cNvSpPr>
            <a:spLocks noGrp="1"/>
          </p:cNvSpPr>
          <p:nvPr>
            <p:ph type="dt" sz="quarter" idx="10"/>
          </p:nvPr>
        </p:nvSpPr>
        <p:spPr>
          <a:noFill/>
        </p:spPr>
        <p:txBody>
          <a:bodyPr/>
          <a:lstStyle/>
          <a:p>
            <a:pPr defTabSz="995363"/>
            <a:fld id="{6AC22777-21CD-45D6-B246-722DF05C61EB}" type="datetime1">
              <a:rPr lang="de-DE"/>
              <a:pPr defTabSz="995363"/>
              <a:t>18.04.2012</a:t>
            </a:fld>
            <a:endParaRPr lang="de-DE"/>
          </a:p>
        </p:txBody>
      </p:sp>
      <p:sp>
        <p:nvSpPr>
          <p:cNvPr id="50178" name="Footer Placeholder 4"/>
          <p:cNvSpPr>
            <a:spLocks noGrp="1"/>
          </p:cNvSpPr>
          <p:nvPr>
            <p:ph type="ftr" sz="quarter" idx="11"/>
          </p:nvPr>
        </p:nvSpPr>
        <p:spPr>
          <a:noFill/>
        </p:spPr>
        <p:txBody>
          <a:bodyPr/>
          <a:lstStyle/>
          <a:p>
            <a:pPr defTabSz="995363"/>
            <a:r>
              <a:rPr lang="de-DE"/>
              <a:t>Ernst &amp; Young</a:t>
            </a:r>
          </a:p>
        </p:txBody>
      </p:sp>
      <p:sp>
        <p:nvSpPr>
          <p:cNvPr id="50179" name="Rectangle 2"/>
          <p:cNvSpPr>
            <a:spLocks noGrp="1" noChangeArrowheads="1"/>
          </p:cNvSpPr>
          <p:nvPr>
            <p:ph type="title"/>
          </p:nvPr>
        </p:nvSpPr>
        <p:spPr/>
        <p:txBody>
          <a:bodyPr/>
          <a:lstStyle/>
          <a:p>
            <a:pPr eaLnBrk="1" hangingPunct="1"/>
            <a:r>
              <a:rPr lang="cs-CZ" smtClean="0"/>
              <a:t>ZDP, daň z převodu – prodávající </a:t>
            </a:r>
            <a:endParaRPr lang="en-US" smtClean="0"/>
          </a:p>
        </p:txBody>
      </p:sp>
      <p:sp>
        <p:nvSpPr>
          <p:cNvPr id="585731" name="Rectangle 3"/>
          <p:cNvSpPr>
            <a:spLocks noGrp="1" noChangeArrowheads="1"/>
          </p:cNvSpPr>
          <p:nvPr>
            <p:ph type="body" idx="1"/>
          </p:nvPr>
        </p:nvSpPr>
        <p:spPr/>
        <p:txBody>
          <a:bodyPr/>
          <a:lstStyle/>
          <a:p>
            <a:pPr marL="266700" indent="-266700" defTabSz="914400" eaLnBrk="1" hangingPunct="1">
              <a:buFont typeface="Arial" charset="0"/>
              <a:buChar char="►"/>
              <a:defRPr/>
            </a:pPr>
            <a:r>
              <a:rPr lang="cs-CZ" dirty="0"/>
              <a:t>U majetku postupuje jako u jeho prodeje </a:t>
            </a:r>
          </a:p>
          <a:p>
            <a:pPr marL="600075" lvl="1" indent="-177800" defTabSz="914400" eaLnBrk="1" hangingPunct="1">
              <a:defRPr/>
            </a:pPr>
            <a:r>
              <a:rPr lang="cs-CZ" dirty="0"/>
              <a:t>Např. ½ odpis</a:t>
            </a:r>
            <a:r>
              <a:rPr lang="en-US" dirty="0"/>
              <a:t>u</a:t>
            </a:r>
            <a:r>
              <a:rPr lang="cs-CZ" dirty="0"/>
              <a:t> (pokud ne, daňová ZC v nákladech)</a:t>
            </a:r>
          </a:p>
          <a:p>
            <a:pPr marL="266700" indent="-266700" defTabSz="914400" eaLnBrk="1" hangingPunct="1">
              <a:buFont typeface="Arial" charset="0"/>
              <a:buChar char="►"/>
              <a:defRPr/>
            </a:pPr>
            <a:r>
              <a:rPr lang="cs-CZ" dirty="0"/>
              <a:t>Rozpustí rezervy a daňové opravné položky týkající se majetku a pohledávek převáděných na kupujícího</a:t>
            </a:r>
          </a:p>
          <a:p>
            <a:pPr marL="266700" indent="-266700" defTabSz="914400" eaLnBrk="1" hangingPunct="1">
              <a:buFont typeface="Arial" charset="0"/>
              <a:buChar char="►"/>
              <a:defRPr/>
            </a:pPr>
            <a:r>
              <a:rPr lang="cs-CZ" dirty="0"/>
              <a:t>Podléhá dani z převodu nemovitostí</a:t>
            </a:r>
          </a:p>
          <a:p>
            <a:pPr marL="622300" lvl="1" indent="-176213" defTabSz="914400" eaLnBrk="1" hangingPunct="1">
              <a:defRPr/>
            </a:pPr>
            <a:r>
              <a:rPr lang="cs-CZ" dirty="0"/>
              <a:t>Základ daně (?)</a:t>
            </a:r>
          </a:p>
          <a:p>
            <a:pPr marL="622300" lvl="1" indent="-176213" defTabSz="914400" eaLnBrk="1" hangingPunct="1">
              <a:defRPr/>
            </a:pPr>
            <a:endParaRPr lang="cs-CZ"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p:spPr>
        <p:txBody>
          <a:bodyPr/>
          <a:lstStyle/>
          <a:p>
            <a:pPr defTabSz="995363"/>
            <a:fld id="{7631D2C2-2D8F-4807-A4B9-106487CF2CF1}" type="datetime1">
              <a:rPr lang="de-DE"/>
              <a:pPr defTabSz="995363"/>
              <a:t>18.04.2012</a:t>
            </a:fld>
            <a:endParaRPr lang="de-DE"/>
          </a:p>
        </p:txBody>
      </p:sp>
      <p:sp>
        <p:nvSpPr>
          <p:cNvPr id="32770" name="Footer Placeholder 4"/>
          <p:cNvSpPr>
            <a:spLocks noGrp="1"/>
          </p:cNvSpPr>
          <p:nvPr>
            <p:ph type="ftr" sz="quarter" idx="11"/>
          </p:nvPr>
        </p:nvSpPr>
        <p:spPr>
          <a:noFill/>
        </p:spPr>
        <p:txBody>
          <a:bodyPr/>
          <a:lstStyle/>
          <a:p>
            <a:pPr defTabSz="995363"/>
            <a:r>
              <a:rPr lang="de-DE"/>
              <a:t>Ernst &amp; Young</a:t>
            </a:r>
          </a:p>
        </p:txBody>
      </p:sp>
      <p:sp>
        <p:nvSpPr>
          <p:cNvPr id="32771" name="Rectangle 2"/>
          <p:cNvSpPr>
            <a:spLocks noGrp="1" noChangeArrowheads="1"/>
          </p:cNvSpPr>
          <p:nvPr>
            <p:ph type="body" idx="1"/>
          </p:nvPr>
        </p:nvSpPr>
        <p:spPr>
          <a:xfrm>
            <a:off x="530225" y="1751013"/>
            <a:ext cx="9617075" cy="4905375"/>
          </a:xfrm>
        </p:spPr>
        <p:txBody>
          <a:bodyPr/>
          <a:lstStyle/>
          <a:p>
            <a:pPr marL="355600" indent="-355600" defTabSz="914400" eaLnBrk="1" hangingPunct="1">
              <a:buFont typeface="Arial" charset="0"/>
              <a:buChar char="►"/>
            </a:pPr>
            <a:r>
              <a:rPr lang="cs-CZ" altLang="ko-KR" sz="2300" smtClean="0"/>
              <a:t>Akvizice</a:t>
            </a:r>
          </a:p>
          <a:p>
            <a:pPr marL="901700" lvl="1" indent="-366713" defTabSz="914400" eaLnBrk="1" hangingPunct="1"/>
            <a:r>
              <a:rPr lang="cs-CZ" altLang="ko-KR" sz="2100" smtClean="0"/>
              <a:t>Typy</a:t>
            </a:r>
          </a:p>
          <a:p>
            <a:pPr marL="901700" lvl="1" indent="-366713" defTabSz="914400" eaLnBrk="1" hangingPunct="1"/>
            <a:r>
              <a:rPr lang="cs-CZ" altLang="ko-KR" sz="2100" smtClean="0"/>
              <a:t>Účetnictví</a:t>
            </a:r>
          </a:p>
          <a:p>
            <a:pPr marL="901700" lvl="1" indent="-366713" defTabSz="914400" eaLnBrk="1" hangingPunct="1"/>
            <a:r>
              <a:rPr lang="cs-CZ" altLang="ko-KR" sz="2100" smtClean="0"/>
              <a:t>Daně </a:t>
            </a:r>
          </a:p>
          <a:p>
            <a:pPr marL="355600" indent="-355600" defTabSz="914400" eaLnBrk="1" hangingPunct="1">
              <a:buFont typeface="Arial" charset="0"/>
              <a:buChar char="►"/>
            </a:pPr>
            <a:r>
              <a:rPr lang="cs-CZ" altLang="ko-KR" sz="2300" smtClean="0"/>
              <a:t>Přeměny</a:t>
            </a:r>
          </a:p>
          <a:p>
            <a:pPr marL="901700" lvl="1" indent="-366713" defTabSz="914400" eaLnBrk="1" hangingPunct="1"/>
            <a:r>
              <a:rPr lang="cs-CZ" altLang="ko-KR" sz="2100" smtClean="0"/>
              <a:t>Právní rámec</a:t>
            </a:r>
          </a:p>
          <a:p>
            <a:pPr marL="901700" lvl="1" indent="-366713" defTabSz="914400" eaLnBrk="1" hangingPunct="1"/>
            <a:r>
              <a:rPr lang="cs-CZ" altLang="ko-KR" sz="2100" smtClean="0"/>
              <a:t>Účetnictví</a:t>
            </a:r>
          </a:p>
          <a:p>
            <a:pPr marL="901700" lvl="1" indent="-366713" defTabSz="914400" eaLnBrk="1" hangingPunct="1"/>
            <a:r>
              <a:rPr lang="cs-CZ" altLang="ko-KR" sz="2100" smtClean="0"/>
              <a:t>Daně</a:t>
            </a:r>
          </a:p>
        </p:txBody>
      </p:sp>
      <p:sp>
        <p:nvSpPr>
          <p:cNvPr id="32772" name="Rectangle 3"/>
          <p:cNvSpPr>
            <a:spLocks noGrp="1" noChangeArrowheads="1"/>
          </p:cNvSpPr>
          <p:nvPr>
            <p:ph type="title"/>
          </p:nvPr>
        </p:nvSpPr>
        <p:spPr/>
        <p:txBody>
          <a:bodyPr/>
          <a:lstStyle/>
          <a:p>
            <a:pPr eaLnBrk="1" hangingPunct="1"/>
            <a:r>
              <a:rPr lang="cs-CZ" smtClean="0"/>
              <a:t>Program</a:t>
            </a:r>
            <a:endParaRPr lang="en-US"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3"/>
          <p:cNvSpPr>
            <a:spLocks noGrp="1"/>
          </p:cNvSpPr>
          <p:nvPr>
            <p:ph type="dt" sz="quarter" idx="10"/>
          </p:nvPr>
        </p:nvSpPr>
        <p:spPr>
          <a:noFill/>
        </p:spPr>
        <p:txBody>
          <a:bodyPr/>
          <a:lstStyle/>
          <a:p>
            <a:pPr defTabSz="995363"/>
            <a:fld id="{A11C73F5-BC2F-4EC4-A959-D4E6A3C4028D}" type="datetime1">
              <a:rPr lang="de-DE"/>
              <a:pPr defTabSz="995363"/>
              <a:t>18.04.2012</a:t>
            </a:fld>
            <a:endParaRPr lang="de-DE"/>
          </a:p>
        </p:txBody>
      </p:sp>
      <p:sp>
        <p:nvSpPr>
          <p:cNvPr id="51202" name="Footer Placeholder 4"/>
          <p:cNvSpPr>
            <a:spLocks noGrp="1"/>
          </p:cNvSpPr>
          <p:nvPr>
            <p:ph type="ftr" sz="quarter" idx="11"/>
          </p:nvPr>
        </p:nvSpPr>
        <p:spPr>
          <a:noFill/>
        </p:spPr>
        <p:txBody>
          <a:bodyPr/>
          <a:lstStyle/>
          <a:p>
            <a:pPr defTabSz="995363"/>
            <a:r>
              <a:rPr lang="de-DE"/>
              <a:t>Ernst &amp; Young</a:t>
            </a:r>
          </a:p>
        </p:txBody>
      </p:sp>
      <p:sp>
        <p:nvSpPr>
          <p:cNvPr id="51203" name="Rectangle 2"/>
          <p:cNvSpPr>
            <a:spLocks noGrp="1" noChangeArrowheads="1"/>
          </p:cNvSpPr>
          <p:nvPr>
            <p:ph type="title"/>
          </p:nvPr>
        </p:nvSpPr>
        <p:spPr/>
        <p:txBody>
          <a:bodyPr/>
          <a:lstStyle/>
          <a:p>
            <a:pPr eaLnBrk="1" hangingPunct="1"/>
            <a:r>
              <a:rPr lang="cs-CZ" smtClean="0"/>
              <a:t>ZDP – kupující </a:t>
            </a:r>
            <a:endParaRPr lang="en-US" smtClean="0"/>
          </a:p>
        </p:txBody>
      </p:sp>
      <p:sp>
        <p:nvSpPr>
          <p:cNvPr id="586755" name="Rectangle 3"/>
          <p:cNvSpPr>
            <a:spLocks noGrp="1" noChangeArrowheads="1"/>
          </p:cNvSpPr>
          <p:nvPr>
            <p:ph type="body" idx="1"/>
          </p:nvPr>
        </p:nvSpPr>
        <p:spPr/>
        <p:txBody>
          <a:bodyPr/>
          <a:lstStyle/>
          <a:p>
            <a:pPr marL="266700" indent="-266700" defTabSz="914400" eaLnBrk="1" hangingPunct="1">
              <a:buFont typeface="Arial" charset="0"/>
              <a:buChar char="►"/>
              <a:defRPr/>
            </a:pPr>
            <a:r>
              <a:rPr lang="cs-CZ" dirty="0"/>
              <a:t>Ocenění majetku souladu s účetnictvím:</a:t>
            </a:r>
          </a:p>
          <a:p>
            <a:pPr marL="622300" lvl="1" indent="-176213" defTabSz="914400" eaLnBrk="1" hangingPunct="1">
              <a:defRPr/>
            </a:pPr>
            <a:r>
              <a:rPr lang="cs-CZ" dirty="0"/>
              <a:t>Účetní hodnoty převzaté od prodávajícího + oceňovací rozdíl</a:t>
            </a:r>
          </a:p>
          <a:p>
            <a:pPr marL="622300" lvl="1" indent="-176213" defTabSz="914400" eaLnBrk="1" hangingPunct="1">
              <a:defRPr/>
            </a:pPr>
            <a:r>
              <a:rPr lang="cs-CZ" dirty="0"/>
              <a:t>Individuálně přeceněné hodnoty jednotlivých složek majetku + </a:t>
            </a:r>
            <a:r>
              <a:rPr lang="cs-CZ" dirty="0" err="1"/>
              <a:t>goodwill</a:t>
            </a:r>
            <a:endParaRPr lang="cs-CZ" dirty="0"/>
          </a:p>
          <a:p>
            <a:pPr marL="266700" indent="-266700" defTabSz="914400" eaLnBrk="1" hangingPunct="1">
              <a:buFont typeface="Arial" charset="0"/>
              <a:buChar char="►"/>
              <a:defRPr/>
            </a:pPr>
            <a:r>
              <a:rPr lang="cs-CZ" dirty="0"/>
              <a:t>Oceňovací rozdíl / </a:t>
            </a:r>
            <a:r>
              <a:rPr lang="cs-CZ" dirty="0" err="1"/>
              <a:t>goodwill</a:t>
            </a:r>
            <a:r>
              <a:rPr lang="cs-CZ" dirty="0"/>
              <a:t> – daňově:</a:t>
            </a:r>
          </a:p>
          <a:p>
            <a:pPr marL="657225" lvl="1" indent="-266700" defTabSz="914400" eaLnBrk="1" hangingPunct="1">
              <a:defRPr/>
            </a:pPr>
            <a:r>
              <a:rPr lang="cs-CZ" dirty="0"/>
              <a:t>Odepisuje se rovnoměrně 180 měsíců (§23/15 ZDP)</a:t>
            </a:r>
          </a:p>
          <a:p>
            <a:pPr marL="657225" lvl="1" indent="-266700" defTabSz="914400" eaLnBrk="1" hangingPunct="1">
              <a:defRPr/>
            </a:pPr>
            <a:r>
              <a:rPr lang="cs-CZ" dirty="0"/>
              <a:t>Kladný do nákladů</a:t>
            </a:r>
          </a:p>
          <a:p>
            <a:pPr marL="657225" lvl="1" indent="-266700" defTabSz="914400" eaLnBrk="1" hangingPunct="1">
              <a:defRPr/>
            </a:pPr>
            <a:r>
              <a:rPr lang="cs-CZ" dirty="0"/>
              <a:t>Záporný do výnosů </a:t>
            </a:r>
          </a:p>
          <a:p>
            <a:pPr marL="657225" lvl="1" indent="-266700" defTabSz="914400" eaLnBrk="1" hangingPunct="1">
              <a:defRPr/>
            </a:pPr>
            <a:r>
              <a:rPr lang="cs-CZ" dirty="0"/>
              <a:t>Neodepsaná část </a:t>
            </a:r>
            <a:r>
              <a:rPr lang="cs-CZ" dirty="0">
                <a:sym typeface="Wingdings" pitchFamily="2" charset="2"/>
              </a:rPr>
              <a:t></a:t>
            </a:r>
            <a:r>
              <a:rPr lang="en-US" dirty="0">
                <a:sym typeface="Wingdings" pitchFamily="2" charset="2"/>
              </a:rPr>
              <a:t> </a:t>
            </a:r>
            <a:r>
              <a:rPr lang="cs-CZ" dirty="0">
                <a:sym typeface="Wingdings" pitchFamily="2" charset="2"/>
              </a:rPr>
              <a:t>zahrnout do ZD </a:t>
            </a:r>
            <a:r>
              <a:rPr lang="cs-CZ" dirty="0"/>
              <a:t>při vyřazení poslední složky dlouhodobého majetku </a:t>
            </a:r>
          </a:p>
          <a:p>
            <a:pPr marL="1047750" lvl="2" indent="-266700" defTabSz="914400" eaLnBrk="1" hangingPunct="1">
              <a:defRPr/>
            </a:pPr>
            <a:r>
              <a:rPr lang="cs-CZ" dirty="0"/>
              <a:t>Pro záporný OR / GW povinně (výnos), pro kladný volitelně (náklad)</a:t>
            </a:r>
          </a:p>
          <a:p>
            <a:pPr marL="657225" lvl="1" indent="-266700" defTabSz="914400" eaLnBrk="1" hangingPunct="1">
              <a:defRPr/>
            </a:pPr>
            <a:r>
              <a:rPr lang="cs-CZ" dirty="0"/>
              <a:t>Není pro účely ZDP považován za samostatný majetek!</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Date Placeholder 3"/>
          <p:cNvSpPr>
            <a:spLocks noGrp="1"/>
          </p:cNvSpPr>
          <p:nvPr>
            <p:ph type="dt" sz="quarter" idx="10"/>
          </p:nvPr>
        </p:nvSpPr>
        <p:spPr>
          <a:noFill/>
        </p:spPr>
        <p:txBody>
          <a:bodyPr/>
          <a:lstStyle/>
          <a:p>
            <a:pPr defTabSz="995363"/>
            <a:fld id="{1DE26346-3DFF-4B72-88B9-CB652997B9A1}" type="datetime1">
              <a:rPr lang="de-DE"/>
              <a:pPr defTabSz="995363"/>
              <a:t>18.04.2012</a:t>
            </a:fld>
            <a:endParaRPr lang="de-DE"/>
          </a:p>
        </p:txBody>
      </p:sp>
      <p:sp>
        <p:nvSpPr>
          <p:cNvPr id="52226" name="Footer Placeholder 4"/>
          <p:cNvSpPr>
            <a:spLocks noGrp="1"/>
          </p:cNvSpPr>
          <p:nvPr>
            <p:ph type="ftr" sz="quarter" idx="11"/>
          </p:nvPr>
        </p:nvSpPr>
        <p:spPr>
          <a:noFill/>
        </p:spPr>
        <p:txBody>
          <a:bodyPr/>
          <a:lstStyle/>
          <a:p>
            <a:pPr defTabSz="995363"/>
            <a:r>
              <a:rPr lang="de-DE"/>
              <a:t>Ernst &amp; Young</a:t>
            </a:r>
          </a:p>
        </p:txBody>
      </p:sp>
      <p:sp>
        <p:nvSpPr>
          <p:cNvPr id="52227" name="Rectangle 2"/>
          <p:cNvSpPr>
            <a:spLocks noGrp="1" noChangeArrowheads="1"/>
          </p:cNvSpPr>
          <p:nvPr>
            <p:ph type="title"/>
          </p:nvPr>
        </p:nvSpPr>
        <p:spPr/>
        <p:txBody>
          <a:bodyPr/>
          <a:lstStyle/>
          <a:p>
            <a:pPr eaLnBrk="1" hangingPunct="1"/>
            <a:r>
              <a:rPr lang="cs-CZ" smtClean="0"/>
              <a:t>DPH (1)</a:t>
            </a:r>
            <a:endParaRPr lang="en-US" smtClean="0"/>
          </a:p>
        </p:txBody>
      </p:sp>
      <p:sp>
        <p:nvSpPr>
          <p:cNvPr id="52228" name="Rectangle 3"/>
          <p:cNvSpPr>
            <a:spLocks noGrp="1" noChangeArrowheads="1"/>
          </p:cNvSpPr>
          <p:nvPr>
            <p:ph type="body" idx="1"/>
          </p:nvPr>
        </p:nvSpPr>
        <p:spPr/>
        <p:txBody>
          <a:bodyPr/>
          <a:lstStyle/>
          <a:p>
            <a:pPr marL="266700" indent="-266700" defTabSz="914400" eaLnBrk="1" hangingPunct="1">
              <a:buFont typeface="Arial" charset="0"/>
              <a:buChar char="►"/>
            </a:pPr>
            <a:r>
              <a:rPr lang="cs-CZ" smtClean="0"/>
              <a:t>Prodej (části) podniku není předmětem DPH (§§ 13/10/a + 14/5/a ZDPH)</a:t>
            </a:r>
          </a:p>
          <a:p>
            <a:pPr marL="657225" lvl="1" indent="-266700" defTabSz="914400" eaLnBrk="1" hangingPunct="1"/>
            <a:r>
              <a:rPr lang="en-US" smtClean="0"/>
              <a:t>V</a:t>
            </a:r>
            <a:r>
              <a:rPr lang="cs-CZ" smtClean="0"/>
              <a:t>ymezení (části) podniku </a:t>
            </a:r>
            <a:r>
              <a:rPr lang="cs-CZ" smtClean="0">
                <a:sym typeface="Wingdings" pitchFamily="2" charset="2"/>
              </a:rPr>
              <a:t></a:t>
            </a:r>
            <a:r>
              <a:rPr lang="en-US" smtClean="0">
                <a:sym typeface="Wingdings" pitchFamily="2" charset="2"/>
              </a:rPr>
              <a:t> </a:t>
            </a:r>
            <a:r>
              <a:rPr lang="cs-CZ" smtClean="0"/>
              <a:t>Riziko </a:t>
            </a:r>
            <a:r>
              <a:rPr lang="en-US" smtClean="0"/>
              <a:t>reklasifikace!</a:t>
            </a:r>
            <a:endParaRPr lang="cs-CZ" smtClean="0"/>
          </a:p>
          <a:p>
            <a:pPr marL="266700" indent="-266700" defTabSz="914400" eaLnBrk="1" hangingPunct="1">
              <a:buFont typeface="Arial" charset="0"/>
              <a:buChar char="►"/>
            </a:pPr>
            <a:r>
              <a:rPr lang="cs-CZ" smtClean="0"/>
              <a:t>Registrace nabyvatele k DPH do 15 dní + plátcem automaticky (§ 94/3 + 95/3 ZDPH) </a:t>
            </a:r>
          </a:p>
          <a:p>
            <a:pPr marL="657225" lvl="1" indent="-266700" defTabSz="914400" eaLnBrk="1" hangingPunct="1"/>
            <a:r>
              <a:rPr lang="cs-CZ" smtClean="0"/>
              <a:t>Pouze plátci se sídlem / provozovnou v tuzemsku (?)</a:t>
            </a:r>
          </a:p>
          <a:p>
            <a:pPr marL="266700" indent="-266700" defTabSz="914400" eaLnBrk="1" hangingPunct="1">
              <a:buFont typeface="Arial" charset="0"/>
              <a:buChar char="►"/>
            </a:pPr>
            <a:r>
              <a:rPr lang="cs-CZ" smtClean="0"/>
              <a:t>Přiznání se podává standardním způsobem</a:t>
            </a:r>
          </a:p>
          <a:p>
            <a:pPr marL="266700" indent="-266700" defTabSz="914400" eaLnBrk="1" hangingPunct="1">
              <a:buFont typeface="Arial" charset="0"/>
              <a:buChar char="►"/>
            </a:pPr>
            <a:r>
              <a:rPr lang="cs-CZ" smtClean="0"/>
              <a:t>Kupují není právním nástupcem = zvýšená pozornost:</a:t>
            </a:r>
          </a:p>
          <a:p>
            <a:pPr lvl="2" defTabSz="914400" eaLnBrk="1" hangingPunct="1">
              <a:lnSpc>
                <a:spcPct val="70000"/>
              </a:lnSpc>
              <a:spcBef>
                <a:spcPct val="45000"/>
              </a:spcBef>
            </a:pPr>
            <a:r>
              <a:rPr lang="cs-CZ" smtClean="0"/>
              <a:t>Daňové doklady – vstup / výstup</a:t>
            </a:r>
          </a:p>
          <a:p>
            <a:pPr lvl="2" defTabSz="914400" eaLnBrk="1" hangingPunct="1">
              <a:lnSpc>
                <a:spcPct val="70000"/>
              </a:lnSpc>
              <a:spcBef>
                <a:spcPct val="45000"/>
              </a:spcBef>
            </a:pPr>
            <a:r>
              <a:rPr lang="en-US" smtClean="0"/>
              <a:t>Dobropis</a:t>
            </a:r>
            <a:r>
              <a:rPr lang="cs-CZ" smtClean="0"/>
              <a:t>y / vrubopisy (§ 42/10 – změna od 1.4.2011)</a:t>
            </a:r>
          </a:p>
          <a:p>
            <a:pPr lvl="2" defTabSz="914400" eaLnBrk="1" hangingPunct="1">
              <a:lnSpc>
                <a:spcPct val="70000"/>
              </a:lnSpc>
              <a:spcBef>
                <a:spcPct val="45000"/>
              </a:spcBef>
            </a:pPr>
            <a:r>
              <a:rPr lang="cs-CZ" smtClean="0"/>
              <a:t>Oprava výše daně za dlužníky v insolvenčním řízení (§44) = nelze?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3"/>
          <p:cNvSpPr>
            <a:spLocks noGrp="1"/>
          </p:cNvSpPr>
          <p:nvPr>
            <p:ph type="dt" sz="quarter" idx="10"/>
          </p:nvPr>
        </p:nvSpPr>
        <p:spPr>
          <a:noFill/>
        </p:spPr>
        <p:txBody>
          <a:bodyPr/>
          <a:lstStyle/>
          <a:p>
            <a:pPr defTabSz="995363"/>
            <a:fld id="{3B227FAB-4DAF-46B3-A94E-ABC354796741}" type="datetime1">
              <a:rPr lang="de-DE"/>
              <a:pPr defTabSz="995363"/>
              <a:t>18.04.2012</a:t>
            </a:fld>
            <a:endParaRPr lang="de-DE"/>
          </a:p>
        </p:txBody>
      </p:sp>
      <p:sp>
        <p:nvSpPr>
          <p:cNvPr id="53250" name="Footer Placeholder 4"/>
          <p:cNvSpPr>
            <a:spLocks noGrp="1"/>
          </p:cNvSpPr>
          <p:nvPr>
            <p:ph type="ftr" sz="quarter" idx="11"/>
          </p:nvPr>
        </p:nvSpPr>
        <p:spPr>
          <a:noFill/>
        </p:spPr>
        <p:txBody>
          <a:bodyPr/>
          <a:lstStyle/>
          <a:p>
            <a:pPr defTabSz="995363"/>
            <a:r>
              <a:rPr lang="de-DE"/>
              <a:t>Ernst &amp; Young</a:t>
            </a:r>
          </a:p>
        </p:txBody>
      </p:sp>
      <p:sp>
        <p:nvSpPr>
          <p:cNvPr id="608258" name="Rectangle 2"/>
          <p:cNvSpPr>
            <a:spLocks noGrp="1" noChangeArrowheads="1"/>
          </p:cNvSpPr>
          <p:nvPr>
            <p:ph type="body" idx="1"/>
          </p:nvPr>
        </p:nvSpPr>
        <p:spPr>
          <a:xfrm>
            <a:off x="592138" y="1819275"/>
            <a:ext cx="9509125" cy="4022725"/>
          </a:xfrm>
        </p:spPr>
        <p:txBody>
          <a:bodyPr/>
          <a:lstStyle/>
          <a:p>
            <a:pPr algn="ctr" eaLnBrk="1" hangingPunct="1">
              <a:defRPr/>
            </a:pPr>
            <a:endParaRPr lang="cs-CZ" sz="4100">
              <a:effectLst>
                <a:outerShdw blurRad="38100" dist="38100" dir="2700000" algn="tl">
                  <a:srgbClr val="C0C0C0"/>
                </a:outerShdw>
              </a:effectLst>
            </a:endParaRPr>
          </a:p>
          <a:p>
            <a:pPr algn="ctr" eaLnBrk="1" hangingPunct="1">
              <a:defRPr/>
            </a:pPr>
            <a:r>
              <a:rPr lang="cs-CZ" sz="4100">
                <a:effectLst>
                  <a:outerShdw blurRad="38100" dist="38100" dir="2700000" algn="tl">
                    <a:srgbClr val="C0C0C0"/>
                  </a:outerShdw>
                </a:effectLst>
              </a:rPr>
              <a:t>Asset deal</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3"/>
          <p:cNvSpPr>
            <a:spLocks noGrp="1"/>
          </p:cNvSpPr>
          <p:nvPr>
            <p:ph type="dt" sz="quarter" idx="10"/>
          </p:nvPr>
        </p:nvSpPr>
        <p:spPr>
          <a:noFill/>
        </p:spPr>
        <p:txBody>
          <a:bodyPr/>
          <a:lstStyle/>
          <a:p>
            <a:pPr defTabSz="995363"/>
            <a:fld id="{13BB5A3B-9E2A-43DB-822B-91FED18AA456}" type="datetime1">
              <a:rPr lang="de-DE"/>
              <a:pPr defTabSz="995363"/>
              <a:t>18.04.2012</a:t>
            </a:fld>
            <a:endParaRPr lang="de-DE"/>
          </a:p>
        </p:txBody>
      </p:sp>
      <p:sp>
        <p:nvSpPr>
          <p:cNvPr id="54274" name="Footer Placeholder 4"/>
          <p:cNvSpPr>
            <a:spLocks noGrp="1"/>
          </p:cNvSpPr>
          <p:nvPr>
            <p:ph type="ftr" sz="quarter" idx="11"/>
          </p:nvPr>
        </p:nvSpPr>
        <p:spPr>
          <a:noFill/>
        </p:spPr>
        <p:txBody>
          <a:bodyPr/>
          <a:lstStyle/>
          <a:p>
            <a:pPr defTabSz="995363"/>
            <a:r>
              <a:rPr lang="de-DE"/>
              <a:t>Ernst &amp; Young</a:t>
            </a:r>
          </a:p>
        </p:txBody>
      </p:sp>
      <p:sp>
        <p:nvSpPr>
          <p:cNvPr id="54275" name="Rectangle 2"/>
          <p:cNvSpPr>
            <a:spLocks noGrp="1" noChangeArrowheads="1"/>
          </p:cNvSpPr>
          <p:nvPr>
            <p:ph type="title"/>
          </p:nvPr>
        </p:nvSpPr>
        <p:spPr/>
        <p:txBody>
          <a:bodyPr/>
          <a:lstStyle/>
          <a:p>
            <a:pPr eaLnBrk="1" hangingPunct="1"/>
            <a:r>
              <a:rPr lang="cs-CZ" smtClean="0"/>
              <a:t>ZDP, daň z převodu</a:t>
            </a:r>
          </a:p>
        </p:txBody>
      </p:sp>
      <p:sp>
        <p:nvSpPr>
          <p:cNvPr id="54276" name="Rectangle 3"/>
          <p:cNvSpPr>
            <a:spLocks noGrp="1" noChangeArrowheads="1"/>
          </p:cNvSpPr>
          <p:nvPr>
            <p:ph type="body" idx="1"/>
          </p:nvPr>
        </p:nvSpPr>
        <p:spPr>
          <a:xfrm>
            <a:off x="530225" y="1816100"/>
            <a:ext cx="9840913" cy="4716463"/>
          </a:xfrm>
        </p:spPr>
        <p:txBody>
          <a:bodyPr/>
          <a:lstStyle/>
          <a:p>
            <a:pPr marL="266700" indent="-266700" defTabSz="914400" eaLnBrk="1" hangingPunct="1">
              <a:lnSpc>
                <a:spcPct val="80000"/>
              </a:lnSpc>
              <a:buFont typeface="Arial" charset="0"/>
              <a:buChar char="►"/>
            </a:pPr>
            <a:r>
              <a:rPr lang="cs-CZ" smtClean="0"/>
              <a:t>Standardní prodej / koupě majetku = jednotlivých položek</a:t>
            </a:r>
          </a:p>
          <a:p>
            <a:pPr marL="657225" lvl="1" indent="-266700" defTabSz="914400" eaLnBrk="1" hangingPunct="1">
              <a:lnSpc>
                <a:spcPct val="80000"/>
              </a:lnSpc>
            </a:pPr>
            <a:r>
              <a:rPr lang="cs-CZ" smtClean="0"/>
              <a:t>Ale - převod (části) činnosti zaměstnavatele (§ 338 zákoníku práce)</a:t>
            </a:r>
          </a:p>
          <a:p>
            <a:pPr marL="266700" indent="-266700" defTabSz="914400" eaLnBrk="1" hangingPunct="1">
              <a:lnSpc>
                <a:spcPct val="80000"/>
              </a:lnSpc>
              <a:buFont typeface="Arial" charset="0"/>
              <a:buChar char="►"/>
            </a:pPr>
            <a:r>
              <a:rPr lang="cs-CZ" smtClean="0"/>
              <a:t>Pokud více položek = alokace kupní ceny </a:t>
            </a:r>
          </a:p>
          <a:p>
            <a:pPr marL="657225" lvl="1" indent="-266700" defTabSz="914400" eaLnBrk="1" hangingPunct="1">
              <a:lnSpc>
                <a:spcPct val="80000"/>
              </a:lnSpc>
            </a:pPr>
            <a:r>
              <a:rPr lang="cs-CZ" smtClean="0"/>
              <a:t>Nelze účtovat goodwill / oceňovací rozdíl</a:t>
            </a:r>
          </a:p>
          <a:p>
            <a:pPr marL="657225" lvl="1" indent="-266700" defTabSz="914400" eaLnBrk="1" hangingPunct="1">
              <a:lnSpc>
                <a:spcPct val="80000"/>
              </a:lnSpc>
            </a:pPr>
            <a:r>
              <a:rPr lang="cs-CZ" smtClean="0"/>
              <a:t>Nehmotné položky (seznam zákazníků, smlouvy) = účetní režim?</a:t>
            </a:r>
          </a:p>
          <a:p>
            <a:pPr marL="266700" indent="-266700" defTabSz="914400" eaLnBrk="1" hangingPunct="1">
              <a:lnSpc>
                <a:spcPct val="80000"/>
              </a:lnSpc>
              <a:buFont typeface="Arial" charset="0"/>
              <a:buChar char="►"/>
            </a:pPr>
            <a:r>
              <a:rPr lang="cs-CZ" smtClean="0"/>
              <a:t>Daňová báze kupujícího = pořizovací cena </a:t>
            </a:r>
            <a:r>
              <a:rPr lang="cs-CZ" smtClean="0">
                <a:sym typeface="Wingdings" pitchFamily="2" charset="2"/>
              </a:rPr>
              <a:t>(</a:t>
            </a:r>
            <a:r>
              <a:rPr lang="cs-CZ" smtClean="0"/>
              <a:t>step-up / step-down)</a:t>
            </a:r>
          </a:p>
          <a:p>
            <a:pPr marL="266700" indent="-266700" defTabSz="914400" eaLnBrk="1" hangingPunct="1">
              <a:lnSpc>
                <a:spcPct val="80000"/>
              </a:lnSpc>
              <a:buFont typeface="Arial" charset="0"/>
              <a:buChar char="►"/>
            </a:pPr>
            <a:r>
              <a:rPr lang="cs-CZ" smtClean="0"/>
              <a:t>Výnos z prodeje majetku = zdanitelný příjem</a:t>
            </a:r>
          </a:p>
          <a:p>
            <a:pPr marL="657225" lvl="1" indent="-266700" defTabSz="914400" eaLnBrk="1" hangingPunct="1">
              <a:lnSpc>
                <a:spcPct val="80000"/>
              </a:lnSpc>
            </a:pPr>
            <a:r>
              <a:rPr lang="cs-CZ" smtClean="0"/>
              <a:t>Pokud nákup financován půjčkou = úroky daňově uznatelné, pokud je majetek využíván k dosažení, zajištění a udržení příjmů</a:t>
            </a:r>
          </a:p>
          <a:p>
            <a:pPr marL="266700" indent="-266700" defTabSz="914400" eaLnBrk="1" hangingPunct="1">
              <a:lnSpc>
                <a:spcPct val="80000"/>
              </a:lnSpc>
              <a:buFont typeface="Arial" charset="0"/>
              <a:buChar char="►"/>
            </a:pPr>
            <a:r>
              <a:rPr lang="cs-CZ" smtClean="0"/>
              <a:t>Prodej nemovitostí podléhá dani z převodu </a:t>
            </a:r>
          </a:p>
          <a:p>
            <a:pPr marL="266700" indent="-266700" defTabSz="914400" eaLnBrk="1" hangingPunct="1">
              <a:lnSpc>
                <a:spcPct val="80000"/>
              </a:lnSpc>
            </a:pPr>
            <a:endParaRPr lang="cs-CZ" smtClean="0"/>
          </a:p>
          <a:p>
            <a:pPr marL="266700" indent="-266700" defTabSz="914400" eaLnBrk="1" hangingPunct="1">
              <a:lnSpc>
                <a:spcPct val="80000"/>
              </a:lnSpc>
            </a:pPr>
            <a:endParaRPr lang="cs-CZ"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ate Placeholder 3"/>
          <p:cNvSpPr>
            <a:spLocks noGrp="1"/>
          </p:cNvSpPr>
          <p:nvPr>
            <p:ph type="dt" sz="quarter" idx="10"/>
          </p:nvPr>
        </p:nvSpPr>
        <p:spPr>
          <a:noFill/>
        </p:spPr>
        <p:txBody>
          <a:bodyPr/>
          <a:lstStyle/>
          <a:p>
            <a:pPr defTabSz="995363"/>
            <a:fld id="{928E1E5F-48FA-41FF-8D87-45F6FBB50238}" type="datetime1">
              <a:rPr lang="de-DE"/>
              <a:pPr defTabSz="995363"/>
              <a:t>18.04.2012</a:t>
            </a:fld>
            <a:endParaRPr lang="de-DE"/>
          </a:p>
        </p:txBody>
      </p:sp>
      <p:sp>
        <p:nvSpPr>
          <p:cNvPr id="55298" name="Footer Placeholder 4"/>
          <p:cNvSpPr>
            <a:spLocks noGrp="1"/>
          </p:cNvSpPr>
          <p:nvPr>
            <p:ph type="ftr" sz="quarter" idx="11"/>
          </p:nvPr>
        </p:nvSpPr>
        <p:spPr>
          <a:noFill/>
        </p:spPr>
        <p:txBody>
          <a:bodyPr/>
          <a:lstStyle/>
          <a:p>
            <a:pPr defTabSz="995363"/>
            <a:r>
              <a:rPr lang="de-DE"/>
              <a:t>Ernst &amp; Young</a:t>
            </a:r>
          </a:p>
        </p:txBody>
      </p:sp>
      <p:sp>
        <p:nvSpPr>
          <p:cNvPr id="55299" name="Rectangle 2"/>
          <p:cNvSpPr>
            <a:spLocks noGrp="1" noChangeArrowheads="1"/>
          </p:cNvSpPr>
          <p:nvPr>
            <p:ph type="title"/>
          </p:nvPr>
        </p:nvSpPr>
        <p:spPr/>
        <p:txBody>
          <a:bodyPr/>
          <a:lstStyle/>
          <a:p>
            <a:pPr eaLnBrk="1" hangingPunct="1"/>
            <a:r>
              <a:rPr lang="cs-CZ" smtClean="0"/>
              <a:t>DPH </a:t>
            </a:r>
          </a:p>
        </p:txBody>
      </p:sp>
      <p:sp>
        <p:nvSpPr>
          <p:cNvPr id="55300" name="Rectangle 3"/>
          <p:cNvSpPr>
            <a:spLocks noGrp="1" noChangeArrowheads="1"/>
          </p:cNvSpPr>
          <p:nvPr>
            <p:ph type="body" idx="1"/>
          </p:nvPr>
        </p:nvSpPr>
        <p:spPr>
          <a:xfrm>
            <a:off x="530225" y="1816100"/>
            <a:ext cx="9721850" cy="4716463"/>
          </a:xfrm>
        </p:spPr>
        <p:txBody>
          <a:bodyPr/>
          <a:lstStyle/>
          <a:p>
            <a:pPr marL="266700" indent="-266700" defTabSz="914400" eaLnBrk="1" hangingPunct="1">
              <a:lnSpc>
                <a:spcPct val="80000"/>
              </a:lnSpc>
              <a:buFont typeface="Arial" charset="0"/>
              <a:buChar char="►"/>
            </a:pPr>
            <a:r>
              <a:rPr lang="cs-CZ" smtClean="0"/>
              <a:t>Prodej majetku je </a:t>
            </a:r>
            <a:r>
              <a:rPr lang="en-US" smtClean="0"/>
              <a:t>obecn</a:t>
            </a:r>
            <a:r>
              <a:rPr lang="cs-CZ" smtClean="0"/>
              <a:t>ě</a:t>
            </a:r>
            <a:r>
              <a:rPr lang="en-US" smtClean="0"/>
              <a:t> </a:t>
            </a:r>
            <a:r>
              <a:rPr lang="cs-CZ" smtClean="0"/>
              <a:t>předmětem DPH</a:t>
            </a:r>
            <a:r>
              <a:rPr lang="en-US" smtClean="0"/>
              <a:t> </a:t>
            </a:r>
          </a:p>
          <a:p>
            <a:pPr marL="657225" lvl="1" indent="-266700" defTabSz="914400" eaLnBrk="1" hangingPunct="1">
              <a:lnSpc>
                <a:spcPct val="80000"/>
              </a:lnSpc>
            </a:pPr>
            <a:r>
              <a:rPr lang="cs-CZ" smtClean="0"/>
              <a:t>Pokud prodej více „zastírá“ převod podniku </a:t>
            </a:r>
            <a:r>
              <a:rPr lang="en-US" smtClean="0">
                <a:sym typeface="Wingdings" pitchFamily="2" charset="2"/>
              </a:rPr>
              <a:t> </a:t>
            </a:r>
            <a:r>
              <a:rPr lang="cs-CZ" smtClean="0">
                <a:sym typeface="Wingdings" pitchFamily="2" charset="2"/>
              </a:rPr>
              <a:t>riziko zpochybnění odpočtu DPH u kupujícího</a:t>
            </a:r>
            <a:endParaRPr lang="cs-CZ" smtClean="0"/>
          </a:p>
          <a:p>
            <a:pPr marL="266700" indent="-266700" defTabSz="914400" eaLnBrk="1" hangingPunct="1">
              <a:lnSpc>
                <a:spcPct val="80000"/>
              </a:lnSpc>
              <a:buFont typeface="Arial" charset="0"/>
              <a:buChar char="►"/>
            </a:pPr>
            <a:r>
              <a:rPr lang="cs-CZ" smtClean="0"/>
              <a:t>Režim u jednotlivých složek souboru majetku samostatně </a:t>
            </a:r>
          </a:p>
          <a:p>
            <a:pPr marL="657225" lvl="1" indent="-266700" defTabSz="914400" eaLnBrk="1" hangingPunct="1">
              <a:lnSpc>
                <a:spcPct val="80000"/>
              </a:lnSpc>
            </a:pPr>
            <a:r>
              <a:rPr lang="cs-CZ" smtClean="0"/>
              <a:t>Nemovitosti, pohledávky, cenné papíry…</a:t>
            </a:r>
          </a:p>
          <a:p>
            <a:pPr marL="657225" lvl="1" indent="-266700" defTabSz="914400" eaLnBrk="1" hangingPunct="1">
              <a:lnSpc>
                <a:spcPct val="80000"/>
              </a:lnSpc>
            </a:pPr>
            <a:r>
              <a:rPr lang="cs-CZ" smtClean="0"/>
              <a:t>Převod smluv = služba </a:t>
            </a:r>
          </a:p>
          <a:p>
            <a:pPr marL="266700" indent="-266700" defTabSz="914400" eaLnBrk="1" hangingPunct="1">
              <a:lnSpc>
                <a:spcPct val="80000"/>
              </a:lnSpc>
              <a:buFont typeface="Arial" charset="0"/>
              <a:buChar char="►"/>
            </a:pPr>
            <a:r>
              <a:rPr lang="cs-CZ" smtClean="0"/>
              <a:t>Pokud jedna celková cena za soubor majetku + položky s různými sazbami </a:t>
            </a:r>
            <a:r>
              <a:rPr lang="en-US" smtClean="0"/>
              <a:t>= </a:t>
            </a:r>
            <a:r>
              <a:rPr lang="cs-CZ" smtClean="0"/>
              <a:t>poměrná </a:t>
            </a:r>
            <a:r>
              <a:rPr lang="en-US" smtClean="0"/>
              <a:t>alokace </a:t>
            </a:r>
            <a:r>
              <a:rPr lang="cs-CZ" smtClean="0"/>
              <a:t>jednotlivým položkám (hodnoty podle zákona o oceňování - § 36/7 ZDPH)</a:t>
            </a:r>
          </a:p>
          <a:p>
            <a:pPr marL="266700" indent="-266700" defTabSz="914400" eaLnBrk="1" hangingPunct="1">
              <a:lnSpc>
                <a:spcPct val="80000"/>
              </a:lnSpc>
            </a:pPr>
            <a:endParaRPr lang="cs-CZ"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3"/>
          <p:cNvSpPr>
            <a:spLocks noGrp="1"/>
          </p:cNvSpPr>
          <p:nvPr>
            <p:ph type="dt" sz="quarter" idx="10"/>
          </p:nvPr>
        </p:nvSpPr>
        <p:spPr>
          <a:noFill/>
        </p:spPr>
        <p:txBody>
          <a:bodyPr/>
          <a:lstStyle/>
          <a:p>
            <a:pPr defTabSz="995363"/>
            <a:fld id="{A9DB986E-1ABB-420E-9C99-DF5D2B449177}" type="datetime1">
              <a:rPr lang="de-DE"/>
              <a:pPr defTabSz="995363"/>
              <a:t>18.04.2012</a:t>
            </a:fld>
            <a:endParaRPr lang="de-DE"/>
          </a:p>
        </p:txBody>
      </p:sp>
      <p:sp>
        <p:nvSpPr>
          <p:cNvPr id="56322" name="Footer Placeholder 4"/>
          <p:cNvSpPr>
            <a:spLocks noGrp="1"/>
          </p:cNvSpPr>
          <p:nvPr>
            <p:ph type="ftr" sz="quarter" idx="11"/>
          </p:nvPr>
        </p:nvSpPr>
        <p:spPr>
          <a:noFill/>
        </p:spPr>
        <p:txBody>
          <a:bodyPr/>
          <a:lstStyle/>
          <a:p>
            <a:pPr defTabSz="995363"/>
            <a:r>
              <a:rPr lang="de-DE"/>
              <a:t>Ernst &amp; Young</a:t>
            </a:r>
          </a:p>
        </p:txBody>
      </p:sp>
      <p:sp>
        <p:nvSpPr>
          <p:cNvPr id="56323" name="Rectangle 2"/>
          <p:cNvSpPr>
            <a:spLocks noGrp="1" noChangeArrowheads="1"/>
          </p:cNvSpPr>
          <p:nvPr>
            <p:ph type="title"/>
          </p:nvPr>
        </p:nvSpPr>
        <p:spPr/>
        <p:txBody>
          <a:bodyPr/>
          <a:lstStyle/>
          <a:p>
            <a:pPr eaLnBrk="1" hangingPunct="1"/>
            <a:r>
              <a:rPr lang="cs-CZ" smtClean="0"/>
              <a:t>Akvizice – zjednodušený obecný přehled</a:t>
            </a:r>
            <a:endParaRPr lang="en-US" smtClean="0"/>
          </a:p>
        </p:txBody>
      </p:sp>
      <p:graphicFrame>
        <p:nvGraphicFramePr>
          <p:cNvPr id="615452" name="Group 28"/>
          <p:cNvGraphicFramePr>
            <a:graphicFrameLocks noGrp="1"/>
          </p:cNvGraphicFramePr>
          <p:nvPr>
            <p:ph type="tbl" idx="1"/>
          </p:nvPr>
        </p:nvGraphicFramePr>
        <p:xfrm>
          <a:off x="530225" y="1580024"/>
          <a:ext cx="9617074" cy="4794678"/>
        </p:xfrm>
        <a:graphic>
          <a:graphicData uri="http://schemas.openxmlformats.org/drawingml/2006/table">
            <a:tbl>
              <a:tblPr>
                <a:tableStyleId>{08FB837D-C827-4EFA-A057-4D05807E0F7C}</a:tableStyleId>
              </a:tblPr>
              <a:tblGrid>
                <a:gridCol w="2996746"/>
                <a:gridCol w="2206776"/>
                <a:gridCol w="2206776"/>
                <a:gridCol w="2206776"/>
              </a:tblGrid>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u="none" strike="noStrike" cap="none" normalizeH="0" baseline="0" dirty="0">
                          <a:ln>
                            <a:noFill/>
                          </a:ln>
                          <a:effectLst/>
                        </a:rPr>
                        <a:t>Typ akvizice</a:t>
                      </a:r>
                      <a:endParaRPr kumimoji="0" lang="en-US" sz="2000" b="1"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u="none" strike="noStrike" cap="none" normalizeH="0" baseline="0" dirty="0">
                          <a:ln>
                            <a:noFill/>
                          </a:ln>
                          <a:effectLst/>
                        </a:rPr>
                        <a:t>Akcie</a:t>
                      </a:r>
                      <a:endParaRPr kumimoji="0" lang="en-US" sz="2000" b="1"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u="none" strike="noStrike" cap="none" normalizeH="0" baseline="0" dirty="0">
                          <a:ln>
                            <a:noFill/>
                          </a:ln>
                          <a:effectLst/>
                        </a:rPr>
                        <a:t>Podnik</a:t>
                      </a:r>
                      <a:endParaRPr kumimoji="0" lang="en-US" sz="2000" b="1"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u="none" strike="noStrike" cap="none" normalizeH="0" baseline="0" dirty="0">
                          <a:ln>
                            <a:noFill/>
                          </a:ln>
                          <a:effectLst/>
                        </a:rPr>
                        <a:t>Majetek</a:t>
                      </a:r>
                      <a:endParaRPr kumimoji="0" lang="en-US" sz="2000" b="1"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Zdanění prodávajícího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 (většinou)</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Step-</a:t>
                      </a:r>
                      <a:r>
                        <a:rPr kumimoji="0" lang="cs-CZ" sz="2000" u="none" strike="noStrike" cap="none" normalizeH="0" baseline="0" dirty="0" err="1">
                          <a:ln>
                            <a:noFill/>
                          </a:ln>
                          <a:effectLst/>
                        </a:rPr>
                        <a:t>up</a:t>
                      </a:r>
                      <a:r>
                        <a:rPr kumimoji="0" lang="cs-CZ" sz="2000" u="none" strike="noStrike" cap="none" normalizeH="0" baseline="0" dirty="0">
                          <a:ln>
                            <a:noFill/>
                          </a:ln>
                          <a:effectLst/>
                        </a:rPr>
                        <a:t> u nabyvatele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 (</a:t>
                      </a:r>
                      <a:r>
                        <a:rPr kumimoji="0" lang="cs-CZ" sz="2000" u="none" strike="noStrike" cap="none" normalizeH="0" baseline="0" dirty="0" err="1">
                          <a:ln>
                            <a:noFill/>
                          </a:ln>
                          <a:effectLst/>
                        </a:rPr>
                        <a:t>Goodwill</a:t>
                      </a:r>
                      <a:r>
                        <a:rPr kumimoji="0" lang="cs-CZ" sz="2000" u="none" strike="noStrike" cap="none" normalizeH="0" baseline="0" dirty="0">
                          <a:ln>
                            <a:noFill/>
                          </a:ln>
                          <a:effectLst/>
                        </a:rPr>
                        <a:t>,OR)</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smtClean="0">
                          <a:ln>
                            <a:noFill/>
                          </a:ln>
                          <a:effectLst/>
                        </a:rPr>
                        <a:t>Ano</a:t>
                      </a:r>
                      <a:r>
                        <a:rPr kumimoji="0" lang="en-US" sz="2000" u="none" strike="noStrike" cap="none" normalizeH="0" baseline="0" dirty="0" smtClean="0">
                          <a:ln>
                            <a:noFill/>
                          </a:ln>
                          <a:effectLst/>
                        </a:rPr>
                        <a:t/>
                      </a:r>
                      <a:br>
                        <a:rPr kumimoji="0" lang="en-US" sz="2000" u="none" strike="noStrike" cap="none" normalizeH="0" baseline="0" dirty="0" smtClean="0">
                          <a:ln>
                            <a:noFill/>
                          </a:ln>
                          <a:effectLst/>
                        </a:rPr>
                      </a:br>
                      <a:r>
                        <a:rPr kumimoji="0" lang="en-US" sz="2000" u="none" strike="noStrike" cap="none" normalizeH="0" baseline="0" dirty="0" smtClean="0">
                          <a:ln>
                            <a:noFill/>
                          </a:ln>
                          <a:effectLst/>
                        </a:rPr>
                        <a:t>(</a:t>
                      </a:r>
                      <a:r>
                        <a:rPr kumimoji="0" lang="en-US" sz="2000" u="none" strike="noStrike" cap="none" normalizeH="0" baseline="0" dirty="0" err="1" smtClean="0">
                          <a:ln>
                            <a:noFill/>
                          </a:ln>
                          <a:effectLst/>
                        </a:rPr>
                        <a:t>Alokace</a:t>
                      </a:r>
                      <a:r>
                        <a:rPr kumimoji="0" lang="en-US" sz="2000" u="none" strike="noStrike" cap="none" normalizeH="0" baseline="0" dirty="0" smtClean="0">
                          <a:ln>
                            <a:noFill/>
                          </a:ln>
                          <a:effectLst/>
                        </a:rPr>
                        <a:t>?)</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Uznatelnost úroku</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smtClean="0">
                          <a:ln>
                            <a:noFill/>
                          </a:ln>
                          <a:effectLst/>
                        </a:rPr>
                        <a:t>Ne</a:t>
                      </a:r>
                      <a:endParaRPr kumimoji="0" lang="en-US" sz="2000" u="none" strike="noStrike" cap="none" normalizeH="0" baseline="0" dirty="0" smtClean="0">
                        <a:ln>
                          <a:noFill/>
                        </a:ln>
                        <a:effectLst/>
                      </a:endParaRPr>
                    </a:p>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2000" b="0" i="0" u="none" strike="noStrike" cap="none" normalizeH="0" baseline="0" dirty="0" smtClean="0">
                          <a:ln>
                            <a:noFill/>
                          </a:ln>
                          <a:solidFill>
                            <a:schemeClr val="bg2"/>
                          </a:solidFill>
                          <a:effectLst/>
                          <a:latin typeface="Arial" charset="0"/>
                        </a:rPr>
                        <a:t>(</a:t>
                      </a:r>
                      <a:r>
                        <a:rPr kumimoji="0" lang="cs-CZ" sz="2000" b="0" i="0" u="none" strike="noStrike" cap="none" normalizeH="0" baseline="0" dirty="0" smtClean="0">
                          <a:ln>
                            <a:noFill/>
                          </a:ln>
                          <a:solidFill>
                            <a:schemeClr val="bg2"/>
                          </a:solidFill>
                          <a:effectLst/>
                          <a:latin typeface="Arial" charset="0"/>
                        </a:rPr>
                        <a:t>a.s. / s.r.o.)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DPH</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Daň z převodu nemovitostí</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r h="6480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err="1">
                          <a:ln>
                            <a:noFill/>
                          </a:ln>
                          <a:effectLst/>
                        </a:rPr>
                        <a:t>Due</a:t>
                      </a:r>
                      <a:r>
                        <a:rPr kumimoji="0" lang="cs-CZ" sz="2000" u="none" strike="noStrike" cap="none" normalizeH="0" baseline="0" dirty="0">
                          <a:ln>
                            <a:noFill/>
                          </a:ln>
                          <a:effectLst/>
                        </a:rPr>
                        <a:t> diligence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Ano</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 (daňové)</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u="none" strike="noStrike" cap="none" normalizeH="0" baseline="0" dirty="0">
                          <a:ln>
                            <a:noFill/>
                          </a:ln>
                          <a:effectLst/>
                        </a:rPr>
                        <a:t>Ne</a:t>
                      </a:r>
                      <a:endParaRPr kumimoji="0" lang="en-US" sz="2000" b="0" i="0" u="none" strike="noStrike" cap="none" normalizeH="0" baseline="0" dirty="0">
                        <a:ln>
                          <a:noFill/>
                        </a:ln>
                        <a:solidFill>
                          <a:schemeClr val="bg2"/>
                        </a:solidFill>
                        <a:effectLst/>
                        <a:latin typeface="Arial" charset="0"/>
                      </a:endParaRPr>
                    </a:p>
                  </a:txBody>
                  <a:tcPr marL="104306" marR="104306" marT="52153" marB="52153" anchor="ctr" horzOverflow="overflow"/>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ate Placeholder 3"/>
          <p:cNvSpPr>
            <a:spLocks noGrp="1"/>
          </p:cNvSpPr>
          <p:nvPr>
            <p:ph type="dt" sz="quarter" idx="10"/>
          </p:nvPr>
        </p:nvSpPr>
        <p:spPr>
          <a:noFill/>
        </p:spPr>
        <p:txBody>
          <a:bodyPr/>
          <a:lstStyle/>
          <a:p>
            <a:pPr defTabSz="995363"/>
            <a:fld id="{4A318C7B-5837-4818-BBD8-853C875885AC}" type="datetime1">
              <a:rPr lang="de-DE"/>
              <a:pPr defTabSz="995363"/>
              <a:t>18.04.2012</a:t>
            </a:fld>
            <a:endParaRPr lang="de-DE"/>
          </a:p>
        </p:txBody>
      </p:sp>
      <p:sp>
        <p:nvSpPr>
          <p:cNvPr id="57346" name="Footer Placeholder 4"/>
          <p:cNvSpPr>
            <a:spLocks noGrp="1"/>
          </p:cNvSpPr>
          <p:nvPr>
            <p:ph type="ftr" sz="quarter" idx="11"/>
          </p:nvPr>
        </p:nvSpPr>
        <p:spPr>
          <a:noFill/>
        </p:spPr>
        <p:txBody>
          <a:bodyPr/>
          <a:lstStyle/>
          <a:p>
            <a:pPr defTabSz="995363"/>
            <a:r>
              <a:rPr lang="de-DE"/>
              <a:t>Ernst &amp; Young</a:t>
            </a:r>
          </a:p>
        </p:txBody>
      </p:sp>
      <p:sp>
        <p:nvSpPr>
          <p:cNvPr id="210946" name="Rectangle 2"/>
          <p:cNvSpPr>
            <a:spLocks noGrp="1" noChangeArrowheads="1"/>
          </p:cNvSpPr>
          <p:nvPr>
            <p:ph type="body" idx="1"/>
          </p:nvPr>
        </p:nvSpPr>
        <p:spPr>
          <a:xfrm>
            <a:off x="588963" y="1658938"/>
            <a:ext cx="9501187" cy="4191000"/>
          </a:xfrm>
        </p:spPr>
        <p:txBody>
          <a:bodyPr/>
          <a:lstStyle/>
          <a:p>
            <a:pPr eaLnBrk="1" hangingPunct="1">
              <a:defRPr/>
            </a:pPr>
            <a:endParaRPr lang="cs-CZ"/>
          </a:p>
          <a:p>
            <a:pPr eaLnBrk="1" hangingPunct="1">
              <a:defRPr/>
            </a:pPr>
            <a:endParaRPr lang="cs-CZ"/>
          </a:p>
          <a:p>
            <a:pPr algn="ctr" eaLnBrk="1" hangingPunct="1">
              <a:defRPr/>
            </a:pPr>
            <a:r>
              <a:rPr lang="cs-CZ" sz="4100">
                <a:effectLst>
                  <a:outerShdw blurRad="38100" dist="38100" dir="2700000" algn="tl">
                    <a:srgbClr val="C0C0C0"/>
                  </a:outerShdw>
                </a:effectLst>
              </a:rPr>
              <a:t>Přeměny – zákon o přeměnách</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3"/>
          <p:cNvSpPr>
            <a:spLocks noGrp="1"/>
          </p:cNvSpPr>
          <p:nvPr>
            <p:ph type="dt" sz="quarter" idx="10"/>
          </p:nvPr>
        </p:nvSpPr>
        <p:spPr>
          <a:noFill/>
        </p:spPr>
        <p:txBody>
          <a:bodyPr/>
          <a:lstStyle/>
          <a:p>
            <a:pPr defTabSz="995363"/>
            <a:fld id="{674EAB77-7E90-488C-811E-7A0A8984461E}" type="datetime1">
              <a:rPr lang="de-DE"/>
              <a:pPr defTabSz="995363"/>
              <a:t>18.04.2012</a:t>
            </a:fld>
            <a:endParaRPr lang="de-DE"/>
          </a:p>
        </p:txBody>
      </p:sp>
      <p:sp>
        <p:nvSpPr>
          <p:cNvPr id="58370" name="Footer Placeholder 4"/>
          <p:cNvSpPr>
            <a:spLocks noGrp="1"/>
          </p:cNvSpPr>
          <p:nvPr>
            <p:ph type="ftr" sz="quarter" idx="11"/>
          </p:nvPr>
        </p:nvSpPr>
        <p:spPr>
          <a:noFill/>
        </p:spPr>
        <p:txBody>
          <a:bodyPr/>
          <a:lstStyle/>
          <a:p>
            <a:pPr defTabSz="995363"/>
            <a:r>
              <a:rPr lang="de-DE"/>
              <a:t>Ernst &amp; Young</a:t>
            </a:r>
          </a:p>
        </p:txBody>
      </p:sp>
      <p:sp>
        <p:nvSpPr>
          <p:cNvPr id="58371" name="Rectangle 2"/>
          <p:cNvSpPr>
            <a:spLocks noGrp="1" noChangeArrowheads="1"/>
          </p:cNvSpPr>
          <p:nvPr>
            <p:ph type="body" idx="1"/>
          </p:nvPr>
        </p:nvSpPr>
        <p:spPr>
          <a:xfrm>
            <a:off x="515938" y="1620838"/>
            <a:ext cx="9617075" cy="4905375"/>
          </a:xfrm>
        </p:spPr>
        <p:txBody>
          <a:bodyPr/>
          <a:lstStyle/>
          <a:p>
            <a:pPr eaLnBrk="1" hangingPunct="1"/>
            <a:r>
              <a:rPr lang="cs-CZ" altLang="ko-KR" smtClean="0"/>
              <a:t>Fúze (§60 ZoP)</a:t>
            </a:r>
          </a:p>
          <a:p>
            <a:pPr lvl="1" eaLnBrk="1" hangingPunct="1"/>
            <a:r>
              <a:rPr lang="cs-CZ" altLang="ko-KR" smtClean="0"/>
              <a:t>Sloučení</a:t>
            </a:r>
          </a:p>
          <a:p>
            <a:pPr lvl="1" eaLnBrk="1" hangingPunct="1"/>
            <a:r>
              <a:rPr lang="cs-CZ" altLang="ko-KR" smtClean="0"/>
              <a:t>Splynutí</a:t>
            </a:r>
          </a:p>
          <a:p>
            <a:pPr eaLnBrk="1" hangingPunct="1"/>
            <a:r>
              <a:rPr lang="cs-CZ" altLang="ko-KR" smtClean="0"/>
              <a:t>Převod jmění na společníka (§337 ZoP)</a:t>
            </a:r>
          </a:p>
          <a:p>
            <a:pPr eaLnBrk="1" hangingPunct="1"/>
            <a:r>
              <a:rPr lang="cs-CZ" altLang="ko-KR" smtClean="0"/>
              <a:t>Rozdělení (§243 ZoP)</a:t>
            </a:r>
          </a:p>
          <a:p>
            <a:pPr lvl="1" eaLnBrk="1" hangingPunct="1"/>
            <a:r>
              <a:rPr lang="cs-CZ" altLang="ko-KR" smtClean="0"/>
              <a:t>Rozštěpení</a:t>
            </a:r>
          </a:p>
          <a:p>
            <a:pPr lvl="2" eaLnBrk="1" hangingPunct="1"/>
            <a:r>
              <a:rPr lang="cs-CZ" altLang="ko-KR" smtClean="0"/>
              <a:t>se vznikem nových společností</a:t>
            </a:r>
          </a:p>
          <a:p>
            <a:pPr lvl="2" eaLnBrk="1" hangingPunct="1"/>
            <a:r>
              <a:rPr lang="cs-CZ" altLang="ko-KR" smtClean="0"/>
              <a:t>sloučením</a:t>
            </a:r>
          </a:p>
          <a:p>
            <a:pPr lvl="2" eaLnBrk="1" hangingPunct="1"/>
            <a:r>
              <a:rPr lang="cs-CZ" altLang="ko-KR" smtClean="0"/>
              <a:t>kombinace</a:t>
            </a:r>
          </a:p>
          <a:p>
            <a:pPr lvl="1" eaLnBrk="1" hangingPunct="1"/>
            <a:r>
              <a:rPr lang="cs-CZ" altLang="ko-KR" smtClean="0"/>
              <a:t>Odštěpením </a:t>
            </a:r>
          </a:p>
          <a:p>
            <a:pPr lvl="2" eaLnBrk="1" hangingPunct="1"/>
            <a:r>
              <a:rPr lang="cs-CZ" altLang="ko-KR" smtClean="0"/>
              <a:t>stejné varianty jako u rozštěpení</a:t>
            </a:r>
          </a:p>
          <a:p>
            <a:pPr eaLnBrk="1" hangingPunct="1"/>
            <a:r>
              <a:rPr lang="cs-CZ" altLang="ko-KR" smtClean="0"/>
              <a:t>Změna právní formy (§360 ZoP)</a:t>
            </a:r>
            <a:endParaRPr lang="en-US" altLang="ko-KR" smtClean="0">
              <a:ea typeface="Gulim" pitchFamily="34" charset="-127"/>
            </a:endParaRPr>
          </a:p>
        </p:txBody>
      </p:sp>
      <p:sp>
        <p:nvSpPr>
          <p:cNvPr id="58372" name="Rectangle 3"/>
          <p:cNvSpPr>
            <a:spLocks noGrp="1" noChangeArrowheads="1"/>
          </p:cNvSpPr>
          <p:nvPr>
            <p:ph type="title"/>
          </p:nvPr>
        </p:nvSpPr>
        <p:spPr/>
        <p:txBody>
          <a:bodyPr/>
          <a:lstStyle/>
          <a:p>
            <a:pPr eaLnBrk="1" hangingPunct="1"/>
            <a:r>
              <a:rPr lang="cs-CZ" altLang="ko-KR" smtClean="0"/>
              <a:t>Způsoby přeměn společností</a:t>
            </a:r>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r>
              <a:rPr lang="cs-CZ" smtClean="0"/>
              <a:t>Přeshraniční přeměny</a:t>
            </a:r>
          </a:p>
        </p:txBody>
      </p:sp>
      <p:sp>
        <p:nvSpPr>
          <p:cNvPr id="3" name="Content Placeholder 2"/>
          <p:cNvSpPr>
            <a:spLocks noGrp="1"/>
          </p:cNvSpPr>
          <p:nvPr>
            <p:ph idx="1"/>
          </p:nvPr>
        </p:nvSpPr>
        <p:spPr/>
        <p:txBody>
          <a:bodyPr/>
          <a:lstStyle/>
          <a:p>
            <a:pPr marL="266700" indent="-266700" defTabSz="914400" eaLnBrk="1" hangingPunct="1">
              <a:buFont typeface="Arial" charset="0"/>
              <a:buChar char="►"/>
              <a:defRPr/>
            </a:pPr>
            <a:r>
              <a:rPr lang="cs-CZ" dirty="0" smtClean="0">
                <a:solidFill>
                  <a:schemeClr val="tx1"/>
                </a:solidFill>
              </a:rPr>
              <a:t>Implementace příslušných směrnic EU upravujících přeměny společností</a:t>
            </a:r>
          </a:p>
          <a:p>
            <a:pPr marL="266700" indent="-266700" defTabSz="914400" eaLnBrk="1" hangingPunct="1">
              <a:buFont typeface="Arial" charset="0"/>
              <a:buChar char="►"/>
              <a:defRPr/>
            </a:pPr>
            <a:r>
              <a:rPr lang="cs-CZ" dirty="0" smtClean="0">
                <a:solidFill>
                  <a:schemeClr val="tx1"/>
                </a:solidFill>
              </a:rPr>
              <a:t>Všechny zúčastněné společnosti plní ustanovení národního práva, jemuž podléhají + jsou řešena kolizní ustanovení</a:t>
            </a:r>
          </a:p>
          <a:p>
            <a:pPr marL="266700" lvl="1" indent="-266700" defTabSz="914400" eaLnBrk="1" hangingPunct="1">
              <a:defRPr/>
            </a:pPr>
            <a:r>
              <a:rPr lang="cs-CZ" sz="2600" dirty="0" smtClean="0">
                <a:solidFill>
                  <a:schemeClr val="tx1"/>
                </a:solidFill>
                <a:ea typeface="+mn-ea"/>
                <a:cs typeface="+mn-cs"/>
              </a:rPr>
              <a:t>Nástupnická PO může umístit své sídlo do kteréhokoli členského státu</a:t>
            </a:r>
          </a:p>
          <a:p>
            <a:pPr marL="266700" lvl="1" indent="-266700" defTabSz="914400" eaLnBrk="1" hangingPunct="1">
              <a:defRPr/>
            </a:pPr>
            <a:r>
              <a:rPr lang="cs-CZ" sz="2600" dirty="0" smtClean="0">
                <a:solidFill>
                  <a:schemeClr val="tx1"/>
                </a:solidFill>
                <a:ea typeface="+mn-ea"/>
                <a:cs typeface="+mn-cs"/>
              </a:rPr>
              <a:t>Typy </a:t>
            </a:r>
            <a:r>
              <a:rPr lang="cs-CZ" sz="2600" dirty="0" err="1" smtClean="0">
                <a:solidFill>
                  <a:schemeClr val="tx1"/>
                </a:solidFill>
                <a:ea typeface="+mn-ea"/>
                <a:cs typeface="+mn-cs"/>
              </a:rPr>
              <a:t>přeshraničních</a:t>
            </a:r>
            <a:r>
              <a:rPr lang="cs-CZ" sz="2600" dirty="0" smtClean="0">
                <a:solidFill>
                  <a:schemeClr val="tx1"/>
                </a:solidFill>
                <a:ea typeface="+mn-ea"/>
                <a:cs typeface="+mn-cs"/>
              </a:rPr>
              <a:t> přeměn:</a:t>
            </a:r>
          </a:p>
          <a:p>
            <a:pPr marL="657225" lvl="1" indent="-266700" defTabSz="914400" eaLnBrk="1" hangingPunct="1">
              <a:defRPr/>
            </a:pPr>
            <a:r>
              <a:rPr lang="cs-CZ" dirty="0" err="1" smtClean="0">
                <a:solidFill>
                  <a:schemeClr val="tx1"/>
                </a:solidFill>
              </a:rPr>
              <a:t>Přeshraniční</a:t>
            </a:r>
            <a:r>
              <a:rPr lang="cs-CZ" dirty="0" smtClean="0">
                <a:solidFill>
                  <a:schemeClr val="tx1"/>
                </a:solidFill>
              </a:rPr>
              <a:t> fúze</a:t>
            </a:r>
          </a:p>
          <a:p>
            <a:pPr marL="657225" lvl="1" indent="-266700" defTabSz="914400" eaLnBrk="1" hangingPunct="1">
              <a:defRPr/>
            </a:pPr>
            <a:r>
              <a:rPr lang="cs-CZ" dirty="0" err="1" smtClean="0">
                <a:solidFill>
                  <a:schemeClr val="tx1"/>
                </a:solidFill>
              </a:rPr>
              <a:t>Přeshraniční</a:t>
            </a:r>
            <a:r>
              <a:rPr lang="cs-CZ" dirty="0" smtClean="0">
                <a:solidFill>
                  <a:schemeClr val="tx1"/>
                </a:solidFill>
              </a:rPr>
              <a:t> rozdělení</a:t>
            </a:r>
          </a:p>
          <a:p>
            <a:pPr marL="657225" lvl="1" indent="-266700" defTabSz="914400" eaLnBrk="1" hangingPunct="1">
              <a:defRPr/>
            </a:pPr>
            <a:r>
              <a:rPr lang="cs-CZ" dirty="0" err="1" smtClean="0">
                <a:solidFill>
                  <a:schemeClr val="tx1"/>
                </a:solidFill>
              </a:rPr>
              <a:t>Přeshraniční</a:t>
            </a:r>
            <a:r>
              <a:rPr lang="cs-CZ" dirty="0" smtClean="0">
                <a:solidFill>
                  <a:schemeClr val="tx1"/>
                </a:solidFill>
              </a:rPr>
              <a:t> převod jmění</a:t>
            </a:r>
          </a:p>
          <a:p>
            <a:pPr marL="657225" lvl="1" indent="-266700" defTabSz="914400" eaLnBrk="1" hangingPunct="1">
              <a:defRPr/>
            </a:pPr>
            <a:r>
              <a:rPr lang="cs-CZ" dirty="0" err="1" smtClean="0">
                <a:solidFill>
                  <a:schemeClr val="tx1"/>
                </a:solidFill>
              </a:rPr>
              <a:t>Přeshraniční</a:t>
            </a:r>
            <a:r>
              <a:rPr lang="cs-CZ" dirty="0" smtClean="0">
                <a:solidFill>
                  <a:schemeClr val="tx1"/>
                </a:solidFill>
              </a:rPr>
              <a:t> přemístění sídla </a:t>
            </a:r>
          </a:p>
          <a:p>
            <a:pPr eaLnBrk="1" hangingPunct="1">
              <a:defRPr/>
            </a:pPr>
            <a:endParaRPr lang="cs-CZ" dirty="0"/>
          </a:p>
        </p:txBody>
      </p:sp>
      <p:sp>
        <p:nvSpPr>
          <p:cNvPr id="59395" name="Date Placeholder 3"/>
          <p:cNvSpPr>
            <a:spLocks noGrp="1"/>
          </p:cNvSpPr>
          <p:nvPr>
            <p:ph type="dt" sz="quarter" idx="10"/>
          </p:nvPr>
        </p:nvSpPr>
        <p:spPr>
          <a:noFill/>
        </p:spPr>
        <p:txBody>
          <a:bodyPr/>
          <a:lstStyle/>
          <a:p>
            <a:pPr defTabSz="995363"/>
            <a:fld id="{C1334133-9A9A-4084-95E9-F2FEB3665CB9}" type="datetime1">
              <a:rPr lang="de-DE"/>
              <a:pPr defTabSz="995363"/>
              <a:t>18.04.2012</a:t>
            </a:fld>
            <a:endParaRPr lang="de-DE"/>
          </a:p>
        </p:txBody>
      </p:sp>
      <p:sp>
        <p:nvSpPr>
          <p:cNvPr id="59396" name="Footer Placeholder 4"/>
          <p:cNvSpPr>
            <a:spLocks noGrp="1"/>
          </p:cNvSpPr>
          <p:nvPr>
            <p:ph type="ftr" sz="quarter" idx="11"/>
          </p:nvPr>
        </p:nvSpPr>
        <p:spPr>
          <a:noFill/>
        </p:spPr>
        <p:txBody>
          <a:bodyPr/>
          <a:lstStyle/>
          <a:p>
            <a:pPr defTabSz="995363"/>
            <a:r>
              <a:rPr lang="de-DE"/>
              <a:t>Ernst &amp; Young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3"/>
          <p:cNvSpPr>
            <a:spLocks noGrp="1"/>
          </p:cNvSpPr>
          <p:nvPr>
            <p:ph type="dt" sz="quarter" idx="10"/>
          </p:nvPr>
        </p:nvSpPr>
        <p:spPr>
          <a:noFill/>
        </p:spPr>
        <p:txBody>
          <a:bodyPr/>
          <a:lstStyle/>
          <a:p>
            <a:pPr defTabSz="995363"/>
            <a:fld id="{316524CE-3935-4FF9-8E90-A8D556106F34}" type="datetime1">
              <a:rPr lang="de-DE"/>
              <a:pPr defTabSz="995363"/>
              <a:t>18.04.2012</a:t>
            </a:fld>
            <a:endParaRPr lang="de-DE"/>
          </a:p>
        </p:txBody>
      </p:sp>
      <p:sp>
        <p:nvSpPr>
          <p:cNvPr id="60418" name="Footer Placeholder 4"/>
          <p:cNvSpPr>
            <a:spLocks noGrp="1"/>
          </p:cNvSpPr>
          <p:nvPr>
            <p:ph type="ftr" sz="quarter" idx="11"/>
          </p:nvPr>
        </p:nvSpPr>
        <p:spPr>
          <a:noFill/>
        </p:spPr>
        <p:txBody>
          <a:bodyPr/>
          <a:lstStyle/>
          <a:p>
            <a:pPr defTabSz="995363"/>
            <a:r>
              <a:rPr lang="de-DE"/>
              <a:t>Ernst &amp; Young</a:t>
            </a:r>
          </a:p>
        </p:txBody>
      </p:sp>
      <p:sp>
        <p:nvSpPr>
          <p:cNvPr id="60419" name="Rectangle 2"/>
          <p:cNvSpPr>
            <a:spLocks noGrp="1" noChangeArrowheads="1"/>
          </p:cNvSpPr>
          <p:nvPr>
            <p:ph type="title"/>
          </p:nvPr>
        </p:nvSpPr>
        <p:spPr/>
        <p:txBody>
          <a:bodyPr/>
          <a:lstStyle/>
          <a:p>
            <a:pPr eaLnBrk="1" hangingPunct="1"/>
            <a:r>
              <a:rPr lang="cs-CZ" smtClean="0"/>
              <a:t>Fúze</a:t>
            </a:r>
            <a:r>
              <a:rPr lang="cs-CZ" b="0" smtClean="0"/>
              <a:t> </a:t>
            </a:r>
            <a:endParaRPr lang="en-US" b="0" smtClean="0"/>
          </a:p>
        </p:txBody>
      </p:sp>
      <p:sp>
        <p:nvSpPr>
          <p:cNvPr id="212995" name="Rectangle 3"/>
          <p:cNvSpPr>
            <a:spLocks noGrp="1" noChangeArrowheads="1"/>
          </p:cNvSpPr>
          <p:nvPr>
            <p:ph type="body" idx="1"/>
          </p:nvPr>
        </p:nvSpPr>
        <p:spPr>
          <a:xfrm>
            <a:off x="533400" y="1757363"/>
            <a:ext cx="9615488" cy="4452937"/>
          </a:xfrm>
        </p:spPr>
        <p:txBody>
          <a:bodyPr/>
          <a:lstStyle/>
          <a:p>
            <a:pPr marL="266700" indent="-266700" defTabSz="914400" eaLnBrk="1" hangingPunct="1">
              <a:buFont typeface="Arial" charset="0"/>
              <a:buChar char="►"/>
              <a:defRPr/>
            </a:pPr>
            <a:r>
              <a:rPr lang="cs-CZ" dirty="0"/>
              <a:t>Sloučení</a:t>
            </a:r>
          </a:p>
          <a:p>
            <a:pPr marL="657225" lvl="1" indent="-266700" defTabSz="914400" eaLnBrk="1" hangingPunct="1">
              <a:defRPr/>
            </a:pPr>
            <a:r>
              <a:rPr lang="en-US" dirty="0"/>
              <a:t>J</a:t>
            </a:r>
            <a:r>
              <a:rPr lang="cs-CZ" dirty="0"/>
              <a:t>mění zanikající společnosti A přechází na existující nástupnickou společnost B</a:t>
            </a:r>
          </a:p>
          <a:p>
            <a:pPr marL="622300" lvl="1" indent="-176213" defTabSz="914400" eaLnBrk="1" hangingPunct="1">
              <a:buFont typeface="Arial" charset="0"/>
              <a:buChar char="−"/>
              <a:defRPr/>
            </a:pPr>
            <a:endParaRPr lang="cs-CZ" dirty="0"/>
          </a:p>
          <a:p>
            <a:pPr marL="266700" indent="-266700" defTabSz="914400" eaLnBrk="1" hangingPunct="1">
              <a:buFontTx/>
              <a:buNone/>
              <a:defRPr/>
            </a:pPr>
            <a:endParaRPr lang="en-US" sz="2000" dirty="0"/>
          </a:p>
          <a:p>
            <a:pPr marL="266700" indent="-266700" defTabSz="914400" eaLnBrk="1" hangingPunct="1">
              <a:buFontTx/>
              <a:buNone/>
              <a:defRPr/>
            </a:pPr>
            <a:endParaRPr lang="cs-CZ" sz="2100" dirty="0"/>
          </a:p>
          <a:p>
            <a:pPr marL="266700" indent="-266700" defTabSz="914400" eaLnBrk="1" hangingPunct="1">
              <a:buFont typeface="Arial" charset="0"/>
              <a:buChar char="►"/>
              <a:defRPr/>
            </a:pPr>
            <a:r>
              <a:rPr lang="cs-CZ" dirty="0"/>
              <a:t>Splynutí</a:t>
            </a:r>
          </a:p>
          <a:p>
            <a:pPr marL="657225" lvl="1" indent="-266700" defTabSz="914400" eaLnBrk="1" hangingPunct="1">
              <a:defRPr/>
            </a:pPr>
            <a:r>
              <a:rPr lang="en-US" dirty="0"/>
              <a:t>Z</a:t>
            </a:r>
            <a:r>
              <a:rPr lang="cs-CZ" dirty="0" err="1"/>
              <a:t>ánik</a:t>
            </a:r>
            <a:r>
              <a:rPr lang="cs-CZ" dirty="0"/>
              <a:t> dvou nebo více společností a přechod jejich jmění na nově   zakládanou nástupnickou společnost</a:t>
            </a:r>
          </a:p>
          <a:p>
            <a:pPr marL="266700" indent="-266700" defTabSz="914400" eaLnBrk="1" hangingPunct="1">
              <a:defRPr/>
            </a:pPr>
            <a:endParaRPr lang="cs-CZ" sz="2000" dirty="0"/>
          </a:p>
          <a:p>
            <a:pPr marL="266700" indent="-266700" defTabSz="914400" eaLnBrk="1" hangingPunct="1">
              <a:defRPr/>
            </a:pPr>
            <a:endParaRPr lang="en-US" sz="2000" dirty="0"/>
          </a:p>
        </p:txBody>
      </p:sp>
      <p:sp>
        <p:nvSpPr>
          <p:cNvPr id="60421" name="Text Box 4"/>
          <p:cNvSpPr txBox="1">
            <a:spLocks noChangeArrowheads="1"/>
          </p:cNvSpPr>
          <p:nvPr/>
        </p:nvSpPr>
        <p:spPr bwMode="auto">
          <a:xfrm>
            <a:off x="3140075" y="5591175"/>
            <a:ext cx="701675" cy="70643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en-US" sz="4100">
                <a:solidFill>
                  <a:srgbClr val="000000"/>
                </a:solidFill>
                <a:latin typeface="Times New Roman" pitchFamily="18" charset="0"/>
              </a:rPr>
              <a:t>+</a:t>
            </a:r>
          </a:p>
        </p:txBody>
      </p:sp>
      <p:sp>
        <p:nvSpPr>
          <p:cNvPr id="60422" name="Text Box 5"/>
          <p:cNvSpPr txBox="1">
            <a:spLocks noChangeArrowheads="1"/>
          </p:cNvSpPr>
          <p:nvPr/>
        </p:nvSpPr>
        <p:spPr bwMode="auto">
          <a:xfrm>
            <a:off x="6040438" y="5629275"/>
            <a:ext cx="766762" cy="70643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4100">
                <a:solidFill>
                  <a:schemeClr val="tx1"/>
                </a:solidFill>
                <a:latin typeface="Times New Roman" pitchFamily="18" charset="0"/>
              </a:rPr>
              <a:t> =</a:t>
            </a:r>
            <a:endParaRPr lang="en-US" sz="4100">
              <a:solidFill>
                <a:schemeClr val="tx1"/>
              </a:solidFill>
              <a:latin typeface="Times New Roman" pitchFamily="18" charset="0"/>
            </a:endParaRPr>
          </a:p>
        </p:txBody>
      </p:sp>
      <p:sp>
        <p:nvSpPr>
          <p:cNvPr id="212998" name="Text Box 6"/>
          <p:cNvSpPr txBox="1">
            <a:spLocks noChangeArrowheads="1"/>
          </p:cNvSpPr>
          <p:nvPr/>
        </p:nvSpPr>
        <p:spPr bwMode="auto">
          <a:xfrm>
            <a:off x="8489950" y="6632575"/>
            <a:ext cx="701675" cy="706438"/>
          </a:xfrm>
          <a:prstGeom prst="rect">
            <a:avLst/>
          </a:prstGeom>
          <a:noFill/>
          <a:ln w="12700">
            <a:noFill/>
            <a:miter lim="800000"/>
            <a:headEnd type="none" w="sm" len="sm"/>
            <a:tailEnd type="none" w="sm" len="sm"/>
          </a:ln>
          <a:effectLst>
            <a:outerShdw dist="35921" dir="2700000" algn="ctr" rotWithShape="0">
              <a:schemeClr val="bg2"/>
            </a:outerShdw>
          </a:effectLst>
        </p:spPr>
        <p:txBody>
          <a:bodyPr lIns="104306" tIns="52153" rIns="104306" bIns="52153">
            <a:spAutoFit/>
          </a:bodyPr>
          <a:lstStyle/>
          <a:p>
            <a:pPr defTabSz="1042988" eaLnBrk="0" hangingPunct="0">
              <a:spcBef>
                <a:spcPct val="50000"/>
              </a:spcBef>
              <a:defRPr/>
            </a:pPr>
            <a:r>
              <a:rPr lang="en-US" sz="4100">
                <a:solidFill>
                  <a:schemeClr val="tx1"/>
                </a:solidFill>
                <a:latin typeface="Times New Roman" pitchFamily="18" charset="0"/>
                <a:cs typeface="+mn-cs"/>
              </a:rPr>
              <a:t>+</a:t>
            </a:r>
          </a:p>
        </p:txBody>
      </p:sp>
      <p:sp>
        <p:nvSpPr>
          <p:cNvPr id="60424" name="Text Box 7"/>
          <p:cNvSpPr txBox="1">
            <a:spLocks noChangeArrowheads="1"/>
          </p:cNvSpPr>
          <p:nvPr/>
        </p:nvSpPr>
        <p:spPr bwMode="auto">
          <a:xfrm>
            <a:off x="1443038" y="5583238"/>
            <a:ext cx="1062037" cy="720725"/>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A</a:t>
            </a:r>
            <a:endParaRPr lang="en-US" sz="4100">
              <a:latin typeface="Times New Roman" pitchFamily="18" charset="0"/>
            </a:endParaRPr>
          </a:p>
        </p:txBody>
      </p:sp>
      <p:sp>
        <p:nvSpPr>
          <p:cNvPr id="60425" name="Text Box 8"/>
          <p:cNvSpPr txBox="1">
            <a:spLocks noChangeArrowheads="1"/>
          </p:cNvSpPr>
          <p:nvPr/>
        </p:nvSpPr>
        <p:spPr bwMode="auto">
          <a:xfrm>
            <a:off x="4375150" y="5554663"/>
            <a:ext cx="1062038" cy="722312"/>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B</a:t>
            </a:r>
            <a:endParaRPr lang="en-US" sz="4100">
              <a:latin typeface="Times New Roman" pitchFamily="18" charset="0"/>
            </a:endParaRPr>
          </a:p>
        </p:txBody>
      </p:sp>
      <p:sp>
        <p:nvSpPr>
          <p:cNvPr id="60426" name="Text Box 9"/>
          <p:cNvSpPr txBox="1">
            <a:spLocks noChangeArrowheads="1"/>
          </p:cNvSpPr>
          <p:nvPr/>
        </p:nvSpPr>
        <p:spPr bwMode="auto">
          <a:xfrm>
            <a:off x="7056438" y="5526088"/>
            <a:ext cx="1062037" cy="720725"/>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C</a:t>
            </a:r>
            <a:endParaRPr lang="en-US" sz="4100">
              <a:latin typeface="Times New Roman" pitchFamily="18" charset="0"/>
            </a:endParaRPr>
          </a:p>
        </p:txBody>
      </p:sp>
      <p:grpSp>
        <p:nvGrpSpPr>
          <p:cNvPr id="60427" name="Group 10"/>
          <p:cNvGrpSpPr>
            <a:grpSpLocks/>
          </p:cNvGrpSpPr>
          <p:nvPr/>
        </p:nvGrpSpPr>
        <p:grpSpPr bwMode="auto">
          <a:xfrm>
            <a:off x="1579563" y="2663825"/>
            <a:ext cx="6551612" cy="1038225"/>
            <a:chOff x="827" y="1634"/>
            <a:chExt cx="3529" cy="593"/>
          </a:xfrm>
        </p:grpSpPr>
        <p:sp>
          <p:nvSpPr>
            <p:cNvPr id="60428" name="Text Box 11"/>
            <p:cNvSpPr txBox="1">
              <a:spLocks noChangeArrowheads="1"/>
            </p:cNvSpPr>
            <p:nvPr/>
          </p:nvSpPr>
          <p:spPr bwMode="auto">
            <a:xfrm>
              <a:off x="827" y="1815"/>
              <a:ext cx="572" cy="412"/>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A</a:t>
              </a:r>
              <a:endParaRPr lang="en-US" sz="4100">
                <a:latin typeface="Times New Roman" pitchFamily="18" charset="0"/>
              </a:endParaRPr>
            </a:p>
          </p:txBody>
        </p:sp>
        <p:sp>
          <p:nvSpPr>
            <p:cNvPr id="60429" name="Line 12"/>
            <p:cNvSpPr>
              <a:spLocks noChangeShapeType="1"/>
            </p:cNvSpPr>
            <p:nvPr/>
          </p:nvSpPr>
          <p:spPr bwMode="auto">
            <a:xfrm>
              <a:off x="1641" y="2029"/>
              <a:ext cx="516" cy="0"/>
            </a:xfrm>
            <a:prstGeom prst="line">
              <a:avLst/>
            </a:prstGeom>
            <a:noFill/>
            <a:ln w="19050">
              <a:solidFill>
                <a:srgbClr val="000000"/>
              </a:solidFill>
              <a:round/>
              <a:headEnd type="none" w="sm" len="sm"/>
              <a:tailEnd type="triangle" w="lg" len="med"/>
            </a:ln>
          </p:spPr>
          <p:txBody>
            <a:bodyPr/>
            <a:lstStyle/>
            <a:p>
              <a:endParaRPr lang="cs-CZ"/>
            </a:p>
          </p:txBody>
        </p:sp>
        <p:sp>
          <p:nvSpPr>
            <p:cNvPr id="60430" name="Text Box 13"/>
            <p:cNvSpPr txBox="1">
              <a:spLocks noChangeArrowheads="1"/>
            </p:cNvSpPr>
            <p:nvPr/>
          </p:nvSpPr>
          <p:spPr bwMode="auto">
            <a:xfrm>
              <a:off x="3283" y="1788"/>
              <a:ext cx="413" cy="404"/>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4100">
                  <a:solidFill>
                    <a:schemeClr val="tx1"/>
                  </a:solidFill>
                  <a:latin typeface="Times New Roman" pitchFamily="18" charset="0"/>
                </a:rPr>
                <a:t>=</a:t>
              </a:r>
              <a:endParaRPr lang="en-US" sz="4100">
                <a:solidFill>
                  <a:schemeClr val="tx1"/>
                </a:solidFill>
                <a:latin typeface="Times New Roman" pitchFamily="18" charset="0"/>
              </a:endParaRPr>
            </a:p>
          </p:txBody>
        </p:sp>
        <p:sp>
          <p:nvSpPr>
            <p:cNvPr id="60431" name="Text Box 14"/>
            <p:cNvSpPr txBox="1">
              <a:spLocks noChangeArrowheads="1"/>
            </p:cNvSpPr>
            <p:nvPr/>
          </p:nvSpPr>
          <p:spPr bwMode="auto">
            <a:xfrm>
              <a:off x="2366" y="1815"/>
              <a:ext cx="572" cy="412"/>
            </a:xfrm>
            <a:prstGeom prst="rect">
              <a:avLst/>
            </a:prstGeom>
            <a:noFill/>
            <a:ln w="12700">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B</a:t>
              </a:r>
              <a:endParaRPr lang="en-US" sz="4100">
                <a:latin typeface="Times New Roman" pitchFamily="18" charset="0"/>
              </a:endParaRPr>
            </a:p>
          </p:txBody>
        </p:sp>
        <p:sp>
          <p:nvSpPr>
            <p:cNvPr id="60432" name="Text Box 15"/>
            <p:cNvSpPr txBox="1">
              <a:spLocks noChangeArrowheads="1"/>
            </p:cNvSpPr>
            <p:nvPr/>
          </p:nvSpPr>
          <p:spPr bwMode="auto">
            <a:xfrm>
              <a:off x="3784" y="1807"/>
              <a:ext cx="572" cy="412"/>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r>
                <a:rPr lang="cs-CZ" sz="4100">
                  <a:latin typeface="Times New Roman" pitchFamily="18" charset="0"/>
                </a:rPr>
                <a:t>B</a:t>
              </a:r>
              <a:endParaRPr lang="en-US" sz="4100">
                <a:latin typeface="Times New Roman" pitchFamily="18" charset="0"/>
              </a:endParaRPr>
            </a:p>
          </p:txBody>
        </p:sp>
        <p:sp>
          <p:nvSpPr>
            <p:cNvPr id="60433" name="Text Box 16"/>
            <p:cNvSpPr txBox="1">
              <a:spLocks noChangeArrowheads="1"/>
            </p:cNvSpPr>
            <p:nvPr/>
          </p:nvSpPr>
          <p:spPr bwMode="auto">
            <a:xfrm>
              <a:off x="1683" y="1634"/>
              <a:ext cx="378" cy="404"/>
            </a:xfrm>
            <a:prstGeom prst="rect">
              <a:avLst/>
            </a:prstGeom>
            <a:noFill/>
            <a:ln w="12700">
              <a:no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en-US" sz="4100">
                  <a:solidFill>
                    <a:srgbClr val="000000"/>
                  </a:solidFill>
                  <a:latin typeface="Times New Roman" pitchFamily="18" charset="0"/>
                </a:rPr>
                <a:t>+</a:t>
              </a:r>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noFill/>
        </p:spPr>
        <p:txBody>
          <a:bodyPr/>
          <a:lstStyle/>
          <a:p>
            <a:pPr defTabSz="995363"/>
            <a:fld id="{8D18EB87-660D-4DBA-9684-9C919E3931F3}" type="datetime1">
              <a:rPr lang="de-DE"/>
              <a:pPr defTabSz="995363"/>
              <a:t>18.04.2012</a:t>
            </a:fld>
            <a:endParaRPr lang="de-DE"/>
          </a:p>
        </p:txBody>
      </p:sp>
      <p:sp>
        <p:nvSpPr>
          <p:cNvPr id="33794" name="Footer Placeholder 4"/>
          <p:cNvSpPr>
            <a:spLocks noGrp="1"/>
          </p:cNvSpPr>
          <p:nvPr>
            <p:ph type="ftr" sz="quarter" idx="11"/>
          </p:nvPr>
        </p:nvSpPr>
        <p:spPr>
          <a:noFill/>
        </p:spPr>
        <p:txBody>
          <a:bodyPr/>
          <a:lstStyle/>
          <a:p>
            <a:pPr defTabSz="995363"/>
            <a:r>
              <a:rPr lang="de-DE"/>
              <a:t>Ernst &amp; Young</a:t>
            </a:r>
          </a:p>
        </p:txBody>
      </p:sp>
      <p:sp>
        <p:nvSpPr>
          <p:cNvPr id="33795" name="Rectangle 2"/>
          <p:cNvSpPr>
            <a:spLocks noGrp="1" noChangeArrowheads="1"/>
          </p:cNvSpPr>
          <p:nvPr>
            <p:ph type="title"/>
          </p:nvPr>
        </p:nvSpPr>
        <p:spPr/>
        <p:txBody>
          <a:bodyPr/>
          <a:lstStyle/>
          <a:p>
            <a:pPr eaLnBrk="1" hangingPunct="1"/>
            <a:r>
              <a:rPr lang="cs-CZ" sz="2900" smtClean="0"/>
              <a:t>Zákony</a:t>
            </a:r>
            <a:endParaRPr lang="en-US" sz="2900" smtClean="0"/>
          </a:p>
        </p:txBody>
      </p:sp>
      <p:sp>
        <p:nvSpPr>
          <p:cNvPr id="33796" name="Rectangle 3"/>
          <p:cNvSpPr>
            <a:spLocks noGrp="1" noChangeArrowheads="1"/>
          </p:cNvSpPr>
          <p:nvPr>
            <p:ph type="body" idx="1"/>
          </p:nvPr>
        </p:nvSpPr>
        <p:spPr>
          <a:xfrm>
            <a:off x="457200" y="1928813"/>
            <a:ext cx="9631363" cy="4575175"/>
          </a:xfrm>
        </p:spPr>
        <p:txBody>
          <a:bodyPr/>
          <a:lstStyle/>
          <a:p>
            <a:pPr eaLnBrk="1" hangingPunct="1">
              <a:lnSpc>
                <a:spcPct val="90000"/>
              </a:lnSpc>
            </a:pPr>
            <a:r>
              <a:rPr lang="cs-CZ" smtClean="0"/>
              <a:t>ObZ – Zákon č. 513</a:t>
            </a:r>
            <a:r>
              <a:rPr lang="en-US" smtClean="0"/>
              <a:t>/1991 Sb., </a:t>
            </a:r>
            <a:r>
              <a:rPr lang="cs-CZ" smtClean="0"/>
              <a:t>obchodní zákoník</a:t>
            </a:r>
          </a:p>
          <a:p>
            <a:pPr eaLnBrk="1" hangingPunct="1">
              <a:lnSpc>
                <a:spcPct val="90000"/>
              </a:lnSpc>
            </a:pPr>
            <a:r>
              <a:rPr lang="cs-CZ" smtClean="0"/>
              <a:t>ZoP – Zákon č. 125/2008 Sb., o přeměnách</a:t>
            </a:r>
          </a:p>
          <a:p>
            <a:pPr eaLnBrk="1" hangingPunct="1">
              <a:lnSpc>
                <a:spcPct val="90000"/>
              </a:lnSpc>
            </a:pPr>
            <a:r>
              <a:rPr lang="cs-CZ" smtClean="0"/>
              <a:t>ZoES – Zákon č. 627/2004 Sb., o evropské společnosti</a:t>
            </a:r>
          </a:p>
          <a:p>
            <a:pPr eaLnBrk="1" hangingPunct="1">
              <a:lnSpc>
                <a:spcPct val="90000"/>
              </a:lnSpc>
            </a:pPr>
            <a:r>
              <a:rPr lang="cs-CZ" smtClean="0"/>
              <a:t>ZDP – Zákon č. 586</a:t>
            </a:r>
            <a:r>
              <a:rPr lang="en-US" smtClean="0"/>
              <a:t>/</a:t>
            </a:r>
            <a:r>
              <a:rPr lang="cs-CZ" smtClean="0"/>
              <a:t>1992 Sb., o daních z příjmů</a:t>
            </a:r>
          </a:p>
          <a:p>
            <a:pPr eaLnBrk="1" hangingPunct="1">
              <a:lnSpc>
                <a:spcPct val="90000"/>
              </a:lnSpc>
            </a:pPr>
            <a:r>
              <a:rPr lang="cs-CZ" smtClean="0"/>
              <a:t>ZoÚ – Zákon č. 563</a:t>
            </a:r>
            <a:r>
              <a:rPr lang="en-US" smtClean="0"/>
              <a:t>/</a:t>
            </a:r>
            <a:r>
              <a:rPr lang="cs-CZ" smtClean="0"/>
              <a:t>1992 Sb., o účetnictví</a:t>
            </a:r>
          </a:p>
          <a:p>
            <a:pPr eaLnBrk="1" hangingPunct="1">
              <a:lnSpc>
                <a:spcPct val="90000"/>
              </a:lnSpc>
            </a:pPr>
            <a:r>
              <a:rPr lang="cs-CZ" smtClean="0"/>
              <a:t>Vyhláška – Vyhláška č. 500</a:t>
            </a:r>
            <a:r>
              <a:rPr lang="en-US" smtClean="0"/>
              <a:t>/</a:t>
            </a:r>
            <a:r>
              <a:rPr lang="cs-CZ" smtClean="0"/>
              <a:t>2002 Sb., kterou se provádí některá ustanovení ZoÚ</a:t>
            </a:r>
          </a:p>
          <a:p>
            <a:pPr eaLnBrk="1" hangingPunct="1">
              <a:lnSpc>
                <a:spcPct val="90000"/>
              </a:lnSpc>
            </a:pPr>
            <a:r>
              <a:rPr lang="cs-CZ" smtClean="0"/>
              <a:t>ČÚS – České účetní standardy pro podnikatele </a:t>
            </a:r>
          </a:p>
          <a:p>
            <a:pPr eaLnBrk="1" hangingPunct="1">
              <a:lnSpc>
                <a:spcPct val="90000"/>
              </a:lnSpc>
            </a:pPr>
            <a:r>
              <a:rPr lang="cs-CZ" smtClean="0"/>
              <a:t>ZDPH – Zákon č. 235/2004 Sb., o dani z přidané hodnoty</a:t>
            </a:r>
          </a:p>
          <a:p>
            <a:pPr eaLnBrk="1" hangingPunct="1">
              <a:lnSpc>
                <a:spcPct val="90000"/>
              </a:lnSpc>
            </a:pPr>
            <a:r>
              <a:rPr lang="cs-CZ" smtClean="0"/>
              <a:t>DŘ – Zákon č. 280/2009 Sb., daňový řád</a:t>
            </a:r>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Date Placeholder 3"/>
          <p:cNvSpPr>
            <a:spLocks noGrp="1"/>
          </p:cNvSpPr>
          <p:nvPr>
            <p:ph type="dt" sz="quarter" idx="10"/>
          </p:nvPr>
        </p:nvSpPr>
        <p:spPr>
          <a:noFill/>
        </p:spPr>
        <p:txBody>
          <a:bodyPr/>
          <a:lstStyle/>
          <a:p>
            <a:pPr defTabSz="995363"/>
            <a:fld id="{E8A7E0FF-6663-4D47-B0C1-22FCB22D4884}" type="datetime1">
              <a:rPr lang="de-DE"/>
              <a:pPr defTabSz="995363"/>
              <a:t>18.04.2012</a:t>
            </a:fld>
            <a:endParaRPr lang="de-DE"/>
          </a:p>
        </p:txBody>
      </p:sp>
      <p:sp>
        <p:nvSpPr>
          <p:cNvPr id="61442" name="Footer Placeholder 4"/>
          <p:cNvSpPr>
            <a:spLocks noGrp="1"/>
          </p:cNvSpPr>
          <p:nvPr>
            <p:ph type="ftr" sz="quarter" idx="11"/>
          </p:nvPr>
        </p:nvSpPr>
        <p:spPr>
          <a:noFill/>
        </p:spPr>
        <p:txBody>
          <a:bodyPr/>
          <a:lstStyle/>
          <a:p>
            <a:pPr defTabSz="995363"/>
            <a:r>
              <a:rPr lang="de-DE"/>
              <a:t>Ernst &amp; Young</a:t>
            </a:r>
          </a:p>
        </p:txBody>
      </p:sp>
      <p:sp>
        <p:nvSpPr>
          <p:cNvPr id="61443" name="Line 2"/>
          <p:cNvSpPr>
            <a:spLocks noChangeShapeType="1"/>
          </p:cNvSpPr>
          <p:nvPr/>
        </p:nvSpPr>
        <p:spPr bwMode="auto">
          <a:xfrm flipV="1">
            <a:off x="1076325" y="4603750"/>
            <a:ext cx="0" cy="588963"/>
          </a:xfrm>
          <a:prstGeom prst="line">
            <a:avLst/>
          </a:prstGeom>
          <a:noFill/>
          <a:ln w="12700">
            <a:solidFill>
              <a:srgbClr val="000000"/>
            </a:solidFill>
            <a:round/>
            <a:headEnd/>
            <a:tailEnd/>
          </a:ln>
        </p:spPr>
        <p:txBody>
          <a:bodyPr/>
          <a:lstStyle/>
          <a:p>
            <a:endParaRPr lang="cs-CZ"/>
          </a:p>
        </p:txBody>
      </p:sp>
      <p:sp>
        <p:nvSpPr>
          <p:cNvPr id="61444" name="Line 3"/>
          <p:cNvSpPr>
            <a:spLocks noChangeShapeType="1"/>
          </p:cNvSpPr>
          <p:nvPr/>
        </p:nvSpPr>
        <p:spPr bwMode="auto">
          <a:xfrm>
            <a:off x="2252663" y="4627563"/>
            <a:ext cx="0" cy="1106487"/>
          </a:xfrm>
          <a:prstGeom prst="line">
            <a:avLst/>
          </a:prstGeom>
          <a:noFill/>
          <a:ln w="12700">
            <a:solidFill>
              <a:srgbClr val="000000"/>
            </a:solidFill>
            <a:round/>
            <a:headEnd/>
            <a:tailEnd/>
          </a:ln>
        </p:spPr>
        <p:txBody>
          <a:bodyPr/>
          <a:lstStyle/>
          <a:p>
            <a:endParaRPr lang="cs-CZ"/>
          </a:p>
        </p:txBody>
      </p:sp>
      <p:sp>
        <p:nvSpPr>
          <p:cNvPr id="61445" name="Text Box 4"/>
          <p:cNvSpPr txBox="1">
            <a:spLocks noChangeArrowheads="1"/>
          </p:cNvSpPr>
          <p:nvPr/>
        </p:nvSpPr>
        <p:spPr bwMode="auto">
          <a:xfrm>
            <a:off x="1895475" y="3868738"/>
            <a:ext cx="784225" cy="742950"/>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B</a:t>
            </a:r>
            <a:endParaRPr lang="en-US" sz="4100">
              <a:latin typeface="Times New Roman" pitchFamily="18" charset="0"/>
            </a:endParaRPr>
          </a:p>
        </p:txBody>
      </p:sp>
      <p:sp>
        <p:nvSpPr>
          <p:cNvPr id="61446" name="Rectangle 5"/>
          <p:cNvSpPr>
            <a:spLocks noGrp="1" noChangeArrowheads="1"/>
          </p:cNvSpPr>
          <p:nvPr>
            <p:ph type="title"/>
          </p:nvPr>
        </p:nvSpPr>
        <p:spPr/>
        <p:txBody>
          <a:bodyPr/>
          <a:lstStyle/>
          <a:p>
            <a:pPr eaLnBrk="1" hangingPunct="1"/>
            <a:r>
              <a:rPr lang="cs-CZ" smtClean="0"/>
              <a:t>Převod jmění na společníka</a:t>
            </a:r>
            <a:r>
              <a:rPr lang="cs-CZ" sz="2900" smtClean="0"/>
              <a:t> </a:t>
            </a:r>
            <a:endParaRPr lang="en-US" sz="2900" smtClean="0"/>
          </a:p>
        </p:txBody>
      </p:sp>
      <p:sp>
        <p:nvSpPr>
          <p:cNvPr id="61447" name="Rectangle 6"/>
          <p:cNvSpPr>
            <a:spLocks noGrp="1" noChangeArrowheads="1"/>
          </p:cNvSpPr>
          <p:nvPr>
            <p:ph type="body" idx="1"/>
          </p:nvPr>
        </p:nvSpPr>
        <p:spPr>
          <a:xfrm>
            <a:off x="588963" y="1617663"/>
            <a:ext cx="9358312" cy="4551362"/>
          </a:xfrm>
        </p:spPr>
        <p:txBody>
          <a:bodyPr/>
          <a:lstStyle/>
          <a:p>
            <a:pPr marL="266700" indent="-266700" defTabSz="914400" eaLnBrk="1" hangingPunct="1">
              <a:buFont typeface="Arial" charset="0"/>
              <a:buChar char="►"/>
            </a:pPr>
            <a:r>
              <a:rPr lang="cs-CZ" smtClean="0"/>
              <a:t>Zrušení společnosti bez likvidace a převodu jmění na jednoho jejího společníka se sídlem v ČR (společnost A)</a:t>
            </a:r>
          </a:p>
          <a:p>
            <a:pPr marL="657225" lvl="1" indent="-266700" defTabSz="914400" eaLnBrk="1" hangingPunct="1"/>
            <a:r>
              <a:rPr lang="cs-CZ" smtClean="0"/>
              <a:t>Podmínky dle právních forem (u SRO a AS = 90% společník)</a:t>
            </a:r>
          </a:p>
          <a:p>
            <a:pPr marL="657225" lvl="1" indent="-266700" defTabSz="914400" eaLnBrk="1" hangingPunct="1"/>
            <a:r>
              <a:rPr lang="cs-CZ" smtClean="0"/>
              <a:t>Vytěsnění („squeeze-out“) ostatních společníků</a:t>
            </a:r>
          </a:p>
          <a:p>
            <a:pPr marL="266700" indent="-266700" defTabSz="914400" eaLnBrk="1" hangingPunct="1">
              <a:buFont typeface="Arial" charset="0"/>
              <a:buChar char="►"/>
            </a:pPr>
            <a:r>
              <a:rPr lang="cs-CZ" smtClean="0"/>
              <a:t>Společnosti B,C nenabývají podíl na A</a:t>
            </a:r>
            <a:endParaRPr lang="en-US" smtClean="0"/>
          </a:p>
        </p:txBody>
      </p:sp>
      <p:sp>
        <p:nvSpPr>
          <p:cNvPr id="214023" name="Text Box 7"/>
          <p:cNvSpPr txBox="1">
            <a:spLocks noChangeArrowheads="1"/>
          </p:cNvSpPr>
          <p:nvPr/>
        </p:nvSpPr>
        <p:spPr bwMode="auto">
          <a:xfrm>
            <a:off x="2889250" y="3897313"/>
            <a:ext cx="860425" cy="708025"/>
          </a:xfrm>
          <a:prstGeom prst="rect">
            <a:avLst/>
          </a:prstGeom>
          <a:noFill/>
          <a:ln w="12700">
            <a:noFill/>
            <a:miter lim="800000"/>
            <a:headEnd type="none" w="sm" len="sm"/>
            <a:tailEnd type="none" w="sm" len="sm"/>
          </a:ln>
          <a:effectLst>
            <a:outerShdw dist="35921" dir="2700000" algn="ctr" rotWithShape="0">
              <a:schemeClr val="bg2"/>
            </a:outerShdw>
          </a:effectLst>
        </p:spPr>
        <p:txBody>
          <a:bodyPr lIns="104306" tIns="52153" rIns="104306" bIns="52153">
            <a:spAutoFit/>
          </a:bodyPr>
          <a:lstStyle/>
          <a:p>
            <a:pPr defTabSz="1042988" eaLnBrk="0" hangingPunct="0">
              <a:spcBef>
                <a:spcPct val="50000"/>
              </a:spcBef>
              <a:defRPr/>
            </a:pPr>
            <a:endParaRPr lang="cs-CZ" sz="4100">
              <a:solidFill>
                <a:schemeClr val="tx1"/>
              </a:solidFill>
              <a:latin typeface="Times New Roman" pitchFamily="18" charset="0"/>
              <a:cs typeface="+mn-cs"/>
            </a:endParaRPr>
          </a:p>
        </p:txBody>
      </p:sp>
      <p:sp>
        <p:nvSpPr>
          <p:cNvPr id="61449" name="Text Box 8"/>
          <p:cNvSpPr txBox="1">
            <a:spLocks noChangeArrowheads="1"/>
          </p:cNvSpPr>
          <p:nvPr/>
        </p:nvSpPr>
        <p:spPr bwMode="auto">
          <a:xfrm>
            <a:off x="1614488" y="5761038"/>
            <a:ext cx="1325562" cy="742950"/>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 XY</a:t>
            </a:r>
            <a:endParaRPr lang="en-US" sz="4100">
              <a:latin typeface="Times New Roman" pitchFamily="18" charset="0"/>
            </a:endParaRPr>
          </a:p>
        </p:txBody>
      </p:sp>
      <p:sp>
        <p:nvSpPr>
          <p:cNvPr id="61450" name="Arc 9"/>
          <p:cNvSpPr>
            <a:spLocks/>
          </p:cNvSpPr>
          <p:nvPr/>
        </p:nvSpPr>
        <p:spPr bwMode="auto">
          <a:xfrm flipH="1" flipV="1">
            <a:off x="622300" y="4664075"/>
            <a:ext cx="957263" cy="1325563"/>
          </a:xfrm>
          <a:custGeom>
            <a:avLst/>
            <a:gdLst>
              <a:gd name="T0" fmla="*/ 0 w 21600"/>
              <a:gd name="T1" fmla="*/ 0 h 21600"/>
              <a:gd name="T2" fmla="*/ 957263 w 21600"/>
              <a:gd name="T3" fmla="*/ 1325563 h 21600"/>
              <a:gd name="T4" fmla="*/ 0 w 21600"/>
              <a:gd name="T5" fmla="*/ 1325563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bg2"/>
            </a:solidFill>
            <a:prstDash val="dashDot"/>
            <a:round/>
            <a:headEnd type="none" w="sm" len="sm"/>
            <a:tailEnd type="stealth" w="lg" len="med"/>
          </a:ln>
        </p:spPr>
        <p:txBody>
          <a:bodyPr wrap="none" anchor="ctr"/>
          <a:lstStyle/>
          <a:p>
            <a:endParaRPr lang="cs-CZ"/>
          </a:p>
        </p:txBody>
      </p:sp>
      <p:sp>
        <p:nvSpPr>
          <p:cNvPr id="61451" name="Text Box 10"/>
          <p:cNvSpPr txBox="1">
            <a:spLocks noChangeArrowheads="1"/>
          </p:cNvSpPr>
          <p:nvPr/>
        </p:nvSpPr>
        <p:spPr bwMode="auto">
          <a:xfrm>
            <a:off x="6265863" y="4049713"/>
            <a:ext cx="1209675" cy="1125537"/>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A</a:t>
            </a:r>
          </a:p>
          <a:p>
            <a:pPr algn="ctr" defTabSz="1042988" eaLnBrk="0" hangingPunct="0">
              <a:spcBef>
                <a:spcPct val="50000"/>
              </a:spcBef>
            </a:pPr>
            <a:r>
              <a:rPr lang="cs-CZ" sz="1800">
                <a:latin typeface="Times New Roman" pitchFamily="18" charset="0"/>
              </a:rPr>
              <a:t>(XY)</a:t>
            </a:r>
            <a:endParaRPr lang="en-US" sz="1800">
              <a:latin typeface="Times New Roman" pitchFamily="18" charset="0"/>
            </a:endParaRPr>
          </a:p>
        </p:txBody>
      </p:sp>
      <p:sp>
        <p:nvSpPr>
          <p:cNvPr id="61452" name="AutoShape 11"/>
          <p:cNvSpPr>
            <a:spLocks noChangeArrowheads="1"/>
          </p:cNvSpPr>
          <p:nvPr/>
        </p:nvSpPr>
        <p:spPr bwMode="auto">
          <a:xfrm>
            <a:off x="4740275" y="4559300"/>
            <a:ext cx="1022350" cy="404813"/>
          </a:xfrm>
          <a:prstGeom prst="rightArrow">
            <a:avLst>
              <a:gd name="adj1" fmla="val 50000"/>
              <a:gd name="adj2" fmla="val 63137"/>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cxnSp>
        <p:nvCxnSpPr>
          <p:cNvPr id="61453" name="AutoShape 12"/>
          <p:cNvCxnSpPr>
            <a:cxnSpLocks noChangeShapeType="1"/>
          </p:cNvCxnSpPr>
          <p:nvPr/>
        </p:nvCxnSpPr>
        <p:spPr bwMode="auto">
          <a:xfrm>
            <a:off x="2339975" y="4195763"/>
            <a:ext cx="1588" cy="1587"/>
          </a:xfrm>
          <a:prstGeom prst="straightConnector1">
            <a:avLst/>
          </a:prstGeom>
          <a:noFill/>
          <a:ln w="12700">
            <a:solidFill>
              <a:srgbClr val="000000"/>
            </a:solidFill>
            <a:round/>
            <a:headEnd/>
            <a:tailEnd/>
          </a:ln>
        </p:spPr>
      </p:cxnSp>
      <p:cxnSp>
        <p:nvCxnSpPr>
          <p:cNvPr id="61454" name="AutoShape 13"/>
          <p:cNvCxnSpPr>
            <a:cxnSpLocks noChangeShapeType="1"/>
            <a:stCxn id="61447" idx="1"/>
            <a:endCxn id="61447" idx="1"/>
          </p:cNvCxnSpPr>
          <p:nvPr/>
        </p:nvCxnSpPr>
        <p:spPr bwMode="auto">
          <a:xfrm>
            <a:off x="450850" y="3675063"/>
            <a:ext cx="0" cy="0"/>
          </a:xfrm>
          <a:prstGeom prst="straightConnector1">
            <a:avLst/>
          </a:prstGeom>
          <a:noFill/>
          <a:ln w="12700">
            <a:solidFill>
              <a:srgbClr val="000000"/>
            </a:solidFill>
            <a:round/>
            <a:headEnd/>
            <a:tailEnd/>
          </a:ln>
        </p:spPr>
      </p:cxnSp>
      <p:sp>
        <p:nvSpPr>
          <p:cNvPr id="61455" name="Line 14"/>
          <p:cNvSpPr>
            <a:spLocks noChangeShapeType="1"/>
          </p:cNvSpPr>
          <p:nvPr/>
        </p:nvSpPr>
        <p:spPr bwMode="auto">
          <a:xfrm>
            <a:off x="1076325" y="5230813"/>
            <a:ext cx="2316163" cy="0"/>
          </a:xfrm>
          <a:prstGeom prst="line">
            <a:avLst/>
          </a:prstGeom>
          <a:noFill/>
          <a:ln w="12700">
            <a:solidFill>
              <a:srgbClr val="000000"/>
            </a:solidFill>
            <a:round/>
            <a:headEnd/>
            <a:tailEnd/>
          </a:ln>
        </p:spPr>
        <p:txBody>
          <a:bodyPr/>
          <a:lstStyle/>
          <a:p>
            <a:endParaRPr lang="cs-CZ"/>
          </a:p>
        </p:txBody>
      </p:sp>
      <p:sp>
        <p:nvSpPr>
          <p:cNvPr id="61456" name="Line 15"/>
          <p:cNvSpPr>
            <a:spLocks noChangeShapeType="1"/>
          </p:cNvSpPr>
          <p:nvPr/>
        </p:nvSpPr>
        <p:spPr bwMode="auto">
          <a:xfrm flipV="1">
            <a:off x="3411538" y="4637088"/>
            <a:ext cx="0" cy="574675"/>
          </a:xfrm>
          <a:prstGeom prst="line">
            <a:avLst/>
          </a:prstGeom>
          <a:noFill/>
          <a:ln w="12700">
            <a:solidFill>
              <a:srgbClr val="000000"/>
            </a:solidFill>
            <a:round/>
            <a:headEnd/>
            <a:tailEnd/>
          </a:ln>
        </p:spPr>
        <p:txBody>
          <a:bodyPr/>
          <a:lstStyle/>
          <a:p>
            <a:endParaRPr lang="cs-CZ"/>
          </a:p>
        </p:txBody>
      </p:sp>
      <p:sp>
        <p:nvSpPr>
          <p:cNvPr id="61457" name="Text Box 16"/>
          <p:cNvSpPr txBox="1">
            <a:spLocks noChangeArrowheads="1"/>
          </p:cNvSpPr>
          <p:nvPr/>
        </p:nvSpPr>
        <p:spPr bwMode="auto">
          <a:xfrm>
            <a:off x="700088" y="3868738"/>
            <a:ext cx="800100" cy="742950"/>
          </a:xfrm>
          <a:prstGeom prst="rect">
            <a:avLst/>
          </a:prstGeom>
          <a:noFill/>
          <a:ln w="12700">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A</a:t>
            </a:r>
            <a:endParaRPr lang="en-US" sz="4100">
              <a:latin typeface="Times New Roman" pitchFamily="18" charset="0"/>
            </a:endParaRPr>
          </a:p>
        </p:txBody>
      </p:sp>
      <p:sp>
        <p:nvSpPr>
          <p:cNvPr id="61458" name="Text Box 17"/>
          <p:cNvSpPr txBox="1">
            <a:spLocks noChangeArrowheads="1"/>
          </p:cNvSpPr>
          <p:nvPr/>
        </p:nvSpPr>
        <p:spPr bwMode="auto">
          <a:xfrm>
            <a:off x="3060700" y="3870325"/>
            <a:ext cx="750888" cy="742950"/>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C</a:t>
            </a:r>
            <a:endParaRPr lang="en-US" sz="4100">
              <a:latin typeface="Times New Roman" pitchFamily="18" charset="0"/>
            </a:endParaRPr>
          </a:p>
        </p:txBody>
      </p:sp>
      <p:sp>
        <p:nvSpPr>
          <p:cNvPr id="61459" name="Line 18"/>
          <p:cNvSpPr>
            <a:spLocks noChangeShapeType="1"/>
          </p:cNvSpPr>
          <p:nvPr/>
        </p:nvSpPr>
        <p:spPr bwMode="auto">
          <a:xfrm flipV="1">
            <a:off x="1570038" y="5735638"/>
            <a:ext cx="1322387" cy="714375"/>
          </a:xfrm>
          <a:prstGeom prst="line">
            <a:avLst/>
          </a:prstGeom>
          <a:noFill/>
          <a:ln w="12700">
            <a:solidFill>
              <a:schemeClr val="bg2"/>
            </a:solidFill>
            <a:round/>
            <a:headEnd/>
            <a:tailEnd/>
          </a:ln>
        </p:spPr>
        <p:txBody>
          <a:bodyPr/>
          <a:lstStyle/>
          <a:p>
            <a:endParaRPr lang="cs-CZ"/>
          </a:p>
        </p:txBody>
      </p:sp>
      <p:sp>
        <p:nvSpPr>
          <p:cNvPr id="61460" name="Line 19"/>
          <p:cNvSpPr>
            <a:spLocks noChangeShapeType="1"/>
          </p:cNvSpPr>
          <p:nvPr/>
        </p:nvSpPr>
        <p:spPr bwMode="auto">
          <a:xfrm>
            <a:off x="1589088" y="5754688"/>
            <a:ext cx="1322387" cy="741362"/>
          </a:xfrm>
          <a:prstGeom prst="line">
            <a:avLst/>
          </a:prstGeom>
          <a:noFill/>
          <a:ln w="12700">
            <a:solidFill>
              <a:schemeClr val="bg2"/>
            </a:solidFill>
            <a:round/>
            <a:headEnd/>
            <a:tailEnd/>
          </a:ln>
        </p:spPr>
        <p:txBody>
          <a:bodyPr/>
          <a:lstStyle/>
          <a:p>
            <a:endParaRPr lang="cs-CZ"/>
          </a:p>
        </p:txBody>
      </p:sp>
      <p:sp>
        <p:nvSpPr>
          <p:cNvPr id="61461" name="Text Box 20"/>
          <p:cNvSpPr txBox="1">
            <a:spLocks noChangeArrowheads="1"/>
          </p:cNvSpPr>
          <p:nvPr/>
        </p:nvSpPr>
        <p:spPr bwMode="auto">
          <a:xfrm>
            <a:off x="7969250" y="4232275"/>
            <a:ext cx="784225" cy="742950"/>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B</a:t>
            </a:r>
            <a:endParaRPr lang="en-US" sz="4100">
              <a:latin typeface="Times New Roman" pitchFamily="18" charset="0"/>
            </a:endParaRPr>
          </a:p>
        </p:txBody>
      </p:sp>
      <p:sp>
        <p:nvSpPr>
          <p:cNvPr id="61462" name="Text Box 21"/>
          <p:cNvSpPr txBox="1">
            <a:spLocks noChangeArrowheads="1"/>
          </p:cNvSpPr>
          <p:nvPr/>
        </p:nvSpPr>
        <p:spPr bwMode="auto">
          <a:xfrm>
            <a:off x="9188450" y="4232275"/>
            <a:ext cx="782638" cy="742950"/>
          </a:xfrm>
          <a:prstGeom prst="rect">
            <a:avLst/>
          </a:prstGeom>
          <a:noFill/>
          <a:ln w="12700" algn="ctr">
            <a:solidFill>
              <a:schemeClr val="bg2"/>
            </a:solidFill>
            <a:miter lim="800000"/>
            <a:headEnd type="none" w="sm" len="sm"/>
            <a:tailEnd type="none" w="sm" len="sm"/>
          </a:ln>
        </p:spPr>
        <p:txBody>
          <a:bodyPr lIns="104306" tIns="52153" rIns="104306" bIns="52153">
            <a:spAutoFit/>
          </a:bodyPr>
          <a:lstStyle/>
          <a:p>
            <a:pPr algn="ctr" defTabSz="1042988" eaLnBrk="0" hangingPunct="0">
              <a:spcBef>
                <a:spcPct val="50000"/>
              </a:spcBef>
            </a:pPr>
            <a:r>
              <a:rPr lang="cs-CZ" sz="4100">
                <a:latin typeface="Times New Roman" pitchFamily="18" charset="0"/>
              </a:rPr>
              <a:t>C</a:t>
            </a:r>
            <a:endParaRPr lang="en-US" sz="4100">
              <a:latin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p:spPr>
        <p:txBody>
          <a:bodyPr/>
          <a:lstStyle/>
          <a:p>
            <a:pPr defTabSz="995363"/>
            <a:fld id="{A77EB110-6A8D-486B-8327-5885CD75EA6A}" type="datetime1">
              <a:rPr lang="de-DE"/>
              <a:pPr defTabSz="995363"/>
              <a:t>18.04.2012</a:t>
            </a:fld>
            <a:endParaRPr lang="de-DE"/>
          </a:p>
        </p:txBody>
      </p:sp>
      <p:sp>
        <p:nvSpPr>
          <p:cNvPr id="62466" name="Footer Placeholder 4"/>
          <p:cNvSpPr>
            <a:spLocks noGrp="1"/>
          </p:cNvSpPr>
          <p:nvPr>
            <p:ph type="ftr" sz="quarter" idx="11"/>
          </p:nvPr>
        </p:nvSpPr>
        <p:spPr>
          <a:noFill/>
        </p:spPr>
        <p:txBody>
          <a:bodyPr/>
          <a:lstStyle/>
          <a:p>
            <a:pPr defTabSz="995363"/>
            <a:r>
              <a:rPr lang="de-DE"/>
              <a:t>Ernst &amp; Young</a:t>
            </a:r>
          </a:p>
        </p:txBody>
      </p:sp>
      <p:sp>
        <p:nvSpPr>
          <p:cNvPr id="62467" name="Rectangle 2"/>
          <p:cNvSpPr>
            <a:spLocks noGrp="1" noChangeArrowheads="1"/>
          </p:cNvSpPr>
          <p:nvPr>
            <p:ph type="body" idx="1"/>
          </p:nvPr>
        </p:nvSpPr>
        <p:spPr>
          <a:xfrm>
            <a:off x="588963" y="1633538"/>
            <a:ext cx="9501187" cy="4549775"/>
          </a:xfrm>
        </p:spPr>
        <p:txBody>
          <a:bodyPr/>
          <a:lstStyle/>
          <a:p>
            <a:pPr marL="266700" indent="-266700" defTabSz="914400" eaLnBrk="1" hangingPunct="1">
              <a:buFont typeface="Arial" charset="0"/>
              <a:buChar char="►"/>
            </a:pPr>
            <a:r>
              <a:rPr lang="cs-CZ" smtClean="0">
                <a:solidFill>
                  <a:schemeClr val="tx1"/>
                </a:solidFill>
              </a:rPr>
              <a:t>Rozštěpení se založením nových společností</a:t>
            </a:r>
          </a:p>
          <a:p>
            <a:pPr marL="657225" lvl="1" indent="-266700" defTabSz="914400" eaLnBrk="1" hangingPunct="1"/>
            <a:r>
              <a:rPr lang="cs-CZ" smtClean="0">
                <a:solidFill>
                  <a:schemeClr val="tx1"/>
                </a:solidFill>
              </a:rPr>
              <a:t>Rozdělovaná společnost zaniká bez likvidace</a:t>
            </a:r>
          </a:p>
          <a:p>
            <a:pPr marL="657225" lvl="1" indent="-266700" defTabSz="914400" eaLnBrk="1" hangingPunct="1"/>
            <a:r>
              <a:rPr lang="cs-CZ" smtClean="0">
                <a:solidFill>
                  <a:schemeClr val="tx1"/>
                </a:solidFill>
              </a:rPr>
              <a:t>Její mění přechází na nově vznikající nástupnické společnosti</a:t>
            </a:r>
          </a:p>
          <a:p>
            <a:pPr marL="657225" lvl="1" indent="-266700" defTabSz="914400" eaLnBrk="1" hangingPunct="1"/>
            <a:r>
              <a:rPr lang="cs-CZ" smtClean="0">
                <a:solidFill>
                  <a:schemeClr val="tx1"/>
                </a:solidFill>
              </a:rPr>
              <a:t>Její společníci se stávají společníky nových nástupnických společností</a:t>
            </a:r>
          </a:p>
          <a:p>
            <a:pPr marL="657225" lvl="1" indent="-266700" defTabSz="914400" eaLnBrk="1" hangingPunct="1"/>
            <a:r>
              <a:rPr lang="cs-CZ" smtClean="0">
                <a:solidFill>
                  <a:schemeClr val="tx1"/>
                </a:solidFill>
              </a:rPr>
              <a:t>„</a:t>
            </a:r>
            <a:r>
              <a:rPr lang="en-US" smtClean="0">
                <a:solidFill>
                  <a:schemeClr val="tx1"/>
                </a:solidFill>
              </a:rPr>
              <a:t>Z</a:t>
            </a:r>
            <a:r>
              <a:rPr lang="cs-CZ" smtClean="0">
                <a:solidFill>
                  <a:schemeClr val="tx1"/>
                </a:solidFill>
              </a:rPr>
              <a:t>účastněnou společností“ je pouze zanikající</a:t>
            </a:r>
          </a:p>
          <a:p>
            <a:pPr marL="266700" indent="-266700" defTabSz="914400" eaLnBrk="1" hangingPunct="1">
              <a:buFont typeface="Arial" charset="0"/>
              <a:buChar char="►"/>
            </a:pPr>
            <a:r>
              <a:rPr lang="cs-CZ" smtClean="0">
                <a:solidFill>
                  <a:schemeClr val="tx1"/>
                </a:solidFill>
              </a:rPr>
              <a:t>Lze kombinovat s rozštěpením sloučením</a:t>
            </a:r>
            <a:endParaRPr lang="en-US" smtClean="0">
              <a:solidFill>
                <a:schemeClr val="tx1"/>
              </a:solidFill>
            </a:endParaRPr>
          </a:p>
        </p:txBody>
      </p:sp>
      <p:sp>
        <p:nvSpPr>
          <p:cNvPr id="62468" name="Rectangle 3"/>
          <p:cNvSpPr>
            <a:spLocks noGrp="1" noChangeArrowheads="1"/>
          </p:cNvSpPr>
          <p:nvPr>
            <p:ph type="title"/>
          </p:nvPr>
        </p:nvSpPr>
        <p:spPr/>
        <p:txBody>
          <a:bodyPr/>
          <a:lstStyle/>
          <a:p>
            <a:pPr eaLnBrk="1" hangingPunct="1"/>
            <a:r>
              <a:rPr lang="cs-CZ" altLang="ko-KR" smtClean="0"/>
              <a:t>Rozdělení(1)</a:t>
            </a:r>
            <a:endParaRPr lang="en-US" smtClean="0"/>
          </a:p>
        </p:txBody>
      </p:sp>
      <p:sp>
        <p:nvSpPr>
          <p:cNvPr id="62469" name="Text Box 5"/>
          <p:cNvSpPr txBox="1">
            <a:spLocks noChangeArrowheads="1"/>
          </p:cNvSpPr>
          <p:nvPr/>
        </p:nvSpPr>
        <p:spPr bwMode="auto">
          <a:xfrm>
            <a:off x="1897063" y="4300538"/>
            <a:ext cx="1393825" cy="730250"/>
          </a:xfrm>
          <a:prstGeom prst="rect">
            <a:avLst/>
          </a:prstGeom>
          <a:noFill/>
          <a:ln w="12700" algn="ctr">
            <a:noFill/>
            <a:miter lim="800000"/>
            <a:headEnd/>
            <a:tailEnd/>
          </a:ln>
        </p:spPr>
        <p:txBody>
          <a:bodyPr lIns="104306" tIns="52153" rIns="104306" bIns="52153">
            <a:spAutoFit/>
          </a:bodyPr>
          <a:lstStyle/>
          <a:p>
            <a:pPr algn="ctr" defTabSz="1042988" eaLnBrk="0" hangingPunct="0">
              <a:spcBef>
                <a:spcPct val="50000"/>
              </a:spcBef>
            </a:pPr>
            <a:endParaRPr lang="en-US" sz="4100">
              <a:latin typeface="Times New Roman" pitchFamily="18" charset="0"/>
            </a:endParaRPr>
          </a:p>
        </p:txBody>
      </p:sp>
      <p:grpSp>
        <p:nvGrpSpPr>
          <p:cNvPr id="62470" name="Group 22"/>
          <p:cNvGrpSpPr>
            <a:grpSpLocks/>
          </p:cNvGrpSpPr>
          <p:nvPr/>
        </p:nvGrpSpPr>
        <p:grpSpPr bwMode="auto">
          <a:xfrm>
            <a:off x="1962150" y="4213225"/>
            <a:ext cx="6675438" cy="1876425"/>
            <a:chOff x="1962150" y="4213225"/>
            <a:chExt cx="6675438" cy="1876425"/>
          </a:xfrm>
        </p:grpSpPr>
        <p:sp>
          <p:nvSpPr>
            <p:cNvPr id="62471" name="AutoShape 6"/>
            <p:cNvSpPr>
              <a:spLocks noChangeArrowheads="1"/>
            </p:cNvSpPr>
            <p:nvPr/>
          </p:nvSpPr>
          <p:spPr bwMode="auto">
            <a:xfrm>
              <a:off x="4483100" y="4932363"/>
              <a:ext cx="1022350" cy="404812"/>
            </a:xfrm>
            <a:prstGeom prst="rightArrow">
              <a:avLst>
                <a:gd name="adj1" fmla="val 50000"/>
                <a:gd name="adj2" fmla="val 63137"/>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grpSp>
          <p:nvGrpSpPr>
            <p:cNvPr id="62472" name="Group 20"/>
            <p:cNvGrpSpPr>
              <a:grpSpLocks/>
            </p:cNvGrpSpPr>
            <p:nvPr/>
          </p:nvGrpSpPr>
          <p:grpSpPr bwMode="auto">
            <a:xfrm>
              <a:off x="6354763" y="4213225"/>
              <a:ext cx="2282825" cy="1876425"/>
              <a:chOff x="3472" y="2377"/>
              <a:chExt cx="1438" cy="1182"/>
            </a:xfrm>
          </p:grpSpPr>
          <p:sp>
            <p:nvSpPr>
              <p:cNvPr id="62479" name="Text Box 21"/>
              <p:cNvSpPr txBox="1">
                <a:spLocks noChangeArrowheads="1"/>
              </p:cNvSpPr>
              <p:nvPr/>
            </p:nvSpPr>
            <p:spPr bwMode="auto">
              <a:xfrm>
                <a:off x="4031" y="2377"/>
                <a:ext cx="308" cy="404"/>
              </a:xfrm>
              <a:prstGeom prst="rect">
                <a:avLst/>
              </a:prstGeom>
              <a:noFill/>
              <a:ln w="12700" algn="ctr">
                <a:noFill/>
                <a:miter lim="800000"/>
                <a:headEnd/>
                <a:tailEnd/>
              </a:ln>
            </p:spPr>
            <p:txBody>
              <a:bodyPr wrap="none">
                <a:spAutoFit/>
              </a:bodyPr>
              <a:lstStyle/>
              <a:p>
                <a:pPr algn="ctr" eaLnBrk="0" hangingPunct="0">
                  <a:spcBef>
                    <a:spcPct val="50000"/>
                  </a:spcBef>
                </a:pPr>
                <a:r>
                  <a:rPr lang="cs-CZ" sz="3600">
                    <a:latin typeface="Times New Roman" pitchFamily="18" charset="0"/>
                  </a:rPr>
                  <a:t>B</a:t>
                </a:r>
                <a:endParaRPr lang="en-US" sz="3600">
                  <a:latin typeface="Times New Roman" pitchFamily="18" charset="0"/>
                </a:endParaRPr>
              </a:p>
            </p:txBody>
          </p:sp>
          <p:sp>
            <p:nvSpPr>
              <p:cNvPr id="62480" name="Rectangle 22"/>
              <p:cNvSpPr>
                <a:spLocks noChangeArrowheads="1"/>
              </p:cNvSpPr>
              <p:nvPr/>
            </p:nvSpPr>
            <p:spPr bwMode="auto">
              <a:xfrm>
                <a:off x="3472" y="3139"/>
                <a:ext cx="617" cy="414"/>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2481" name="Text Box 23"/>
              <p:cNvSpPr txBox="1">
                <a:spLocks noChangeArrowheads="1"/>
              </p:cNvSpPr>
              <p:nvPr/>
            </p:nvSpPr>
            <p:spPr bwMode="auto">
              <a:xfrm>
                <a:off x="3472" y="3140"/>
                <a:ext cx="615" cy="404"/>
              </a:xfrm>
              <a:prstGeom prst="rect">
                <a:avLst/>
              </a:prstGeom>
              <a:noFill/>
              <a:ln w="12700" algn="ctr">
                <a:noFill/>
                <a:miter lim="800000"/>
                <a:headEnd/>
                <a:tailEnd/>
              </a:ln>
            </p:spPr>
            <p:txBody>
              <a:bodyPr>
                <a:spAutoFit/>
              </a:bodyPr>
              <a:lstStyle/>
              <a:p>
                <a:pPr algn="ctr" eaLnBrk="0" hangingPunct="0">
                  <a:spcBef>
                    <a:spcPct val="50000"/>
                  </a:spcBef>
                </a:pPr>
                <a:r>
                  <a:rPr lang="en-US" sz="3600">
                    <a:latin typeface="Times New Roman" pitchFamily="18" charset="0"/>
                  </a:rPr>
                  <a:t>A1</a:t>
                </a:r>
              </a:p>
            </p:txBody>
          </p:sp>
          <p:sp>
            <p:nvSpPr>
              <p:cNvPr id="62482" name="Text Box 24"/>
              <p:cNvSpPr txBox="1">
                <a:spLocks noChangeArrowheads="1"/>
              </p:cNvSpPr>
              <p:nvPr/>
            </p:nvSpPr>
            <p:spPr bwMode="auto">
              <a:xfrm>
                <a:off x="4285" y="3130"/>
                <a:ext cx="625" cy="404"/>
              </a:xfrm>
              <a:prstGeom prst="rect">
                <a:avLst/>
              </a:prstGeom>
              <a:noFill/>
              <a:ln w="12700" algn="ctr">
                <a:noFill/>
                <a:miter lim="800000"/>
                <a:headEnd/>
                <a:tailEnd/>
              </a:ln>
            </p:spPr>
            <p:txBody>
              <a:bodyPr>
                <a:spAutoFit/>
              </a:bodyPr>
              <a:lstStyle/>
              <a:p>
                <a:pPr algn="ctr" eaLnBrk="0" hangingPunct="0">
                  <a:spcBef>
                    <a:spcPct val="50000"/>
                  </a:spcBef>
                </a:pPr>
                <a:r>
                  <a:rPr lang="en-US" sz="3600">
                    <a:latin typeface="Times New Roman" pitchFamily="18" charset="0"/>
                  </a:rPr>
                  <a:t>A2</a:t>
                </a:r>
              </a:p>
            </p:txBody>
          </p:sp>
          <p:sp>
            <p:nvSpPr>
              <p:cNvPr id="62483" name="Rectangle 25"/>
              <p:cNvSpPr>
                <a:spLocks noChangeArrowheads="1"/>
              </p:cNvSpPr>
              <p:nvPr/>
            </p:nvSpPr>
            <p:spPr bwMode="auto">
              <a:xfrm>
                <a:off x="4291" y="3145"/>
                <a:ext cx="617" cy="414"/>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2484" name="Rectangle 26"/>
              <p:cNvSpPr>
                <a:spLocks noChangeArrowheads="1"/>
              </p:cNvSpPr>
              <p:nvPr/>
            </p:nvSpPr>
            <p:spPr bwMode="auto">
              <a:xfrm>
                <a:off x="3802" y="2389"/>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2485" name="AutoShape 27"/>
              <p:cNvCxnSpPr>
                <a:cxnSpLocks noChangeShapeType="1"/>
                <a:stCxn id="62480" idx="0"/>
                <a:endCxn id="62484" idx="2"/>
              </p:cNvCxnSpPr>
              <p:nvPr/>
            </p:nvCxnSpPr>
            <p:spPr bwMode="auto">
              <a:xfrm rot="-5400000">
                <a:off x="3824" y="2775"/>
                <a:ext cx="321" cy="407"/>
              </a:xfrm>
              <a:prstGeom prst="bentConnector3">
                <a:avLst>
                  <a:gd name="adj1" fmla="val 50157"/>
                </a:avLst>
              </a:prstGeom>
              <a:noFill/>
              <a:ln w="12700">
                <a:solidFill>
                  <a:schemeClr val="bg2"/>
                </a:solidFill>
                <a:miter lim="800000"/>
                <a:headEnd/>
                <a:tailEnd/>
              </a:ln>
            </p:spPr>
          </p:cxnSp>
          <p:cxnSp>
            <p:nvCxnSpPr>
              <p:cNvPr id="62486" name="AutoShape 28"/>
              <p:cNvCxnSpPr>
                <a:cxnSpLocks noChangeShapeType="1"/>
                <a:stCxn id="62483" idx="0"/>
                <a:endCxn id="62484" idx="2"/>
              </p:cNvCxnSpPr>
              <p:nvPr/>
            </p:nvCxnSpPr>
            <p:spPr bwMode="auto">
              <a:xfrm rot="5400000" flipH="1">
                <a:off x="4230" y="2776"/>
                <a:ext cx="327" cy="412"/>
              </a:xfrm>
              <a:prstGeom prst="bentConnector3">
                <a:avLst>
                  <a:gd name="adj1" fmla="val 50153"/>
                </a:avLst>
              </a:prstGeom>
              <a:noFill/>
              <a:ln w="12700">
                <a:solidFill>
                  <a:schemeClr val="bg2"/>
                </a:solidFill>
                <a:miter lim="800000"/>
                <a:headEnd/>
                <a:tailEnd/>
              </a:ln>
            </p:spPr>
          </p:cxnSp>
        </p:grpSp>
        <p:grpSp>
          <p:nvGrpSpPr>
            <p:cNvPr id="62473" name="Group 29"/>
            <p:cNvGrpSpPr>
              <a:grpSpLocks/>
            </p:cNvGrpSpPr>
            <p:nvPr/>
          </p:nvGrpSpPr>
          <p:grpSpPr bwMode="auto">
            <a:xfrm>
              <a:off x="1962150" y="4284663"/>
              <a:ext cx="1225550" cy="1663700"/>
              <a:chOff x="1021" y="2448"/>
              <a:chExt cx="772" cy="1048"/>
            </a:xfrm>
          </p:grpSpPr>
          <p:sp>
            <p:nvSpPr>
              <p:cNvPr id="62474" name="Rectangle 30"/>
              <p:cNvSpPr>
                <a:spLocks noChangeArrowheads="1"/>
              </p:cNvSpPr>
              <p:nvPr/>
            </p:nvSpPr>
            <p:spPr bwMode="auto">
              <a:xfrm>
                <a:off x="1022" y="3067"/>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2475" name="Text Box 31"/>
              <p:cNvSpPr txBox="1">
                <a:spLocks noChangeArrowheads="1"/>
              </p:cNvSpPr>
              <p:nvPr/>
            </p:nvSpPr>
            <p:spPr bwMode="auto">
              <a:xfrm>
                <a:off x="1022" y="2457"/>
                <a:ext cx="751" cy="404"/>
              </a:xfrm>
              <a:prstGeom prst="rect">
                <a:avLst/>
              </a:prstGeom>
              <a:noFill/>
              <a:ln w="12700" algn="ctr">
                <a:noFill/>
                <a:miter lim="800000"/>
                <a:headEnd/>
                <a:tailEnd/>
              </a:ln>
            </p:spPr>
            <p:txBody>
              <a:bodyPr>
                <a:spAutoFit/>
              </a:bodyPr>
              <a:lstStyle/>
              <a:p>
                <a:pPr algn="ctr" eaLnBrk="0" hangingPunct="0">
                  <a:spcBef>
                    <a:spcPct val="50000"/>
                  </a:spcBef>
                </a:pPr>
                <a:r>
                  <a:rPr lang="cs-CZ" sz="3600">
                    <a:latin typeface="Times New Roman" pitchFamily="18" charset="0"/>
                  </a:rPr>
                  <a:t>B</a:t>
                </a:r>
                <a:endParaRPr lang="en-US" sz="3600">
                  <a:latin typeface="Times New Roman" pitchFamily="18" charset="0"/>
                </a:endParaRPr>
              </a:p>
            </p:txBody>
          </p:sp>
          <p:sp>
            <p:nvSpPr>
              <p:cNvPr id="62476" name="Text Box 32"/>
              <p:cNvSpPr txBox="1">
                <a:spLocks noChangeArrowheads="1"/>
              </p:cNvSpPr>
              <p:nvPr/>
            </p:nvSpPr>
            <p:spPr bwMode="auto">
              <a:xfrm>
                <a:off x="1240" y="3074"/>
                <a:ext cx="324" cy="404"/>
              </a:xfrm>
              <a:prstGeom prst="rect">
                <a:avLst/>
              </a:prstGeom>
              <a:noFill/>
              <a:ln w="12700" algn="ctr">
                <a:noFill/>
                <a:miter lim="800000"/>
                <a:headEnd/>
                <a:tailEnd/>
              </a:ln>
            </p:spPr>
            <p:txBody>
              <a:bodyPr>
                <a:spAutoFit/>
              </a:bodyPr>
              <a:lstStyle/>
              <a:p>
                <a:pPr eaLnBrk="0" hangingPunct="0">
                  <a:spcBef>
                    <a:spcPct val="50000"/>
                  </a:spcBef>
                </a:pPr>
                <a:r>
                  <a:rPr lang="en-US" sz="3600">
                    <a:latin typeface="Times New Roman" pitchFamily="18" charset="0"/>
                  </a:rPr>
                  <a:t>A</a:t>
                </a:r>
              </a:p>
            </p:txBody>
          </p:sp>
          <p:sp>
            <p:nvSpPr>
              <p:cNvPr id="62477" name="Rectangle 33"/>
              <p:cNvSpPr>
                <a:spLocks noChangeArrowheads="1"/>
              </p:cNvSpPr>
              <p:nvPr/>
            </p:nvSpPr>
            <p:spPr bwMode="auto">
              <a:xfrm>
                <a:off x="1021" y="2448"/>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2478" name="AutoShape 34"/>
              <p:cNvCxnSpPr>
                <a:cxnSpLocks noChangeShapeType="1"/>
                <a:stCxn id="62474" idx="0"/>
                <a:endCxn id="62477" idx="2"/>
              </p:cNvCxnSpPr>
              <p:nvPr/>
            </p:nvCxnSpPr>
            <p:spPr bwMode="auto">
              <a:xfrm flipH="1" flipV="1">
                <a:off x="1407" y="2877"/>
                <a:ext cx="1" cy="190"/>
              </a:xfrm>
              <a:prstGeom prst="straightConnector1">
                <a:avLst/>
              </a:prstGeom>
              <a:noFill/>
              <a:ln w="12700">
                <a:solidFill>
                  <a:schemeClr val="bg2"/>
                </a:solidFill>
                <a:round/>
                <a:headEnd/>
                <a:tailEnd/>
              </a:ln>
            </p:spPr>
          </p:cxnSp>
        </p:grpSp>
      </p:gr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p:cNvSpPr>
            <a:spLocks noGrp="1"/>
          </p:cNvSpPr>
          <p:nvPr>
            <p:ph type="dt" sz="quarter" idx="10"/>
          </p:nvPr>
        </p:nvSpPr>
        <p:spPr>
          <a:noFill/>
        </p:spPr>
        <p:txBody>
          <a:bodyPr/>
          <a:lstStyle/>
          <a:p>
            <a:pPr defTabSz="995363"/>
            <a:fld id="{82CD839B-484A-417F-8487-53D9A9FBB6C2}" type="datetime1">
              <a:rPr lang="de-DE"/>
              <a:pPr defTabSz="995363"/>
              <a:t>18.04.2012</a:t>
            </a:fld>
            <a:endParaRPr lang="de-DE"/>
          </a:p>
        </p:txBody>
      </p:sp>
      <p:sp>
        <p:nvSpPr>
          <p:cNvPr id="64514" name="Footer Placeholder 4"/>
          <p:cNvSpPr>
            <a:spLocks noGrp="1"/>
          </p:cNvSpPr>
          <p:nvPr>
            <p:ph type="ftr" sz="quarter" idx="11"/>
          </p:nvPr>
        </p:nvSpPr>
        <p:spPr>
          <a:noFill/>
        </p:spPr>
        <p:txBody>
          <a:bodyPr/>
          <a:lstStyle/>
          <a:p>
            <a:pPr defTabSz="995363"/>
            <a:r>
              <a:rPr lang="de-DE"/>
              <a:t>Ernst &amp; Young</a:t>
            </a:r>
          </a:p>
        </p:txBody>
      </p:sp>
      <p:sp>
        <p:nvSpPr>
          <p:cNvPr id="64515" name="Rectangle 2"/>
          <p:cNvSpPr>
            <a:spLocks noGrp="1" noChangeArrowheads="1"/>
          </p:cNvSpPr>
          <p:nvPr>
            <p:ph type="body" idx="1"/>
          </p:nvPr>
        </p:nvSpPr>
        <p:spPr>
          <a:xfrm>
            <a:off x="588963" y="1633538"/>
            <a:ext cx="9501187" cy="4732337"/>
          </a:xfrm>
        </p:spPr>
        <p:txBody>
          <a:bodyPr/>
          <a:lstStyle/>
          <a:p>
            <a:pPr marL="266700" indent="-266700" defTabSz="914400" eaLnBrk="1" hangingPunct="1">
              <a:buFont typeface="Arial" charset="0"/>
              <a:buChar char="►"/>
            </a:pPr>
            <a:r>
              <a:rPr lang="cs-CZ" smtClean="0">
                <a:solidFill>
                  <a:schemeClr val="tx1"/>
                </a:solidFill>
              </a:rPr>
              <a:t>Rozštěpení sloučením</a:t>
            </a:r>
          </a:p>
          <a:p>
            <a:pPr marL="657225" lvl="1" indent="-266700" defTabSz="914400" eaLnBrk="1" hangingPunct="1"/>
            <a:r>
              <a:rPr lang="cs-CZ" smtClean="0">
                <a:solidFill>
                  <a:schemeClr val="tx1"/>
                </a:solidFill>
              </a:rPr>
              <a:t>Rozdělovaná společnost zaniká </a:t>
            </a:r>
          </a:p>
          <a:p>
            <a:pPr marL="657225" lvl="1" indent="-266700" defTabSz="914400" eaLnBrk="1" hangingPunct="1"/>
            <a:r>
              <a:rPr lang="cs-CZ" smtClean="0">
                <a:solidFill>
                  <a:schemeClr val="tx1"/>
                </a:solidFill>
              </a:rPr>
              <a:t>Její jmění přechází na existující nástupnické společnosti </a:t>
            </a:r>
          </a:p>
          <a:p>
            <a:pPr marL="657225" lvl="1" indent="-266700" defTabSz="914400" eaLnBrk="1" hangingPunct="1"/>
            <a:r>
              <a:rPr lang="cs-CZ" smtClean="0">
                <a:solidFill>
                  <a:schemeClr val="tx1"/>
                </a:solidFill>
              </a:rPr>
              <a:t>Její společníci = společníky nástupnických společností </a:t>
            </a:r>
          </a:p>
          <a:p>
            <a:pPr marL="657225" lvl="1" indent="-266700" defTabSz="914400" eaLnBrk="1" hangingPunct="1"/>
            <a:r>
              <a:rPr lang="cs-CZ" smtClean="0">
                <a:solidFill>
                  <a:schemeClr val="tx1"/>
                </a:solidFill>
              </a:rPr>
              <a:t>„</a:t>
            </a:r>
            <a:r>
              <a:rPr lang="en-US" smtClean="0">
                <a:solidFill>
                  <a:schemeClr val="tx1"/>
                </a:solidFill>
              </a:rPr>
              <a:t>Z</a:t>
            </a:r>
            <a:r>
              <a:rPr lang="cs-CZ" smtClean="0">
                <a:solidFill>
                  <a:schemeClr val="tx1"/>
                </a:solidFill>
              </a:rPr>
              <a:t>účastněnými společnostmi“ jsou zanikající i nástupnická</a:t>
            </a:r>
          </a:p>
          <a:p>
            <a:pPr marL="266700" indent="-266700" defTabSz="914400" eaLnBrk="1" hangingPunct="1">
              <a:buFont typeface="Arial" charset="0"/>
              <a:buChar char="►"/>
            </a:pPr>
            <a:r>
              <a:rPr lang="cs-CZ" smtClean="0">
                <a:solidFill>
                  <a:schemeClr val="tx1"/>
                </a:solidFill>
              </a:rPr>
              <a:t>Lze kombinovat s rozštěpením se založením nových společností</a:t>
            </a:r>
            <a:endParaRPr lang="en-US" smtClean="0">
              <a:solidFill>
                <a:schemeClr val="tx1"/>
              </a:solidFill>
            </a:endParaRPr>
          </a:p>
          <a:p>
            <a:pPr marL="266700" indent="-266700" defTabSz="914400" eaLnBrk="1" hangingPunct="1">
              <a:buFontTx/>
              <a:buNone/>
            </a:pPr>
            <a:endParaRPr lang="en-US" smtClean="0"/>
          </a:p>
        </p:txBody>
      </p:sp>
      <p:sp>
        <p:nvSpPr>
          <p:cNvPr id="64516" name="Rectangle 3"/>
          <p:cNvSpPr>
            <a:spLocks noGrp="1" noChangeArrowheads="1"/>
          </p:cNvSpPr>
          <p:nvPr>
            <p:ph type="title"/>
          </p:nvPr>
        </p:nvSpPr>
        <p:spPr/>
        <p:txBody>
          <a:bodyPr/>
          <a:lstStyle/>
          <a:p>
            <a:pPr eaLnBrk="1" hangingPunct="1"/>
            <a:r>
              <a:rPr lang="cs-CZ" altLang="ko-KR" smtClean="0"/>
              <a:t>Rozdělení (2)</a:t>
            </a:r>
            <a:endParaRPr lang="en-US" smtClean="0"/>
          </a:p>
        </p:txBody>
      </p:sp>
      <p:grpSp>
        <p:nvGrpSpPr>
          <p:cNvPr id="64517" name="Group 49"/>
          <p:cNvGrpSpPr>
            <a:grpSpLocks/>
          </p:cNvGrpSpPr>
          <p:nvPr/>
        </p:nvGrpSpPr>
        <p:grpSpPr bwMode="auto">
          <a:xfrm>
            <a:off x="1243013" y="4529138"/>
            <a:ext cx="8308975" cy="1617662"/>
            <a:chOff x="186" y="2506"/>
            <a:chExt cx="5234" cy="1019"/>
          </a:xfrm>
        </p:grpSpPr>
        <p:sp>
          <p:nvSpPr>
            <p:cNvPr id="64518" name="Text Box 50"/>
            <p:cNvSpPr txBox="1">
              <a:spLocks noChangeArrowheads="1"/>
            </p:cNvSpPr>
            <p:nvPr/>
          </p:nvSpPr>
          <p:spPr bwMode="auto">
            <a:xfrm>
              <a:off x="3750" y="3178"/>
              <a:ext cx="400" cy="288"/>
            </a:xfrm>
            <a:prstGeom prst="rect">
              <a:avLst/>
            </a:prstGeom>
            <a:noFill/>
            <a:ln w="12700" algn="ctr">
              <a:noFill/>
              <a:miter lim="800000"/>
              <a:headEnd/>
              <a:tailEnd/>
            </a:ln>
          </p:spPr>
          <p:txBody>
            <a:bodyPr wrap="none">
              <a:spAutoFit/>
            </a:bodyPr>
            <a:lstStyle/>
            <a:p>
              <a:pPr eaLnBrk="0" hangingPunct="0">
                <a:spcBef>
                  <a:spcPct val="50000"/>
                </a:spcBef>
              </a:pPr>
              <a:r>
                <a:rPr lang="en-US" sz="2400">
                  <a:latin typeface="Times New Roman" pitchFamily="18" charset="0"/>
                </a:rPr>
                <a:t>B</a:t>
              </a:r>
              <a:r>
                <a:rPr lang="cs-CZ" sz="2400" baseline="-25000">
                  <a:latin typeface="Times New Roman" pitchFamily="18" charset="0"/>
                </a:rPr>
                <a:t>A1</a:t>
              </a:r>
              <a:endParaRPr lang="en-US" sz="2400" baseline="-25000">
                <a:latin typeface="Times New Roman" pitchFamily="18" charset="0"/>
              </a:endParaRPr>
            </a:p>
          </p:txBody>
        </p:sp>
        <p:sp>
          <p:nvSpPr>
            <p:cNvPr id="64519" name="Text Box 51"/>
            <p:cNvSpPr txBox="1">
              <a:spLocks noChangeArrowheads="1"/>
            </p:cNvSpPr>
            <p:nvPr/>
          </p:nvSpPr>
          <p:spPr bwMode="auto">
            <a:xfrm>
              <a:off x="4510" y="3186"/>
              <a:ext cx="400" cy="288"/>
            </a:xfrm>
            <a:prstGeom prst="rect">
              <a:avLst/>
            </a:prstGeom>
            <a:noFill/>
            <a:ln w="12700" algn="ctr">
              <a:noFill/>
              <a:miter lim="800000"/>
              <a:headEnd/>
              <a:tailEnd/>
            </a:ln>
          </p:spPr>
          <p:txBody>
            <a:bodyPr wrap="none">
              <a:spAutoFit/>
            </a:bodyPr>
            <a:lstStyle/>
            <a:p>
              <a:pPr eaLnBrk="0" hangingPunct="0">
                <a:spcBef>
                  <a:spcPct val="50000"/>
                </a:spcBef>
              </a:pPr>
              <a:r>
                <a:rPr lang="en-US" sz="2400">
                  <a:latin typeface="Times New Roman" pitchFamily="18" charset="0"/>
                </a:rPr>
                <a:t>C</a:t>
              </a:r>
              <a:r>
                <a:rPr lang="cs-CZ" sz="2400" baseline="-25000">
                  <a:latin typeface="Times New Roman" pitchFamily="18" charset="0"/>
                </a:rPr>
                <a:t>A2</a:t>
              </a:r>
              <a:endParaRPr lang="en-US" sz="2400" baseline="-25000">
                <a:latin typeface="Times New Roman" pitchFamily="18" charset="0"/>
              </a:endParaRPr>
            </a:p>
          </p:txBody>
        </p:sp>
        <p:grpSp>
          <p:nvGrpSpPr>
            <p:cNvPr id="64520" name="Group 52"/>
            <p:cNvGrpSpPr>
              <a:grpSpLocks/>
            </p:cNvGrpSpPr>
            <p:nvPr/>
          </p:nvGrpSpPr>
          <p:grpSpPr bwMode="auto">
            <a:xfrm>
              <a:off x="186" y="2506"/>
              <a:ext cx="5234" cy="1019"/>
              <a:chOff x="186" y="2506"/>
              <a:chExt cx="5234" cy="1019"/>
            </a:xfrm>
          </p:grpSpPr>
          <p:grpSp>
            <p:nvGrpSpPr>
              <p:cNvPr id="64521" name="Group 53"/>
              <p:cNvGrpSpPr>
                <a:grpSpLocks/>
              </p:cNvGrpSpPr>
              <p:nvPr/>
            </p:nvGrpSpPr>
            <p:grpSpPr bwMode="auto">
              <a:xfrm>
                <a:off x="4334" y="2514"/>
                <a:ext cx="1086" cy="966"/>
                <a:chOff x="4334" y="2514"/>
                <a:chExt cx="1086" cy="966"/>
              </a:xfrm>
            </p:grpSpPr>
            <p:sp>
              <p:nvSpPr>
                <p:cNvPr id="64545" name="Text Box 54"/>
                <p:cNvSpPr txBox="1">
                  <a:spLocks noChangeArrowheads="1"/>
                </p:cNvSpPr>
                <p:nvPr/>
              </p:nvSpPr>
              <p:spPr bwMode="auto">
                <a:xfrm>
                  <a:off x="4709" y="2514"/>
                  <a:ext cx="711" cy="296"/>
                </a:xfrm>
                <a:prstGeom prst="rect">
                  <a:avLst/>
                </a:prstGeom>
                <a:noFill/>
                <a:ln w="12700" algn="ctr">
                  <a:solidFill>
                    <a:schemeClr val="bg2"/>
                  </a:solidFill>
                  <a:miter lim="800000"/>
                  <a:headEnd/>
                  <a:tailEnd/>
                </a:ln>
              </p:spPr>
              <p:txBody>
                <a:bodyPr>
                  <a:spAutoFit/>
                </a:bodyPr>
                <a:lstStyle/>
                <a:p>
                  <a:pPr eaLnBrk="0" hangingPunct="0">
                    <a:spcBef>
                      <a:spcPct val="50000"/>
                    </a:spcBef>
                  </a:pPr>
                  <a:r>
                    <a:rPr lang="en-US" sz="2400">
                      <a:latin typeface="Times New Roman" pitchFamily="18" charset="0"/>
                    </a:rPr>
                    <a:t>Spol. 3</a:t>
                  </a:r>
                </a:p>
              </p:txBody>
            </p:sp>
            <p:sp>
              <p:nvSpPr>
                <p:cNvPr id="64546" name="Rectangle 55"/>
                <p:cNvSpPr>
                  <a:spLocks noChangeArrowheads="1"/>
                </p:cNvSpPr>
                <p:nvPr/>
              </p:nvSpPr>
              <p:spPr bwMode="auto">
                <a:xfrm>
                  <a:off x="4334" y="3164"/>
                  <a:ext cx="650" cy="316"/>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4547" name="AutoShape 56"/>
                <p:cNvCxnSpPr>
                  <a:cxnSpLocks noChangeShapeType="1"/>
                </p:cNvCxnSpPr>
                <p:nvPr/>
              </p:nvCxnSpPr>
              <p:spPr bwMode="auto">
                <a:xfrm rot="-5400000">
                  <a:off x="4765" y="2784"/>
                  <a:ext cx="354" cy="406"/>
                </a:xfrm>
                <a:prstGeom prst="bentConnector3">
                  <a:avLst>
                    <a:gd name="adj1" fmla="val 50000"/>
                  </a:avLst>
                </a:prstGeom>
                <a:noFill/>
                <a:ln w="12700">
                  <a:solidFill>
                    <a:schemeClr val="bg2"/>
                  </a:solidFill>
                  <a:miter lim="800000"/>
                  <a:headEnd/>
                  <a:tailEnd/>
                </a:ln>
              </p:spPr>
            </p:cxnSp>
          </p:grpSp>
          <p:grpSp>
            <p:nvGrpSpPr>
              <p:cNvPr id="64522" name="Group 57"/>
              <p:cNvGrpSpPr>
                <a:grpSpLocks/>
              </p:cNvGrpSpPr>
              <p:nvPr/>
            </p:nvGrpSpPr>
            <p:grpSpPr bwMode="auto">
              <a:xfrm>
                <a:off x="186" y="2506"/>
                <a:ext cx="4473" cy="1019"/>
                <a:chOff x="186" y="2506"/>
                <a:chExt cx="4473" cy="1019"/>
              </a:xfrm>
            </p:grpSpPr>
            <p:sp>
              <p:nvSpPr>
                <p:cNvPr id="64523" name="Rectangle 58"/>
                <p:cNvSpPr>
                  <a:spLocks noChangeArrowheads="1"/>
                </p:cNvSpPr>
                <p:nvPr/>
              </p:nvSpPr>
              <p:spPr bwMode="auto">
                <a:xfrm>
                  <a:off x="1704" y="3142"/>
                  <a:ext cx="378" cy="318"/>
                </a:xfrm>
                <a:prstGeom prst="rect">
                  <a:avLst/>
                </a:prstGeom>
                <a:noFill/>
                <a:ln w="12700" algn="ctr">
                  <a:solidFill>
                    <a:schemeClr val="bg2"/>
                  </a:solidFill>
                  <a:miter lim="800000"/>
                  <a:headEnd/>
                  <a:tailEnd/>
                </a:ln>
              </p:spPr>
              <p:txBody>
                <a:bodyPr wrap="none" anchor="ctr">
                  <a:spAutoFit/>
                </a:bodyPr>
                <a:lstStyle/>
                <a:p>
                  <a:pPr>
                    <a:spcBef>
                      <a:spcPct val="20000"/>
                    </a:spcBef>
                    <a:buClr>
                      <a:srgbClr val="FFD200"/>
                    </a:buClr>
                    <a:buSzPct val="75000"/>
                    <a:buFont typeface="Arial" charset="0"/>
                    <a:buChar char="►"/>
                  </a:pPr>
                  <a:endParaRPr lang="cs-CZ"/>
                </a:p>
              </p:txBody>
            </p:sp>
            <p:grpSp>
              <p:nvGrpSpPr>
                <p:cNvPr id="64524" name="Group 59"/>
                <p:cNvGrpSpPr>
                  <a:grpSpLocks/>
                </p:cNvGrpSpPr>
                <p:nvPr/>
              </p:nvGrpSpPr>
              <p:grpSpPr bwMode="auto">
                <a:xfrm>
                  <a:off x="186" y="2506"/>
                  <a:ext cx="4473" cy="1019"/>
                  <a:chOff x="186" y="2506"/>
                  <a:chExt cx="4473" cy="1019"/>
                </a:xfrm>
              </p:grpSpPr>
              <p:sp>
                <p:nvSpPr>
                  <p:cNvPr id="64525" name="Rectangle 60"/>
                  <p:cNvSpPr>
                    <a:spLocks noChangeArrowheads="1"/>
                  </p:cNvSpPr>
                  <p:nvPr/>
                </p:nvSpPr>
                <p:spPr bwMode="auto">
                  <a:xfrm>
                    <a:off x="440" y="3138"/>
                    <a:ext cx="378" cy="318"/>
                  </a:xfrm>
                  <a:prstGeom prst="rect">
                    <a:avLst/>
                  </a:prstGeom>
                  <a:noFill/>
                  <a:ln w="12700" algn="ctr">
                    <a:solidFill>
                      <a:schemeClr val="bg2"/>
                    </a:solidFill>
                    <a:miter lim="800000"/>
                    <a:headEnd/>
                    <a:tailEnd/>
                  </a:ln>
                </p:spPr>
                <p:txBody>
                  <a:bodyPr wrap="none" anchor="ctr">
                    <a:spAutoFit/>
                  </a:bodyPr>
                  <a:lstStyle/>
                  <a:p>
                    <a:pPr>
                      <a:spcBef>
                        <a:spcPct val="20000"/>
                      </a:spcBef>
                      <a:buClr>
                        <a:srgbClr val="FFD200"/>
                      </a:buClr>
                      <a:buSzPct val="75000"/>
                      <a:buFont typeface="Arial" charset="0"/>
                      <a:buChar char="►"/>
                    </a:pPr>
                    <a:endParaRPr lang="cs-CZ"/>
                  </a:p>
                </p:txBody>
              </p:sp>
              <p:grpSp>
                <p:nvGrpSpPr>
                  <p:cNvPr id="64526" name="Group 61"/>
                  <p:cNvGrpSpPr>
                    <a:grpSpLocks/>
                  </p:cNvGrpSpPr>
                  <p:nvPr/>
                </p:nvGrpSpPr>
                <p:grpSpPr bwMode="auto">
                  <a:xfrm>
                    <a:off x="186" y="2506"/>
                    <a:ext cx="4473" cy="1019"/>
                    <a:chOff x="186" y="2506"/>
                    <a:chExt cx="4473" cy="1019"/>
                  </a:xfrm>
                </p:grpSpPr>
                <p:sp>
                  <p:nvSpPr>
                    <p:cNvPr id="64527" name="AutoShape 62"/>
                    <p:cNvSpPr>
                      <a:spLocks noChangeArrowheads="1"/>
                    </p:cNvSpPr>
                    <p:nvPr/>
                  </p:nvSpPr>
                  <p:spPr bwMode="auto">
                    <a:xfrm>
                      <a:off x="2545" y="2605"/>
                      <a:ext cx="551" cy="231"/>
                    </a:xfrm>
                    <a:prstGeom prst="rightArrow">
                      <a:avLst>
                        <a:gd name="adj1" fmla="val 50000"/>
                        <a:gd name="adj2" fmla="val 59632"/>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64528" name="Text Box 63"/>
                    <p:cNvSpPr txBox="1">
                      <a:spLocks noChangeArrowheads="1"/>
                    </p:cNvSpPr>
                    <p:nvPr/>
                  </p:nvSpPr>
                  <p:spPr bwMode="auto">
                    <a:xfrm>
                      <a:off x="186" y="2506"/>
                      <a:ext cx="668" cy="296"/>
                    </a:xfrm>
                    <a:prstGeom prst="rect">
                      <a:avLst/>
                    </a:prstGeom>
                    <a:noFill/>
                    <a:ln w="12700" algn="ctr">
                      <a:solidFill>
                        <a:schemeClr val="bg2"/>
                      </a:solidFill>
                      <a:miter lim="800000"/>
                      <a:headEnd/>
                      <a:tailEnd/>
                    </a:ln>
                  </p:spPr>
                  <p:txBody>
                    <a:bodyPr wrap="none">
                      <a:spAutoFit/>
                    </a:bodyPr>
                    <a:lstStyle/>
                    <a:p>
                      <a:pPr eaLnBrk="0" hangingPunct="0">
                        <a:spcBef>
                          <a:spcPct val="50000"/>
                        </a:spcBef>
                      </a:pPr>
                      <a:r>
                        <a:rPr lang="en-US" sz="2400">
                          <a:latin typeface="Times New Roman" pitchFamily="18" charset="0"/>
                        </a:rPr>
                        <a:t>Spol. 1</a:t>
                      </a:r>
                    </a:p>
                  </p:txBody>
                </p:sp>
                <p:sp>
                  <p:nvSpPr>
                    <p:cNvPr id="64529" name="Text Box 64"/>
                    <p:cNvSpPr txBox="1">
                      <a:spLocks noChangeArrowheads="1"/>
                    </p:cNvSpPr>
                    <p:nvPr/>
                  </p:nvSpPr>
                  <p:spPr bwMode="auto">
                    <a:xfrm>
                      <a:off x="1685" y="2506"/>
                      <a:ext cx="711" cy="296"/>
                    </a:xfrm>
                    <a:prstGeom prst="rect">
                      <a:avLst/>
                    </a:prstGeom>
                    <a:noFill/>
                    <a:ln w="12700" algn="ctr">
                      <a:solidFill>
                        <a:schemeClr val="bg2"/>
                      </a:solidFill>
                      <a:miter lim="800000"/>
                      <a:headEnd/>
                      <a:tailEnd/>
                    </a:ln>
                  </p:spPr>
                  <p:txBody>
                    <a:bodyPr>
                      <a:spAutoFit/>
                    </a:bodyPr>
                    <a:lstStyle/>
                    <a:p>
                      <a:pPr eaLnBrk="0" hangingPunct="0">
                        <a:spcBef>
                          <a:spcPct val="50000"/>
                        </a:spcBef>
                      </a:pPr>
                      <a:r>
                        <a:rPr lang="en-US" sz="2400">
                          <a:latin typeface="Times New Roman" pitchFamily="18" charset="0"/>
                        </a:rPr>
                        <a:t>Spol. 3</a:t>
                      </a:r>
                    </a:p>
                  </p:txBody>
                </p:sp>
                <p:sp>
                  <p:nvSpPr>
                    <p:cNvPr id="64530" name="Text Box 65"/>
                    <p:cNvSpPr txBox="1">
                      <a:spLocks noChangeArrowheads="1"/>
                    </p:cNvSpPr>
                    <p:nvPr/>
                  </p:nvSpPr>
                  <p:spPr bwMode="auto">
                    <a:xfrm>
                      <a:off x="935" y="2506"/>
                      <a:ext cx="668" cy="296"/>
                    </a:xfrm>
                    <a:prstGeom prst="rect">
                      <a:avLst/>
                    </a:prstGeom>
                    <a:noFill/>
                    <a:ln w="12700" algn="ctr">
                      <a:solidFill>
                        <a:schemeClr val="bg2"/>
                      </a:solidFill>
                      <a:miter lim="800000"/>
                      <a:headEnd/>
                      <a:tailEnd/>
                    </a:ln>
                  </p:spPr>
                  <p:txBody>
                    <a:bodyPr wrap="none">
                      <a:spAutoFit/>
                    </a:bodyPr>
                    <a:lstStyle/>
                    <a:p>
                      <a:pPr eaLnBrk="0" hangingPunct="0">
                        <a:spcBef>
                          <a:spcPct val="50000"/>
                        </a:spcBef>
                      </a:pPr>
                      <a:r>
                        <a:rPr lang="en-US" sz="2400">
                          <a:latin typeface="Times New Roman" pitchFamily="18" charset="0"/>
                        </a:rPr>
                        <a:t>Spol. 2</a:t>
                      </a:r>
                    </a:p>
                  </p:txBody>
                </p:sp>
                <p:sp>
                  <p:nvSpPr>
                    <p:cNvPr id="64531" name="Rectangle 66"/>
                    <p:cNvSpPr>
                      <a:spLocks noChangeArrowheads="1"/>
                    </p:cNvSpPr>
                    <p:nvPr/>
                  </p:nvSpPr>
                  <p:spPr bwMode="auto">
                    <a:xfrm>
                      <a:off x="942" y="3140"/>
                      <a:ext cx="650" cy="316"/>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4532" name="AutoShape 67"/>
                    <p:cNvCxnSpPr>
                      <a:cxnSpLocks noChangeShapeType="1"/>
                      <a:stCxn id="64531" idx="0"/>
                      <a:endCxn id="64530" idx="2"/>
                    </p:cNvCxnSpPr>
                    <p:nvPr/>
                  </p:nvCxnSpPr>
                  <p:spPr bwMode="auto">
                    <a:xfrm flipV="1">
                      <a:off x="1267" y="2802"/>
                      <a:ext cx="2" cy="338"/>
                    </a:xfrm>
                    <a:prstGeom prst="straightConnector1">
                      <a:avLst/>
                    </a:prstGeom>
                    <a:noFill/>
                    <a:ln w="12700">
                      <a:solidFill>
                        <a:schemeClr val="bg2"/>
                      </a:solidFill>
                      <a:round/>
                      <a:headEnd/>
                      <a:tailEnd/>
                    </a:ln>
                  </p:spPr>
                </p:cxnSp>
                <p:cxnSp>
                  <p:nvCxnSpPr>
                    <p:cNvPr id="64533" name="AutoShape 68"/>
                    <p:cNvCxnSpPr>
                      <a:cxnSpLocks noChangeShapeType="1"/>
                      <a:stCxn id="64525" idx="0"/>
                      <a:endCxn id="64528" idx="2"/>
                    </p:cNvCxnSpPr>
                    <p:nvPr/>
                  </p:nvCxnSpPr>
                  <p:spPr bwMode="auto">
                    <a:xfrm flipH="1" flipV="1">
                      <a:off x="520" y="2802"/>
                      <a:ext cx="109" cy="336"/>
                    </a:xfrm>
                    <a:prstGeom prst="straightConnector1">
                      <a:avLst/>
                    </a:prstGeom>
                    <a:noFill/>
                    <a:ln w="12700">
                      <a:solidFill>
                        <a:schemeClr val="bg2"/>
                      </a:solidFill>
                      <a:round/>
                      <a:headEnd/>
                      <a:tailEnd/>
                    </a:ln>
                  </p:spPr>
                </p:cxnSp>
                <p:cxnSp>
                  <p:nvCxnSpPr>
                    <p:cNvPr id="64534" name="AutoShape 69"/>
                    <p:cNvCxnSpPr>
                      <a:cxnSpLocks noChangeShapeType="1"/>
                      <a:stCxn id="64523" idx="0"/>
                      <a:endCxn id="64529" idx="2"/>
                    </p:cNvCxnSpPr>
                    <p:nvPr/>
                  </p:nvCxnSpPr>
                  <p:spPr bwMode="auto">
                    <a:xfrm flipV="1">
                      <a:off x="1893" y="2802"/>
                      <a:ext cx="148" cy="340"/>
                    </a:xfrm>
                    <a:prstGeom prst="straightConnector1">
                      <a:avLst/>
                    </a:prstGeom>
                    <a:noFill/>
                    <a:ln w="12700">
                      <a:solidFill>
                        <a:schemeClr val="bg2"/>
                      </a:solidFill>
                      <a:round/>
                      <a:headEnd/>
                      <a:tailEnd/>
                    </a:ln>
                  </p:spPr>
                </p:cxnSp>
                <p:sp>
                  <p:nvSpPr>
                    <p:cNvPr id="64535" name="Text Box 70"/>
                    <p:cNvSpPr txBox="1">
                      <a:spLocks noChangeArrowheads="1"/>
                    </p:cNvSpPr>
                    <p:nvPr/>
                  </p:nvSpPr>
                  <p:spPr bwMode="auto">
                    <a:xfrm>
                      <a:off x="1134" y="3146"/>
                      <a:ext cx="255" cy="288"/>
                    </a:xfrm>
                    <a:prstGeom prst="rect">
                      <a:avLst/>
                    </a:prstGeom>
                    <a:noFill/>
                    <a:ln w="12700" algn="ctr">
                      <a:noFill/>
                      <a:miter lim="800000"/>
                      <a:headEnd/>
                      <a:tailEnd/>
                    </a:ln>
                  </p:spPr>
                  <p:txBody>
                    <a:bodyPr>
                      <a:spAutoFit/>
                    </a:bodyPr>
                    <a:lstStyle/>
                    <a:p>
                      <a:pPr eaLnBrk="0" hangingPunct="0">
                        <a:spcBef>
                          <a:spcPct val="50000"/>
                        </a:spcBef>
                      </a:pPr>
                      <a:r>
                        <a:rPr lang="en-US" sz="2400">
                          <a:latin typeface="Times New Roman" pitchFamily="18" charset="0"/>
                        </a:rPr>
                        <a:t>A</a:t>
                      </a:r>
                    </a:p>
                  </p:txBody>
                </p:sp>
                <p:sp>
                  <p:nvSpPr>
                    <p:cNvPr id="64536" name="Text Box 71"/>
                    <p:cNvSpPr txBox="1">
                      <a:spLocks noChangeArrowheads="1"/>
                    </p:cNvSpPr>
                    <p:nvPr/>
                  </p:nvSpPr>
                  <p:spPr bwMode="auto">
                    <a:xfrm>
                      <a:off x="502" y="3154"/>
                      <a:ext cx="244" cy="288"/>
                    </a:xfrm>
                    <a:prstGeom prst="rect">
                      <a:avLst/>
                    </a:prstGeom>
                    <a:noFill/>
                    <a:ln w="12700" algn="ctr">
                      <a:noFill/>
                      <a:miter lim="800000"/>
                      <a:headEnd/>
                      <a:tailEnd/>
                    </a:ln>
                  </p:spPr>
                  <p:txBody>
                    <a:bodyPr wrap="none">
                      <a:spAutoFit/>
                    </a:bodyPr>
                    <a:lstStyle/>
                    <a:p>
                      <a:pPr eaLnBrk="0" hangingPunct="0">
                        <a:spcBef>
                          <a:spcPct val="50000"/>
                        </a:spcBef>
                      </a:pPr>
                      <a:r>
                        <a:rPr lang="en-US" sz="2400">
                          <a:latin typeface="Times New Roman" pitchFamily="18" charset="0"/>
                        </a:rPr>
                        <a:t>B</a:t>
                      </a:r>
                    </a:p>
                  </p:txBody>
                </p:sp>
                <p:sp>
                  <p:nvSpPr>
                    <p:cNvPr id="64537" name="Text Box 72"/>
                    <p:cNvSpPr txBox="1">
                      <a:spLocks noChangeArrowheads="1"/>
                    </p:cNvSpPr>
                    <p:nvPr/>
                  </p:nvSpPr>
                  <p:spPr bwMode="auto">
                    <a:xfrm>
                      <a:off x="1774" y="3154"/>
                      <a:ext cx="244" cy="288"/>
                    </a:xfrm>
                    <a:prstGeom prst="rect">
                      <a:avLst/>
                    </a:prstGeom>
                    <a:noFill/>
                    <a:ln w="12700" algn="ctr">
                      <a:noFill/>
                      <a:miter lim="800000"/>
                      <a:headEnd/>
                      <a:tailEnd/>
                    </a:ln>
                  </p:spPr>
                  <p:txBody>
                    <a:bodyPr wrap="none">
                      <a:spAutoFit/>
                    </a:bodyPr>
                    <a:lstStyle/>
                    <a:p>
                      <a:pPr eaLnBrk="0" hangingPunct="0">
                        <a:spcBef>
                          <a:spcPct val="50000"/>
                        </a:spcBef>
                      </a:pPr>
                      <a:r>
                        <a:rPr lang="en-US" sz="2400">
                          <a:latin typeface="Times New Roman" pitchFamily="18" charset="0"/>
                        </a:rPr>
                        <a:t>C</a:t>
                      </a:r>
                    </a:p>
                  </p:txBody>
                </p:sp>
                <p:sp>
                  <p:nvSpPr>
                    <p:cNvPr id="64538" name="Text Box 73"/>
                    <p:cNvSpPr txBox="1">
                      <a:spLocks noChangeArrowheads="1"/>
                    </p:cNvSpPr>
                    <p:nvPr/>
                  </p:nvSpPr>
                  <p:spPr bwMode="auto">
                    <a:xfrm>
                      <a:off x="3210" y="2514"/>
                      <a:ext cx="668" cy="296"/>
                    </a:xfrm>
                    <a:prstGeom prst="rect">
                      <a:avLst/>
                    </a:prstGeom>
                    <a:noFill/>
                    <a:ln w="12700" algn="ctr">
                      <a:solidFill>
                        <a:schemeClr val="bg2"/>
                      </a:solidFill>
                      <a:miter lim="800000"/>
                      <a:headEnd/>
                      <a:tailEnd/>
                    </a:ln>
                  </p:spPr>
                  <p:txBody>
                    <a:bodyPr wrap="none">
                      <a:spAutoFit/>
                    </a:bodyPr>
                    <a:lstStyle/>
                    <a:p>
                      <a:pPr eaLnBrk="0" hangingPunct="0">
                        <a:spcBef>
                          <a:spcPct val="50000"/>
                        </a:spcBef>
                      </a:pPr>
                      <a:r>
                        <a:rPr lang="en-US" sz="2400">
                          <a:latin typeface="Times New Roman" pitchFamily="18" charset="0"/>
                        </a:rPr>
                        <a:t>Spol. 1</a:t>
                      </a:r>
                    </a:p>
                  </p:txBody>
                </p:sp>
                <p:sp>
                  <p:nvSpPr>
                    <p:cNvPr id="64539" name="Text Box 74"/>
                    <p:cNvSpPr txBox="1">
                      <a:spLocks noChangeArrowheads="1"/>
                    </p:cNvSpPr>
                    <p:nvPr/>
                  </p:nvSpPr>
                  <p:spPr bwMode="auto">
                    <a:xfrm>
                      <a:off x="3959" y="2514"/>
                      <a:ext cx="668" cy="296"/>
                    </a:xfrm>
                    <a:prstGeom prst="rect">
                      <a:avLst/>
                    </a:prstGeom>
                    <a:noFill/>
                    <a:ln w="12700" algn="ctr">
                      <a:solidFill>
                        <a:schemeClr val="bg2"/>
                      </a:solidFill>
                      <a:miter lim="800000"/>
                      <a:headEnd/>
                      <a:tailEnd/>
                    </a:ln>
                  </p:spPr>
                  <p:txBody>
                    <a:bodyPr wrap="none">
                      <a:spAutoFit/>
                    </a:bodyPr>
                    <a:lstStyle/>
                    <a:p>
                      <a:pPr eaLnBrk="0" hangingPunct="0">
                        <a:spcBef>
                          <a:spcPct val="50000"/>
                        </a:spcBef>
                      </a:pPr>
                      <a:r>
                        <a:rPr lang="en-US" sz="2400">
                          <a:latin typeface="Times New Roman" pitchFamily="18" charset="0"/>
                        </a:rPr>
                        <a:t>Spol. 2</a:t>
                      </a:r>
                    </a:p>
                  </p:txBody>
                </p:sp>
                <p:sp>
                  <p:nvSpPr>
                    <p:cNvPr id="64540" name="Rectangle 75"/>
                    <p:cNvSpPr>
                      <a:spLocks noChangeArrowheads="1"/>
                    </p:cNvSpPr>
                    <p:nvPr/>
                  </p:nvSpPr>
                  <p:spPr bwMode="auto">
                    <a:xfrm>
                      <a:off x="3574" y="3164"/>
                      <a:ext cx="650" cy="316"/>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4541" name="AutoShape 76"/>
                    <p:cNvCxnSpPr>
                      <a:cxnSpLocks noChangeShapeType="1"/>
                    </p:cNvCxnSpPr>
                    <p:nvPr/>
                  </p:nvCxnSpPr>
                  <p:spPr bwMode="auto">
                    <a:xfrm rot="5400000" flipH="1">
                      <a:off x="3465" y="2809"/>
                      <a:ext cx="354" cy="355"/>
                    </a:xfrm>
                    <a:prstGeom prst="bentConnector3">
                      <a:avLst>
                        <a:gd name="adj1" fmla="val 50000"/>
                      </a:avLst>
                    </a:prstGeom>
                    <a:noFill/>
                    <a:ln w="12700">
                      <a:solidFill>
                        <a:schemeClr val="bg2"/>
                      </a:solidFill>
                      <a:miter lim="800000"/>
                      <a:headEnd/>
                      <a:tailEnd/>
                    </a:ln>
                  </p:spPr>
                </p:cxnSp>
                <p:cxnSp>
                  <p:nvCxnSpPr>
                    <p:cNvPr id="64542" name="AutoShape 77"/>
                    <p:cNvCxnSpPr>
                      <a:cxnSpLocks noChangeShapeType="1"/>
                      <a:stCxn id="64540" idx="0"/>
                      <a:endCxn id="64539" idx="2"/>
                    </p:cNvCxnSpPr>
                    <p:nvPr/>
                  </p:nvCxnSpPr>
                  <p:spPr bwMode="auto">
                    <a:xfrm rot="-5400000">
                      <a:off x="3919" y="2790"/>
                      <a:ext cx="354" cy="394"/>
                    </a:xfrm>
                    <a:prstGeom prst="bentConnector3">
                      <a:avLst>
                        <a:gd name="adj1" fmla="val 50000"/>
                      </a:avLst>
                    </a:prstGeom>
                    <a:noFill/>
                    <a:ln w="12700">
                      <a:solidFill>
                        <a:schemeClr val="bg2"/>
                      </a:solidFill>
                      <a:miter lim="800000"/>
                      <a:headEnd/>
                      <a:tailEnd/>
                    </a:ln>
                  </p:spPr>
                </p:cxnSp>
                <p:cxnSp>
                  <p:nvCxnSpPr>
                    <p:cNvPr id="64543" name="AutoShape 78"/>
                    <p:cNvCxnSpPr>
                      <a:cxnSpLocks noChangeShapeType="1"/>
                      <a:stCxn id="64546" idx="0"/>
                      <a:endCxn id="64539" idx="2"/>
                    </p:cNvCxnSpPr>
                    <p:nvPr/>
                  </p:nvCxnSpPr>
                  <p:spPr bwMode="auto">
                    <a:xfrm rot="5400000" flipH="1">
                      <a:off x="4299" y="2804"/>
                      <a:ext cx="354" cy="366"/>
                    </a:xfrm>
                    <a:prstGeom prst="bentConnector3">
                      <a:avLst>
                        <a:gd name="adj1" fmla="val 50000"/>
                      </a:avLst>
                    </a:prstGeom>
                    <a:noFill/>
                    <a:ln w="12700">
                      <a:solidFill>
                        <a:schemeClr val="bg2"/>
                      </a:solidFill>
                      <a:miter lim="800000"/>
                      <a:headEnd/>
                      <a:tailEnd/>
                    </a:ln>
                  </p:spPr>
                </p:cxnSp>
                <p:sp>
                  <p:nvSpPr>
                    <p:cNvPr id="64544" name="Line 79"/>
                    <p:cNvSpPr>
                      <a:spLocks noChangeShapeType="1"/>
                    </p:cNvSpPr>
                    <p:nvPr/>
                  </p:nvSpPr>
                  <p:spPr bwMode="auto">
                    <a:xfrm flipV="1">
                      <a:off x="1165" y="3057"/>
                      <a:ext cx="177" cy="468"/>
                    </a:xfrm>
                    <a:prstGeom prst="line">
                      <a:avLst/>
                    </a:prstGeom>
                    <a:noFill/>
                    <a:ln w="12700">
                      <a:solidFill>
                        <a:schemeClr val="bg2"/>
                      </a:solidFill>
                      <a:prstDash val="dash"/>
                      <a:round/>
                      <a:headEnd/>
                      <a:tailEnd/>
                    </a:ln>
                  </p:spPr>
                  <p:txBody>
                    <a:bodyPr>
                      <a:spAutoFit/>
                    </a:bodyPr>
                    <a:lstStyle/>
                    <a:p>
                      <a:endParaRPr lang="cs-CZ"/>
                    </a:p>
                  </p:txBody>
                </p:sp>
              </p:grpSp>
            </p:grpSp>
          </p:grpSp>
        </p:grpSp>
      </p:gr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3"/>
          <p:cNvSpPr>
            <a:spLocks noGrp="1"/>
          </p:cNvSpPr>
          <p:nvPr>
            <p:ph type="dt" sz="quarter" idx="10"/>
          </p:nvPr>
        </p:nvSpPr>
        <p:spPr>
          <a:noFill/>
        </p:spPr>
        <p:txBody>
          <a:bodyPr/>
          <a:lstStyle/>
          <a:p>
            <a:pPr defTabSz="995363"/>
            <a:fld id="{6B545256-998F-4B57-9285-78D8A8EE53EB}" type="datetime1">
              <a:rPr lang="de-DE"/>
              <a:pPr defTabSz="995363"/>
              <a:t>18.04.2012</a:t>
            </a:fld>
            <a:endParaRPr lang="de-DE"/>
          </a:p>
        </p:txBody>
      </p:sp>
      <p:sp>
        <p:nvSpPr>
          <p:cNvPr id="66562" name="Footer Placeholder 4"/>
          <p:cNvSpPr>
            <a:spLocks noGrp="1"/>
          </p:cNvSpPr>
          <p:nvPr>
            <p:ph type="ftr" sz="quarter" idx="11"/>
          </p:nvPr>
        </p:nvSpPr>
        <p:spPr>
          <a:noFill/>
        </p:spPr>
        <p:txBody>
          <a:bodyPr/>
          <a:lstStyle/>
          <a:p>
            <a:pPr defTabSz="995363"/>
            <a:r>
              <a:rPr lang="de-DE"/>
              <a:t>Ernst &amp; Young</a:t>
            </a:r>
          </a:p>
        </p:txBody>
      </p:sp>
      <p:sp>
        <p:nvSpPr>
          <p:cNvPr id="219138" name="Rectangle 2"/>
          <p:cNvSpPr>
            <a:spLocks noGrp="1" noChangeArrowheads="1"/>
          </p:cNvSpPr>
          <p:nvPr>
            <p:ph type="body" idx="1"/>
          </p:nvPr>
        </p:nvSpPr>
        <p:spPr>
          <a:xfrm>
            <a:off x="588963" y="1633538"/>
            <a:ext cx="9501187" cy="4757737"/>
          </a:xfrm>
        </p:spPr>
        <p:txBody>
          <a:bodyPr/>
          <a:lstStyle/>
          <a:p>
            <a:pPr marL="266700" indent="-266700" defTabSz="914400" eaLnBrk="1" hangingPunct="1">
              <a:buFont typeface="Arial" charset="0"/>
              <a:buChar char="►"/>
              <a:defRPr/>
            </a:pPr>
            <a:r>
              <a:rPr lang="cs-CZ" dirty="0" smtClean="0"/>
              <a:t>Rozdělení odštěpením </a:t>
            </a:r>
            <a:r>
              <a:rPr lang="cs-CZ" dirty="0"/>
              <a:t>se založením nových společností („odštěpení“)</a:t>
            </a:r>
          </a:p>
          <a:p>
            <a:pPr marL="657225" lvl="1" indent="-266700" defTabSz="914400" eaLnBrk="1" hangingPunct="1">
              <a:defRPr/>
            </a:pPr>
            <a:r>
              <a:rPr lang="cs-CZ" dirty="0"/>
              <a:t>Rozdělovaná společnost NEZANIKÁ</a:t>
            </a:r>
          </a:p>
          <a:p>
            <a:pPr marL="657225" lvl="1" indent="-266700" defTabSz="914400" eaLnBrk="1" hangingPunct="1">
              <a:defRPr/>
            </a:pPr>
            <a:r>
              <a:rPr lang="cs-CZ" dirty="0"/>
              <a:t>Vyčleněná část jejího jmění přechází na nově vzniklou společnost</a:t>
            </a:r>
          </a:p>
          <a:p>
            <a:pPr marL="657225" lvl="1" indent="-266700" defTabSz="914400" eaLnBrk="1" hangingPunct="1">
              <a:defRPr/>
            </a:pPr>
            <a:r>
              <a:rPr lang="cs-CZ" dirty="0"/>
              <a:t>Společníci rozdělované = společníci nástupnické společnosti</a:t>
            </a:r>
          </a:p>
          <a:p>
            <a:pPr marL="657225" lvl="1" indent="-266700" defTabSz="914400" eaLnBrk="1" hangingPunct="1">
              <a:defRPr/>
            </a:pPr>
            <a:r>
              <a:rPr lang="cs-CZ" dirty="0"/>
              <a:t>„</a:t>
            </a:r>
            <a:r>
              <a:rPr lang="en-US" dirty="0"/>
              <a:t>Z</a:t>
            </a:r>
            <a:r>
              <a:rPr lang="cs-CZ" dirty="0"/>
              <a:t>účastněnými společnostmi“ jsou pouze rozdělovaná</a:t>
            </a:r>
          </a:p>
          <a:p>
            <a:pPr marL="266700" indent="-266700" defTabSz="914400" eaLnBrk="1" hangingPunct="1">
              <a:buFont typeface="Arial" charset="0"/>
              <a:buChar char="►"/>
              <a:defRPr/>
            </a:pPr>
            <a:r>
              <a:rPr lang="cs-CZ" dirty="0"/>
              <a:t>Lze kombinovat s rozdělením odštěpením sloučením</a:t>
            </a:r>
            <a:endParaRPr lang="en-US" dirty="0"/>
          </a:p>
          <a:p>
            <a:pPr marL="622300" lvl="1" indent="-176213" defTabSz="914400" eaLnBrk="1" hangingPunct="1">
              <a:buFontTx/>
              <a:buChar char="-"/>
              <a:defRPr/>
            </a:pPr>
            <a:endParaRPr lang="en-US" sz="1700" dirty="0"/>
          </a:p>
        </p:txBody>
      </p:sp>
      <p:sp>
        <p:nvSpPr>
          <p:cNvPr id="66564" name="Rectangle 3"/>
          <p:cNvSpPr>
            <a:spLocks noGrp="1" noChangeArrowheads="1"/>
          </p:cNvSpPr>
          <p:nvPr>
            <p:ph type="title"/>
          </p:nvPr>
        </p:nvSpPr>
        <p:spPr/>
        <p:txBody>
          <a:bodyPr/>
          <a:lstStyle/>
          <a:p>
            <a:pPr eaLnBrk="1" hangingPunct="1"/>
            <a:r>
              <a:rPr lang="cs-CZ" altLang="ko-KR" smtClean="0"/>
              <a:t>Rozdělení (3)</a:t>
            </a:r>
            <a:endParaRPr lang="en-US" smtClean="0"/>
          </a:p>
        </p:txBody>
      </p:sp>
      <p:grpSp>
        <p:nvGrpSpPr>
          <p:cNvPr id="66565" name="Group 41"/>
          <p:cNvGrpSpPr>
            <a:grpSpLocks/>
          </p:cNvGrpSpPr>
          <p:nvPr/>
        </p:nvGrpSpPr>
        <p:grpSpPr bwMode="auto">
          <a:xfrm>
            <a:off x="1962150" y="4572000"/>
            <a:ext cx="5857875" cy="1643063"/>
            <a:chOff x="1120" y="2636"/>
            <a:chExt cx="3690" cy="1035"/>
          </a:xfrm>
        </p:grpSpPr>
        <p:sp>
          <p:nvSpPr>
            <p:cNvPr id="66566" name="AutoShape 42"/>
            <p:cNvSpPr>
              <a:spLocks noChangeArrowheads="1"/>
            </p:cNvSpPr>
            <p:nvPr/>
          </p:nvSpPr>
          <p:spPr bwMode="auto">
            <a:xfrm>
              <a:off x="2689" y="2741"/>
              <a:ext cx="551" cy="231"/>
            </a:xfrm>
            <a:prstGeom prst="rightArrow">
              <a:avLst>
                <a:gd name="adj1" fmla="val 50000"/>
                <a:gd name="adj2" fmla="val 59632"/>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grpSp>
          <p:nvGrpSpPr>
            <p:cNvPr id="66567" name="Group 43"/>
            <p:cNvGrpSpPr>
              <a:grpSpLocks/>
            </p:cNvGrpSpPr>
            <p:nvPr/>
          </p:nvGrpSpPr>
          <p:grpSpPr bwMode="auto">
            <a:xfrm>
              <a:off x="3561" y="2636"/>
              <a:ext cx="1249" cy="1035"/>
              <a:chOff x="3561" y="2636"/>
              <a:chExt cx="1249" cy="1035"/>
            </a:xfrm>
          </p:grpSpPr>
          <p:sp>
            <p:nvSpPr>
              <p:cNvPr id="66576" name="Text Box 44"/>
              <p:cNvSpPr txBox="1">
                <a:spLocks noChangeArrowheads="1"/>
              </p:cNvSpPr>
              <p:nvPr/>
            </p:nvSpPr>
            <p:spPr bwMode="auto">
              <a:xfrm>
                <a:off x="3561" y="3259"/>
                <a:ext cx="673" cy="412"/>
              </a:xfrm>
              <a:prstGeom prst="rect">
                <a:avLst/>
              </a:prstGeom>
              <a:noFill/>
              <a:ln w="12700" algn="ctr">
                <a:solidFill>
                  <a:schemeClr val="bg2"/>
                </a:solidFill>
                <a:miter lim="800000"/>
                <a:headEnd/>
                <a:tailEnd/>
              </a:ln>
            </p:spPr>
            <p:txBody>
              <a:bodyPr>
                <a:spAutoFit/>
              </a:bodyPr>
              <a:lstStyle/>
              <a:p>
                <a:pPr algn="ctr" eaLnBrk="0" hangingPunct="0">
                  <a:spcBef>
                    <a:spcPct val="50000"/>
                  </a:spcBef>
                </a:pPr>
                <a:r>
                  <a:rPr lang="en-US" sz="3600">
                    <a:latin typeface="Times New Roman" pitchFamily="18" charset="0"/>
                  </a:rPr>
                  <a:t>A</a:t>
                </a:r>
              </a:p>
            </p:txBody>
          </p:sp>
          <p:grpSp>
            <p:nvGrpSpPr>
              <p:cNvPr id="66577" name="Group 45"/>
              <p:cNvGrpSpPr>
                <a:grpSpLocks/>
              </p:cNvGrpSpPr>
              <p:nvPr/>
            </p:nvGrpSpPr>
            <p:grpSpPr bwMode="auto">
              <a:xfrm>
                <a:off x="4334" y="3257"/>
                <a:ext cx="476" cy="412"/>
                <a:chOff x="4422" y="3251"/>
                <a:chExt cx="476" cy="412"/>
              </a:xfrm>
            </p:grpSpPr>
            <p:sp>
              <p:nvSpPr>
                <p:cNvPr id="66583" name="Rectangle 46" descr="Wide upward diagonal"/>
                <p:cNvSpPr>
                  <a:spLocks noChangeArrowheads="1"/>
                </p:cNvSpPr>
                <p:nvPr/>
              </p:nvSpPr>
              <p:spPr bwMode="auto">
                <a:xfrm>
                  <a:off x="4439" y="3251"/>
                  <a:ext cx="431" cy="412"/>
                </a:xfrm>
                <a:prstGeom prst="rect">
                  <a:avLst/>
                </a:prstGeom>
                <a:pattFill prst="wdUpDiag">
                  <a:fgClr>
                    <a:srgbClr val="000000"/>
                  </a:fgClr>
                  <a:bgClr>
                    <a:schemeClr val="tx1"/>
                  </a:bgClr>
                </a:pattFill>
                <a:ln w="12700" algn="ctr">
                  <a:solidFill>
                    <a:schemeClr val="bg2"/>
                  </a:solidFill>
                  <a:miter lim="800000"/>
                  <a:headEnd/>
                  <a:tailEnd/>
                </a:ln>
              </p:spPr>
              <p:txBody>
                <a:bodyPr anchor="ctr">
                  <a:spAutoFit/>
                </a:bodyPr>
                <a:lstStyle/>
                <a:p>
                  <a:pPr algn="ctr" eaLnBrk="0" hangingPunct="0">
                    <a:spcBef>
                      <a:spcPct val="50000"/>
                    </a:spcBef>
                  </a:pPr>
                  <a:endParaRPr lang="cs-CZ" sz="3600">
                    <a:solidFill>
                      <a:schemeClr val="tx1"/>
                    </a:solidFill>
                    <a:latin typeface="Times New Roman" pitchFamily="18" charset="0"/>
                  </a:endParaRPr>
                </a:p>
              </p:txBody>
            </p:sp>
            <p:sp>
              <p:nvSpPr>
                <p:cNvPr id="66584" name="Text Box 47" descr="Wide upward diagonal"/>
                <p:cNvSpPr txBox="1">
                  <a:spLocks noChangeArrowheads="1"/>
                </p:cNvSpPr>
                <p:nvPr/>
              </p:nvSpPr>
              <p:spPr bwMode="auto">
                <a:xfrm>
                  <a:off x="4422" y="3251"/>
                  <a:ext cx="476" cy="412"/>
                </a:xfrm>
                <a:prstGeom prst="rect">
                  <a:avLst/>
                </a:prstGeom>
                <a:pattFill prst="wdUpDiag">
                  <a:fgClr>
                    <a:srgbClr val="000000"/>
                  </a:fgClr>
                  <a:bgClr>
                    <a:srgbClr val="FFFFFF"/>
                  </a:bgClr>
                </a:pattFill>
                <a:ln w="12700" algn="ctr">
                  <a:solidFill>
                    <a:srgbClr val="000000"/>
                  </a:solidFill>
                  <a:miter lim="800000"/>
                  <a:headEnd/>
                  <a:tailEnd/>
                </a:ln>
              </p:spPr>
              <p:txBody>
                <a:bodyPr wrap="none">
                  <a:spAutoFit/>
                </a:bodyPr>
                <a:lstStyle/>
                <a:p>
                  <a:pPr eaLnBrk="0" hangingPunct="0">
                    <a:spcBef>
                      <a:spcPct val="50000"/>
                    </a:spcBef>
                  </a:pPr>
                  <a:r>
                    <a:rPr lang="en-US" sz="3600">
                      <a:latin typeface="Times New Roman" pitchFamily="18" charset="0"/>
                    </a:rPr>
                    <a:t>A1</a:t>
                  </a:r>
                </a:p>
              </p:txBody>
            </p:sp>
          </p:grpSp>
          <p:grpSp>
            <p:nvGrpSpPr>
              <p:cNvPr id="66578" name="Group 48"/>
              <p:cNvGrpSpPr>
                <a:grpSpLocks/>
              </p:cNvGrpSpPr>
              <p:nvPr/>
            </p:nvGrpSpPr>
            <p:grpSpPr bwMode="auto">
              <a:xfrm>
                <a:off x="3837" y="2636"/>
                <a:ext cx="771" cy="429"/>
                <a:chOff x="709" y="2460"/>
                <a:chExt cx="771" cy="429"/>
              </a:xfrm>
            </p:grpSpPr>
            <p:sp>
              <p:nvSpPr>
                <p:cNvPr id="66581" name="Text Box 49"/>
                <p:cNvSpPr txBox="1">
                  <a:spLocks noChangeArrowheads="1"/>
                </p:cNvSpPr>
                <p:nvPr/>
              </p:nvSpPr>
              <p:spPr bwMode="auto">
                <a:xfrm>
                  <a:off x="957" y="2509"/>
                  <a:ext cx="265"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B</a:t>
                  </a:r>
                  <a:endParaRPr lang="en-US" sz="2800">
                    <a:latin typeface="Times New Roman" pitchFamily="18" charset="0"/>
                  </a:endParaRPr>
                </a:p>
              </p:txBody>
            </p:sp>
            <p:sp>
              <p:nvSpPr>
                <p:cNvPr id="66582" name="Rectangle 50"/>
                <p:cNvSpPr>
                  <a:spLocks noChangeArrowheads="1"/>
                </p:cNvSpPr>
                <p:nvPr/>
              </p:nvSpPr>
              <p:spPr bwMode="auto">
                <a:xfrm>
                  <a:off x="709" y="2460"/>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cxnSp>
            <p:nvCxnSpPr>
              <p:cNvPr id="66579" name="AutoShape 51"/>
              <p:cNvCxnSpPr>
                <a:cxnSpLocks noChangeShapeType="1"/>
                <a:stCxn id="66576" idx="0"/>
                <a:endCxn id="66582" idx="2"/>
              </p:cNvCxnSpPr>
              <p:nvPr/>
            </p:nvCxnSpPr>
            <p:spPr bwMode="auto">
              <a:xfrm rot="-5400000">
                <a:off x="3964" y="2999"/>
                <a:ext cx="194" cy="325"/>
              </a:xfrm>
              <a:prstGeom prst="bentConnector3">
                <a:avLst>
                  <a:gd name="adj1" fmla="val 50000"/>
                </a:avLst>
              </a:prstGeom>
              <a:noFill/>
              <a:ln w="12700">
                <a:solidFill>
                  <a:schemeClr val="bg2"/>
                </a:solidFill>
                <a:miter lim="800000"/>
                <a:headEnd/>
                <a:tailEnd/>
              </a:ln>
            </p:spPr>
          </p:cxnSp>
          <p:cxnSp>
            <p:nvCxnSpPr>
              <p:cNvPr id="66580" name="AutoShape 52"/>
              <p:cNvCxnSpPr>
                <a:cxnSpLocks noChangeShapeType="1"/>
                <a:stCxn id="66584" idx="0"/>
                <a:endCxn id="66582" idx="2"/>
              </p:cNvCxnSpPr>
              <p:nvPr/>
            </p:nvCxnSpPr>
            <p:spPr bwMode="auto">
              <a:xfrm rot="5400000" flipH="1">
                <a:off x="4300" y="2988"/>
                <a:ext cx="192" cy="345"/>
              </a:xfrm>
              <a:prstGeom prst="bentConnector3">
                <a:avLst>
                  <a:gd name="adj1" fmla="val 50000"/>
                </a:avLst>
              </a:prstGeom>
              <a:noFill/>
              <a:ln w="12700">
                <a:solidFill>
                  <a:schemeClr val="bg2"/>
                </a:solidFill>
                <a:miter lim="800000"/>
                <a:headEnd/>
                <a:tailEnd/>
              </a:ln>
            </p:spPr>
          </p:cxnSp>
        </p:grpSp>
        <p:grpSp>
          <p:nvGrpSpPr>
            <p:cNvPr id="66568" name="Group 53"/>
            <p:cNvGrpSpPr>
              <a:grpSpLocks/>
            </p:cNvGrpSpPr>
            <p:nvPr/>
          </p:nvGrpSpPr>
          <p:grpSpPr bwMode="auto">
            <a:xfrm>
              <a:off x="1120" y="2638"/>
              <a:ext cx="1006" cy="1028"/>
              <a:chOff x="816" y="2642"/>
              <a:chExt cx="1006" cy="1028"/>
            </a:xfrm>
          </p:grpSpPr>
          <p:sp>
            <p:nvSpPr>
              <p:cNvPr id="66569" name="Text Box 54" descr="Wide upward diagonal"/>
              <p:cNvSpPr txBox="1">
                <a:spLocks noChangeArrowheads="1"/>
              </p:cNvSpPr>
              <p:nvPr/>
            </p:nvSpPr>
            <p:spPr bwMode="auto">
              <a:xfrm>
                <a:off x="821" y="3257"/>
                <a:ext cx="1001" cy="412"/>
              </a:xfrm>
              <a:prstGeom prst="rect">
                <a:avLst/>
              </a:prstGeom>
              <a:pattFill prst="wdUpDiag">
                <a:fgClr>
                  <a:srgbClr val="000000"/>
                </a:fgClr>
                <a:bgClr>
                  <a:srgbClr val="FFFFFF"/>
                </a:bgClr>
              </a:pattFill>
              <a:ln w="12700" algn="ctr">
                <a:solidFill>
                  <a:schemeClr val="bg2"/>
                </a:solidFill>
                <a:miter lim="800000"/>
                <a:headEnd/>
                <a:tailEnd/>
              </a:ln>
            </p:spPr>
            <p:txBody>
              <a:bodyPr>
                <a:spAutoFit/>
              </a:bodyPr>
              <a:lstStyle/>
              <a:p>
                <a:pPr algn="ctr" eaLnBrk="0" hangingPunct="0">
                  <a:spcBef>
                    <a:spcPct val="50000"/>
                  </a:spcBef>
                </a:pPr>
                <a:endParaRPr lang="cs-CZ" sz="3600">
                  <a:latin typeface="Times New Roman" pitchFamily="18" charset="0"/>
                </a:endParaRPr>
              </a:p>
            </p:txBody>
          </p:sp>
          <p:grpSp>
            <p:nvGrpSpPr>
              <p:cNvPr id="66570" name="Group 55"/>
              <p:cNvGrpSpPr>
                <a:grpSpLocks/>
              </p:cNvGrpSpPr>
              <p:nvPr/>
            </p:nvGrpSpPr>
            <p:grpSpPr bwMode="auto">
              <a:xfrm>
                <a:off x="935" y="2642"/>
                <a:ext cx="771" cy="429"/>
                <a:chOff x="709" y="2460"/>
                <a:chExt cx="771" cy="429"/>
              </a:xfrm>
            </p:grpSpPr>
            <p:sp>
              <p:nvSpPr>
                <p:cNvPr id="66574" name="Text Box 56"/>
                <p:cNvSpPr txBox="1">
                  <a:spLocks noChangeArrowheads="1"/>
                </p:cNvSpPr>
                <p:nvPr/>
              </p:nvSpPr>
              <p:spPr bwMode="auto">
                <a:xfrm>
                  <a:off x="957" y="2509"/>
                  <a:ext cx="265"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B</a:t>
                  </a:r>
                  <a:endParaRPr lang="en-US" sz="2800">
                    <a:latin typeface="Times New Roman" pitchFamily="18" charset="0"/>
                  </a:endParaRPr>
                </a:p>
              </p:txBody>
            </p:sp>
            <p:sp>
              <p:nvSpPr>
                <p:cNvPr id="66575" name="Rectangle 57"/>
                <p:cNvSpPr>
                  <a:spLocks noChangeArrowheads="1"/>
                </p:cNvSpPr>
                <p:nvPr/>
              </p:nvSpPr>
              <p:spPr bwMode="auto">
                <a:xfrm>
                  <a:off x="709" y="2460"/>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sp>
            <p:nvSpPr>
              <p:cNvPr id="66571" name="Line 58"/>
              <p:cNvSpPr>
                <a:spLocks noChangeShapeType="1"/>
              </p:cNvSpPr>
              <p:nvPr/>
            </p:nvSpPr>
            <p:spPr bwMode="auto">
              <a:xfrm flipV="1">
                <a:off x="1532" y="3252"/>
                <a:ext cx="0" cy="416"/>
              </a:xfrm>
              <a:prstGeom prst="line">
                <a:avLst/>
              </a:prstGeom>
              <a:noFill/>
              <a:ln w="12700">
                <a:solidFill>
                  <a:schemeClr val="bg2"/>
                </a:solidFill>
                <a:round/>
                <a:headEnd/>
                <a:tailEnd/>
              </a:ln>
            </p:spPr>
            <p:txBody>
              <a:bodyPr>
                <a:spAutoFit/>
              </a:bodyPr>
              <a:lstStyle/>
              <a:p>
                <a:endParaRPr lang="cs-CZ"/>
              </a:p>
            </p:txBody>
          </p:sp>
          <p:sp>
            <p:nvSpPr>
              <p:cNvPr id="66572" name="Rectangle 59"/>
              <p:cNvSpPr>
                <a:spLocks noChangeArrowheads="1"/>
              </p:cNvSpPr>
              <p:nvPr/>
            </p:nvSpPr>
            <p:spPr bwMode="auto">
              <a:xfrm>
                <a:off x="816" y="3258"/>
                <a:ext cx="716" cy="412"/>
              </a:xfrm>
              <a:prstGeom prst="rect">
                <a:avLst/>
              </a:prstGeom>
              <a:solidFill>
                <a:schemeClr val="bg1"/>
              </a:solidFill>
              <a:ln w="12700" algn="ctr">
                <a:solidFill>
                  <a:schemeClr val="bg2"/>
                </a:solidFill>
                <a:miter lim="800000"/>
                <a:headEnd/>
                <a:tailEnd/>
              </a:ln>
            </p:spPr>
            <p:txBody>
              <a:bodyPr anchor="ctr">
                <a:spAutoFit/>
              </a:bodyPr>
              <a:lstStyle/>
              <a:p>
                <a:pPr algn="ctr" eaLnBrk="0" hangingPunct="0">
                  <a:spcBef>
                    <a:spcPct val="50000"/>
                  </a:spcBef>
                </a:pPr>
                <a:r>
                  <a:rPr lang="en-US" sz="3600">
                    <a:latin typeface="Times New Roman" pitchFamily="18" charset="0"/>
                  </a:rPr>
                  <a:t>A</a:t>
                </a:r>
              </a:p>
            </p:txBody>
          </p:sp>
          <p:cxnSp>
            <p:nvCxnSpPr>
              <p:cNvPr id="66573" name="AutoShape 60"/>
              <p:cNvCxnSpPr>
                <a:cxnSpLocks noChangeShapeType="1"/>
                <a:stCxn id="66569" idx="0"/>
                <a:endCxn id="66575" idx="2"/>
              </p:cNvCxnSpPr>
              <p:nvPr/>
            </p:nvCxnSpPr>
            <p:spPr bwMode="auto">
              <a:xfrm flipH="1" flipV="1">
                <a:off x="1321" y="3071"/>
                <a:ext cx="1" cy="186"/>
              </a:xfrm>
              <a:prstGeom prst="straightConnector1">
                <a:avLst/>
              </a:prstGeom>
              <a:noFill/>
              <a:ln w="12700">
                <a:solidFill>
                  <a:schemeClr val="bg2"/>
                </a:solidFill>
                <a:round/>
                <a:headEnd/>
                <a:tailEnd/>
              </a:ln>
            </p:spPr>
          </p:cxnSp>
        </p:grpSp>
      </p:gr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noFill/>
        </p:spPr>
        <p:txBody>
          <a:bodyPr/>
          <a:lstStyle/>
          <a:p>
            <a:pPr defTabSz="995363"/>
            <a:fld id="{19FD3594-2589-4790-8649-F193F1130F77}" type="datetime1">
              <a:rPr lang="de-DE"/>
              <a:pPr defTabSz="995363"/>
              <a:t>18.04.2012</a:t>
            </a:fld>
            <a:endParaRPr lang="de-DE"/>
          </a:p>
        </p:txBody>
      </p:sp>
      <p:sp>
        <p:nvSpPr>
          <p:cNvPr id="68610" name="Footer Placeholder 4"/>
          <p:cNvSpPr>
            <a:spLocks noGrp="1"/>
          </p:cNvSpPr>
          <p:nvPr>
            <p:ph type="ftr" sz="quarter" idx="11"/>
          </p:nvPr>
        </p:nvSpPr>
        <p:spPr>
          <a:noFill/>
        </p:spPr>
        <p:txBody>
          <a:bodyPr/>
          <a:lstStyle/>
          <a:p>
            <a:pPr defTabSz="995363"/>
            <a:r>
              <a:rPr lang="de-DE"/>
              <a:t>Ernst &amp; Young</a:t>
            </a:r>
          </a:p>
        </p:txBody>
      </p:sp>
      <p:sp>
        <p:nvSpPr>
          <p:cNvPr id="68611" name="Rectangle 2"/>
          <p:cNvSpPr>
            <a:spLocks noGrp="1" noChangeArrowheads="1"/>
          </p:cNvSpPr>
          <p:nvPr>
            <p:ph type="body" idx="1"/>
          </p:nvPr>
        </p:nvSpPr>
        <p:spPr>
          <a:xfrm>
            <a:off x="588963" y="1633538"/>
            <a:ext cx="9501187" cy="4716462"/>
          </a:xfrm>
        </p:spPr>
        <p:txBody>
          <a:bodyPr/>
          <a:lstStyle/>
          <a:p>
            <a:pPr marL="266700" indent="-266700" defTabSz="914400" eaLnBrk="1" hangingPunct="1">
              <a:buFont typeface="Arial" charset="0"/>
              <a:buChar char="►"/>
            </a:pPr>
            <a:r>
              <a:rPr lang="cs-CZ" smtClean="0"/>
              <a:t>Rozdělení odštěpením sloučením</a:t>
            </a:r>
          </a:p>
          <a:p>
            <a:pPr marL="657225" lvl="1" indent="-266700" defTabSz="914400" eaLnBrk="1" hangingPunct="1"/>
            <a:r>
              <a:rPr lang="cs-CZ" smtClean="0"/>
              <a:t>Rozdělovaná společnost NEZANIKÁ</a:t>
            </a:r>
          </a:p>
          <a:p>
            <a:pPr marL="657225" lvl="1" indent="-266700" defTabSz="914400" eaLnBrk="1" hangingPunct="1"/>
            <a:r>
              <a:rPr lang="cs-CZ" smtClean="0"/>
              <a:t>Vyčleněná část jejího jmění přechází na již existující společnost</a:t>
            </a:r>
          </a:p>
          <a:p>
            <a:pPr marL="657225" lvl="1" indent="-266700" defTabSz="914400" eaLnBrk="1" hangingPunct="1"/>
            <a:r>
              <a:rPr lang="cs-CZ" smtClean="0"/>
              <a:t>Společníci rozdělované = společníci nástupnické společnosti</a:t>
            </a:r>
          </a:p>
          <a:p>
            <a:pPr marL="657225" lvl="1" indent="-266700" defTabSz="914400" eaLnBrk="1" hangingPunct="1"/>
            <a:r>
              <a:rPr lang="cs-CZ" smtClean="0"/>
              <a:t>„</a:t>
            </a:r>
            <a:r>
              <a:rPr lang="en-US" smtClean="0"/>
              <a:t>Z</a:t>
            </a:r>
            <a:r>
              <a:rPr lang="cs-CZ" smtClean="0"/>
              <a:t>účastněnými společnostmi“ jsou rozdělovaná i nástupnická</a:t>
            </a:r>
          </a:p>
          <a:p>
            <a:pPr marL="266700" indent="-266700" defTabSz="914400" eaLnBrk="1" hangingPunct="1">
              <a:buFont typeface="Arial" charset="0"/>
              <a:buChar char="►"/>
            </a:pPr>
            <a:r>
              <a:rPr lang="cs-CZ" smtClean="0"/>
              <a:t>Lze kombinovat s rozdělením odštěpením se založením nových společností</a:t>
            </a:r>
            <a:endParaRPr lang="en-US" smtClean="0"/>
          </a:p>
          <a:p>
            <a:pPr marL="266700" indent="-266700" defTabSz="914400" eaLnBrk="1" hangingPunct="1">
              <a:buFontTx/>
              <a:buNone/>
            </a:pPr>
            <a:endParaRPr lang="en-US" smtClean="0"/>
          </a:p>
        </p:txBody>
      </p:sp>
      <p:sp>
        <p:nvSpPr>
          <p:cNvPr id="68612" name="Rectangle 3"/>
          <p:cNvSpPr>
            <a:spLocks noGrp="1" noChangeArrowheads="1"/>
          </p:cNvSpPr>
          <p:nvPr>
            <p:ph type="title"/>
          </p:nvPr>
        </p:nvSpPr>
        <p:spPr/>
        <p:txBody>
          <a:bodyPr/>
          <a:lstStyle/>
          <a:p>
            <a:pPr eaLnBrk="1" hangingPunct="1"/>
            <a:r>
              <a:rPr lang="cs-CZ" altLang="ko-KR" smtClean="0"/>
              <a:t>Rozdělení (4)</a:t>
            </a:r>
            <a:endParaRPr lang="en-US" smtClean="0"/>
          </a:p>
        </p:txBody>
      </p:sp>
      <p:grpSp>
        <p:nvGrpSpPr>
          <p:cNvPr id="68613" name="Group 62"/>
          <p:cNvGrpSpPr>
            <a:grpSpLocks/>
          </p:cNvGrpSpPr>
          <p:nvPr/>
        </p:nvGrpSpPr>
        <p:grpSpPr bwMode="auto">
          <a:xfrm>
            <a:off x="1098550" y="4572000"/>
            <a:ext cx="7993063" cy="1866900"/>
            <a:chOff x="337" y="2458"/>
            <a:chExt cx="5035" cy="1176"/>
          </a:xfrm>
        </p:grpSpPr>
        <p:sp>
          <p:nvSpPr>
            <p:cNvPr id="68614" name="Text Box 63"/>
            <p:cNvSpPr txBox="1">
              <a:spLocks noChangeArrowheads="1"/>
            </p:cNvSpPr>
            <p:nvPr/>
          </p:nvSpPr>
          <p:spPr bwMode="auto">
            <a:xfrm>
              <a:off x="4820" y="3250"/>
              <a:ext cx="325" cy="288"/>
            </a:xfrm>
            <a:prstGeom prst="rect">
              <a:avLst/>
            </a:prstGeom>
            <a:noFill/>
            <a:ln w="12700" algn="ctr">
              <a:noFill/>
              <a:miter lim="800000"/>
              <a:headEnd/>
              <a:tailEnd/>
            </a:ln>
          </p:spPr>
          <p:txBody>
            <a:bodyPr wrap="none">
              <a:spAutoFit/>
            </a:bodyPr>
            <a:lstStyle/>
            <a:p>
              <a:pPr eaLnBrk="0" hangingPunct="0">
                <a:spcBef>
                  <a:spcPct val="50000"/>
                </a:spcBef>
              </a:pPr>
              <a:r>
                <a:rPr lang="en-US" sz="2400">
                  <a:latin typeface="Times New Roman" pitchFamily="18" charset="0"/>
                </a:rPr>
                <a:t>B</a:t>
              </a:r>
              <a:r>
                <a:rPr lang="cs-CZ" sz="1400">
                  <a:latin typeface="Times New Roman" pitchFamily="18" charset="0"/>
                </a:rPr>
                <a:t>A</a:t>
              </a:r>
              <a:endParaRPr lang="en-US" sz="2400">
                <a:latin typeface="Times New Roman" pitchFamily="18" charset="0"/>
              </a:endParaRPr>
            </a:p>
          </p:txBody>
        </p:sp>
        <p:grpSp>
          <p:nvGrpSpPr>
            <p:cNvPr id="68615" name="Group 64"/>
            <p:cNvGrpSpPr>
              <a:grpSpLocks/>
            </p:cNvGrpSpPr>
            <p:nvPr/>
          </p:nvGrpSpPr>
          <p:grpSpPr bwMode="auto">
            <a:xfrm>
              <a:off x="337" y="2458"/>
              <a:ext cx="5035" cy="1176"/>
              <a:chOff x="337" y="2458"/>
              <a:chExt cx="5035" cy="1176"/>
            </a:xfrm>
          </p:grpSpPr>
          <p:sp>
            <p:nvSpPr>
              <p:cNvPr id="68616" name="Text Box 65"/>
              <p:cNvSpPr txBox="1">
                <a:spLocks noChangeArrowheads="1"/>
              </p:cNvSpPr>
              <p:nvPr/>
            </p:nvSpPr>
            <p:spPr bwMode="auto">
              <a:xfrm>
                <a:off x="3584" y="3230"/>
                <a:ext cx="278" cy="327"/>
              </a:xfrm>
              <a:prstGeom prst="rect">
                <a:avLst/>
              </a:prstGeom>
              <a:noFill/>
              <a:ln w="12700" algn="ctr">
                <a:noFill/>
                <a:miter lim="800000"/>
                <a:headEnd/>
                <a:tailEnd/>
              </a:ln>
            </p:spPr>
            <p:txBody>
              <a:bodyPr wrap="none">
                <a:spAutoFit/>
              </a:bodyPr>
              <a:lstStyle/>
              <a:p>
                <a:pPr eaLnBrk="0" hangingPunct="0">
                  <a:spcBef>
                    <a:spcPct val="50000"/>
                  </a:spcBef>
                </a:pPr>
                <a:r>
                  <a:rPr lang="en-US" sz="2800">
                    <a:latin typeface="Times New Roman" pitchFamily="18" charset="0"/>
                  </a:rPr>
                  <a:t>A</a:t>
                </a:r>
              </a:p>
            </p:txBody>
          </p:sp>
          <p:grpSp>
            <p:nvGrpSpPr>
              <p:cNvPr id="68617" name="Group 66"/>
              <p:cNvGrpSpPr>
                <a:grpSpLocks/>
              </p:cNvGrpSpPr>
              <p:nvPr/>
            </p:nvGrpSpPr>
            <p:grpSpPr bwMode="auto">
              <a:xfrm>
                <a:off x="337" y="2458"/>
                <a:ext cx="5035" cy="1176"/>
                <a:chOff x="337" y="2458"/>
                <a:chExt cx="5035" cy="1176"/>
              </a:xfrm>
            </p:grpSpPr>
            <p:cxnSp>
              <p:nvCxnSpPr>
                <p:cNvPr id="68618" name="AutoShape 67"/>
                <p:cNvCxnSpPr>
                  <a:cxnSpLocks noChangeShapeType="1"/>
                  <a:stCxn id="68635" idx="0"/>
                  <a:endCxn id="68641" idx="2"/>
                </p:cNvCxnSpPr>
                <p:nvPr/>
              </p:nvCxnSpPr>
              <p:spPr bwMode="auto">
                <a:xfrm flipH="1" flipV="1">
                  <a:off x="1951" y="2889"/>
                  <a:ext cx="4" cy="315"/>
                </a:xfrm>
                <a:prstGeom prst="straightConnector1">
                  <a:avLst/>
                </a:prstGeom>
                <a:noFill/>
                <a:ln w="12700">
                  <a:solidFill>
                    <a:schemeClr val="bg2"/>
                  </a:solidFill>
                  <a:round/>
                  <a:headEnd/>
                  <a:tailEnd/>
                </a:ln>
              </p:spPr>
            </p:cxnSp>
            <p:grpSp>
              <p:nvGrpSpPr>
                <p:cNvPr id="68619" name="Group 68"/>
                <p:cNvGrpSpPr>
                  <a:grpSpLocks/>
                </p:cNvGrpSpPr>
                <p:nvPr/>
              </p:nvGrpSpPr>
              <p:grpSpPr bwMode="auto">
                <a:xfrm>
                  <a:off x="337" y="2458"/>
                  <a:ext cx="5035" cy="1176"/>
                  <a:chOff x="337" y="2458"/>
                  <a:chExt cx="5035" cy="1176"/>
                </a:xfrm>
              </p:grpSpPr>
              <p:sp>
                <p:nvSpPr>
                  <p:cNvPr id="68620" name="AutoShape 69"/>
                  <p:cNvSpPr>
                    <a:spLocks noChangeArrowheads="1"/>
                  </p:cNvSpPr>
                  <p:nvPr/>
                </p:nvSpPr>
                <p:spPr bwMode="auto">
                  <a:xfrm>
                    <a:off x="2553" y="2637"/>
                    <a:ext cx="551" cy="231"/>
                  </a:xfrm>
                  <a:prstGeom prst="rightArrow">
                    <a:avLst>
                      <a:gd name="adj1" fmla="val 50000"/>
                      <a:gd name="adj2" fmla="val 59632"/>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grpSp>
                <p:nvGrpSpPr>
                  <p:cNvPr id="68621" name="Group 70"/>
                  <p:cNvGrpSpPr>
                    <a:grpSpLocks/>
                  </p:cNvGrpSpPr>
                  <p:nvPr/>
                </p:nvGrpSpPr>
                <p:grpSpPr bwMode="auto">
                  <a:xfrm>
                    <a:off x="4601" y="2460"/>
                    <a:ext cx="771" cy="429"/>
                    <a:chOff x="4533" y="2448"/>
                    <a:chExt cx="771" cy="429"/>
                  </a:xfrm>
                </p:grpSpPr>
                <p:sp>
                  <p:nvSpPr>
                    <p:cNvPr id="68646" name="Text Box 71"/>
                    <p:cNvSpPr txBox="1">
                      <a:spLocks noChangeArrowheads="1"/>
                    </p:cNvSpPr>
                    <p:nvPr/>
                  </p:nvSpPr>
                  <p:spPr bwMode="auto">
                    <a:xfrm>
                      <a:off x="4758" y="2501"/>
                      <a:ext cx="278"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D</a:t>
                      </a:r>
                      <a:endParaRPr lang="en-US" sz="2800">
                        <a:latin typeface="Times New Roman" pitchFamily="18" charset="0"/>
                      </a:endParaRPr>
                    </a:p>
                  </p:txBody>
                </p:sp>
                <p:sp>
                  <p:nvSpPr>
                    <p:cNvPr id="68647" name="Rectangle 72"/>
                    <p:cNvSpPr>
                      <a:spLocks noChangeArrowheads="1"/>
                    </p:cNvSpPr>
                    <p:nvPr/>
                  </p:nvSpPr>
                  <p:spPr bwMode="auto">
                    <a:xfrm>
                      <a:off x="4533" y="2448"/>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grpSp>
                <p:nvGrpSpPr>
                  <p:cNvPr id="68622" name="Group 73"/>
                  <p:cNvGrpSpPr>
                    <a:grpSpLocks/>
                  </p:cNvGrpSpPr>
                  <p:nvPr/>
                </p:nvGrpSpPr>
                <p:grpSpPr bwMode="auto">
                  <a:xfrm>
                    <a:off x="3337" y="2464"/>
                    <a:ext cx="771" cy="429"/>
                    <a:chOff x="3309" y="2464"/>
                    <a:chExt cx="771" cy="429"/>
                  </a:xfrm>
                </p:grpSpPr>
                <p:sp>
                  <p:nvSpPr>
                    <p:cNvPr id="68644" name="Text Box 74"/>
                    <p:cNvSpPr txBox="1">
                      <a:spLocks noChangeArrowheads="1"/>
                    </p:cNvSpPr>
                    <p:nvPr/>
                  </p:nvSpPr>
                  <p:spPr bwMode="auto">
                    <a:xfrm>
                      <a:off x="3566" y="2519"/>
                      <a:ext cx="265"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C</a:t>
                      </a:r>
                      <a:endParaRPr lang="en-US" sz="2800">
                        <a:latin typeface="Times New Roman" pitchFamily="18" charset="0"/>
                      </a:endParaRPr>
                    </a:p>
                  </p:txBody>
                </p:sp>
                <p:sp>
                  <p:nvSpPr>
                    <p:cNvPr id="68645" name="Rectangle 75"/>
                    <p:cNvSpPr>
                      <a:spLocks noChangeArrowheads="1"/>
                    </p:cNvSpPr>
                    <p:nvPr/>
                  </p:nvSpPr>
                  <p:spPr bwMode="auto">
                    <a:xfrm>
                      <a:off x="3309" y="2464"/>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sp>
                <p:nvSpPr>
                  <p:cNvPr id="68623" name="Rectangle 76" descr="Wide upward diagonal"/>
                  <p:cNvSpPr>
                    <a:spLocks noChangeArrowheads="1"/>
                  </p:cNvSpPr>
                  <p:nvPr/>
                </p:nvSpPr>
                <p:spPr bwMode="auto">
                  <a:xfrm>
                    <a:off x="4401" y="3195"/>
                    <a:ext cx="195" cy="424"/>
                  </a:xfrm>
                  <a:prstGeom prst="rect">
                    <a:avLst/>
                  </a:prstGeom>
                  <a:pattFill prst="wdUpDiag">
                    <a:fgClr>
                      <a:srgbClr val="000000"/>
                    </a:fgClr>
                    <a:bgClr>
                      <a:schemeClr val="bg1"/>
                    </a:bgClr>
                  </a:patt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8624" name="Rectangle 77"/>
                  <p:cNvSpPr>
                    <a:spLocks noChangeArrowheads="1"/>
                  </p:cNvSpPr>
                  <p:nvPr/>
                </p:nvSpPr>
                <p:spPr bwMode="auto">
                  <a:xfrm>
                    <a:off x="4601" y="3192"/>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8625" name="Rectangle 78"/>
                  <p:cNvSpPr>
                    <a:spLocks noChangeArrowheads="1"/>
                  </p:cNvSpPr>
                  <p:nvPr/>
                </p:nvSpPr>
                <p:spPr bwMode="auto">
                  <a:xfrm>
                    <a:off x="3337" y="3200"/>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8626" name="AutoShape 79"/>
                  <p:cNvCxnSpPr>
                    <a:cxnSpLocks noChangeShapeType="1"/>
                  </p:cNvCxnSpPr>
                  <p:nvPr/>
                </p:nvCxnSpPr>
                <p:spPr bwMode="auto">
                  <a:xfrm flipV="1">
                    <a:off x="5051" y="2889"/>
                    <a:ext cx="0" cy="303"/>
                  </a:xfrm>
                  <a:prstGeom prst="straightConnector1">
                    <a:avLst/>
                  </a:prstGeom>
                  <a:noFill/>
                  <a:ln w="12700">
                    <a:solidFill>
                      <a:schemeClr val="bg2"/>
                    </a:solidFill>
                    <a:round/>
                    <a:headEnd/>
                    <a:tailEnd/>
                  </a:ln>
                </p:spPr>
              </p:cxnSp>
              <p:cxnSp>
                <p:nvCxnSpPr>
                  <p:cNvPr id="68627" name="AutoShape 80"/>
                  <p:cNvCxnSpPr>
                    <a:cxnSpLocks noChangeShapeType="1"/>
                    <a:stCxn id="68625" idx="0"/>
                    <a:endCxn id="68645" idx="2"/>
                  </p:cNvCxnSpPr>
                  <p:nvPr/>
                </p:nvCxnSpPr>
                <p:spPr bwMode="auto">
                  <a:xfrm flipV="1">
                    <a:off x="3723" y="2893"/>
                    <a:ext cx="0" cy="307"/>
                  </a:xfrm>
                  <a:prstGeom prst="straightConnector1">
                    <a:avLst/>
                  </a:prstGeom>
                  <a:noFill/>
                  <a:ln w="12700">
                    <a:solidFill>
                      <a:schemeClr val="bg2"/>
                    </a:solidFill>
                    <a:round/>
                    <a:headEnd/>
                    <a:tailEnd/>
                  </a:ln>
                </p:spPr>
              </p:cxnSp>
              <p:grpSp>
                <p:nvGrpSpPr>
                  <p:cNvPr id="68628" name="Group 81"/>
                  <p:cNvGrpSpPr>
                    <a:grpSpLocks/>
                  </p:cNvGrpSpPr>
                  <p:nvPr/>
                </p:nvGrpSpPr>
                <p:grpSpPr bwMode="auto">
                  <a:xfrm>
                    <a:off x="337" y="2458"/>
                    <a:ext cx="2003" cy="1176"/>
                    <a:chOff x="337" y="2458"/>
                    <a:chExt cx="2003" cy="1176"/>
                  </a:xfrm>
                </p:grpSpPr>
                <p:sp>
                  <p:nvSpPr>
                    <p:cNvPr id="68630" name="Text Box 82"/>
                    <p:cNvSpPr txBox="1">
                      <a:spLocks noChangeArrowheads="1"/>
                    </p:cNvSpPr>
                    <p:nvPr/>
                  </p:nvSpPr>
                  <p:spPr bwMode="auto">
                    <a:xfrm>
                      <a:off x="1822" y="3242"/>
                      <a:ext cx="265" cy="327"/>
                    </a:xfrm>
                    <a:prstGeom prst="rect">
                      <a:avLst/>
                    </a:prstGeom>
                    <a:noFill/>
                    <a:ln w="12700" algn="ctr">
                      <a:noFill/>
                      <a:miter lim="800000"/>
                      <a:headEnd/>
                      <a:tailEnd/>
                    </a:ln>
                  </p:spPr>
                  <p:txBody>
                    <a:bodyPr wrap="none">
                      <a:spAutoFit/>
                    </a:bodyPr>
                    <a:lstStyle/>
                    <a:p>
                      <a:pPr eaLnBrk="0" hangingPunct="0">
                        <a:spcBef>
                          <a:spcPct val="50000"/>
                        </a:spcBef>
                      </a:pPr>
                      <a:r>
                        <a:rPr lang="en-US" sz="2800">
                          <a:latin typeface="Times New Roman" pitchFamily="18" charset="0"/>
                        </a:rPr>
                        <a:t>B</a:t>
                      </a:r>
                    </a:p>
                  </p:txBody>
                </p:sp>
                <p:sp>
                  <p:nvSpPr>
                    <p:cNvPr id="68631" name="Text Box 83"/>
                    <p:cNvSpPr txBox="1">
                      <a:spLocks noChangeArrowheads="1"/>
                    </p:cNvSpPr>
                    <p:nvPr/>
                  </p:nvSpPr>
                  <p:spPr bwMode="auto">
                    <a:xfrm>
                      <a:off x="582" y="3258"/>
                      <a:ext cx="278" cy="327"/>
                    </a:xfrm>
                    <a:prstGeom prst="rect">
                      <a:avLst/>
                    </a:prstGeom>
                    <a:noFill/>
                    <a:ln w="12700" algn="ctr">
                      <a:noFill/>
                      <a:miter lim="800000"/>
                      <a:headEnd/>
                      <a:tailEnd/>
                    </a:ln>
                  </p:spPr>
                  <p:txBody>
                    <a:bodyPr wrap="none">
                      <a:spAutoFit/>
                    </a:bodyPr>
                    <a:lstStyle/>
                    <a:p>
                      <a:pPr eaLnBrk="0" hangingPunct="0">
                        <a:spcBef>
                          <a:spcPct val="50000"/>
                        </a:spcBef>
                      </a:pPr>
                      <a:r>
                        <a:rPr lang="en-US" sz="2800">
                          <a:latin typeface="Times New Roman" pitchFamily="18" charset="0"/>
                        </a:rPr>
                        <a:t>A</a:t>
                      </a:r>
                    </a:p>
                  </p:txBody>
                </p:sp>
                <p:grpSp>
                  <p:nvGrpSpPr>
                    <p:cNvPr id="68632" name="Group 84"/>
                    <p:cNvGrpSpPr>
                      <a:grpSpLocks/>
                    </p:cNvGrpSpPr>
                    <p:nvPr/>
                  </p:nvGrpSpPr>
                  <p:grpSpPr bwMode="auto">
                    <a:xfrm>
                      <a:off x="337" y="2458"/>
                      <a:ext cx="2003" cy="1176"/>
                      <a:chOff x="337" y="2458"/>
                      <a:chExt cx="2003" cy="1176"/>
                    </a:xfrm>
                  </p:grpSpPr>
                  <p:grpSp>
                    <p:nvGrpSpPr>
                      <p:cNvPr id="68633" name="Group 85"/>
                      <p:cNvGrpSpPr>
                        <a:grpSpLocks/>
                      </p:cNvGrpSpPr>
                      <p:nvPr/>
                    </p:nvGrpSpPr>
                    <p:grpSpPr bwMode="auto">
                      <a:xfrm>
                        <a:off x="337" y="2458"/>
                        <a:ext cx="771" cy="429"/>
                        <a:chOff x="709" y="2460"/>
                        <a:chExt cx="771" cy="429"/>
                      </a:xfrm>
                    </p:grpSpPr>
                    <p:sp>
                      <p:nvSpPr>
                        <p:cNvPr id="68642" name="Text Box 86"/>
                        <p:cNvSpPr txBox="1">
                          <a:spLocks noChangeArrowheads="1"/>
                        </p:cNvSpPr>
                        <p:nvPr/>
                      </p:nvSpPr>
                      <p:spPr bwMode="auto">
                        <a:xfrm>
                          <a:off x="957" y="2509"/>
                          <a:ext cx="265"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C</a:t>
                          </a:r>
                          <a:endParaRPr lang="en-US" sz="2800">
                            <a:latin typeface="Times New Roman" pitchFamily="18" charset="0"/>
                          </a:endParaRPr>
                        </a:p>
                      </p:txBody>
                    </p:sp>
                    <p:sp>
                      <p:nvSpPr>
                        <p:cNvPr id="68643" name="Rectangle 87"/>
                        <p:cNvSpPr>
                          <a:spLocks noChangeArrowheads="1"/>
                        </p:cNvSpPr>
                        <p:nvPr/>
                      </p:nvSpPr>
                      <p:spPr bwMode="auto">
                        <a:xfrm>
                          <a:off x="709" y="2460"/>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grpSp>
                    <p:nvGrpSpPr>
                      <p:cNvPr id="68634" name="Group 88"/>
                      <p:cNvGrpSpPr>
                        <a:grpSpLocks/>
                      </p:cNvGrpSpPr>
                      <p:nvPr/>
                    </p:nvGrpSpPr>
                    <p:grpSpPr bwMode="auto">
                      <a:xfrm>
                        <a:off x="1565" y="2460"/>
                        <a:ext cx="771" cy="429"/>
                        <a:chOff x="1425" y="2488"/>
                        <a:chExt cx="771" cy="429"/>
                      </a:xfrm>
                    </p:grpSpPr>
                    <p:sp>
                      <p:nvSpPr>
                        <p:cNvPr id="68640" name="Text Box 89"/>
                        <p:cNvSpPr txBox="1">
                          <a:spLocks noChangeArrowheads="1"/>
                        </p:cNvSpPr>
                        <p:nvPr/>
                      </p:nvSpPr>
                      <p:spPr bwMode="auto">
                        <a:xfrm>
                          <a:off x="1678" y="2536"/>
                          <a:ext cx="278" cy="327"/>
                        </a:xfrm>
                        <a:prstGeom prst="rect">
                          <a:avLst/>
                        </a:prstGeom>
                        <a:noFill/>
                        <a:ln w="12700" algn="ctr">
                          <a:noFill/>
                          <a:miter lim="800000"/>
                          <a:headEnd/>
                          <a:tailEnd/>
                        </a:ln>
                      </p:spPr>
                      <p:txBody>
                        <a:bodyPr wrap="none">
                          <a:spAutoFit/>
                        </a:bodyPr>
                        <a:lstStyle/>
                        <a:p>
                          <a:pPr algn="ctr" eaLnBrk="0" hangingPunct="0">
                            <a:spcBef>
                              <a:spcPct val="50000"/>
                            </a:spcBef>
                          </a:pPr>
                          <a:r>
                            <a:rPr lang="cs-CZ" sz="2800">
                              <a:latin typeface="Times New Roman" pitchFamily="18" charset="0"/>
                            </a:rPr>
                            <a:t>D</a:t>
                          </a:r>
                          <a:endParaRPr lang="en-US" sz="2800">
                            <a:latin typeface="Times New Roman" pitchFamily="18" charset="0"/>
                          </a:endParaRPr>
                        </a:p>
                      </p:txBody>
                    </p:sp>
                    <p:sp>
                      <p:nvSpPr>
                        <p:cNvPr id="68641" name="Rectangle 90"/>
                        <p:cNvSpPr>
                          <a:spLocks noChangeArrowheads="1"/>
                        </p:cNvSpPr>
                        <p:nvPr/>
                      </p:nvSpPr>
                      <p:spPr bwMode="auto">
                        <a:xfrm>
                          <a:off x="1425" y="2488"/>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grpSp>
                  <p:sp>
                    <p:nvSpPr>
                      <p:cNvPr id="68635" name="Rectangle 91"/>
                      <p:cNvSpPr>
                        <a:spLocks noChangeArrowheads="1"/>
                      </p:cNvSpPr>
                      <p:nvPr/>
                    </p:nvSpPr>
                    <p:spPr bwMode="auto">
                      <a:xfrm>
                        <a:off x="1569" y="3204"/>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8636" name="Rectangle 92" descr="Wide upward diagonal"/>
                      <p:cNvSpPr>
                        <a:spLocks noChangeArrowheads="1"/>
                      </p:cNvSpPr>
                      <p:nvPr/>
                    </p:nvSpPr>
                    <p:spPr bwMode="auto">
                      <a:xfrm>
                        <a:off x="1113" y="3205"/>
                        <a:ext cx="195" cy="429"/>
                      </a:xfrm>
                      <a:prstGeom prst="rect">
                        <a:avLst/>
                      </a:prstGeom>
                      <a:pattFill prst="wdUpDiag">
                        <a:fgClr>
                          <a:srgbClr val="000000"/>
                        </a:fgClr>
                        <a:bgClr>
                          <a:schemeClr val="bg1"/>
                        </a:bgClr>
                      </a:patt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sp>
                    <p:nvSpPr>
                      <p:cNvPr id="68637" name="Rectangle 93"/>
                      <p:cNvSpPr>
                        <a:spLocks noChangeArrowheads="1"/>
                      </p:cNvSpPr>
                      <p:nvPr/>
                    </p:nvSpPr>
                    <p:spPr bwMode="auto">
                      <a:xfrm>
                        <a:off x="337" y="3204"/>
                        <a:ext cx="771" cy="429"/>
                      </a:xfrm>
                      <a:prstGeom prst="rect">
                        <a:avLst/>
                      </a:prstGeom>
                      <a:noFill/>
                      <a:ln w="12700" algn="ctr">
                        <a:solidFill>
                          <a:schemeClr val="bg2"/>
                        </a:solidFill>
                        <a:miter lim="800000"/>
                        <a:headEnd/>
                        <a:tailEnd/>
                      </a:ln>
                    </p:spPr>
                    <p:txBody>
                      <a:bodyPr anchor="ctr">
                        <a:spAutoFit/>
                      </a:bodyPr>
                      <a:lstStyle/>
                      <a:p>
                        <a:pPr>
                          <a:spcBef>
                            <a:spcPct val="20000"/>
                          </a:spcBef>
                          <a:buClr>
                            <a:srgbClr val="FFD200"/>
                          </a:buClr>
                          <a:buSzPct val="75000"/>
                          <a:buFont typeface="Arial" charset="0"/>
                          <a:buChar char="►"/>
                        </a:pPr>
                        <a:endParaRPr lang="cs-CZ"/>
                      </a:p>
                    </p:txBody>
                  </p:sp>
                  <p:cxnSp>
                    <p:nvCxnSpPr>
                      <p:cNvPr id="68638" name="AutoShape 94"/>
                      <p:cNvCxnSpPr>
                        <a:cxnSpLocks noChangeShapeType="1"/>
                        <a:stCxn id="68637" idx="0"/>
                        <a:endCxn id="68643" idx="2"/>
                      </p:cNvCxnSpPr>
                      <p:nvPr/>
                    </p:nvCxnSpPr>
                    <p:spPr bwMode="auto">
                      <a:xfrm flipV="1">
                        <a:off x="723" y="2887"/>
                        <a:ext cx="0" cy="317"/>
                      </a:xfrm>
                      <a:prstGeom prst="straightConnector1">
                        <a:avLst/>
                      </a:prstGeom>
                      <a:noFill/>
                      <a:ln w="12700">
                        <a:solidFill>
                          <a:schemeClr val="bg2"/>
                        </a:solidFill>
                        <a:round/>
                        <a:headEnd/>
                        <a:tailEnd/>
                      </a:ln>
                    </p:spPr>
                  </p:cxnSp>
                  <p:sp>
                    <p:nvSpPr>
                      <p:cNvPr id="68639" name="Line 95"/>
                      <p:cNvSpPr>
                        <a:spLocks noChangeShapeType="1"/>
                      </p:cNvSpPr>
                      <p:nvPr/>
                    </p:nvSpPr>
                    <p:spPr bwMode="auto">
                      <a:xfrm>
                        <a:off x="1365" y="3416"/>
                        <a:ext cx="141" cy="0"/>
                      </a:xfrm>
                      <a:prstGeom prst="line">
                        <a:avLst/>
                      </a:prstGeom>
                      <a:noFill/>
                      <a:ln w="12700">
                        <a:solidFill>
                          <a:schemeClr val="bg2"/>
                        </a:solidFill>
                        <a:round/>
                        <a:headEnd/>
                        <a:tailEnd type="triangle" w="med" len="med"/>
                      </a:ln>
                    </p:spPr>
                    <p:txBody>
                      <a:bodyPr>
                        <a:spAutoFit/>
                      </a:bodyPr>
                      <a:lstStyle/>
                      <a:p>
                        <a:endParaRPr lang="cs-CZ"/>
                      </a:p>
                    </p:txBody>
                  </p:sp>
                </p:grpSp>
              </p:grpSp>
              <p:cxnSp>
                <p:nvCxnSpPr>
                  <p:cNvPr id="68629" name="AutoShape 96"/>
                  <p:cNvCxnSpPr>
                    <a:cxnSpLocks noChangeShapeType="1"/>
                    <a:stCxn id="68645" idx="2"/>
                    <a:endCxn id="68624" idx="0"/>
                  </p:cNvCxnSpPr>
                  <p:nvPr/>
                </p:nvCxnSpPr>
                <p:spPr bwMode="auto">
                  <a:xfrm rot="16200000" flipH="1">
                    <a:off x="4205" y="2411"/>
                    <a:ext cx="299" cy="1264"/>
                  </a:xfrm>
                  <a:prstGeom prst="bentConnector3">
                    <a:avLst>
                      <a:gd name="adj1" fmla="val 49833"/>
                    </a:avLst>
                  </a:prstGeom>
                  <a:noFill/>
                  <a:ln w="12700">
                    <a:solidFill>
                      <a:schemeClr val="bg2"/>
                    </a:solidFill>
                    <a:miter lim="800000"/>
                    <a:headEnd/>
                    <a:tailEnd/>
                  </a:ln>
                </p:spPr>
              </p:cxnSp>
            </p:grpSp>
          </p:grpSp>
        </p:grpSp>
      </p:gr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ate Placeholder 3"/>
          <p:cNvSpPr>
            <a:spLocks noGrp="1"/>
          </p:cNvSpPr>
          <p:nvPr>
            <p:ph type="dt" sz="quarter" idx="10"/>
          </p:nvPr>
        </p:nvSpPr>
        <p:spPr>
          <a:noFill/>
        </p:spPr>
        <p:txBody>
          <a:bodyPr/>
          <a:lstStyle/>
          <a:p>
            <a:pPr defTabSz="995363"/>
            <a:fld id="{99DD7AC6-0D52-4E30-A470-E3A7FBEC4BBE}" type="datetime1">
              <a:rPr lang="de-DE"/>
              <a:pPr defTabSz="995363"/>
              <a:t>18.04.2012</a:t>
            </a:fld>
            <a:endParaRPr lang="de-DE"/>
          </a:p>
        </p:txBody>
      </p:sp>
      <p:sp>
        <p:nvSpPr>
          <p:cNvPr id="70658" name="Footer Placeholder 4"/>
          <p:cNvSpPr>
            <a:spLocks noGrp="1"/>
          </p:cNvSpPr>
          <p:nvPr>
            <p:ph type="ftr" sz="quarter" idx="11"/>
          </p:nvPr>
        </p:nvSpPr>
        <p:spPr>
          <a:noFill/>
        </p:spPr>
        <p:txBody>
          <a:bodyPr/>
          <a:lstStyle/>
          <a:p>
            <a:pPr defTabSz="995363"/>
            <a:r>
              <a:rPr lang="de-DE"/>
              <a:t>Ernst &amp; Young</a:t>
            </a:r>
          </a:p>
        </p:txBody>
      </p:sp>
      <p:sp>
        <p:nvSpPr>
          <p:cNvPr id="70659" name="Rectangle 2"/>
          <p:cNvSpPr>
            <a:spLocks noGrp="1" noChangeArrowheads="1"/>
          </p:cNvSpPr>
          <p:nvPr>
            <p:ph type="title"/>
          </p:nvPr>
        </p:nvSpPr>
        <p:spPr/>
        <p:txBody>
          <a:bodyPr/>
          <a:lstStyle/>
          <a:p>
            <a:pPr eaLnBrk="1" hangingPunct="1"/>
            <a:r>
              <a:rPr lang="cs-CZ" smtClean="0"/>
              <a:t>Změna právní formy</a:t>
            </a:r>
            <a:endParaRPr lang="en-US" smtClean="0"/>
          </a:p>
        </p:txBody>
      </p:sp>
      <p:sp>
        <p:nvSpPr>
          <p:cNvPr id="70660" name="Rectangle 3"/>
          <p:cNvSpPr>
            <a:spLocks noGrp="1" noChangeArrowheads="1"/>
          </p:cNvSpPr>
          <p:nvPr>
            <p:ph type="body" idx="1"/>
          </p:nvPr>
        </p:nvSpPr>
        <p:spPr>
          <a:xfrm>
            <a:off x="588963" y="1633538"/>
            <a:ext cx="9086850" cy="4716462"/>
          </a:xfrm>
        </p:spPr>
        <p:txBody>
          <a:bodyPr/>
          <a:lstStyle/>
          <a:p>
            <a:pPr marL="266700" indent="-266700" defTabSz="914400" eaLnBrk="1" hangingPunct="1">
              <a:buFont typeface="Arial" charset="0"/>
              <a:buChar char="►"/>
            </a:pPr>
            <a:r>
              <a:rPr lang="cs-CZ" smtClean="0"/>
              <a:t>Právně = přeměna, ale účetně ne </a:t>
            </a:r>
          </a:p>
          <a:p>
            <a:pPr marL="657225" lvl="1" indent="-266700" defTabSz="914400" eaLnBrk="1" hangingPunct="1"/>
            <a:r>
              <a:rPr lang="cs-CZ" smtClean="0"/>
              <a:t>„přeměna s výjimkou změny právní formy“ = např. §3 ZoÚ</a:t>
            </a:r>
          </a:p>
          <a:p>
            <a:pPr marL="266700" indent="-266700" defTabSz="914400" eaLnBrk="1" hangingPunct="1">
              <a:buFont typeface="Arial" charset="0"/>
              <a:buChar char="►"/>
            </a:pPr>
            <a:r>
              <a:rPr lang="cs-CZ" smtClean="0"/>
              <a:t>Při změně právní formy společnost </a:t>
            </a:r>
            <a:r>
              <a:rPr lang="cs-CZ" u="sng" smtClean="0"/>
              <a:t>nezaniká</a:t>
            </a:r>
            <a:r>
              <a:rPr lang="cs-CZ" smtClean="0"/>
              <a:t> a její jmění </a:t>
            </a:r>
            <a:r>
              <a:rPr lang="cs-CZ" u="sng" smtClean="0"/>
              <a:t>nepřechází</a:t>
            </a:r>
            <a:r>
              <a:rPr lang="cs-CZ" smtClean="0"/>
              <a:t> na jejího právního nástupce</a:t>
            </a:r>
          </a:p>
          <a:p>
            <a:pPr marL="266700" indent="-266700" defTabSz="914400" eaLnBrk="1" hangingPunct="1">
              <a:buFont typeface="Arial" charset="0"/>
              <a:buChar char="►"/>
            </a:pPr>
            <a:r>
              <a:rPr lang="cs-CZ" smtClean="0"/>
              <a:t>Mění se pouze vnitřní právní poměry a právní postavení jejích společníků</a:t>
            </a:r>
          </a:p>
          <a:p>
            <a:pPr marL="266700" indent="-266700" defTabSz="914400" eaLnBrk="1" hangingPunct="1">
              <a:buFont typeface="Arial" charset="0"/>
              <a:buChar char="►"/>
            </a:pPr>
            <a:r>
              <a:rPr lang="cs-CZ" smtClean="0"/>
              <a:t>Po změně právní formy musí společnost splňovat podmínky stanovené pro danou právní formu (např. výši základního kapitálu, počet společníků apod.) </a:t>
            </a:r>
          </a:p>
          <a:p>
            <a:pPr marL="266700" indent="-266700" defTabSz="914400" eaLnBrk="1" hangingPunct="1"/>
            <a:endParaRPr lang="en-US"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pPr eaLnBrk="1" hangingPunct="1"/>
            <a:r>
              <a:rPr lang="cs-CZ" smtClean="0"/>
              <a:t>Přeshraniční přemístění sídla</a:t>
            </a:r>
          </a:p>
        </p:txBody>
      </p:sp>
      <p:sp>
        <p:nvSpPr>
          <p:cNvPr id="71682" name="Content Placeholder 2"/>
          <p:cNvSpPr>
            <a:spLocks noGrp="1"/>
          </p:cNvSpPr>
          <p:nvPr>
            <p:ph idx="1"/>
          </p:nvPr>
        </p:nvSpPr>
        <p:spPr/>
        <p:txBody>
          <a:bodyPr/>
          <a:lstStyle/>
          <a:p>
            <a:pPr marL="266700" indent="-266700" defTabSz="914400" eaLnBrk="1" hangingPunct="1">
              <a:buFont typeface="Arial" charset="0"/>
              <a:buChar char="►"/>
            </a:pPr>
            <a:r>
              <a:rPr lang="cs-CZ" smtClean="0">
                <a:solidFill>
                  <a:schemeClr val="tx1"/>
                </a:solidFill>
              </a:rPr>
              <a:t>Zahraniční PO může přemístit sídlo do ČR, aniž by došlo k jejímu zániku a vzniku nové PO</a:t>
            </a:r>
          </a:p>
          <a:p>
            <a:pPr marL="266700" indent="-266700" defTabSz="914400" eaLnBrk="1" hangingPunct="1">
              <a:buFont typeface="Arial" charset="0"/>
              <a:buChar char="►"/>
            </a:pPr>
            <a:r>
              <a:rPr lang="cs-CZ" smtClean="0">
                <a:solidFill>
                  <a:schemeClr val="tx1"/>
                </a:solidFill>
              </a:rPr>
              <a:t>Při přemístění změní právní formu na českou společnost nebo družstvo + vnitřní právní poměry se řídí českým právním řádem</a:t>
            </a:r>
          </a:p>
          <a:p>
            <a:pPr marL="266700" indent="-266700" defTabSz="914400" eaLnBrk="1" hangingPunct="1">
              <a:buFont typeface="Arial" charset="0"/>
              <a:buChar char="►"/>
            </a:pPr>
            <a:endParaRPr lang="cs-CZ" smtClean="0">
              <a:solidFill>
                <a:schemeClr val="tx1"/>
              </a:solidFill>
            </a:endParaRPr>
          </a:p>
          <a:p>
            <a:pPr marL="266700" indent="-266700" defTabSz="914400" eaLnBrk="1" hangingPunct="1">
              <a:buFont typeface="Arial" charset="0"/>
              <a:buChar char="►"/>
            </a:pPr>
            <a:r>
              <a:rPr lang="cs-CZ" smtClean="0">
                <a:solidFill>
                  <a:schemeClr val="tx1"/>
                </a:solidFill>
              </a:rPr>
              <a:t>Česká společnost nebo družstvo může přemístit sídlo do JČS, aniž by došlo k jejímu zániku a vzniku nové PO</a:t>
            </a:r>
          </a:p>
          <a:p>
            <a:pPr marL="266700" indent="-266700" defTabSz="914400" eaLnBrk="1" hangingPunct="1">
              <a:buFont typeface="Arial" charset="0"/>
              <a:buChar char="►"/>
            </a:pPr>
            <a:r>
              <a:rPr lang="cs-CZ" smtClean="0">
                <a:solidFill>
                  <a:schemeClr val="tx1"/>
                </a:solidFill>
              </a:rPr>
              <a:t>Nadále osobní statut  a právní forma dle českého práva, pokud právní řád JČS nestanoví něco jiného</a:t>
            </a:r>
          </a:p>
          <a:p>
            <a:pPr marL="266700" indent="-266700" defTabSz="914400" eaLnBrk="1" hangingPunct="1">
              <a:buFont typeface="Arial" charset="0"/>
              <a:buChar char="►"/>
            </a:pPr>
            <a:r>
              <a:rPr lang="cs-CZ" smtClean="0">
                <a:solidFill>
                  <a:schemeClr val="tx1"/>
                </a:solidFill>
              </a:rPr>
              <a:t>Případně dobrovolná změna právní formy</a:t>
            </a:r>
          </a:p>
        </p:txBody>
      </p:sp>
      <p:sp>
        <p:nvSpPr>
          <p:cNvPr id="71683" name="Date Placeholder 3"/>
          <p:cNvSpPr>
            <a:spLocks noGrp="1"/>
          </p:cNvSpPr>
          <p:nvPr>
            <p:ph type="dt" sz="quarter" idx="10"/>
          </p:nvPr>
        </p:nvSpPr>
        <p:spPr>
          <a:noFill/>
        </p:spPr>
        <p:txBody>
          <a:bodyPr/>
          <a:lstStyle/>
          <a:p>
            <a:pPr defTabSz="995363"/>
            <a:fld id="{2BE3C85C-5BD4-40C1-BE04-EB58B3EA2610}" type="datetime1">
              <a:rPr lang="de-DE"/>
              <a:pPr defTabSz="995363"/>
              <a:t>18.04.2012</a:t>
            </a:fld>
            <a:endParaRPr lang="de-DE"/>
          </a:p>
        </p:txBody>
      </p:sp>
      <p:sp>
        <p:nvSpPr>
          <p:cNvPr id="71684" name="Footer Placeholder 4"/>
          <p:cNvSpPr>
            <a:spLocks noGrp="1"/>
          </p:cNvSpPr>
          <p:nvPr>
            <p:ph type="ftr" sz="quarter" idx="11"/>
          </p:nvPr>
        </p:nvSpPr>
        <p:spPr>
          <a:noFill/>
        </p:spPr>
        <p:txBody>
          <a:bodyPr/>
          <a:lstStyle/>
          <a:p>
            <a:pPr defTabSz="995363"/>
            <a:r>
              <a:rPr lang="de-DE"/>
              <a:t>Ernst &amp; Young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ate Placeholder 3"/>
          <p:cNvSpPr>
            <a:spLocks noGrp="1"/>
          </p:cNvSpPr>
          <p:nvPr>
            <p:ph type="dt" sz="quarter" idx="10"/>
          </p:nvPr>
        </p:nvSpPr>
        <p:spPr>
          <a:noFill/>
        </p:spPr>
        <p:txBody>
          <a:bodyPr/>
          <a:lstStyle/>
          <a:p>
            <a:pPr defTabSz="995363"/>
            <a:fld id="{E856CB78-F186-4CC7-92A8-5AE4E9DB0C29}" type="datetime1">
              <a:rPr lang="de-DE"/>
              <a:pPr defTabSz="995363"/>
              <a:t>18.04.2012</a:t>
            </a:fld>
            <a:endParaRPr lang="de-DE"/>
          </a:p>
        </p:txBody>
      </p:sp>
      <p:sp>
        <p:nvSpPr>
          <p:cNvPr id="72706" name="Footer Placeholder 4"/>
          <p:cNvSpPr>
            <a:spLocks noGrp="1"/>
          </p:cNvSpPr>
          <p:nvPr>
            <p:ph type="ftr" sz="quarter" idx="11"/>
          </p:nvPr>
        </p:nvSpPr>
        <p:spPr>
          <a:noFill/>
        </p:spPr>
        <p:txBody>
          <a:bodyPr/>
          <a:lstStyle/>
          <a:p>
            <a:pPr defTabSz="995363"/>
            <a:r>
              <a:rPr lang="de-DE"/>
              <a:t>Ernst &amp; Young</a:t>
            </a:r>
          </a:p>
        </p:txBody>
      </p:sp>
      <p:sp>
        <p:nvSpPr>
          <p:cNvPr id="72707" name="Rectangle 2"/>
          <p:cNvSpPr>
            <a:spLocks noGrp="1" noChangeArrowheads="1"/>
          </p:cNvSpPr>
          <p:nvPr>
            <p:ph type="title"/>
          </p:nvPr>
        </p:nvSpPr>
        <p:spPr/>
        <p:txBody>
          <a:bodyPr/>
          <a:lstStyle/>
          <a:p>
            <a:pPr eaLnBrk="1" hangingPunct="1"/>
            <a:r>
              <a:rPr lang="cs-CZ" smtClean="0"/>
              <a:t>Rozhodný den, právní účinky</a:t>
            </a:r>
            <a:endParaRPr lang="en-US" smtClean="0"/>
          </a:p>
        </p:txBody>
      </p:sp>
      <p:sp>
        <p:nvSpPr>
          <p:cNvPr id="72708" name="Rectangle 3"/>
          <p:cNvSpPr>
            <a:spLocks noGrp="1" noChangeArrowheads="1"/>
          </p:cNvSpPr>
          <p:nvPr>
            <p:ph type="body" idx="1"/>
          </p:nvPr>
        </p:nvSpPr>
        <p:spPr>
          <a:xfrm>
            <a:off x="588963" y="1644650"/>
            <a:ext cx="9501187" cy="5119688"/>
          </a:xfrm>
        </p:spPr>
        <p:txBody>
          <a:bodyPr/>
          <a:lstStyle/>
          <a:p>
            <a:pPr marL="273050" indent="-273050" defTabSz="914400" eaLnBrk="1" hangingPunct="1">
              <a:buFont typeface="Arial" charset="0"/>
              <a:buChar char="►"/>
            </a:pPr>
            <a:r>
              <a:rPr lang="cs-CZ" smtClean="0">
                <a:solidFill>
                  <a:schemeClr val="tx1"/>
                </a:solidFill>
              </a:rPr>
              <a:t>Rozhodným dnem fúze/rozdělení (§10 ZoP) </a:t>
            </a:r>
          </a:p>
          <a:p>
            <a:pPr marL="727075" lvl="1" indent="-274638" defTabSz="914400" eaLnBrk="1" hangingPunct="1"/>
            <a:r>
              <a:rPr lang="cs-CZ" smtClean="0">
                <a:solidFill>
                  <a:schemeClr val="tx1"/>
                </a:solidFill>
              </a:rPr>
              <a:t>Den, od něhož se jednání zanikající/nástupnické společnosti považuje z </a:t>
            </a:r>
            <a:r>
              <a:rPr lang="cs-CZ" u="sng" smtClean="0">
                <a:solidFill>
                  <a:schemeClr val="tx1"/>
                </a:solidFill>
              </a:rPr>
              <a:t>účetního hlediska</a:t>
            </a:r>
            <a:r>
              <a:rPr lang="cs-CZ" smtClean="0">
                <a:solidFill>
                  <a:schemeClr val="tx1"/>
                </a:solidFill>
              </a:rPr>
              <a:t> za jednání na účet nástupnické společnosti</a:t>
            </a:r>
          </a:p>
          <a:p>
            <a:pPr marL="273050" indent="-273050" defTabSz="914400" eaLnBrk="1" hangingPunct="1">
              <a:buFont typeface="Arial" charset="0"/>
              <a:buChar char="►"/>
            </a:pPr>
            <a:r>
              <a:rPr lang="cs-CZ" smtClean="0">
                <a:solidFill>
                  <a:schemeClr val="tx1"/>
                </a:solidFill>
              </a:rPr>
              <a:t>Právní účinky všech přeměn = zápis do obchodního rejstříku</a:t>
            </a:r>
          </a:p>
          <a:p>
            <a:pPr marL="273050" indent="-273050" defTabSz="914400" eaLnBrk="1" hangingPunct="1">
              <a:buFont typeface="Arial" charset="0"/>
              <a:buChar char="►"/>
            </a:pPr>
            <a:r>
              <a:rPr lang="cs-CZ" smtClean="0">
                <a:solidFill>
                  <a:schemeClr val="tx1"/>
                </a:solidFill>
              </a:rPr>
              <a:t>Max12 měsíců před podáním návrhu na zápis do OR</a:t>
            </a:r>
          </a:p>
          <a:p>
            <a:pPr marL="273050" indent="-273050" defTabSz="914400" eaLnBrk="1" hangingPunct="1">
              <a:buFont typeface="Arial" charset="0"/>
              <a:buChar char="►"/>
            </a:pPr>
            <a:r>
              <a:rPr lang="cs-CZ" smtClean="0">
                <a:solidFill>
                  <a:schemeClr val="tx1"/>
                </a:solidFill>
              </a:rPr>
              <a:t>Před i po vyhotovení projektu přeměny!</a:t>
            </a:r>
          </a:p>
          <a:p>
            <a:pPr marL="273050" indent="-273050" defTabSz="914400" eaLnBrk="1" hangingPunct="1">
              <a:buFont typeface="Arial" charset="0"/>
              <a:buChar char="►"/>
            </a:pPr>
            <a:r>
              <a:rPr lang="cs-CZ" smtClean="0">
                <a:solidFill>
                  <a:schemeClr val="tx1"/>
                </a:solidFill>
              </a:rPr>
              <a:t>Nejpozději den zápisu do OR</a:t>
            </a:r>
          </a:p>
          <a:p>
            <a:pPr marL="273050" indent="-273050" defTabSz="914400" eaLnBrk="1" hangingPunct="1"/>
            <a:endParaRPr lang="en-US" smtClean="0">
              <a:solidFill>
                <a:schemeClr val="tx1"/>
              </a:solidFill>
            </a:endParaRPr>
          </a:p>
        </p:txBody>
      </p:sp>
      <p:grpSp>
        <p:nvGrpSpPr>
          <p:cNvPr id="72709" name="Group 24"/>
          <p:cNvGrpSpPr>
            <a:grpSpLocks/>
          </p:cNvGrpSpPr>
          <p:nvPr/>
        </p:nvGrpSpPr>
        <p:grpSpPr bwMode="auto">
          <a:xfrm>
            <a:off x="809625" y="5035550"/>
            <a:ext cx="9074150" cy="1357313"/>
            <a:chOff x="472" y="2578"/>
            <a:chExt cx="4770" cy="661"/>
          </a:xfrm>
        </p:grpSpPr>
        <p:sp>
          <p:nvSpPr>
            <p:cNvPr id="72716" name="Text Box 25"/>
            <p:cNvSpPr txBox="1">
              <a:spLocks noChangeArrowheads="1"/>
            </p:cNvSpPr>
            <p:nvPr/>
          </p:nvSpPr>
          <p:spPr bwMode="auto">
            <a:xfrm>
              <a:off x="472" y="2752"/>
              <a:ext cx="384" cy="135"/>
            </a:xfrm>
            <a:prstGeom prst="rect">
              <a:avLst/>
            </a:prstGeom>
            <a:noFill/>
            <a:ln w="12700">
              <a:noFill/>
              <a:miter lim="800000"/>
              <a:headEnd type="none" w="sm" len="sm"/>
              <a:tailEnd type="none" w="sm" len="sm"/>
            </a:ln>
          </p:spPr>
          <p:txBody>
            <a:bodyPr>
              <a:spAutoFit/>
            </a:bodyPr>
            <a:lstStyle/>
            <a:p>
              <a:pPr eaLnBrk="0" hangingPunct="0">
                <a:spcBef>
                  <a:spcPct val="50000"/>
                </a:spcBef>
              </a:pPr>
              <a:r>
                <a:rPr lang="cs-CZ" sz="1200">
                  <a:solidFill>
                    <a:srgbClr val="000000"/>
                  </a:solidFill>
                  <a:latin typeface="Times New Roman" pitchFamily="18" charset="0"/>
                </a:rPr>
                <a:t>RD</a:t>
              </a:r>
              <a:endParaRPr lang="en-US" sz="1200">
                <a:solidFill>
                  <a:srgbClr val="000000"/>
                </a:solidFill>
                <a:latin typeface="Times New Roman" pitchFamily="18" charset="0"/>
              </a:endParaRPr>
            </a:p>
          </p:txBody>
        </p:sp>
        <p:grpSp>
          <p:nvGrpSpPr>
            <p:cNvPr id="72717" name="Group 26"/>
            <p:cNvGrpSpPr>
              <a:grpSpLocks/>
            </p:cNvGrpSpPr>
            <p:nvPr/>
          </p:nvGrpSpPr>
          <p:grpSpPr bwMode="auto">
            <a:xfrm>
              <a:off x="570" y="2578"/>
              <a:ext cx="4672" cy="661"/>
              <a:chOff x="592" y="2568"/>
              <a:chExt cx="4672" cy="661"/>
            </a:xfrm>
          </p:grpSpPr>
          <p:sp>
            <p:nvSpPr>
              <p:cNvPr id="72718" name="Line 27"/>
              <p:cNvSpPr>
                <a:spLocks noChangeShapeType="1"/>
              </p:cNvSpPr>
              <p:nvPr/>
            </p:nvSpPr>
            <p:spPr bwMode="auto">
              <a:xfrm>
                <a:off x="592" y="2965"/>
                <a:ext cx="4428" cy="0"/>
              </a:xfrm>
              <a:prstGeom prst="line">
                <a:avLst/>
              </a:prstGeom>
              <a:noFill/>
              <a:ln w="12700">
                <a:solidFill>
                  <a:srgbClr val="000000"/>
                </a:solidFill>
                <a:round/>
                <a:headEnd type="none" w="sm" len="sm"/>
                <a:tailEnd type="none" w="sm" len="sm"/>
              </a:ln>
            </p:spPr>
            <p:txBody>
              <a:bodyPr/>
              <a:lstStyle/>
              <a:p>
                <a:endParaRPr lang="cs-CZ"/>
              </a:p>
            </p:txBody>
          </p:sp>
          <p:grpSp>
            <p:nvGrpSpPr>
              <p:cNvPr id="72719" name="Group 28"/>
              <p:cNvGrpSpPr>
                <a:grpSpLocks/>
              </p:cNvGrpSpPr>
              <p:nvPr/>
            </p:nvGrpSpPr>
            <p:grpSpPr bwMode="auto">
              <a:xfrm>
                <a:off x="593" y="2568"/>
                <a:ext cx="4671" cy="661"/>
                <a:chOff x="593" y="2568"/>
                <a:chExt cx="4671" cy="661"/>
              </a:xfrm>
            </p:grpSpPr>
            <p:sp>
              <p:nvSpPr>
                <p:cNvPr id="72720" name="Text Box 29"/>
                <p:cNvSpPr txBox="1">
                  <a:spLocks noChangeArrowheads="1"/>
                </p:cNvSpPr>
                <p:nvPr/>
              </p:nvSpPr>
              <p:spPr bwMode="auto">
                <a:xfrm>
                  <a:off x="2344" y="2568"/>
                  <a:ext cx="568" cy="31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cs-CZ" sz="1200">
                      <a:solidFill>
                        <a:srgbClr val="000000"/>
                      </a:solidFill>
                      <a:latin typeface="Times New Roman" pitchFamily="18" charset="0"/>
                    </a:rPr>
                    <a:t>Zveřejňování </a:t>
                  </a:r>
                  <a:r>
                    <a:rPr lang="cs-CZ" sz="1200">
                      <a:solidFill>
                        <a:srgbClr val="00B0F0"/>
                      </a:solidFill>
                      <a:latin typeface="Times New Roman" pitchFamily="18" charset="0"/>
                    </a:rPr>
                    <a:t>(nově i elektronicky)</a:t>
                  </a:r>
                  <a:endParaRPr lang="en-US" sz="1200">
                    <a:solidFill>
                      <a:srgbClr val="00B0F0"/>
                    </a:solidFill>
                    <a:latin typeface="Times New Roman" pitchFamily="18" charset="0"/>
                  </a:endParaRPr>
                </a:p>
              </p:txBody>
            </p:sp>
            <p:grpSp>
              <p:nvGrpSpPr>
                <p:cNvPr id="72721" name="Group 30"/>
                <p:cNvGrpSpPr>
                  <a:grpSpLocks/>
                </p:cNvGrpSpPr>
                <p:nvPr/>
              </p:nvGrpSpPr>
              <p:grpSpPr bwMode="auto">
                <a:xfrm>
                  <a:off x="593" y="2696"/>
                  <a:ext cx="4671" cy="324"/>
                  <a:chOff x="593" y="2696"/>
                  <a:chExt cx="4671" cy="324"/>
                </a:xfrm>
              </p:grpSpPr>
              <p:sp>
                <p:nvSpPr>
                  <p:cNvPr id="72726" name="Line 31"/>
                  <p:cNvSpPr>
                    <a:spLocks noChangeShapeType="1"/>
                  </p:cNvSpPr>
                  <p:nvPr/>
                </p:nvSpPr>
                <p:spPr bwMode="auto">
                  <a:xfrm>
                    <a:off x="593" y="2902"/>
                    <a:ext cx="0" cy="115"/>
                  </a:xfrm>
                  <a:prstGeom prst="line">
                    <a:avLst/>
                  </a:prstGeom>
                  <a:noFill/>
                  <a:ln w="12700">
                    <a:solidFill>
                      <a:srgbClr val="000000"/>
                    </a:solidFill>
                    <a:round/>
                    <a:headEnd type="none" w="sm" len="sm"/>
                    <a:tailEnd type="none" w="sm" len="sm"/>
                  </a:ln>
                </p:spPr>
                <p:txBody>
                  <a:bodyPr/>
                  <a:lstStyle/>
                  <a:p>
                    <a:endParaRPr lang="cs-CZ"/>
                  </a:p>
                </p:txBody>
              </p:sp>
              <p:sp>
                <p:nvSpPr>
                  <p:cNvPr id="72727" name="Line 32"/>
                  <p:cNvSpPr>
                    <a:spLocks noChangeShapeType="1"/>
                  </p:cNvSpPr>
                  <p:nvPr/>
                </p:nvSpPr>
                <p:spPr bwMode="auto">
                  <a:xfrm>
                    <a:off x="2632" y="2904"/>
                    <a:ext cx="0" cy="116"/>
                  </a:xfrm>
                  <a:prstGeom prst="line">
                    <a:avLst/>
                  </a:prstGeom>
                  <a:noFill/>
                  <a:ln w="12700">
                    <a:solidFill>
                      <a:srgbClr val="000000"/>
                    </a:solidFill>
                    <a:round/>
                    <a:headEnd type="none" w="sm" len="sm"/>
                    <a:tailEnd type="none" w="sm" len="sm"/>
                  </a:ln>
                </p:spPr>
                <p:txBody>
                  <a:bodyPr/>
                  <a:lstStyle/>
                  <a:p>
                    <a:endParaRPr lang="cs-CZ"/>
                  </a:p>
                </p:txBody>
              </p:sp>
              <p:sp>
                <p:nvSpPr>
                  <p:cNvPr id="72728" name="Line 33"/>
                  <p:cNvSpPr>
                    <a:spLocks noChangeShapeType="1"/>
                  </p:cNvSpPr>
                  <p:nvPr/>
                </p:nvSpPr>
                <p:spPr bwMode="auto">
                  <a:xfrm>
                    <a:off x="5025" y="2903"/>
                    <a:ext cx="0" cy="115"/>
                  </a:xfrm>
                  <a:prstGeom prst="line">
                    <a:avLst/>
                  </a:prstGeom>
                  <a:noFill/>
                  <a:ln w="12700">
                    <a:solidFill>
                      <a:srgbClr val="000000"/>
                    </a:solidFill>
                    <a:round/>
                    <a:headEnd type="none" w="sm" len="sm"/>
                    <a:tailEnd type="none" w="sm" len="sm"/>
                  </a:ln>
                </p:spPr>
                <p:txBody>
                  <a:bodyPr/>
                  <a:lstStyle/>
                  <a:p>
                    <a:endParaRPr lang="cs-CZ"/>
                  </a:p>
                </p:txBody>
              </p:sp>
              <p:sp>
                <p:nvSpPr>
                  <p:cNvPr id="72729" name="Line 34"/>
                  <p:cNvSpPr>
                    <a:spLocks noChangeShapeType="1"/>
                  </p:cNvSpPr>
                  <p:nvPr/>
                </p:nvSpPr>
                <p:spPr bwMode="auto">
                  <a:xfrm>
                    <a:off x="3622" y="2891"/>
                    <a:ext cx="0" cy="116"/>
                  </a:xfrm>
                  <a:prstGeom prst="line">
                    <a:avLst/>
                  </a:prstGeom>
                  <a:noFill/>
                  <a:ln w="12700">
                    <a:solidFill>
                      <a:srgbClr val="000000"/>
                    </a:solidFill>
                    <a:round/>
                    <a:headEnd type="none" w="sm" len="sm"/>
                    <a:tailEnd type="none" w="sm" len="sm"/>
                  </a:ln>
                </p:spPr>
                <p:txBody>
                  <a:bodyPr/>
                  <a:lstStyle/>
                  <a:p>
                    <a:endParaRPr lang="cs-CZ"/>
                  </a:p>
                </p:txBody>
              </p:sp>
              <p:sp>
                <p:nvSpPr>
                  <p:cNvPr id="72730" name="Text Box 35"/>
                  <p:cNvSpPr txBox="1">
                    <a:spLocks noChangeArrowheads="1"/>
                  </p:cNvSpPr>
                  <p:nvPr/>
                </p:nvSpPr>
                <p:spPr bwMode="auto">
                  <a:xfrm>
                    <a:off x="4800" y="2696"/>
                    <a:ext cx="464" cy="13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cs-CZ" sz="1200">
                        <a:solidFill>
                          <a:srgbClr val="000000"/>
                        </a:solidFill>
                        <a:latin typeface="Times New Roman" pitchFamily="18" charset="0"/>
                      </a:rPr>
                      <a:t>Zápis</a:t>
                    </a:r>
                    <a:endParaRPr lang="en-US" sz="1200">
                      <a:solidFill>
                        <a:srgbClr val="000000"/>
                      </a:solidFill>
                      <a:latin typeface="Times New Roman" pitchFamily="18" charset="0"/>
                    </a:endParaRPr>
                  </a:p>
                </p:txBody>
              </p:sp>
            </p:grpSp>
            <p:sp>
              <p:nvSpPr>
                <p:cNvPr id="72722" name="Text Box 36"/>
                <p:cNvSpPr txBox="1">
                  <a:spLocks noChangeArrowheads="1"/>
                </p:cNvSpPr>
                <p:nvPr/>
              </p:nvSpPr>
              <p:spPr bwMode="auto">
                <a:xfrm>
                  <a:off x="602" y="2962"/>
                  <a:ext cx="1529" cy="225"/>
                </a:xfrm>
                <a:prstGeom prst="rect">
                  <a:avLst/>
                </a:prstGeom>
                <a:noFill/>
                <a:ln w="12700">
                  <a:noFill/>
                  <a:miter lim="800000"/>
                  <a:headEnd type="none" w="sm" len="sm"/>
                  <a:tailEnd type="none" w="sm" len="sm"/>
                </a:ln>
              </p:spPr>
              <p:txBody>
                <a:bodyPr>
                  <a:spAutoFit/>
                </a:bodyPr>
                <a:lstStyle/>
                <a:p>
                  <a:pPr eaLnBrk="0" hangingPunct="0">
                    <a:spcBef>
                      <a:spcPct val="50000"/>
                    </a:spcBef>
                  </a:pPr>
                  <a:r>
                    <a:rPr lang="cs-CZ" sz="1200">
                      <a:solidFill>
                        <a:srgbClr val="000000"/>
                      </a:solidFill>
                      <a:latin typeface="Times New Roman" pitchFamily="18" charset="0"/>
                    </a:rPr>
                    <a:t>Oceňování, příprava závěrek a zahajovací rozvahy, audit, návrh smlouvy o fúzi…</a:t>
                  </a:r>
                  <a:endParaRPr lang="en-US" sz="1200">
                    <a:solidFill>
                      <a:srgbClr val="000000"/>
                    </a:solidFill>
                    <a:latin typeface="Times New Roman" pitchFamily="18" charset="0"/>
                  </a:endParaRPr>
                </a:p>
              </p:txBody>
            </p:sp>
            <p:sp>
              <p:nvSpPr>
                <p:cNvPr id="72723" name="Text Box 37"/>
                <p:cNvSpPr txBox="1">
                  <a:spLocks noChangeArrowheads="1"/>
                </p:cNvSpPr>
                <p:nvPr/>
              </p:nvSpPr>
              <p:spPr bwMode="auto">
                <a:xfrm>
                  <a:off x="2701" y="3043"/>
                  <a:ext cx="704" cy="134"/>
                </a:xfrm>
                <a:prstGeom prst="rect">
                  <a:avLst/>
                </a:prstGeom>
                <a:noFill/>
                <a:ln w="12700">
                  <a:noFill/>
                  <a:miter lim="800000"/>
                  <a:headEnd type="none" w="sm" len="sm"/>
                  <a:tailEnd type="none" w="sm" len="sm"/>
                </a:ln>
              </p:spPr>
              <p:txBody>
                <a:bodyPr>
                  <a:spAutoFit/>
                </a:bodyPr>
                <a:lstStyle/>
                <a:p>
                  <a:pPr eaLnBrk="0" hangingPunct="0">
                    <a:spcBef>
                      <a:spcPct val="50000"/>
                    </a:spcBef>
                  </a:pPr>
                  <a:r>
                    <a:rPr lang="cs-CZ" sz="1200">
                      <a:solidFill>
                        <a:srgbClr val="000000"/>
                      </a:solidFill>
                      <a:latin typeface="Times New Roman" pitchFamily="18" charset="0"/>
                    </a:rPr>
                    <a:t>Zveřejnění</a:t>
                  </a:r>
                  <a:endParaRPr lang="en-US" sz="1200">
                    <a:solidFill>
                      <a:srgbClr val="000000"/>
                    </a:solidFill>
                    <a:latin typeface="Times New Roman" pitchFamily="18" charset="0"/>
                  </a:endParaRPr>
                </a:p>
              </p:txBody>
            </p:sp>
            <p:sp>
              <p:nvSpPr>
                <p:cNvPr id="72724" name="Text Box 38"/>
                <p:cNvSpPr txBox="1">
                  <a:spLocks noChangeArrowheads="1"/>
                </p:cNvSpPr>
                <p:nvPr/>
              </p:nvSpPr>
              <p:spPr bwMode="auto">
                <a:xfrm>
                  <a:off x="3840" y="3094"/>
                  <a:ext cx="1269" cy="135"/>
                </a:xfrm>
                <a:prstGeom prst="rect">
                  <a:avLst/>
                </a:prstGeom>
                <a:noFill/>
                <a:ln w="12700">
                  <a:noFill/>
                  <a:miter lim="800000"/>
                  <a:headEnd type="none" w="sm" len="sm"/>
                  <a:tailEnd type="none" w="sm" len="sm"/>
                </a:ln>
              </p:spPr>
              <p:txBody>
                <a:bodyPr>
                  <a:spAutoFit/>
                </a:bodyPr>
                <a:lstStyle/>
                <a:p>
                  <a:pPr eaLnBrk="0" hangingPunct="0">
                    <a:spcBef>
                      <a:spcPct val="50000"/>
                    </a:spcBef>
                  </a:pPr>
                  <a:r>
                    <a:rPr lang="cs-CZ" sz="1200">
                      <a:solidFill>
                        <a:srgbClr val="000000"/>
                      </a:solidFill>
                      <a:latin typeface="Times New Roman" pitchFamily="18" charset="0"/>
                    </a:rPr>
                    <a:t>Schválení fúze, žádost o zápis fúze</a:t>
                  </a:r>
                  <a:endParaRPr lang="en-US" sz="1200">
                    <a:solidFill>
                      <a:srgbClr val="000000"/>
                    </a:solidFill>
                    <a:latin typeface="Times New Roman" pitchFamily="18" charset="0"/>
                  </a:endParaRPr>
                </a:p>
              </p:txBody>
            </p:sp>
            <p:sp>
              <p:nvSpPr>
                <p:cNvPr id="72725" name="Text Box 39"/>
                <p:cNvSpPr txBox="1">
                  <a:spLocks noChangeArrowheads="1"/>
                </p:cNvSpPr>
                <p:nvPr/>
              </p:nvSpPr>
              <p:spPr bwMode="auto">
                <a:xfrm>
                  <a:off x="3200" y="2679"/>
                  <a:ext cx="824" cy="135"/>
                </a:xfrm>
                <a:prstGeom prst="rect">
                  <a:avLst/>
                </a:prstGeom>
                <a:noFill/>
                <a:ln w="12700" algn="ctr">
                  <a:noFill/>
                  <a:miter lim="800000"/>
                  <a:headEnd/>
                  <a:tailEnd/>
                </a:ln>
              </p:spPr>
              <p:txBody>
                <a:bodyPr>
                  <a:spAutoFit/>
                </a:bodyPr>
                <a:lstStyle/>
                <a:p>
                  <a:pPr algn="ctr" eaLnBrk="0" hangingPunct="0">
                    <a:spcBef>
                      <a:spcPct val="50000"/>
                    </a:spcBef>
                  </a:pPr>
                  <a:r>
                    <a:rPr lang="cs-CZ" sz="1200">
                      <a:solidFill>
                        <a:srgbClr val="000000"/>
                      </a:solidFill>
                      <a:latin typeface="Times New Roman" pitchFamily="18" charset="0"/>
                    </a:rPr>
                    <a:t>Valná hromada</a:t>
                  </a:r>
                  <a:endParaRPr lang="en-US" sz="1200">
                    <a:solidFill>
                      <a:srgbClr val="00B0F0"/>
                    </a:solidFill>
                    <a:latin typeface="Times New Roman" pitchFamily="18" charset="0"/>
                  </a:endParaRPr>
                </a:p>
              </p:txBody>
            </p:sp>
          </p:grpSp>
        </p:grpSp>
      </p:grpSp>
      <p:sp>
        <p:nvSpPr>
          <p:cNvPr id="72710" name="Line 34"/>
          <p:cNvSpPr>
            <a:spLocks noChangeShapeType="1"/>
          </p:cNvSpPr>
          <p:nvPr/>
        </p:nvSpPr>
        <p:spPr bwMode="auto">
          <a:xfrm>
            <a:off x="8001000" y="5721350"/>
            <a:ext cx="0" cy="236538"/>
          </a:xfrm>
          <a:prstGeom prst="line">
            <a:avLst/>
          </a:prstGeom>
          <a:noFill/>
          <a:ln w="12700">
            <a:solidFill>
              <a:srgbClr val="000000"/>
            </a:solidFill>
            <a:round/>
            <a:headEnd type="none" w="sm" len="sm"/>
            <a:tailEnd type="none" w="sm" len="sm"/>
          </a:ln>
        </p:spPr>
        <p:txBody>
          <a:bodyPr/>
          <a:lstStyle/>
          <a:p>
            <a:endParaRPr lang="cs-CZ"/>
          </a:p>
        </p:txBody>
      </p:sp>
      <p:sp>
        <p:nvSpPr>
          <p:cNvPr id="72711" name="Text Box 39"/>
          <p:cNvSpPr txBox="1">
            <a:spLocks noChangeArrowheads="1"/>
          </p:cNvSpPr>
          <p:nvPr/>
        </p:nvSpPr>
        <p:spPr bwMode="auto">
          <a:xfrm>
            <a:off x="7416800" y="5286375"/>
            <a:ext cx="1566863" cy="274638"/>
          </a:xfrm>
          <a:prstGeom prst="rect">
            <a:avLst/>
          </a:prstGeom>
          <a:noFill/>
          <a:ln w="12700" algn="ctr">
            <a:noFill/>
            <a:miter lim="800000"/>
            <a:headEnd/>
            <a:tailEnd/>
          </a:ln>
        </p:spPr>
        <p:txBody>
          <a:bodyPr>
            <a:spAutoFit/>
          </a:bodyPr>
          <a:lstStyle/>
          <a:p>
            <a:pPr algn="ctr" eaLnBrk="0" hangingPunct="0">
              <a:spcBef>
                <a:spcPct val="50000"/>
              </a:spcBef>
            </a:pPr>
            <a:r>
              <a:rPr lang="cs-CZ" sz="1200">
                <a:solidFill>
                  <a:srgbClr val="000000"/>
                </a:solidFill>
                <a:latin typeface="Times New Roman" pitchFamily="18" charset="0"/>
              </a:rPr>
              <a:t>Žádost o zápis fúze</a:t>
            </a:r>
            <a:endParaRPr lang="en-US" sz="1200">
              <a:solidFill>
                <a:srgbClr val="000000"/>
              </a:solidFill>
              <a:latin typeface="Times New Roman" pitchFamily="18" charset="0"/>
            </a:endParaRPr>
          </a:p>
        </p:txBody>
      </p:sp>
      <p:sp>
        <p:nvSpPr>
          <p:cNvPr id="72712" name="Text Box 29"/>
          <p:cNvSpPr txBox="1">
            <a:spLocks noChangeArrowheads="1"/>
          </p:cNvSpPr>
          <p:nvPr/>
        </p:nvSpPr>
        <p:spPr bwMode="auto">
          <a:xfrm>
            <a:off x="2884488" y="6508750"/>
            <a:ext cx="3443287" cy="277813"/>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cs-CZ" sz="1200">
                <a:solidFill>
                  <a:srgbClr val="00B0F0"/>
                </a:solidFill>
                <a:latin typeface="Times New Roman" pitchFamily="18" charset="0"/>
              </a:rPr>
              <a:t>Max. 12 měsíců</a:t>
            </a:r>
            <a:endParaRPr lang="en-US" sz="1200">
              <a:solidFill>
                <a:srgbClr val="00B0F0"/>
              </a:solidFill>
              <a:latin typeface="Times New Roman" pitchFamily="18" charset="0"/>
            </a:endParaRPr>
          </a:p>
        </p:txBody>
      </p:sp>
      <p:cxnSp>
        <p:nvCxnSpPr>
          <p:cNvPr id="72713" name="Straight Arrow Connector 26"/>
          <p:cNvCxnSpPr>
            <a:cxnSpLocks noChangeShapeType="1"/>
          </p:cNvCxnSpPr>
          <p:nvPr/>
        </p:nvCxnSpPr>
        <p:spPr bwMode="auto">
          <a:xfrm>
            <a:off x="950913" y="6437313"/>
            <a:ext cx="7016750" cy="6350"/>
          </a:xfrm>
          <a:prstGeom prst="straightConnector1">
            <a:avLst/>
          </a:prstGeom>
          <a:noFill/>
          <a:ln w="9525" algn="ctr">
            <a:solidFill>
              <a:srgbClr val="000000"/>
            </a:solidFill>
            <a:round/>
            <a:headEnd type="triangle" w="med" len="med"/>
            <a:tailEnd type="triangle" w="med" len="med"/>
          </a:ln>
        </p:spPr>
      </p:cxnSp>
      <p:cxnSp>
        <p:nvCxnSpPr>
          <p:cNvPr id="72714" name="Straight Arrow Connector 27"/>
          <p:cNvCxnSpPr>
            <a:cxnSpLocks noChangeShapeType="1"/>
          </p:cNvCxnSpPr>
          <p:nvPr/>
        </p:nvCxnSpPr>
        <p:spPr bwMode="auto">
          <a:xfrm>
            <a:off x="5167313" y="5738813"/>
            <a:ext cx="1449387" cy="1587"/>
          </a:xfrm>
          <a:prstGeom prst="straightConnector1">
            <a:avLst/>
          </a:prstGeom>
          <a:noFill/>
          <a:ln w="9525" algn="ctr">
            <a:solidFill>
              <a:srgbClr val="000000"/>
            </a:solidFill>
            <a:round/>
            <a:headEnd type="triangle" w="med" len="med"/>
            <a:tailEnd type="triangle" w="med" len="med"/>
          </a:ln>
        </p:spPr>
      </p:cxnSp>
      <p:sp>
        <p:nvSpPr>
          <p:cNvPr id="72715" name="TextBox 29"/>
          <p:cNvSpPr txBox="1">
            <a:spLocks noChangeArrowheads="1"/>
          </p:cNvSpPr>
          <p:nvPr/>
        </p:nvSpPr>
        <p:spPr bwMode="auto">
          <a:xfrm>
            <a:off x="5435600" y="5499100"/>
            <a:ext cx="1689100" cy="276225"/>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200">
                <a:solidFill>
                  <a:srgbClr val="00B0F0"/>
                </a:solidFill>
                <a:latin typeface="Times New Roman" pitchFamily="18" charset="0"/>
              </a:rPr>
              <a:t>Min. 1 měsíc</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Date Placeholder 3"/>
          <p:cNvSpPr>
            <a:spLocks noGrp="1"/>
          </p:cNvSpPr>
          <p:nvPr>
            <p:ph type="dt" sz="quarter" idx="10"/>
          </p:nvPr>
        </p:nvSpPr>
        <p:spPr>
          <a:noFill/>
        </p:spPr>
        <p:txBody>
          <a:bodyPr/>
          <a:lstStyle/>
          <a:p>
            <a:pPr defTabSz="995363"/>
            <a:fld id="{9978595D-4317-48C3-93DF-E12F2D130655}" type="datetime1">
              <a:rPr lang="de-DE"/>
              <a:pPr defTabSz="995363"/>
              <a:t>18.04.2012</a:t>
            </a:fld>
            <a:endParaRPr lang="de-DE"/>
          </a:p>
        </p:txBody>
      </p:sp>
      <p:sp>
        <p:nvSpPr>
          <p:cNvPr id="73730" name="Footer Placeholder 4"/>
          <p:cNvSpPr>
            <a:spLocks noGrp="1"/>
          </p:cNvSpPr>
          <p:nvPr>
            <p:ph type="ftr" sz="quarter" idx="11"/>
          </p:nvPr>
        </p:nvSpPr>
        <p:spPr>
          <a:noFill/>
        </p:spPr>
        <p:txBody>
          <a:bodyPr/>
          <a:lstStyle/>
          <a:p>
            <a:pPr defTabSz="995363"/>
            <a:r>
              <a:rPr lang="de-DE"/>
              <a:t>Ernst &amp; Young</a:t>
            </a:r>
          </a:p>
        </p:txBody>
      </p:sp>
      <p:sp>
        <p:nvSpPr>
          <p:cNvPr id="73731" name="Rectangle 2"/>
          <p:cNvSpPr>
            <a:spLocks noGrp="1" noChangeArrowheads="1"/>
          </p:cNvSpPr>
          <p:nvPr>
            <p:ph type="title"/>
          </p:nvPr>
        </p:nvSpPr>
        <p:spPr/>
        <p:txBody>
          <a:bodyPr/>
          <a:lstStyle/>
          <a:p>
            <a:pPr eaLnBrk="1" hangingPunct="1"/>
            <a:r>
              <a:rPr lang="cs-CZ" smtClean="0"/>
              <a:t>Ocenění jmění znalcem</a:t>
            </a:r>
            <a:endParaRPr lang="en-US" smtClean="0"/>
          </a:p>
        </p:txBody>
      </p:sp>
      <p:sp>
        <p:nvSpPr>
          <p:cNvPr id="225283" name="Rectangle 3"/>
          <p:cNvSpPr>
            <a:spLocks noGrp="1" noChangeArrowheads="1"/>
          </p:cNvSpPr>
          <p:nvPr>
            <p:ph type="body" idx="1"/>
          </p:nvPr>
        </p:nvSpPr>
        <p:spPr>
          <a:xfrm>
            <a:off x="593725" y="1335088"/>
            <a:ext cx="9501188" cy="5268912"/>
          </a:xfrm>
        </p:spPr>
        <p:txBody>
          <a:bodyPr>
            <a:normAutofit lnSpcReduction="10000"/>
          </a:bodyPr>
          <a:lstStyle/>
          <a:p>
            <a:pPr marL="266700" indent="-266700" defTabSz="914400" eaLnBrk="1" hangingPunct="1">
              <a:buFont typeface="Arial" charset="0"/>
              <a:buChar char="►"/>
              <a:defRPr/>
            </a:pPr>
            <a:r>
              <a:rPr lang="cs-CZ" sz="2300" dirty="0">
                <a:solidFill>
                  <a:schemeClr val="tx1"/>
                </a:solidFill>
              </a:rPr>
              <a:t>Důvod ocenění = aby nástupnická společnost </a:t>
            </a:r>
            <a:r>
              <a:rPr lang="cs-CZ" sz="2300" dirty="0" smtClean="0">
                <a:solidFill>
                  <a:schemeClr val="tx1"/>
                </a:solidFill>
              </a:rPr>
              <a:t>nezvýšila ZK více než </a:t>
            </a:r>
            <a:r>
              <a:rPr lang="cs-CZ" sz="2300" dirty="0">
                <a:solidFill>
                  <a:schemeClr val="tx1"/>
                </a:solidFill>
              </a:rPr>
              <a:t>je „čistý obchodní majetek“ zanikající společnosti </a:t>
            </a:r>
          </a:p>
          <a:p>
            <a:pPr marL="266700" indent="-266700" defTabSz="914400" eaLnBrk="1" hangingPunct="1">
              <a:buFont typeface="Arial" charset="0"/>
              <a:buChar char="►"/>
              <a:defRPr/>
            </a:pPr>
            <a:r>
              <a:rPr lang="cs-CZ" sz="2300" dirty="0">
                <a:solidFill>
                  <a:schemeClr val="tx1"/>
                </a:solidFill>
              </a:rPr>
              <a:t>Pokud </a:t>
            </a:r>
            <a:r>
              <a:rPr lang="cs-CZ" sz="2300" dirty="0" smtClean="0">
                <a:solidFill>
                  <a:schemeClr val="tx1"/>
                </a:solidFill>
              </a:rPr>
              <a:t>má dojít ke zvýšení ZK nástupnickou společností ze jmění zanikající společnosti </a:t>
            </a:r>
            <a:r>
              <a:rPr lang="cs-CZ" sz="2300" dirty="0" smtClean="0">
                <a:solidFill>
                  <a:schemeClr val="tx1"/>
                </a:solidFill>
                <a:sym typeface="Wingdings" pitchFamily="2" charset="2"/>
              </a:rPr>
              <a:t></a:t>
            </a:r>
            <a:r>
              <a:rPr lang="en-US" sz="2300" dirty="0" smtClean="0">
                <a:solidFill>
                  <a:schemeClr val="tx1"/>
                </a:solidFill>
                <a:sym typeface="Wingdings" pitchFamily="2" charset="2"/>
              </a:rPr>
              <a:t> </a:t>
            </a:r>
            <a:r>
              <a:rPr lang="cs-CZ" sz="2300" dirty="0">
                <a:solidFill>
                  <a:schemeClr val="tx1"/>
                </a:solidFill>
              </a:rPr>
              <a:t>je třeba jmění </a:t>
            </a:r>
            <a:r>
              <a:rPr lang="cs-CZ" sz="2300" u="sng" dirty="0">
                <a:solidFill>
                  <a:schemeClr val="tx1"/>
                </a:solidFill>
              </a:rPr>
              <a:t>zanikající společnosti </a:t>
            </a:r>
            <a:r>
              <a:rPr lang="cs-CZ" sz="2300" dirty="0" smtClean="0">
                <a:solidFill>
                  <a:schemeClr val="tx1"/>
                </a:solidFill>
              </a:rPr>
              <a:t>ocenit</a:t>
            </a:r>
          </a:p>
          <a:p>
            <a:pPr marL="266700" indent="-266700" defTabSz="914400" eaLnBrk="1" hangingPunct="1">
              <a:buFont typeface="Arial" charset="0"/>
              <a:buChar char="►"/>
              <a:defRPr/>
            </a:pPr>
            <a:r>
              <a:rPr lang="cs-CZ" sz="2300" dirty="0" smtClean="0">
                <a:solidFill>
                  <a:schemeClr val="tx1"/>
                </a:solidFill>
              </a:rPr>
              <a:t>Do částky, na kterou se jmění zanikající oceňuje, musí být promítnuto snížení odpovídající</a:t>
            </a:r>
          </a:p>
          <a:p>
            <a:pPr marL="622300" lvl="1" indent="-176213" defTabSz="914400" eaLnBrk="1" hangingPunct="1">
              <a:defRPr/>
            </a:pPr>
            <a:r>
              <a:rPr lang="cs-CZ" sz="1900" dirty="0" smtClean="0">
                <a:solidFill>
                  <a:schemeClr val="tx1"/>
                </a:solidFill>
              </a:rPr>
              <a:t>Pořizovací ceně podílu zanikající ve vlastnictví nástupnické</a:t>
            </a:r>
          </a:p>
          <a:p>
            <a:pPr marL="622300" lvl="1" indent="-176213" defTabSz="914400" eaLnBrk="1" hangingPunct="1">
              <a:defRPr/>
            </a:pPr>
            <a:r>
              <a:rPr lang="cs-CZ" sz="1900" dirty="0" smtClean="0">
                <a:solidFill>
                  <a:schemeClr val="tx1"/>
                </a:solidFill>
              </a:rPr>
              <a:t>Reálné hodnotě vlastního podílu zanikající nebo podílu na nástupnické ve vlastnictví zanikající</a:t>
            </a:r>
            <a:endParaRPr lang="cs-CZ" sz="1900" dirty="0">
              <a:solidFill>
                <a:schemeClr val="tx1"/>
              </a:solidFill>
            </a:endParaRPr>
          </a:p>
          <a:p>
            <a:pPr marL="266700" indent="-266700" defTabSz="914400" eaLnBrk="1" hangingPunct="1">
              <a:buFont typeface="Arial" charset="0"/>
              <a:buChar char="►"/>
              <a:defRPr/>
            </a:pPr>
            <a:r>
              <a:rPr lang="cs-CZ" sz="2300" dirty="0">
                <a:solidFill>
                  <a:schemeClr val="tx1"/>
                </a:solidFill>
              </a:rPr>
              <a:t>Ocenění se nevyžaduje:</a:t>
            </a:r>
          </a:p>
          <a:p>
            <a:pPr marL="622300" lvl="1" indent="-176213" defTabSz="914400" eaLnBrk="1" hangingPunct="1">
              <a:defRPr/>
            </a:pPr>
            <a:r>
              <a:rPr lang="cs-CZ" sz="1900" dirty="0">
                <a:solidFill>
                  <a:schemeClr val="tx1"/>
                </a:solidFill>
              </a:rPr>
              <a:t>Pokud nástupnická společnost </a:t>
            </a:r>
            <a:r>
              <a:rPr lang="cs-CZ" sz="1900" dirty="0" smtClean="0">
                <a:solidFill>
                  <a:schemeClr val="tx1"/>
                </a:solidFill>
              </a:rPr>
              <a:t>nezvyšuje ZK ze jmění zanikající společnosti</a:t>
            </a:r>
            <a:endParaRPr lang="cs-CZ" sz="1900" dirty="0">
              <a:solidFill>
                <a:schemeClr val="tx1"/>
              </a:solidFill>
            </a:endParaRPr>
          </a:p>
          <a:p>
            <a:pPr marL="622300" lvl="1" indent="-176213" defTabSz="914400" eaLnBrk="1" hangingPunct="1">
              <a:defRPr/>
            </a:pPr>
            <a:r>
              <a:rPr lang="cs-CZ" sz="1900" dirty="0">
                <a:solidFill>
                  <a:schemeClr val="tx1"/>
                </a:solidFill>
              </a:rPr>
              <a:t>Při fúzích nebo rozdělení VOS nebo KS</a:t>
            </a:r>
          </a:p>
          <a:p>
            <a:pPr marL="622300" lvl="1" indent="-176213" defTabSz="914400" eaLnBrk="1" hangingPunct="1">
              <a:defRPr/>
            </a:pPr>
            <a:r>
              <a:rPr lang="cs-CZ" sz="1900" dirty="0">
                <a:solidFill>
                  <a:schemeClr val="tx1"/>
                </a:solidFill>
              </a:rPr>
              <a:t>Při změně právní formy na VOS / KS (při změně na SRO / AS ano)</a:t>
            </a:r>
          </a:p>
          <a:p>
            <a:pPr marL="622300" lvl="1" indent="-176213" defTabSz="914400" eaLnBrk="1" hangingPunct="1">
              <a:defRPr/>
            </a:pPr>
            <a:r>
              <a:rPr lang="cs-CZ" sz="1900" dirty="0">
                <a:solidFill>
                  <a:schemeClr val="tx1"/>
                </a:solidFill>
              </a:rPr>
              <a:t>Při převodu jmění na </a:t>
            </a:r>
            <a:r>
              <a:rPr lang="cs-CZ" sz="1900" dirty="0" smtClean="0">
                <a:solidFill>
                  <a:schemeClr val="tx1"/>
                </a:solidFill>
              </a:rPr>
              <a:t>společníka §341??</a:t>
            </a:r>
            <a:endParaRPr lang="cs-CZ" sz="1900" dirty="0">
              <a:solidFill>
                <a:schemeClr val="tx1"/>
              </a:solidFill>
            </a:endParaRPr>
          </a:p>
          <a:p>
            <a:pPr marL="622300" lvl="1" indent="-176213" defTabSz="914400" eaLnBrk="1" hangingPunct="1">
              <a:defRPr/>
            </a:pPr>
            <a:r>
              <a:rPr lang="cs-CZ" sz="1900" dirty="0">
                <a:solidFill>
                  <a:schemeClr val="tx1"/>
                </a:solidFill>
              </a:rPr>
              <a:t>Pokud se jej společníci vzdají (a zákon to umožňuje)</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3"/>
          <p:cNvSpPr>
            <a:spLocks noGrp="1"/>
          </p:cNvSpPr>
          <p:nvPr>
            <p:ph type="dt" sz="quarter" idx="10"/>
          </p:nvPr>
        </p:nvSpPr>
        <p:spPr>
          <a:noFill/>
        </p:spPr>
        <p:txBody>
          <a:bodyPr/>
          <a:lstStyle/>
          <a:p>
            <a:pPr defTabSz="995363"/>
            <a:fld id="{CA8C719A-3605-489B-9016-0063361A2577}" type="datetime1">
              <a:rPr lang="de-DE"/>
              <a:pPr defTabSz="995363"/>
              <a:t>18.04.2012</a:t>
            </a:fld>
            <a:endParaRPr lang="de-DE"/>
          </a:p>
        </p:txBody>
      </p:sp>
      <p:sp>
        <p:nvSpPr>
          <p:cNvPr id="74754" name="Footer Placeholder 4"/>
          <p:cNvSpPr>
            <a:spLocks noGrp="1"/>
          </p:cNvSpPr>
          <p:nvPr>
            <p:ph type="ftr" sz="quarter" idx="11"/>
          </p:nvPr>
        </p:nvSpPr>
        <p:spPr>
          <a:noFill/>
        </p:spPr>
        <p:txBody>
          <a:bodyPr/>
          <a:lstStyle/>
          <a:p>
            <a:pPr defTabSz="995363"/>
            <a:r>
              <a:rPr lang="de-DE"/>
              <a:t>Ernst &amp; Young</a:t>
            </a:r>
          </a:p>
        </p:txBody>
      </p:sp>
      <p:sp>
        <p:nvSpPr>
          <p:cNvPr id="74755" name="Rectangle 2"/>
          <p:cNvSpPr>
            <a:spLocks noGrp="1" noChangeArrowheads="1"/>
          </p:cNvSpPr>
          <p:nvPr>
            <p:ph type="title"/>
          </p:nvPr>
        </p:nvSpPr>
        <p:spPr/>
        <p:txBody>
          <a:bodyPr/>
          <a:lstStyle/>
          <a:p>
            <a:pPr eaLnBrk="1" hangingPunct="1"/>
            <a:r>
              <a:rPr lang="cs-CZ" smtClean="0"/>
              <a:t>Ocenění – přehled</a:t>
            </a:r>
            <a:endParaRPr lang="en-US" smtClean="0"/>
          </a:p>
        </p:txBody>
      </p:sp>
      <p:graphicFrame>
        <p:nvGraphicFramePr>
          <p:cNvPr id="226369" name="Group 65"/>
          <p:cNvGraphicFramePr>
            <a:graphicFrameLocks noGrp="1"/>
          </p:cNvGraphicFramePr>
          <p:nvPr>
            <p:ph type="tbl" idx="1"/>
          </p:nvPr>
        </p:nvGraphicFramePr>
        <p:xfrm>
          <a:off x="534988" y="1763713"/>
          <a:ext cx="9623425" cy="5083175"/>
        </p:xfrm>
        <a:graphic>
          <a:graphicData uri="http://schemas.openxmlformats.org/drawingml/2006/table">
            <a:tbl>
              <a:tblPr/>
              <a:tblGrid>
                <a:gridCol w="4811712"/>
                <a:gridCol w="4811713"/>
              </a:tblGrid>
              <a:tr h="53202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i="0" u="none" strike="noStrike" cap="none" normalizeH="0" baseline="0" dirty="0">
                          <a:ln>
                            <a:noFill/>
                          </a:ln>
                          <a:solidFill>
                            <a:schemeClr val="bg2"/>
                          </a:solidFill>
                          <a:effectLst/>
                          <a:latin typeface="Arial" charset="0"/>
                        </a:rPr>
                        <a:t>Typ přeměny:</a:t>
                      </a:r>
                      <a:endParaRPr kumimoji="0" lang="en-US" sz="2000" b="1"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000" b="1" i="0" u="none" strike="noStrike" cap="none" normalizeH="0" baseline="0" dirty="0">
                          <a:ln>
                            <a:noFill/>
                          </a:ln>
                          <a:solidFill>
                            <a:schemeClr val="bg2"/>
                          </a:solidFill>
                          <a:effectLst/>
                          <a:latin typeface="Arial" charset="0"/>
                        </a:rPr>
                        <a:t>Přecenění:</a:t>
                      </a:r>
                      <a:endParaRPr kumimoji="0" lang="en-US" sz="2000" b="1" i="0" u="none" strike="noStrike" cap="none" normalizeH="0" baseline="0" dirty="0">
                        <a:ln>
                          <a:noFill/>
                        </a:ln>
                        <a:solidFill>
                          <a:schemeClr val="bg2"/>
                        </a:solidFill>
                        <a:effectLst/>
                        <a:latin typeface="Arial" charset="0"/>
                      </a:endParaRPr>
                    </a:p>
                  </a:txBody>
                  <a:tcPr marL="104306" marR="104306" marT="52153" marB="52153" horzOverflow="overflow">
                    <a:lnL>
                      <a:noFill/>
                    </a:lnL>
                    <a:lnR cap="flat">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r>
              <a:tr h="67181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Sloučení </a:t>
                      </a:r>
                      <a:r>
                        <a:rPr kumimoji="0" lang="cs-CZ" sz="2100" b="0" i="0" u="sng" strike="noStrike" cap="none" normalizeH="0" baseline="0" dirty="0" smtClean="0">
                          <a:ln>
                            <a:noFill/>
                          </a:ln>
                          <a:solidFill>
                            <a:schemeClr val="tx1"/>
                          </a:solidFill>
                          <a:effectLst/>
                          <a:latin typeface="Arial" charset="0"/>
                        </a:rPr>
                        <a:t>se</a:t>
                      </a:r>
                      <a:r>
                        <a:rPr kumimoji="0" lang="cs-CZ" sz="2100" b="0" i="0" u="none" strike="noStrike" cap="none" normalizeH="0" baseline="0" dirty="0" smtClean="0">
                          <a:ln>
                            <a:noFill/>
                          </a:ln>
                          <a:solidFill>
                            <a:schemeClr val="tx1"/>
                          </a:solidFill>
                          <a:effectLst/>
                          <a:latin typeface="Arial" charset="0"/>
                        </a:rPr>
                        <a:t> zvýšením ZK</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Ano</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70461">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Sloučení </a:t>
                      </a:r>
                      <a:r>
                        <a:rPr kumimoji="0" lang="cs-CZ" sz="2100" b="0" i="0" u="sng" strike="noStrike" cap="none" normalizeH="0" baseline="0" dirty="0">
                          <a:ln>
                            <a:noFill/>
                          </a:ln>
                          <a:solidFill>
                            <a:schemeClr val="tx1"/>
                          </a:solidFill>
                          <a:effectLst/>
                          <a:latin typeface="Arial" charset="0"/>
                        </a:rPr>
                        <a:t>bez</a:t>
                      </a:r>
                      <a:r>
                        <a:rPr kumimoji="0" lang="cs-CZ" sz="2100" b="0" i="0" u="none" strike="noStrike" cap="none" normalizeH="0" baseline="0" dirty="0">
                          <a:ln>
                            <a:noFill/>
                          </a:ln>
                          <a:solidFill>
                            <a:schemeClr val="tx1"/>
                          </a:solidFill>
                          <a:effectLst/>
                          <a:latin typeface="Arial" charset="0"/>
                        </a:rPr>
                        <a:t> </a:t>
                      </a:r>
                      <a:r>
                        <a:rPr kumimoji="0" lang="cs-CZ" sz="2100" b="0" i="0" u="none" strike="noStrike" cap="none" normalizeH="0" baseline="0" dirty="0" smtClean="0">
                          <a:ln>
                            <a:noFill/>
                          </a:ln>
                          <a:solidFill>
                            <a:schemeClr val="tx1"/>
                          </a:solidFill>
                          <a:effectLst/>
                          <a:latin typeface="Arial" charset="0"/>
                        </a:rPr>
                        <a:t>zvýšení ZK</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Ne</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8591">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Převzetí jmění</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Ne</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7237">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Splynutí</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Ano</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42639">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Rozštěpení se vznikem nových společností</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Ano</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42639">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Odštěpení se vznikem nové společnosti</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a:ln>
                            <a:noFill/>
                          </a:ln>
                          <a:solidFill>
                            <a:schemeClr val="tx1"/>
                          </a:solidFill>
                          <a:effectLst/>
                          <a:latin typeface="Arial" charset="0"/>
                        </a:rPr>
                        <a:t>Ano, jen odštěpovaná část</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8591">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Rozdělení sloučením</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cap="flat">
                      <a:noFill/>
                    </a:lnL>
                    <a:lnR>
                      <a:noFill/>
                    </a:lnR>
                    <a:lnT w="12700" cap="flat" cmpd="sng" algn="ctr">
                      <a:solidFill>
                        <a:schemeClr val="bg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2100" b="0" i="0" u="none" strike="noStrike" cap="none" normalizeH="0" baseline="0" dirty="0" smtClean="0">
                          <a:ln>
                            <a:noFill/>
                          </a:ln>
                          <a:solidFill>
                            <a:schemeClr val="tx1"/>
                          </a:solidFill>
                          <a:effectLst/>
                          <a:latin typeface="Arial" charset="0"/>
                        </a:rPr>
                        <a:t>Ano, za stejných podmínek jako fúze sloučením</a:t>
                      </a:r>
                      <a:endParaRPr kumimoji="0" lang="en-US" sz="2100" b="0" i="0" u="none" strike="noStrike" cap="none" normalizeH="0" baseline="0" dirty="0">
                        <a:ln>
                          <a:noFill/>
                        </a:ln>
                        <a:solidFill>
                          <a:schemeClr val="tx1"/>
                        </a:solidFill>
                        <a:effectLst/>
                        <a:latin typeface="Arial" charset="0"/>
                      </a:endParaRPr>
                    </a:p>
                  </a:txBody>
                  <a:tcPr marL="104306" marR="104306" marT="52153" marB="52153" horzOverflow="overflow">
                    <a:lnL>
                      <a:noFill/>
                    </a:lnL>
                    <a:lnR cap="flat">
                      <a:noFill/>
                    </a:lnR>
                    <a:lnT w="12700" cap="flat" cmpd="sng" algn="ctr">
                      <a:solidFill>
                        <a:schemeClr val="bg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a:noFill/>
        </p:spPr>
        <p:txBody>
          <a:bodyPr/>
          <a:lstStyle/>
          <a:p>
            <a:pPr defTabSz="995363"/>
            <a:fld id="{E82F2182-C334-48A7-86E6-F3E04477B484}" type="datetime1">
              <a:rPr lang="de-DE"/>
              <a:pPr defTabSz="995363"/>
              <a:t>18.04.2012</a:t>
            </a:fld>
            <a:endParaRPr lang="de-DE"/>
          </a:p>
        </p:txBody>
      </p:sp>
      <p:sp>
        <p:nvSpPr>
          <p:cNvPr id="34818" name="Footer Placeholder 4"/>
          <p:cNvSpPr>
            <a:spLocks noGrp="1"/>
          </p:cNvSpPr>
          <p:nvPr>
            <p:ph type="ftr" sz="quarter" idx="11"/>
          </p:nvPr>
        </p:nvSpPr>
        <p:spPr>
          <a:noFill/>
        </p:spPr>
        <p:txBody>
          <a:bodyPr/>
          <a:lstStyle/>
          <a:p>
            <a:pPr defTabSz="995363"/>
            <a:r>
              <a:rPr lang="de-DE"/>
              <a:t>Ernst &amp; Young</a:t>
            </a:r>
          </a:p>
        </p:txBody>
      </p:sp>
      <p:sp>
        <p:nvSpPr>
          <p:cNvPr id="568322" name="Rectangle 2"/>
          <p:cNvSpPr>
            <a:spLocks noGrp="1" noChangeArrowheads="1"/>
          </p:cNvSpPr>
          <p:nvPr>
            <p:ph type="body" idx="1"/>
          </p:nvPr>
        </p:nvSpPr>
        <p:spPr>
          <a:xfrm>
            <a:off x="592138" y="1819275"/>
            <a:ext cx="9509125" cy="4022725"/>
          </a:xfrm>
        </p:spPr>
        <p:txBody>
          <a:bodyPr/>
          <a:lstStyle/>
          <a:p>
            <a:pPr algn="ctr" eaLnBrk="1" hangingPunct="1">
              <a:defRPr/>
            </a:pPr>
            <a:endParaRPr lang="cs-CZ" sz="4100">
              <a:effectLst>
                <a:outerShdw blurRad="38100" dist="38100" dir="2700000" algn="tl">
                  <a:srgbClr val="C0C0C0"/>
                </a:outerShdw>
              </a:effectLst>
            </a:endParaRPr>
          </a:p>
          <a:p>
            <a:pPr algn="ctr" eaLnBrk="1" hangingPunct="1">
              <a:defRPr/>
            </a:pPr>
            <a:r>
              <a:rPr lang="en-US" sz="4100">
                <a:effectLst>
                  <a:outerShdw blurRad="38100" dist="38100" dir="2700000" algn="tl">
                    <a:srgbClr val="C0C0C0"/>
                  </a:outerShdw>
                </a:effectLst>
              </a:rPr>
              <a:t>Akvizice</a:t>
            </a:r>
            <a:endParaRPr lang="cs-CZ" sz="4100">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3"/>
          <p:cNvSpPr>
            <a:spLocks noGrp="1"/>
          </p:cNvSpPr>
          <p:nvPr>
            <p:ph type="dt" sz="quarter" idx="10"/>
          </p:nvPr>
        </p:nvSpPr>
        <p:spPr>
          <a:noFill/>
        </p:spPr>
        <p:txBody>
          <a:bodyPr/>
          <a:lstStyle/>
          <a:p>
            <a:pPr defTabSz="995363"/>
            <a:fld id="{7982882F-15E7-4CFE-BE69-4C8609839DD1}" type="datetime1">
              <a:rPr lang="de-DE"/>
              <a:pPr defTabSz="995363"/>
              <a:t>18.04.2012</a:t>
            </a:fld>
            <a:endParaRPr lang="de-DE"/>
          </a:p>
        </p:txBody>
      </p:sp>
      <p:sp>
        <p:nvSpPr>
          <p:cNvPr id="75778" name="Footer Placeholder 4"/>
          <p:cNvSpPr>
            <a:spLocks noGrp="1"/>
          </p:cNvSpPr>
          <p:nvPr>
            <p:ph type="ftr" sz="quarter" idx="11"/>
          </p:nvPr>
        </p:nvSpPr>
        <p:spPr>
          <a:noFill/>
        </p:spPr>
        <p:txBody>
          <a:bodyPr/>
          <a:lstStyle/>
          <a:p>
            <a:pPr defTabSz="995363"/>
            <a:r>
              <a:rPr lang="de-DE"/>
              <a:t>Ernst &amp; Young</a:t>
            </a:r>
          </a:p>
        </p:txBody>
      </p:sp>
      <p:sp>
        <p:nvSpPr>
          <p:cNvPr id="227330" name="Rectangle 2"/>
          <p:cNvSpPr>
            <a:spLocks noGrp="1" noChangeArrowheads="1"/>
          </p:cNvSpPr>
          <p:nvPr>
            <p:ph type="body" idx="1"/>
          </p:nvPr>
        </p:nvSpPr>
        <p:spPr>
          <a:xfrm>
            <a:off x="592138" y="1695450"/>
            <a:ext cx="9509125" cy="4176713"/>
          </a:xfrm>
        </p:spPr>
        <p:txBody>
          <a:bodyPr/>
          <a:lstStyle/>
          <a:p>
            <a:pPr eaLnBrk="1" hangingPunct="1">
              <a:defRPr/>
            </a:pPr>
            <a:endParaRPr lang="cs-CZ"/>
          </a:p>
          <a:p>
            <a:pPr eaLnBrk="1" hangingPunct="1">
              <a:defRPr/>
            </a:pPr>
            <a:endParaRPr lang="cs-CZ"/>
          </a:p>
          <a:p>
            <a:pPr algn="ctr" eaLnBrk="1" hangingPunct="1">
              <a:defRPr/>
            </a:pPr>
            <a:r>
              <a:rPr lang="cs-CZ" sz="4100">
                <a:effectLst>
                  <a:outerShdw blurRad="38100" dist="38100" dir="2700000" algn="tl">
                    <a:srgbClr val="C0C0C0"/>
                  </a:outerShdw>
                </a:effectLst>
              </a:rPr>
              <a:t>Přeměny – účetnictví</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noFill/>
        </p:spPr>
        <p:txBody>
          <a:bodyPr/>
          <a:lstStyle/>
          <a:p>
            <a:pPr defTabSz="995363"/>
            <a:fld id="{677B3A31-5CB8-4B62-9A9F-D51F03612267}" type="datetime1">
              <a:rPr lang="de-DE"/>
              <a:pPr defTabSz="995363"/>
              <a:t>18.04.2012</a:t>
            </a:fld>
            <a:endParaRPr lang="de-DE"/>
          </a:p>
        </p:txBody>
      </p:sp>
      <p:sp>
        <p:nvSpPr>
          <p:cNvPr id="76802" name="Footer Placeholder 4"/>
          <p:cNvSpPr>
            <a:spLocks noGrp="1"/>
          </p:cNvSpPr>
          <p:nvPr>
            <p:ph type="ftr" sz="quarter" idx="11"/>
          </p:nvPr>
        </p:nvSpPr>
        <p:spPr>
          <a:noFill/>
        </p:spPr>
        <p:txBody>
          <a:bodyPr/>
          <a:lstStyle/>
          <a:p>
            <a:pPr defTabSz="995363"/>
            <a:r>
              <a:rPr lang="de-DE"/>
              <a:t>Ernst &amp; Young</a:t>
            </a:r>
          </a:p>
        </p:txBody>
      </p:sp>
      <p:sp>
        <p:nvSpPr>
          <p:cNvPr id="76803" name="Rectangle 2"/>
          <p:cNvSpPr>
            <a:spLocks noGrp="1" noChangeArrowheads="1"/>
          </p:cNvSpPr>
          <p:nvPr>
            <p:ph type="title"/>
          </p:nvPr>
        </p:nvSpPr>
        <p:spPr/>
        <p:txBody>
          <a:bodyPr/>
          <a:lstStyle/>
          <a:p>
            <a:pPr eaLnBrk="1" hangingPunct="1"/>
            <a:r>
              <a:rPr lang="cs-CZ" smtClean="0"/>
              <a:t>Účetní závěrky, zahajovací rozvahy</a:t>
            </a:r>
            <a:r>
              <a:rPr lang="cs-CZ" sz="2900" smtClean="0"/>
              <a:t> </a:t>
            </a:r>
            <a:endParaRPr lang="en-US" sz="2900" smtClean="0"/>
          </a:p>
        </p:txBody>
      </p:sp>
      <p:sp>
        <p:nvSpPr>
          <p:cNvPr id="76804" name="Rectangle 3"/>
          <p:cNvSpPr>
            <a:spLocks noGrp="1" noChangeArrowheads="1"/>
          </p:cNvSpPr>
          <p:nvPr>
            <p:ph type="body" idx="1"/>
          </p:nvPr>
        </p:nvSpPr>
        <p:spPr>
          <a:xfrm>
            <a:off x="588963" y="1633538"/>
            <a:ext cx="9501187" cy="4549775"/>
          </a:xfrm>
        </p:spPr>
        <p:txBody>
          <a:bodyPr/>
          <a:lstStyle/>
          <a:p>
            <a:pPr marL="495300" indent="-495300" defTabSz="914400" eaLnBrk="1" hangingPunct="1">
              <a:buFont typeface="Arial" charset="0"/>
              <a:buChar char="►"/>
            </a:pPr>
            <a:r>
              <a:rPr lang="cs-CZ" sz="2400" smtClean="0"/>
              <a:t>(Konečná) ú</a:t>
            </a:r>
            <a:r>
              <a:rPr lang="en-US" sz="2400" smtClean="0"/>
              <a:t>četní závěrk</a:t>
            </a:r>
            <a:r>
              <a:rPr lang="cs-CZ" sz="2400" smtClean="0"/>
              <a:t>a = z</a:t>
            </a:r>
            <a:r>
              <a:rPr lang="en-US" sz="2400" smtClean="0"/>
              <a:t>účastněné společnosti </a:t>
            </a:r>
            <a:endParaRPr lang="cs-CZ" sz="2400" smtClean="0"/>
          </a:p>
          <a:p>
            <a:pPr marL="885825" lvl="1" indent="-495300" defTabSz="914400" eaLnBrk="1" hangingPunct="1"/>
            <a:r>
              <a:rPr lang="cs-CZ" sz="2000" smtClean="0"/>
              <a:t>K</a:t>
            </a:r>
            <a:r>
              <a:rPr lang="en-US" sz="2000" smtClean="0"/>
              <a:t>e dni předcházejícímu rozhodný den fúze nebo rozdělení (§</a:t>
            </a:r>
            <a:r>
              <a:rPr lang="cs-CZ" sz="2000" smtClean="0"/>
              <a:t>11</a:t>
            </a:r>
            <a:r>
              <a:rPr lang="en-US" sz="2000" smtClean="0"/>
              <a:t> Z</a:t>
            </a:r>
            <a:r>
              <a:rPr lang="cs-CZ" sz="2000" smtClean="0"/>
              <a:t>oP</a:t>
            </a:r>
            <a:r>
              <a:rPr lang="en-US" sz="2000" smtClean="0"/>
              <a:t>)</a:t>
            </a:r>
          </a:p>
          <a:p>
            <a:pPr marL="495300" indent="-495300" defTabSz="914400" eaLnBrk="1" hangingPunct="1">
              <a:buFont typeface="Arial" charset="0"/>
              <a:buChar char="►"/>
            </a:pPr>
            <a:r>
              <a:rPr lang="cs-CZ" sz="2400" smtClean="0"/>
              <a:t>Zahajovací rozvaha = </a:t>
            </a:r>
            <a:r>
              <a:rPr lang="en-US" sz="2400" smtClean="0"/>
              <a:t>nástupnick</a:t>
            </a:r>
            <a:r>
              <a:rPr lang="cs-CZ" sz="2400" smtClean="0"/>
              <a:t>é </a:t>
            </a:r>
            <a:r>
              <a:rPr lang="en-US" sz="2400" smtClean="0"/>
              <a:t>společnost</a:t>
            </a:r>
            <a:r>
              <a:rPr lang="cs-CZ" sz="2400" smtClean="0"/>
              <a:t>i</a:t>
            </a:r>
          </a:p>
          <a:p>
            <a:pPr marL="885825" lvl="1" indent="-495300" defTabSz="914400" eaLnBrk="1" hangingPunct="1"/>
            <a:r>
              <a:rPr lang="cs-CZ" sz="2000" smtClean="0"/>
              <a:t>K</a:t>
            </a:r>
            <a:r>
              <a:rPr lang="en-US" sz="2000" smtClean="0"/>
              <a:t> rozhodnému dni</a:t>
            </a:r>
            <a:endParaRPr lang="cs-CZ" sz="2000" smtClean="0"/>
          </a:p>
          <a:p>
            <a:pPr marL="885825" lvl="1" indent="-495300" defTabSz="914400" eaLnBrk="1" hangingPunct="1"/>
            <a:r>
              <a:rPr lang="cs-CZ" sz="2000" smtClean="0"/>
              <a:t>Z</a:t>
            </a:r>
            <a:r>
              <a:rPr lang="en-US" sz="2000" smtClean="0"/>
              <a:t>obrazuje situaci po dané přeměně (§</a:t>
            </a:r>
            <a:r>
              <a:rPr lang="cs-CZ" sz="2000" smtClean="0"/>
              <a:t>11 ZoP</a:t>
            </a:r>
            <a:r>
              <a:rPr lang="en-US" sz="2000" smtClean="0"/>
              <a:t>) </a:t>
            </a:r>
          </a:p>
          <a:p>
            <a:pPr marL="885825" lvl="1" indent="-495300" defTabSz="914400" eaLnBrk="1" hangingPunct="1"/>
            <a:r>
              <a:rPr lang="en-US" sz="2000" smtClean="0"/>
              <a:t>V příloze </a:t>
            </a:r>
            <a:r>
              <a:rPr lang="cs-CZ" sz="2000" smtClean="0"/>
              <a:t>= </a:t>
            </a:r>
            <a:r>
              <a:rPr lang="en-US" sz="2000" smtClean="0"/>
              <a:t>rozhodnutí zda oceňovací rozdíl </a:t>
            </a:r>
            <a:r>
              <a:rPr lang="cs-CZ" sz="2000" smtClean="0"/>
              <a:t>/ </a:t>
            </a:r>
            <a:r>
              <a:rPr lang="en-US" sz="2000" smtClean="0"/>
              <a:t>goodwill, opravné položky, rezervy a přechodná aktiva a pasiva přechází na nástupnickou společnost (ČÚS č.011)</a:t>
            </a:r>
          </a:p>
          <a:p>
            <a:pPr marL="495300" indent="-495300" defTabSz="914400" eaLnBrk="1" hangingPunct="1">
              <a:buFont typeface="Arial" charset="0"/>
              <a:buChar char="►"/>
            </a:pPr>
            <a:r>
              <a:rPr lang="en-US" sz="2400" smtClean="0"/>
              <a:t>Konečné účetní závěrky a zahajovací rozvahy musí být (v</a:t>
            </a:r>
            <a:r>
              <a:rPr lang="cs-CZ" sz="2400" smtClean="0"/>
              <a:t>ětšinou) </a:t>
            </a:r>
            <a:r>
              <a:rPr lang="en-US" sz="2400" smtClean="0"/>
              <a:t>ověřeny auditorem (§</a:t>
            </a:r>
            <a:r>
              <a:rPr lang="cs-CZ" sz="2400" smtClean="0"/>
              <a:t>12 ZoP</a:t>
            </a:r>
            <a:r>
              <a:rPr lang="en-US" sz="2400" smtClean="0"/>
              <a:t>) </a:t>
            </a:r>
            <a:endParaRPr lang="cs-CZ" sz="2400" smtClean="0"/>
          </a:p>
          <a:p>
            <a:pPr marL="495300" indent="-495300" defTabSz="914400" eaLnBrk="1" hangingPunct="1">
              <a:buFont typeface="Arial" charset="0"/>
              <a:buChar char="►"/>
            </a:pPr>
            <a:r>
              <a:rPr lang="cs-CZ" sz="2400" smtClean="0"/>
              <a:t>Mezitímní účetní závěrka</a:t>
            </a:r>
          </a:p>
          <a:p>
            <a:pPr marL="885825" lvl="1" indent="-495300" defTabSz="914400" eaLnBrk="1" hangingPunct="1"/>
            <a:r>
              <a:rPr lang="cs-CZ" sz="2000" smtClean="0"/>
              <a:t>Pokud poslední závěrka před vyhotovením projektu přeměny je starší než 6 měsíců (výjimky = společníci souhlasí, pololetní zprávy pro kapitálový trh...)</a:t>
            </a:r>
          </a:p>
          <a:p>
            <a:pPr marL="885825" lvl="1" indent="-495300" defTabSz="914400" eaLnBrk="1" hangingPunct="1"/>
            <a:endParaRPr lang="en-US" sz="2000" smtClean="0"/>
          </a:p>
          <a:p>
            <a:pPr marL="495300" indent="-495300" defTabSz="914400" eaLnBrk="1" hangingPunct="1"/>
            <a:endParaRPr lang="en-US" sz="240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noFill/>
        </p:spPr>
        <p:txBody>
          <a:bodyPr/>
          <a:lstStyle/>
          <a:p>
            <a:pPr defTabSz="995363"/>
            <a:fld id="{A7CB2694-DBC0-4766-B011-DF3899D6106C}" type="datetime1">
              <a:rPr lang="de-DE"/>
              <a:pPr defTabSz="995363"/>
              <a:t>18.04.2012</a:t>
            </a:fld>
            <a:endParaRPr lang="de-DE"/>
          </a:p>
        </p:txBody>
      </p:sp>
      <p:sp>
        <p:nvSpPr>
          <p:cNvPr id="77826" name="Footer Placeholder 4"/>
          <p:cNvSpPr>
            <a:spLocks noGrp="1"/>
          </p:cNvSpPr>
          <p:nvPr>
            <p:ph type="ftr" sz="quarter" idx="11"/>
          </p:nvPr>
        </p:nvSpPr>
        <p:spPr>
          <a:noFill/>
        </p:spPr>
        <p:txBody>
          <a:bodyPr/>
          <a:lstStyle/>
          <a:p>
            <a:pPr defTabSz="995363"/>
            <a:r>
              <a:rPr lang="de-DE"/>
              <a:t>Ernst &amp; Young</a:t>
            </a:r>
          </a:p>
        </p:txBody>
      </p:sp>
      <p:sp>
        <p:nvSpPr>
          <p:cNvPr id="77827" name="Rectangle 2"/>
          <p:cNvSpPr>
            <a:spLocks noGrp="1" noChangeArrowheads="1"/>
          </p:cNvSpPr>
          <p:nvPr>
            <p:ph type="title"/>
          </p:nvPr>
        </p:nvSpPr>
        <p:spPr>
          <a:xfrm>
            <a:off x="414338" y="473075"/>
            <a:ext cx="7902575" cy="560388"/>
          </a:xfrm>
        </p:spPr>
        <p:txBody>
          <a:bodyPr/>
          <a:lstStyle/>
          <a:p>
            <a:pPr eaLnBrk="1" hangingPunct="1"/>
            <a:r>
              <a:rPr lang="cs-CZ" smtClean="0"/>
              <a:t>Přecenění jmění</a:t>
            </a:r>
            <a:endParaRPr lang="en-US" smtClean="0"/>
          </a:p>
        </p:txBody>
      </p:sp>
      <p:sp>
        <p:nvSpPr>
          <p:cNvPr id="229379" name="Rectangle 3"/>
          <p:cNvSpPr>
            <a:spLocks noGrp="1" noChangeArrowheads="1"/>
          </p:cNvSpPr>
          <p:nvPr>
            <p:ph type="body" idx="1"/>
          </p:nvPr>
        </p:nvSpPr>
        <p:spPr>
          <a:xfrm>
            <a:off x="530225" y="1773238"/>
            <a:ext cx="9648825" cy="4889500"/>
          </a:xfrm>
        </p:spPr>
        <p:txBody>
          <a:bodyPr>
            <a:normAutofit fontScale="92500" lnSpcReduction="20000"/>
          </a:bodyPr>
          <a:lstStyle/>
          <a:p>
            <a:pPr marL="266700" indent="-266700" eaLnBrk="1" hangingPunct="1">
              <a:buFont typeface="Arial" charset="0"/>
              <a:buChar char="►"/>
              <a:defRPr/>
            </a:pPr>
            <a:r>
              <a:rPr lang="cs-CZ" dirty="0">
                <a:solidFill>
                  <a:schemeClr val="tx1"/>
                </a:solidFill>
              </a:rPr>
              <a:t>Pro účetní účely = pokud </a:t>
            </a:r>
            <a:r>
              <a:rPr lang="cs-CZ" dirty="0" err="1">
                <a:solidFill>
                  <a:schemeClr val="tx1"/>
                </a:solidFill>
              </a:rPr>
              <a:t>ZoP</a:t>
            </a:r>
            <a:r>
              <a:rPr lang="cs-CZ" dirty="0">
                <a:solidFill>
                  <a:schemeClr val="tx1"/>
                </a:solidFill>
              </a:rPr>
              <a:t> vyžaduje ocenění obchodního jmění při přeměně společnosti (§ 27/3 </a:t>
            </a:r>
            <a:r>
              <a:rPr lang="cs-CZ" dirty="0" err="1">
                <a:solidFill>
                  <a:schemeClr val="tx1"/>
                </a:solidFill>
              </a:rPr>
              <a:t>ZoÚ</a:t>
            </a:r>
            <a:r>
              <a:rPr lang="cs-CZ" dirty="0">
                <a:solidFill>
                  <a:schemeClr val="tx1"/>
                </a:solidFill>
              </a:rPr>
              <a:t>)</a:t>
            </a:r>
          </a:p>
          <a:p>
            <a:pPr marL="657225" lvl="1" indent="-266700" eaLnBrk="1" hangingPunct="1">
              <a:defRPr/>
            </a:pPr>
            <a:r>
              <a:rPr lang="cs-CZ" dirty="0">
                <a:solidFill>
                  <a:schemeClr val="tx1"/>
                </a:solidFill>
              </a:rPr>
              <a:t>Obecně 41x „Oceňovací rozdíly z přecenění“ - kromě položek, které se oceňují výsledkově (např. CP k obchodování</a:t>
            </a:r>
            <a:r>
              <a:rPr lang="cs-CZ" dirty="0" smtClean="0">
                <a:solidFill>
                  <a:schemeClr val="tx1"/>
                </a:solidFill>
              </a:rPr>
              <a:t>)</a:t>
            </a:r>
          </a:p>
          <a:p>
            <a:pPr marL="657225" lvl="1" indent="-266700" eaLnBrk="1" hangingPunct="1">
              <a:defRPr/>
            </a:pPr>
            <a:r>
              <a:rPr lang="cs-CZ" dirty="0" smtClean="0">
                <a:solidFill>
                  <a:schemeClr val="tx1"/>
                </a:solidFill>
              </a:rPr>
              <a:t>Pokud RD po rozhodném dni pro ocenění = účet „Rozdíly z ocenění při přeměnách společností“ (změny v majetku a závazcích do RD)</a:t>
            </a:r>
            <a:endParaRPr lang="cs-CZ" dirty="0">
              <a:solidFill>
                <a:schemeClr val="tx1"/>
              </a:solidFill>
            </a:endParaRPr>
          </a:p>
          <a:p>
            <a:pPr marL="657225" lvl="1" indent="-266700" eaLnBrk="1" hangingPunct="1">
              <a:defRPr/>
            </a:pPr>
            <a:r>
              <a:rPr lang="cs-CZ" dirty="0" smtClean="0">
                <a:solidFill>
                  <a:schemeClr val="tx1"/>
                </a:solidFill>
              </a:rPr>
              <a:t>O přecenění se účtuje až po otevření účetních knih k RD (jako první účetní operace) případně přímo do zahajovací rozvahy (§54b/4)</a:t>
            </a:r>
          </a:p>
          <a:p>
            <a:pPr marL="657225" lvl="1" indent="-266700" eaLnBrk="1" hangingPunct="1">
              <a:defRPr/>
            </a:pPr>
            <a:r>
              <a:rPr lang="cs-CZ" dirty="0" smtClean="0">
                <a:solidFill>
                  <a:schemeClr val="tx1"/>
                </a:solidFill>
              </a:rPr>
              <a:t>Pokud RD=den zápisu do OR</a:t>
            </a:r>
            <a:r>
              <a:rPr lang="cs-CZ" dirty="0" smtClean="0">
                <a:solidFill>
                  <a:schemeClr val="tx1"/>
                </a:solidFill>
                <a:sym typeface="Wingdings" pitchFamily="2" charset="2"/>
              </a:rPr>
              <a:t>o přecenění účtuje následnická společnost po otevření účetních knih (nelze do zahajovací rozvahy)</a:t>
            </a:r>
            <a:endParaRPr lang="cs-CZ" dirty="0">
              <a:solidFill>
                <a:schemeClr val="tx1"/>
              </a:solidFill>
            </a:endParaRPr>
          </a:p>
          <a:p>
            <a:pPr marL="657225" lvl="1" indent="-266700" eaLnBrk="1" hangingPunct="1">
              <a:defRPr/>
            </a:pPr>
            <a:r>
              <a:rPr lang="cs-CZ" dirty="0">
                <a:solidFill>
                  <a:schemeClr val="tx1"/>
                </a:solidFill>
              </a:rPr>
              <a:t>Nevyžaduje-li </a:t>
            </a:r>
            <a:r>
              <a:rPr lang="cs-CZ" dirty="0" err="1">
                <a:solidFill>
                  <a:schemeClr val="tx1"/>
                </a:solidFill>
              </a:rPr>
              <a:t>ZoP</a:t>
            </a:r>
            <a:r>
              <a:rPr lang="cs-CZ" dirty="0">
                <a:solidFill>
                  <a:schemeClr val="tx1"/>
                </a:solidFill>
              </a:rPr>
              <a:t> ocenění = přebírá účetní hodnoty</a:t>
            </a:r>
          </a:p>
          <a:p>
            <a:pPr marL="355600" indent="-355600" eaLnBrk="1" hangingPunct="1">
              <a:buFont typeface="Arial" charset="0"/>
              <a:buChar char="►"/>
              <a:defRPr/>
            </a:pPr>
            <a:r>
              <a:rPr lang="cs-CZ" dirty="0" err="1">
                <a:solidFill>
                  <a:schemeClr val="tx1"/>
                </a:solidFill>
              </a:rPr>
              <a:t>Goodwill</a:t>
            </a:r>
            <a:r>
              <a:rPr lang="cs-CZ" dirty="0">
                <a:solidFill>
                  <a:schemeClr val="tx1"/>
                </a:solidFill>
              </a:rPr>
              <a:t> vs. oceňovací rozdíl (viz výše)</a:t>
            </a:r>
          </a:p>
          <a:p>
            <a:pPr marL="746125" lvl="1" indent="-355600" eaLnBrk="1" hangingPunct="1">
              <a:defRPr/>
            </a:pPr>
            <a:r>
              <a:rPr lang="cs-CZ" dirty="0">
                <a:solidFill>
                  <a:schemeClr val="tx1"/>
                </a:solidFill>
              </a:rPr>
              <a:t>Účetně odpisuje 60 / 180 měsíců (§ 6/3/d a 7/10 Vyhlášky)</a:t>
            </a:r>
          </a:p>
          <a:p>
            <a:pPr marL="355600" indent="-355600" eaLnBrk="1" hangingPunct="1">
              <a:buFont typeface="Arial" charset="0"/>
              <a:buChar char="►"/>
              <a:defRPr/>
            </a:pPr>
            <a:r>
              <a:rPr lang="cs-CZ" dirty="0">
                <a:solidFill>
                  <a:schemeClr val="tx1"/>
                </a:solidFill>
              </a:rPr>
              <a:t>Přecenění u přeměn </a:t>
            </a:r>
            <a:r>
              <a:rPr lang="cs-CZ" dirty="0" smtClean="0">
                <a:solidFill>
                  <a:schemeClr val="tx1"/>
                </a:solidFill>
              </a:rPr>
              <a:t>není </a:t>
            </a:r>
            <a:r>
              <a:rPr lang="cs-CZ" dirty="0">
                <a:solidFill>
                  <a:schemeClr val="tx1"/>
                </a:solidFill>
              </a:rPr>
              <a:t>daňově efektivní </a:t>
            </a:r>
            <a:r>
              <a:rPr lang="cs-CZ" dirty="0" smtClean="0">
                <a:solidFill>
                  <a:schemeClr val="tx1"/>
                </a:solidFill>
              </a:rPr>
              <a:t>= nedaňové </a:t>
            </a:r>
            <a:r>
              <a:rPr lang="cs-CZ" dirty="0">
                <a:solidFill>
                  <a:schemeClr val="tx1"/>
                </a:solidFill>
              </a:rPr>
              <a:t>odpisy goodwillu / oceň. rozdílu</a:t>
            </a:r>
            <a:endParaRPr lang="cs-CZ" sz="2100" dirty="0">
              <a:solidFill>
                <a:schemeClr val="tx1"/>
              </a:solidFill>
            </a:endParaRPr>
          </a:p>
          <a:p>
            <a:pPr marL="657225" lvl="1" indent="-266700" eaLnBrk="1" hangingPunct="1">
              <a:defRPr/>
            </a:pPr>
            <a:endParaRPr lang="cs-CZ" dirty="0">
              <a:solidFill>
                <a:schemeClr val="tx1"/>
              </a:solidFill>
            </a:endParaRPr>
          </a:p>
          <a:p>
            <a:pPr marL="266700" indent="-266700" eaLnBrk="1" hangingPunct="1">
              <a:defRPr/>
            </a:pPr>
            <a:endParaRPr lang="en-US" dirty="0">
              <a:solidFill>
                <a:schemeClr val="tx1"/>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pPr eaLnBrk="1" hangingPunct="1"/>
            <a:r>
              <a:rPr lang="cs-CZ" smtClean="0"/>
              <a:t>Zahajovací rozvaha nástupnické společnosti – struktura VK v návaznosti na ZoP (§5a)</a:t>
            </a:r>
            <a:br>
              <a:rPr lang="cs-CZ" smtClean="0"/>
            </a:br>
            <a:r>
              <a:rPr lang="cs-CZ" smtClean="0"/>
              <a:t/>
            </a:r>
            <a:br>
              <a:rPr lang="cs-CZ" smtClean="0"/>
            </a:br>
            <a:endParaRPr lang="cs-CZ" smtClean="0"/>
          </a:p>
        </p:txBody>
      </p:sp>
      <p:sp>
        <p:nvSpPr>
          <p:cNvPr id="3" name="Content Placeholder 2"/>
          <p:cNvSpPr>
            <a:spLocks noGrp="1"/>
          </p:cNvSpPr>
          <p:nvPr>
            <p:ph idx="1"/>
          </p:nvPr>
        </p:nvSpPr>
        <p:spPr/>
        <p:txBody>
          <a:bodyPr/>
          <a:lstStyle/>
          <a:p>
            <a:pPr eaLnBrk="1" hangingPunct="1">
              <a:defRPr/>
            </a:pPr>
            <a:r>
              <a:rPr lang="cs-CZ" dirty="0" smtClean="0">
                <a:solidFill>
                  <a:schemeClr val="tx1"/>
                </a:solidFill>
              </a:rPr>
              <a:t>Pokud v zahajovací rozvaze nástupnické společnosti (s.r.o. nebo a.s.)</a:t>
            </a:r>
          </a:p>
          <a:p>
            <a:pPr marL="358775" eaLnBrk="1" hangingPunct="1">
              <a:tabLst>
                <a:tab pos="358775" algn="l"/>
              </a:tabLst>
              <a:defRPr/>
            </a:pPr>
            <a:r>
              <a:rPr lang="cs-CZ" dirty="0" smtClean="0">
                <a:solidFill>
                  <a:schemeClr val="tx1"/>
                </a:solidFill>
              </a:rPr>
              <a:t>(ztráta-disponibilní zdroje) &gt;= ½ ZK</a:t>
            </a:r>
          </a:p>
          <a:p>
            <a:pPr marL="358775" eaLnBrk="1" hangingPunct="1">
              <a:buFont typeface="Wingdings"/>
              <a:buChar char="à"/>
              <a:tabLst>
                <a:tab pos="989013" algn="l"/>
              </a:tabLst>
              <a:defRPr/>
            </a:pPr>
            <a:r>
              <a:rPr lang="cs-CZ" dirty="0" smtClean="0">
                <a:solidFill>
                  <a:schemeClr val="tx1"/>
                </a:solidFill>
              </a:rPr>
              <a:t>nemůže RD následovat po vyhotovení projektu přeměny a </a:t>
            </a:r>
          </a:p>
          <a:p>
            <a:pPr marL="358775" eaLnBrk="1" hangingPunct="1">
              <a:buFont typeface="Wingdings"/>
              <a:buChar char="à"/>
              <a:tabLst>
                <a:tab pos="989013" algn="l"/>
              </a:tabLst>
              <a:defRPr/>
            </a:pPr>
            <a:r>
              <a:rPr lang="cs-CZ" dirty="0" smtClean="0">
                <a:solidFill>
                  <a:schemeClr val="tx1"/>
                </a:solidFill>
              </a:rPr>
              <a:t>přeměna může být zapsána jen pokud znalecký posudek, potvrzující že přeměna nezpůsobí úpadek</a:t>
            </a:r>
          </a:p>
          <a:p>
            <a:pPr eaLnBrk="1" hangingPunct="1">
              <a:defRPr/>
            </a:pPr>
            <a:r>
              <a:rPr lang="cs-CZ" dirty="0" smtClean="0">
                <a:solidFill>
                  <a:schemeClr val="tx1"/>
                </a:solidFill>
              </a:rPr>
              <a:t>Pokud nesplněno a i tak zapsáno do OR</a:t>
            </a:r>
            <a:r>
              <a:rPr lang="cs-CZ" dirty="0" smtClean="0">
                <a:solidFill>
                  <a:schemeClr val="tx1"/>
                </a:solidFill>
                <a:sym typeface="Wingdings" pitchFamily="2" charset="2"/>
              </a:rPr>
              <a:t>soud i bez návrhu nástupnickou společnost zruší a nařídí její likvidaci, ledaže bude posudek předložen dodatečně v průběhu řízení.</a:t>
            </a:r>
            <a:endParaRPr lang="cs-CZ" dirty="0" smtClean="0">
              <a:solidFill>
                <a:schemeClr val="tx1"/>
              </a:solidFill>
            </a:endParaRPr>
          </a:p>
        </p:txBody>
      </p:sp>
      <p:sp>
        <p:nvSpPr>
          <p:cNvPr id="78851" name="Date Placeholder 3"/>
          <p:cNvSpPr>
            <a:spLocks noGrp="1"/>
          </p:cNvSpPr>
          <p:nvPr>
            <p:ph type="dt" sz="quarter" idx="10"/>
          </p:nvPr>
        </p:nvSpPr>
        <p:spPr>
          <a:noFill/>
        </p:spPr>
        <p:txBody>
          <a:bodyPr/>
          <a:lstStyle/>
          <a:p>
            <a:pPr defTabSz="995363"/>
            <a:fld id="{DB271AB2-F1EA-41AF-A817-A4AF46784BBB}" type="datetime1">
              <a:rPr lang="de-DE"/>
              <a:pPr defTabSz="995363"/>
              <a:t>18.04.2012</a:t>
            </a:fld>
            <a:endParaRPr lang="de-DE"/>
          </a:p>
        </p:txBody>
      </p:sp>
      <p:sp>
        <p:nvSpPr>
          <p:cNvPr id="78852" name="Footer Placeholder 4"/>
          <p:cNvSpPr>
            <a:spLocks noGrp="1"/>
          </p:cNvSpPr>
          <p:nvPr>
            <p:ph type="ftr" sz="quarter" idx="11"/>
          </p:nvPr>
        </p:nvSpPr>
        <p:spPr>
          <a:noFill/>
        </p:spPr>
        <p:txBody>
          <a:bodyPr/>
          <a:lstStyle/>
          <a:p>
            <a:pPr defTabSz="995363"/>
            <a:r>
              <a:rPr lang="de-DE"/>
              <a:t>Ernst &amp; Young</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Date Placeholder 3"/>
          <p:cNvSpPr>
            <a:spLocks noGrp="1"/>
          </p:cNvSpPr>
          <p:nvPr>
            <p:ph type="dt" sz="quarter" idx="10"/>
          </p:nvPr>
        </p:nvSpPr>
        <p:spPr>
          <a:noFill/>
        </p:spPr>
        <p:txBody>
          <a:bodyPr/>
          <a:lstStyle/>
          <a:p>
            <a:pPr defTabSz="995363"/>
            <a:fld id="{11CD204B-B1D5-4B2B-A40F-25517BEBB03D}" type="datetime1">
              <a:rPr lang="de-DE"/>
              <a:pPr defTabSz="995363"/>
              <a:t>18.04.2012</a:t>
            </a:fld>
            <a:endParaRPr lang="de-DE"/>
          </a:p>
        </p:txBody>
      </p:sp>
      <p:sp>
        <p:nvSpPr>
          <p:cNvPr id="79874" name="Footer Placeholder 4"/>
          <p:cNvSpPr>
            <a:spLocks noGrp="1"/>
          </p:cNvSpPr>
          <p:nvPr>
            <p:ph type="ftr" sz="quarter" idx="11"/>
          </p:nvPr>
        </p:nvSpPr>
        <p:spPr>
          <a:noFill/>
        </p:spPr>
        <p:txBody>
          <a:bodyPr/>
          <a:lstStyle/>
          <a:p>
            <a:pPr defTabSz="995363"/>
            <a:r>
              <a:rPr lang="de-DE"/>
              <a:t>Ernst &amp; Young</a:t>
            </a:r>
          </a:p>
        </p:txBody>
      </p:sp>
      <p:sp>
        <p:nvSpPr>
          <p:cNvPr id="79875" name="Rectangle 2"/>
          <p:cNvSpPr>
            <a:spLocks noGrp="1" noChangeArrowheads="1"/>
          </p:cNvSpPr>
          <p:nvPr>
            <p:ph type="title"/>
          </p:nvPr>
        </p:nvSpPr>
        <p:spPr>
          <a:xfrm>
            <a:off x="414338" y="473075"/>
            <a:ext cx="7902575" cy="560388"/>
          </a:xfrm>
        </p:spPr>
        <p:txBody>
          <a:bodyPr/>
          <a:lstStyle/>
          <a:p>
            <a:pPr eaLnBrk="1" hangingPunct="1"/>
            <a:r>
              <a:rPr lang="cs-CZ" smtClean="0"/>
              <a:t>Odložená daň</a:t>
            </a:r>
            <a:endParaRPr lang="en-US" smtClean="0"/>
          </a:p>
        </p:txBody>
      </p:sp>
      <p:sp>
        <p:nvSpPr>
          <p:cNvPr id="79876" name="Rectangle 3"/>
          <p:cNvSpPr>
            <a:spLocks noGrp="1" noChangeArrowheads="1"/>
          </p:cNvSpPr>
          <p:nvPr>
            <p:ph type="body" idx="1"/>
          </p:nvPr>
        </p:nvSpPr>
        <p:spPr>
          <a:xfrm>
            <a:off x="588963" y="1687513"/>
            <a:ext cx="9501187" cy="4418012"/>
          </a:xfrm>
        </p:spPr>
        <p:txBody>
          <a:bodyPr/>
          <a:lstStyle/>
          <a:p>
            <a:pPr marL="355600" indent="-355600" eaLnBrk="1" hangingPunct="1">
              <a:lnSpc>
                <a:spcPct val="80000"/>
              </a:lnSpc>
              <a:buFont typeface="Arial" charset="0"/>
              <a:buChar char="►"/>
            </a:pPr>
            <a:r>
              <a:rPr lang="cs-CZ" smtClean="0"/>
              <a:t>Přecenění aktiv </a:t>
            </a:r>
            <a:r>
              <a:rPr lang="cs-CZ" smtClean="0">
                <a:sym typeface="Wingdings" pitchFamily="2" charset="2"/>
              </a:rPr>
              <a:t></a:t>
            </a:r>
            <a:r>
              <a:rPr lang="en-US" smtClean="0">
                <a:sym typeface="Wingdings" pitchFamily="2" charset="2"/>
              </a:rPr>
              <a:t> </a:t>
            </a:r>
            <a:r>
              <a:rPr lang="cs-CZ" smtClean="0"/>
              <a:t>rozdíly mezi daněmi a účetnictvím </a:t>
            </a:r>
            <a:r>
              <a:rPr lang="cs-CZ" smtClean="0">
                <a:sym typeface="Wingdings" pitchFamily="2" charset="2"/>
              </a:rPr>
              <a:t> </a:t>
            </a:r>
            <a:r>
              <a:rPr lang="cs-CZ" smtClean="0"/>
              <a:t>dopad na odloženou daň </a:t>
            </a:r>
          </a:p>
          <a:p>
            <a:pPr marL="746125" lvl="1" indent="-355600" eaLnBrk="1" hangingPunct="1">
              <a:lnSpc>
                <a:spcPct val="80000"/>
              </a:lnSpc>
            </a:pPr>
            <a:r>
              <a:rPr lang="cs-CZ" smtClean="0"/>
              <a:t>Účetní hodnota je zvýšena / snížena na reálnou hodnotu</a:t>
            </a:r>
          </a:p>
          <a:p>
            <a:pPr marL="746125" lvl="1" indent="-355600" eaLnBrk="1" hangingPunct="1">
              <a:lnSpc>
                <a:spcPct val="80000"/>
              </a:lnSpc>
            </a:pPr>
            <a:r>
              <a:rPr lang="cs-CZ" smtClean="0"/>
              <a:t>Daňová základna zůstává nezměněna (většinou)</a:t>
            </a:r>
          </a:p>
          <a:p>
            <a:pPr marL="355600" indent="-355600" eaLnBrk="1" hangingPunct="1">
              <a:lnSpc>
                <a:spcPct val="80000"/>
              </a:lnSpc>
              <a:buFont typeface="Arial" charset="0"/>
              <a:buChar char="►"/>
            </a:pPr>
            <a:r>
              <a:rPr lang="cs-CZ" smtClean="0"/>
              <a:t>Účtování o odložené dani (ČÚS č.003) </a:t>
            </a:r>
          </a:p>
          <a:p>
            <a:pPr marL="746125" lvl="1" indent="-355600" eaLnBrk="1" hangingPunct="1">
              <a:lnSpc>
                <a:spcPct val="80000"/>
              </a:lnSpc>
            </a:pPr>
            <a:r>
              <a:rPr lang="cs-CZ" smtClean="0"/>
              <a:t>Pokud přecenění ve VK = odložená daň také do VK</a:t>
            </a:r>
          </a:p>
          <a:p>
            <a:pPr marL="746125" lvl="1" indent="-355600" eaLnBrk="1" hangingPunct="1">
              <a:lnSpc>
                <a:spcPct val="80000"/>
              </a:lnSpc>
            </a:pPr>
            <a:r>
              <a:rPr lang="cs-CZ" smtClean="0"/>
              <a:t>V ostatních případech se odložená daň účtuje do nákladů </a:t>
            </a:r>
          </a:p>
          <a:p>
            <a:pPr marL="355600" indent="-355600" eaLnBrk="1" hangingPunct="1">
              <a:lnSpc>
                <a:spcPct val="80000"/>
              </a:lnSpc>
              <a:buFont typeface="Arial" charset="0"/>
              <a:buChar char="►"/>
            </a:pPr>
            <a:r>
              <a:rPr lang="cs-CZ" smtClean="0"/>
              <a:t>Odložená daň z titulu přecenění přechází na nástupnickou společnost</a:t>
            </a:r>
          </a:p>
          <a:p>
            <a:pPr marL="355600" indent="-355600" eaLnBrk="1" hangingPunct="1">
              <a:lnSpc>
                <a:spcPct val="80000"/>
              </a:lnSpc>
              <a:buFont typeface="Arial" charset="0"/>
              <a:buChar char="►"/>
            </a:pPr>
            <a:r>
              <a:rPr lang="cs-CZ" u="sng" smtClean="0"/>
              <a:t>V praxi se odložená daň obvykle neúčtuje</a:t>
            </a:r>
            <a:r>
              <a:rPr lang="cs-CZ" smtClean="0"/>
              <a:t> (pokud byla zohledněna v ocenění znalce)</a:t>
            </a:r>
          </a:p>
          <a:p>
            <a:pPr marL="746125" lvl="1" indent="-355600" eaLnBrk="1" hangingPunct="1">
              <a:lnSpc>
                <a:spcPct val="80000"/>
              </a:lnSpc>
            </a:pPr>
            <a:r>
              <a:rPr lang="cs-CZ" smtClean="0"/>
              <a:t>Obhajitelné na základě § 7/2 ZoÚ?</a:t>
            </a:r>
            <a:endParaRPr 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5"/>
          <p:cNvSpPr>
            <a:spLocks noGrp="1"/>
          </p:cNvSpPr>
          <p:nvPr>
            <p:ph type="dt" sz="quarter" idx="10"/>
          </p:nvPr>
        </p:nvSpPr>
        <p:spPr>
          <a:noFill/>
        </p:spPr>
        <p:txBody>
          <a:bodyPr/>
          <a:lstStyle/>
          <a:p>
            <a:pPr defTabSz="995363"/>
            <a:fld id="{640F8103-61B5-4F76-8592-93D204913B9A}" type="datetime1">
              <a:rPr lang="de-DE"/>
              <a:pPr defTabSz="995363"/>
              <a:t>18.04.2012</a:t>
            </a:fld>
            <a:endParaRPr lang="de-DE"/>
          </a:p>
        </p:txBody>
      </p:sp>
      <p:sp>
        <p:nvSpPr>
          <p:cNvPr id="80898" name="Footer Placeholder 6"/>
          <p:cNvSpPr>
            <a:spLocks noGrp="1"/>
          </p:cNvSpPr>
          <p:nvPr>
            <p:ph type="ftr" sz="quarter" idx="11"/>
          </p:nvPr>
        </p:nvSpPr>
        <p:spPr>
          <a:noFill/>
        </p:spPr>
        <p:txBody>
          <a:bodyPr/>
          <a:lstStyle/>
          <a:p>
            <a:pPr defTabSz="995363"/>
            <a:r>
              <a:rPr lang="de-DE"/>
              <a:t>Ernst &amp; Young</a:t>
            </a:r>
          </a:p>
        </p:txBody>
      </p:sp>
      <p:sp>
        <p:nvSpPr>
          <p:cNvPr id="80899" name="Rectangle 2"/>
          <p:cNvSpPr>
            <a:spLocks noGrp="1" noChangeArrowheads="1"/>
          </p:cNvSpPr>
          <p:nvPr>
            <p:ph type="title"/>
          </p:nvPr>
        </p:nvSpPr>
        <p:spPr/>
        <p:txBody>
          <a:bodyPr/>
          <a:lstStyle/>
          <a:p>
            <a:pPr eaLnBrk="1" hangingPunct="1"/>
            <a:r>
              <a:rPr lang="cs-CZ" smtClean="0"/>
              <a:t>Účtování při fúzi – upstream </a:t>
            </a:r>
            <a:endParaRPr lang="en-US" smtClean="0"/>
          </a:p>
        </p:txBody>
      </p:sp>
      <p:graphicFrame>
        <p:nvGraphicFramePr>
          <p:cNvPr id="233476" name="Group 4"/>
          <p:cNvGraphicFramePr>
            <a:graphicFrameLocks noGrp="1"/>
          </p:cNvGraphicFramePr>
          <p:nvPr>
            <p:ph sz="quarter" idx="2"/>
          </p:nvPr>
        </p:nvGraphicFramePr>
        <p:xfrm>
          <a:off x="812800" y="3163888"/>
          <a:ext cx="2427288" cy="1119187"/>
        </p:xfrm>
        <a:graphic>
          <a:graphicData uri="http://schemas.openxmlformats.org/drawingml/2006/table">
            <a:tbl>
              <a:tblPr/>
              <a:tblGrid>
                <a:gridCol w="1216025"/>
                <a:gridCol w="1211263"/>
              </a:tblGrid>
              <a:tr h="3635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 A</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762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Akcie 100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a:t>
                      </a:r>
                      <a:r>
                        <a:rPr kumimoji="0" lang="cs-CZ" sz="1100" b="0" i="0" u="none" strike="noStrike" cap="none" normalizeH="0" baseline="0">
                          <a:ln>
                            <a:noFill/>
                          </a:ln>
                          <a:solidFill>
                            <a:schemeClr val="bg2"/>
                          </a:solidFill>
                          <a:effectLst/>
                          <a:latin typeface="Arial" charset="0"/>
                        </a:rPr>
                        <a:t>K         2</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794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98</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sp>
        <p:nvSpPr>
          <p:cNvPr id="80908" name="Text Box 21"/>
          <p:cNvSpPr txBox="1">
            <a:spLocks noChangeArrowheads="1"/>
          </p:cNvSpPr>
          <p:nvPr/>
        </p:nvSpPr>
        <p:spPr bwMode="auto">
          <a:xfrm>
            <a:off x="609600" y="1630363"/>
            <a:ext cx="9790113" cy="1231900"/>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2400"/>
              <a:t>Přecenění jmění zanikající společnosti NEvyžadováno</a:t>
            </a:r>
            <a:endParaRPr lang="en-US" sz="2400"/>
          </a:p>
          <a:p>
            <a:pPr defTabSz="1042988">
              <a:lnSpc>
                <a:spcPct val="80000"/>
              </a:lnSpc>
              <a:spcBef>
                <a:spcPct val="20000"/>
              </a:spcBef>
              <a:buClr>
                <a:srgbClr val="FFD200"/>
              </a:buClr>
              <a:buSzPct val="75000"/>
              <a:buFont typeface="Arial" charset="0"/>
              <a:buChar char="►"/>
            </a:pPr>
            <a:r>
              <a:rPr lang="cs-CZ" sz="2000"/>
              <a:t>„Upstream“– dceřiná společnost B fúzuje do mateřské společnosti A</a:t>
            </a:r>
            <a:endParaRPr lang="cs-CZ" sz="2000">
              <a:solidFill>
                <a:srgbClr val="000000"/>
              </a:solidFill>
            </a:endParaRPr>
          </a:p>
          <a:p>
            <a:pPr defTabSz="1042988" eaLnBrk="0" hangingPunct="0">
              <a:spcBef>
                <a:spcPct val="50000"/>
              </a:spcBef>
            </a:pPr>
            <a:endParaRPr lang="en-US" sz="2000">
              <a:solidFill>
                <a:srgbClr val="000000"/>
              </a:solidFill>
            </a:endParaRPr>
          </a:p>
        </p:txBody>
      </p:sp>
      <p:graphicFrame>
        <p:nvGraphicFramePr>
          <p:cNvPr id="233494" name="Group 22"/>
          <p:cNvGraphicFramePr>
            <a:graphicFrameLocks noGrp="1"/>
          </p:cNvGraphicFramePr>
          <p:nvPr>
            <p:ph sz="quarter" idx="3"/>
          </p:nvPr>
        </p:nvGraphicFramePr>
        <p:xfrm>
          <a:off x="7113588" y="3138488"/>
          <a:ext cx="2678112" cy="1333500"/>
        </p:xfrm>
        <a:graphic>
          <a:graphicData uri="http://schemas.openxmlformats.org/drawingml/2006/table">
            <a:tbl>
              <a:tblPr/>
              <a:tblGrid>
                <a:gridCol w="1341437"/>
                <a:gridCol w="1336675"/>
              </a:tblGrid>
              <a:tr h="365125">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a:t>
                      </a:r>
                      <a:r>
                        <a:rPr kumimoji="0" lang="en-US" sz="1100" b="0" i="0" u="none" strike="noStrike" cap="none" normalizeH="0" baseline="0">
                          <a:ln>
                            <a:noFill/>
                          </a:ln>
                          <a:solidFill>
                            <a:schemeClr val="bg2"/>
                          </a:solidFill>
                          <a:effectLst/>
                          <a:latin typeface="Arial" charset="0"/>
                        </a:rPr>
                        <a:t> A + B</a:t>
                      </a: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60166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Majetek 150</a:t>
                      </a: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VK</a:t>
                      </a:r>
                      <a:r>
                        <a:rPr kumimoji="0" lang="cs-CZ" sz="1100" b="0" i="0" u="none" strike="noStrike" cap="none" normalizeH="0" baseline="0">
                          <a:ln>
                            <a:noFill/>
                          </a:ln>
                          <a:solidFill>
                            <a:schemeClr val="bg2"/>
                          </a:solidFill>
                          <a:effectLst/>
                          <a:latin typeface="Arial" charset="0"/>
                        </a:rPr>
                        <a:t>      </a:t>
                      </a:r>
                      <a:r>
                        <a:rPr kumimoji="0" lang="en-US" sz="1100" b="0" i="0" u="none" strike="noStrike" cap="none" normalizeH="0" baseline="0">
                          <a:ln>
                            <a:noFill/>
                          </a:ln>
                          <a:solidFill>
                            <a:schemeClr val="bg2"/>
                          </a:solidFill>
                          <a:effectLst/>
                          <a:latin typeface="Arial" charset="0"/>
                        </a:rPr>
                        <a:t>-</a:t>
                      </a:r>
                      <a:r>
                        <a:rPr kumimoji="0" lang="cs-CZ" sz="1100" b="0" i="0" u="none" strike="noStrike" cap="none" normalizeH="0" baseline="0">
                          <a:ln>
                            <a:noFill/>
                          </a:ln>
                          <a:solidFill>
                            <a:schemeClr val="bg2"/>
                          </a:solidFill>
                          <a:effectLst/>
                          <a:latin typeface="Arial" charset="0"/>
                        </a:rPr>
                        <a:t> </a:t>
                      </a:r>
                      <a:r>
                        <a:rPr kumimoji="0" lang="en-US" sz="1100" b="0" i="0" u="none" strike="noStrike" cap="none" normalizeH="0" baseline="0">
                          <a:ln>
                            <a:noFill/>
                          </a:ln>
                          <a:solidFill>
                            <a:schemeClr val="bg2"/>
                          </a:solidFill>
                          <a:effectLst/>
                          <a:latin typeface="Arial" charset="0"/>
                        </a:rPr>
                        <a:t>48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a:t>
                      </a:r>
                      <a:r>
                        <a:rPr kumimoji="0" lang="en-US" sz="1100" b="0" i="0" u="none" strike="noStrike" cap="none" normalizeH="0" baseline="0">
                          <a:ln>
                            <a:noFill/>
                          </a:ln>
                          <a:solidFill>
                            <a:schemeClr val="bg2"/>
                          </a:solidFill>
                          <a:effectLst/>
                          <a:latin typeface="Arial" charset="0"/>
                        </a:rPr>
                        <a:t>198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3511" name="Group 39"/>
          <p:cNvGraphicFramePr>
            <a:graphicFrameLocks noGrp="1"/>
          </p:cNvGraphicFramePr>
          <p:nvPr/>
        </p:nvGraphicFramePr>
        <p:xfrm>
          <a:off x="3554413" y="3206750"/>
          <a:ext cx="2724150" cy="1014413"/>
        </p:xfrm>
        <a:graphic>
          <a:graphicData uri="http://schemas.openxmlformats.org/drawingml/2006/table">
            <a:tbl>
              <a:tblPr/>
              <a:tblGrid>
                <a:gridCol w="1363662"/>
                <a:gridCol w="1360488"/>
              </a:tblGrid>
              <a:tr h="333375">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 B</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4766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 150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a:t>
                      </a:r>
                      <a:r>
                        <a:rPr kumimoji="0" lang="cs-CZ" sz="1100" b="0" i="0" u="none" strike="noStrike" cap="none" normalizeH="0" baseline="0">
                          <a:ln>
                            <a:noFill/>
                          </a:ln>
                          <a:solidFill>
                            <a:schemeClr val="bg2"/>
                          </a:solidFill>
                          <a:effectLst/>
                          <a:latin typeface="Arial" charset="0"/>
                        </a:rPr>
                        <a:t>K         50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1</a:t>
                      </a:r>
                      <a:r>
                        <a:rPr kumimoji="0" lang="en-US" sz="1100" b="0" i="0" u="none" strike="noStrike" cap="none" normalizeH="0" baseline="0">
                          <a:ln>
                            <a:noFill/>
                          </a:ln>
                          <a:solidFill>
                            <a:schemeClr val="bg2"/>
                          </a:solidFill>
                          <a:effectLst/>
                          <a:latin typeface="Arial" charset="0"/>
                        </a:rPr>
                        <a:t>0</a:t>
                      </a:r>
                      <a:r>
                        <a:rPr kumimoji="0" lang="cs-CZ" sz="1100" b="0" i="0" u="none" strike="noStrike" cap="none" normalizeH="0" baseline="0">
                          <a:ln>
                            <a:noFill/>
                          </a:ln>
                          <a:solidFill>
                            <a:schemeClr val="bg2"/>
                          </a:solidFill>
                          <a:effectLst/>
                          <a:latin typeface="Arial" charset="0"/>
                        </a:rPr>
                        <a:t>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sp>
        <p:nvSpPr>
          <p:cNvPr id="80925" name="AutoShape 56"/>
          <p:cNvSpPr>
            <a:spLocks noChangeArrowheads="1"/>
          </p:cNvSpPr>
          <p:nvPr/>
        </p:nvSpPr>
        <p:spPr bwMode="auto">
          <a:xfrm>
            <a:off x="6418263" y="3136900"/>
            <a:ext cx="509587" cy="890588"/>
          </a:xfrm>
          <a:prstGeom prst="rightArrow">
            <a:avLst>
              <a:gd name="adj1" fmla="val 50000"/>
              <a:gd name="adj2" fmla="val 25000"/>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0926" name="Text Box 57"/>
          <p:cNvSpPr txBox="1">
            <a:spLocks noChangeArrowheads="1"/>
          </p:cNvSpPr>
          <p:nvPr/>
        </p:nvSpPr>
        <p:spPr bwMode="auto">
          <a:xfrm>
            <a:off x="719138" y="4513263"/>
            <a:ext cx="9609137" cy="1182687"/>
          </a:xfrm>
          <a:prstGeom prst="rect">
            <a:avLst/>
          </a:prstGeom>
          <a:noFill/>
          <a:ln w="12700">
            <a:noFill/>
            <a:miter lim="800000"/>
            <a:headEnd type="none" w="sm" len="sm"/>
            <a:tailEnd type="none" w="sm" len="sm"/>
          </a:ln>
        </p:spPr>
        <p:txBody>
          <a:bodyPr lIns="104306" tIns="52153" rIns="104306" bIns="52153">
            <a:spAutoFit/>
          </a:bodyPr>
          <a:lstStyle/>
          <a:p>
            <a:pPr marL="203200" indent="-203200" defTabSz="1042988" eaLnBrk="0" hangingPunct="0">
              <a:spcBef>
                <a:spcPct val="50000"/>
              </a:spcBef>
              <a:buFont typeface="Times New Roman" pitchFamily="18" charset="0"/>
              <a:buChar char="–"/>
            </a:pPr>
            <a:r>
              <a:rPr lang="cs-CZ" sz="2000"/>
              <a:t> Akcie společnosti A ve společnosti B se vyloučí proti vlastnímu kapitálu společnosti A</a:t>
            </a:r>
            <a:r>
              <a:rPr lang="en-US" sz="2000"/>
              <a:t>+</a:t>
            </a:r>
            <a:r>
              <a:rPr lang="cs-CZ" sz="2000"/>
              <a:t>B v zahajovací rozvaze</a:t>
            </a:r>
          </a:p>
          <a:p>
            <a:pPr marL="203200" indent="-203200" defTabSz="1042988" eaLnBrk="0" hangingPunct="0">
              <a:spcBef>
                <a:spcPct val="50000"/>
              </a:spcBef>
              <a:buFont typeface="Times New Roman" pitchFamily="18" charset="0"/>
              <a:buChar char="–"/>
            </a:pPr>
            <a:r>
              <a:rPr lang="cs-CZ" sz="2000"/>
              <a:t>Záporný VK = praktický problém</a:t>
            </a:r>
            <a:endParaRPr lang="en-US" sz="200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Date Placeholder 5"/>
          <p:cNvSpPr>
            <a:spLocks noGrp="1"/>
          </p:cNvSpPr>
          <p:nvPr>
            <p:ph type="dt" sz="quarter" idx="10"/>
          </p:nvPr>
        </p:nvSpPr>
        <p:spPr>
          <a:noFill/>
        </p:spPr>
        <p:txBody>
          <a:bodyPr/>
          <a:lstStyle/>
          <a:p>
            <a:pPr defTabSz="995363"/>
            <a:fld id="{245E876F-0991-4ECC-B062-7CF8016B9AB4}" type="datetime1">
              <a:rPr lang="de-DE"/>
              <a:pPr defTabSz="995363"/>
              <a:t>18.04.2012</a:t>
            </a:fld>
            <a:endParaRPr lang="de-DE"/>
          </a:p>
        </p:txBody>
      </p:sp>
      <p:sp>
        <p:nvSpPr>
          <p:cNvPr id="81922" name="Footer Placeholder 6"/>
          <p:cNvSpPr>
            <a:spLocks noGrp="1"/>
          </p:cNvSpPr>
          <p:nvPr>
            <p:ph type="ftr" sz="quarter" idx="11"/>
          </p:nvPr>
        </p:nvSpPr>
        <p:spPr>
          <a:noFill/>
        </p:spPr>
        <p:txBody>
          <a:bodyPr/>
          <a:lstStyle/>
          <a:p>
            <a:pPr defTabSz="995363"/>
            <a:r>
              <a:rPr lang="de-DE"/>
              <a:t>Ernst &amp; Young</a:t>
            </a:r>
          </a:p>
        </p:txBody>
      </p:sp>
      <p:sp>
        <p:nvSpPr>
          <p:cNvPr id="81923" name="Rectangle 2"/>
          <p:cNvSpPr>
            <a:spLocks noGrp="1" noChangeArrowheads="1"/>
          </p:cNvSpPr>
          <p:nvPr>
            <p:ph type="title"/>
          </p:nvPr>
        </p:nvSpPr>
        <p:spPr/>
        <p:txBody>
          <a:bodyPr/>
          <a:lstStyle/>
          <a:p>
            <a:pPr eaLnBrk="1" hangingPunct="1"/>
            <a:r>
              <a:rPr lang="cs-CZ" smtClean="0"/>
              <a:t>Účtování při fúzi – downstream </a:t>
            </a:r>
            <a:endParaRPr lang="en-US" smtClean="0"/>
          </a:p>
        </p:txBody>
      </p:sp>
      <p:graphicFrame>
        <p:nvGraphicFramePr>
          <p:cNvPr id="234500" name="Group 4"/>
          <p:cNvGraphicFramePr>
            <a:graphicFrameLocks noGrp="1"/>
          </p:cNvGraphicFramePr>
          <p:nvPr/>
        </p:nvGraphicFramePr>
        <p:xfrm>
          <a:off x="701675" y="2851150"/>
          <a:ext cx="2454275" cy="920750"/>
        </p:xfrm>
        <a:graphic>
          <a:graphicData uri="http://schemas.openxmlformats.org/drawingml/2006/table">
            <a:tbl>
              <a:tblPr/>
              <a:tblGrid>
                <a:gridCol w="1228725"/>
                <a:gridCol w="1225550"/>
              </a:tblGrid>
              <a:tr h="303213">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 A</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1432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Akcie 100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a:t>
                      </a:r>
                      <a:r>
                        <a:rPr kumimoji="0" lang="cs-CZ" sz="1100" b="0" i="0" u="none" strike="noStrike" cap="none" normalizeH="0" baseline="0">
                          <a:ln>
                            <a:noFill/>
                          </a:ln>
                          <a:solidFill>
                            <a:schemeClr val="bg2"/>
                          </a:solidFill>
                          <a:effectLst/>
                          <a:latin typeface="Arial" charset="0"/>
                        </a:rPr>
                        <a:t>K         2</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98</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4517" name="Group 21"/>
          <p:cNvGraphicFramePr>
            <a:graphicFrameLocks noGrp="1"/>
          </p:cNvGraphicFramePr>
          <p:nvPr/>
        </p:nvGraphicFramePr>
        <p:xfrm>
          <a:off x="3603625" y="2870200"/>
          <a:ext cx="2725738" cy="908050"/>
        </p:xfrm>
        <a:graphic>
          <a:graphicData uri="http://schemas.openxmlformats.org/drawingml/2006/table">
            <a:tbl>
              <a:tblPr/>
              <a:tblGrid>
                <a:gridCol w="1365250"/>
                <a:gridCol w="1360488"/>
              </a:tblGrid>
              <a:tr h="290513">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 B</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1432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 150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a:t>
                      </a:r>
                      <a:r>
                        <a:rPr kumimoji="0" lang="cs-CZ" sz="1100" b="0" i="0" u="none" strike="noStrike" cap="none" normalizeH="0" baseline="0">
                          <a:ln>
                            <a:noFill/>
                          </a:ln>
                          <a:solidFill>
                            <a:schemeClr val="bg2"/>
                          </a:solidFill>
                          <a:effectLst/>
                          <a:latin typeface="Arial" charset="0"/>
                        </a:rPr>
                        <a:t>K         50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1</a:t>
                      </a:r>
                      <a:r>
                        <a:rPr kumimoji="0" lang="en-US" sz="1100" b="0" i="0" u="none" strike="noStrike" cap="none" normalizeH="0" baseline="0">
                          <a:ln>
                            <a:noFill/>
                          </a:ln>
                          <a:solidFill>
                            <a:schemeClr val="bg2"/>
                          </a:solidFill>
                          <a:effectLst/>
                          <a:latin typeface="Arial" charset="0"/>
                        </a:rPr>
                        <a:t>0</a:t>
                      </a:r>
                      <a:r>
                        <a:rPr kumimoji="0" lang="cs-CZ" sz="1100" b="0" i="0" u="none" strike="noStrike" cap="none" normalizeH="0" baseline="0">
                          <a:ln>
                            <a:noFill/>
                          </a:ln>
                          <a:solidFill>
                            <a:schemeClr val="bg2"/>
                          </a:solidFill>
                          <a:effectLst/>
                          <a:latin typeface="Arial" charset="0"/>
                        </a:rPr>
                        <a:t>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4534" name="Group 38"/>
          <p:cNvGraphicFramePr>
            <a:graphicFrameLocks noGrp="1"/>
          </p:cNvGraphicFramePr>
          <p:nvPr/>
        </p:nvGraphicFramePr>
        <p:xfrm>
          <a:off x="7467600" y="2794000"/>
          <a:ext cx="2708275" cy="1009650"/>
        </p:xfrm>
        <a:graphic>
          <a:graphicData uri="http://schemas.openxmlformats.org/drawingml/2006/table">
            <a:tbl>
              <a:tblPr/>
              <a:tblGrid>
                <a:gridCol w="1355725"/>
                <a:gridCol w="1352550"/>
              </a:tblGrid>
              <a:tr h="334963">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Společnost</a:t>
                      </a:r>
                      <a:r>
                        <a:rPr kumimoji="0" lang="en-US" sz="1100" b="0" i="0" u="none" strike="noStrike" cap="none" normalizeH="0" baseline="0">
                          <a:ln>
                            <a:noFill/>
                          </a:ln>
                          <a:solidFill>
                            <a:schemeClr val="bg2"/>
                          </a:solidFill>
                          <a:effectLst/>
                          <a:latin typeface="Arial" charset="0"/>
                        </a:rPr>
                        <a:t> B + A</a:t>
                      </a: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4607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Majetek 150</a:t>
                      </a: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a:ln>
                            <a:noFill/>
                          </a:ln>
                          <a:solidFill>
                            <a:schemeClr val="bg2"/>
                          </a:solidFill>
                          <a:effectLst/>
                          <a:latin typeface="Arial" charset="0"/>
                        </a:rPr>
                        <a:t>VK</a:t>
                      </a:r>
                      <a:r>
                        <a:rPr kumimoji="0" lang="cs-CZ" sz="1100" b="0" i="0" u="none" strike="noStrike" cap="none" normalizeH="0" baseline="0">
                          <a:ln>
                            <a:noFill/>
                          </a:ln>
                          <a:solidFill>
                            <a:schemeClr val="bg2"/>
                          </a:solidFill>
                          <a:effectLst/>
                          <a:latin typeface="Arial" charset="0"/>
                        </a:rPr>
                        <a:t>      </a:t>
                      </a:r>
                      <a:r>
                        <a:rPr kumimoji="0" lang="en-US" sz="1100" b="0" i="0" u="none" strike="noStrike" cap="none" normalizeH="0" baseline="0">
                          <a:ln>
                            <a:noFill/>
                          </a:ln>
                          <a:solidFill>
                            <a:schemeClr val="bg2"/>
                          </a:solidFill>
                          <a:effectLst/>
                          <a:latin typeface="Arial" charset="0"/>
                        </a:rPr>
                        <a:t>-</a:t>
                      </a:r>
                      <a:r>
                        <a:rPr kumimoji="0" lang="cs-CZ" sz="1100" b="0" i="0" u="none" strike="noStrike" cap="none" normalizeH="0" baseline="0">
                          <a:ln>
                            <a:noFill/>
                          </a:ln>
                          <a:solidFill>
                            <a:schemeClr val="bg2"/>
                          </a:solidFill>
                          <a:effectLst/>
                          <a:latin typeface="Arial" charset="0"/>
                        </a:rPr>
                        <a:t> </a:t>
                      </a:r>
                      <a:r>
                        <a:rPr kumimoji="0" lang="en-US" sz="1100" b="0" i="0" u="none" strike="noStrike" cap="none" normalizeH="0" baseline="0">
                          <a:ln>
                            <a:noFill/>
                          </a:ln>
                          <a:solidFill>
                            <a:schemeClr val="bg2"/>
                          </a:solidFill>
                          <a:effectLst/>
                          <a:latin typeface="Arial" charset="0"/>
                        </a:rPr>
                        <a:t>48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286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a:t>
                      </a:r>
                      <a:r>
                        <a:rPr kumimoji="0" lang="en-US" sz="1100" b="0" i="0" u="none" strike="noStrike" cap="none" normalizeH="0" baseline="0">
                          <a:ln>
                            <a:noFill/>
                          </a:ln>
                          <a:solidFill>
                            <a:schemeClr val="bg2"/>
                          </a:solidFill>
                          <a:effectLst/>
                          <a:latin typeface="Arial" charset="0"/>
                        </a:rPr>
                        <a:t>198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sp>
        <p:nvSpPr>
          <p:cNvPr id="81948" name="AutoShape 55"/>
          <p:cNvSpPr>
            <a:spLocks noChangeArrowheads="1"/>
          </p:cNvSpPr>
          <p:nvPr/>
        </p:nvSpPr>
        <p:spPr bwMode="auto">
          <a:xfrm>
            <a:off x="6653213" y="2752725"/>
            <a:ext cx="511175" cy="889000"/>
          </a:xfrm>
          <a:prstGeom prst="rightArrow">
            <a:avLst>
              <a:gd name="adj1" fmla="val 50000"/>
              <a:gd name="adj2" fmla="val 25000"/>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1949" name="Text Box 56"/>
          <p:cNvSpPr txBox="1">
            <a:spLocks noChangeArrowheads="1"/>
          </p:cNvSpPr>
          <p:nvPr/>
        </p:nvSpPr>
        <p:spPr bwMode="auto">
          <a:xfrm>
            <a:off x="579438" y="4256088"/>
            <a:ext cx="9875837" cy="1352550"/>
          </a:xfrm>
          <a:prstGeom prst="rect">
            <a:avLst/>
          </a:prstGeom>
          <a:noFill/>
          <a:ln w="12700">
            <a:noFill/>
            <a:miter lim="800000"/>
            <a:headEnd type="none" w="sm" len="sm"/>
            <a:tailEnd type="none" w="sm" len="sm"/>
          </a:ln>
        </p:spPr>
        <p:txBody>
          <a:bodyPr lIns="104306" tIns="52153" rIns="104306" bIns="52153">
            <a:spAutoFit/>
          </a:bodyPr>
          <a:lstStyle/>
          <a:p>
            <a:pPr marL="177800" indent="-177800" defTabSz="1042988" eaLnBrk="0" hangingPunct="0">
              <a:spcBef>
                <a:spcPct val="50000"/>
              </a:spcBef>
              <a:buFont typeface="Times New Roman" pitchFamily="18" charset="0"/>
              <a:buChar char="–"/>
            </a:pPr>
            <a:r>
              <a:rPr lang="cs-CZ" sz="1800"/>
              <a:t>Společnost  B+A účtuje </a:t>
            </a:r>
            <a:r>
              <a:rPr lang="en-US" sz="1800"/>
              <a:t>o </a:t>
            </a:r>
            <a:r>
              <a:rPr lang="cs-CZ" sz="1800"/>
              <a:t>vlastních akciích 100 od rozhodného dne přeměny. Po zápisu přeměny do obchodního rejstříku se vlastní akcie vyloučí proti vlastnímu kapitálu (CUS 011/2.9) </a:t>
            </a:r>
            <a:r>
              <a:rPr lang="cs-CZ" sz="1800">
                <a:sym typeface="Wingdings" pitchFamily="2" charset="2"/>
              </a:rPr>
              <a:t></a:t>
            </a:r>
            <a:r>
              <a:rPr lang="en-US" sz="1800">
                <a:sym typeface="Wingdings" pitchFamily="2" charset="2"/>
              </a:rPr>
              <a:t> v</a:t>
            </a:r>
            <a:r>
              <a:rPr lang="cs-CZ" sz="1800">
                <a:sym typeface="Wingdings" pitchFamily="2" charset="2"/>
              </a:rPr>
              <a:t>ýše VK prudce klesá!</a:t>
            </a:r>
            <a:endParaRPr lang="cs-CZ" sz="1800"/>
          </a:p>
          <a:p>
            <a:pPr marL="177800" indent="-177800" defTabSz="1042988" eaLnBrk="0" hangingPunct="0">
              <a:spcBef>
                <a:spcPct val="50000"/>
              </a:spcBef>
              <a:buFont typeface="Times New Roman" pitchFamily="18" charset="0"/>
              <a:buChar char="–"/>
            </a:pPr>
            <a:r>
              <a:rPr lang="cs-CZ" sz="1800"/>
              <a:t>Shodný výsledek</a:t>
            </a:r>
            <a:r>
              <a:rPr lang="en-US" sz="1800"/>
              <a:t> (be</a:t>
            </a:r>
            <a:r>
              <a:rPr lang="cs-CZ" sz="1800"/>
              <a:t>z přecenění)</a:t>
            </a:r>
            <a:endParaRPr lang="en-US" sz="1800"/>
          </a:p>
        </p:txBody>
      </p:sp>
      <p:sp>
        <p:nvSpPr>
          <p:cNvPr id="81950" name="Text Box 58"/>
          <p:cNvSpPr txBox="1">
            <a:spLocks noChangeArrowheads="1"/>
          </p:cNvSpPr>
          <p:nvPr/>
        </p:nvSpPr>
        <p:spPr bwMode="auto">
          <a:xfrm>
            <a:off x="609600" y="1630363"/>
            <a:ext cx="9790113" cy="806450"/>
          </a:xfrm>
          <a:prstGeom prst="rect">
            <a:avLst/>
          </a:prstGeom>
          <a:noFill/>
          <a:ln w="12700">
            <a:noFill/>
            <a:miter lim="800000"/>
            <a:headEnd type="none" w="sm" len="sm"/>
            <a:tailEnd type="none" w="sm" len="sm"/>
          </a:ln>
        </p:spPr>
        <p:txBody>
          <a:bodyPr lIns="104306" tIns="52153" rIns="104306" bIns="52153">
            <a:spAutoFit/>
          </a:bodyPr>
          <a:lstStyle/>
          <a:p>
            <a:pPr defTabSz="1042988">
              <a:lnSpc>
                <a:spcPct val="80000"/>
              </a:lnSpc>
              <a:spcBef>
                <a:spcPct val="20000"/>
              </a:spcBef>
              <a:buClr>
                <a:srgbClr val="FFD200"/>
              </a:buClr>
              <a:buSzPct val="75000"/>
              <a:buFont typeface="Arial" charset="0"/>
              <a:buChar char="►"/>
            </a:pPr>
            <a:r>
              <a:rPr lang="en-US" sz="2000"/>
              <a:t> </a:t>
            </a:r>
            <a:r>
              <a:rPr lang="cs-CZ" sz="2000"/>
              <a:t>„</a:t>
            </a:r>
            <a:r>
              <a:rPr lang="en-US" sz="2000"/>
              <a:t>Downstream</a:t>
            </a:r>
            <a:r>
              <a:rPr lang="cs-CZ" sz="2000"/>
              <a:t>“– </a:t>
            </a:r>
            <a:r>
              <a:rPr lang="en-US" sz="2000"/>
              <a:t>mate</a:t>
            </a:r>
            <a:r>
              <a:rPr lang="cs-CZ" sz="2000"/>
              <a:t>řská společnost B fúzuje do dceřinné společnosti A</a:t>
            </a:r>
            <a:endParaRPr lang="cs-CZ" sz="2000">
              <a:solidFill>
                <a:srgbClr val="000000"/>
              </a:solidFill>
            </a:endParaRPr>
          </a:p>
          <a:p>
            <a:pPr defTabSz="1042988" eaLnBrk="0" hangingPunct="0">
              <a:spcBef>
                <a:spcPct val="50000"/>
              </a:spcBef>
            </a:pPr>
            <a:endParaRPr lang="en-US" sz="2000">
              <a:solidFill>
                <a:srgbClr val="000000"/>
              </a:solidFill>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5"/>
          <p:cNvSpPr>
            <a:spLocks noGrp="1"/>
          </p:cNvSpPr>
          <p:nvPr>
            <p:ph type="dt" sz="quarter" idx="10"/>
          </p:nvPr>
        </p:nvSpPr>
        <p:spPr>
          <a:noFill/>
        </p:spPr>
        <p:txBody>
          <a:bodyPr/>
          <a:lstStyle/>
          <a:p>
            <a:pPr defTabSz="995363"/>
            <a:fld id="{D05704AF-7EFE-49E6-93C0-DA52EC9850BC}" type="datetime1">
              <a:rPr lang="de-DE"/>
              <a:pPr defTabSz="995363"/>
              <a:t>18.04.2012</a:t>
            </a:fld>
            <a:endParaRPr lang="de-DE"/>
          </a:p>
        </p:txBody>
      </p:sp>
      <p:sp>
        <p:nvSpPr>
          <p:cNvPr id="82946" name="Footer Placeholder 6"/>
          <p:cNvSpPr>
            <a:spLocks noGrp="1"/>
          </p:cNvSpPr>
          <p:nvPr>
            <p:ph type="ftr" sz="quarter" idx="11"/>
          </p:nvPr>
        </p:nvSpPr>
        <p:spPr>
          <a:noFill/>
        </p:spPr>
        <p:txBody>
          <a:bodyPr/>
          <a:lstStyle/>
          <a:p>
            <a:pPr defTabSz="995363"/>
            <a:r>
              <a:rPr lang="de-DE"/>
              <a:t>Ernst &amp; Young</a:t>
            </a:r>
          </a:p>
        </p:txBody>
      </p:sp>
      <p:sp>
        <p:nvSpPr>
          <p:cNvPr id="82947" name="Rectangle 2"/>
          <p:cNvSpPr>
            <a:spLocks noGrp="1" noChangeArrowheads="1"/>
          </p:cNvSpPr>
          <p:nvPr>
            <p:ph type="title"/>
          </p:nvPr>
        </p:nvSpPr>
        <p:spPr/>
        <p:txBody>
          <a:bodyPr/>
          <a:lstStyle/>
          <a:p>
            <a:pPr eaLnBrk="1" hangingPunct="1"/>
            <a:r>
              <a:rPr lang="cs-CZ" smtClean="0"/>
              <a:t>Účtování při fúzi – s přeceněním</a:t>
            </a:r>
            <a:endParaRPr lang="en-US" smtClean="0"/>
          </a:p>
        </p:txBody>
      </p:sp>
      <p:graphicFrame>
        <p:nvGraphicFramePr>
          <p:cNvPr id="235524" name="Group 4"/>
          <p:cNvGraphicFramePr>
            <a:graphicFrameLocks noGrp="1"/>
          </p:cNvGraphicFramePr>
          <p:nvPr>
            <p:ph sz="quarter" idx="2"/>
          </p:nvPr>
        </p:nvGraphicFramePr>
        <p:xfrm>
          <a:off x="763588" y="2079625"/>
          <a:ext cx="2065337" cy="985838"/>
        </p:xfrm>
        <a:graphic>
          <a:graphicData uri="http://schemas.openxmlformats.org/drawingml/2006/table">
            <a:tbl>
              <a:tblPr/>
              <a:tblGrid>
                <a:gridCol w="1033462"/>
                <a:gridCol w="1031875"/>
              </a:tblGrid>
              <a:tr h="3254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Společnost A</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3496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a:ln>
                            <a:noFill/>
                          </a:ln>
                          <a:solidFill>
                            <a:schemeClr val="bg2"/>
                          </a:solidFill>
                          <a:effectLst/>
                          <a:latin typeface="Arial" charset="0"/>
                        </a:rPr>
                        <a:t>Akcie 100</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dirty="0" smtClean="0">
                          <a:ln>
                            <a:noFill/>
                          </a:ln>
                          <a:solidFill>
                            <a:schemeClr val="bg2"/>
                          </a:solidFill>
                          <a:effectLst/>
                          <a:latin typeface="Arial" charset="0"/>
                        </a:rPr>
                        <a:t>ZK        </a:t>
                      </a:r>
                      <a:r>
                        <a:rPr kumimoji="0" lang="cs-CZ" sz="900" b="0" i="0" u="none" strike="noStrike" cap="none" normalizeH="0" baseline="0" dirty="0">
                          <a:ln>
                            <a:noFill/>
                          </a:ln>
                          <a:solidFill>
                            <a:schemeClr val="bg2"/>
                          </a:solidFill>
                          <a:effectLst/>
                          <a:latin typeface="Arial" charset="0"/>
                        </a:rPr>
                        <a:t>2</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Půjčka 98</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5610" name="Group 90"/>
          <p:cNvGraphicFramePr>
            <a:graphicFrameLocks noGrp="1"/>
          </p:cNvGraphicFramePr>
          <p:nvPr>
            <p:ph sz="quarter" idx="3"/>
          </p:nvPr>
        </p:nvGraphicFramePr>
        <p:xfrm>
          <a:off x="2984500" y="3505200"/>
          <a:ext cx="2249488" cy="1281113"/>
        </p:xfrm>
        <a:graphic>
          <a:graphicData uri="http://schemas.openxmlformats.org/drawingml/2006/table">
            <a:tbl>
              <a:tblPr/>
              <a:tblGrid>
                <a:gridCol w="1127125"/>
                <a:gridCol w="1122363"/>
              </a:tblGrid>
              <a:tr h="33178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Společnost</a:t>
                      </a:r>
                      <a:r>
                        <a:rPr kumimoji="0" lang="en-US" sz="900" b="0" i="0" u="none" strike="noStrike" cap="none" normalizeH="0" baseline="0" dirty="0">
                          <a:ln>
                            <a:noFill/>
                          </a:ln>
                          <a:solidFill>
                            <a:schemeClr val="bg2"/>
                          </a:solidFill>
                          <a:effectLst/>
                          <a:latin typeface="Arial" charset="0"/>
                        </a:rPr>
                        <a:t> B</a:t>
                      </a:r>
                      <a:r>
                        <a:rPr kumimoji="0" lang="cs-CZ" sz="900" b="0" i="0" u="none" strike="noStrike" cap="none" normalizeH="0" baseline="0" dirty="0">
                          <a:ln>
                            <a:noFill/>
                          </a:ln>
                          <a:solidFill>
                            <a:schemeClr val="bg2"/>
                          </a:solidFill>
                          <a:effectLst/>
                          <a:latin typeface="Arial" charset="0"/>
                        </a:rPr>
                        <a:t> </a:t>
                      </a:r>
                      <a:r>
                        <a:rPr kumimoji="0" lang="en-US" sz="900" b="0" i="0" u="none" strike="noStrike" cap="none" normalizeH="0" baseline="0" dirty="0">
                          <a:ln>
                            <a:noFill/>
                          </a:ln>
                          <a:solidFill>
                            <a:schemeClr val="bg2"/>
                          </a:solidFill>
                          <a:effectLst/>
                          <a:latin typeface="Arial" charset="0"/>
                        </a:rPr>
                        <a:t>(p</a:t>
                      </a:r>
                      <a:r>
                        <a:rPr kumimoji="0" lang="cs-CZ" sz="900" b="0" i="0" u="none" strike="noStrike" cap="none" normalizeH="0" baseline="0" dirty="0" err="1">
                          <a:ln>
                            <a:noFill/>
                          </a:ln>
                          <a:solidFill>
                            <a:schemeClr val="bg2"/>
                          </a:solidFill>
                          <a:effectLst/>
                          <a:latin typeface="Arial" charset="0"/>
                        </a:rPr>
                        <a:t>řeceněná</a:t>
                      </a:r>
                      <a:r>
                        <a:rPr kumimoji="0" lang="cs-CZ" sz="900" b="0" i="0" u="none" strike="noStrike" cap="none" normalizeH="0" baseline="0" dirty="0">
                          <a:ln>
                            <a:noFill/>
                          </a:ln>
                          <a:solidFill>
                            <a:schemeClr val="bg2"/>
                          </a:solidFill>
                          <a:effectLst/>
                          <a:latin typeface="Arial" charset="0"/>
                        </a:rPr>
                        <a:t>)</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15913">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en-US" sz="900" b="0" i="0" u="none" strike="noStrike" cap="none" normalizeH="0" baseline="0">
                          <a:ln>
                            <a:noFill/>
                          </a:ln>
                          <a:solidFill>
                            <a:schemeClr val="bg2"/>
                          </a:solidFill>
                          <a:effectLst/>
                          <a:latin typeface="Arial" charset="0"/>
                        </a:rPr>
                        <a:t>Majetek </a:t>
                      </a:r>
                      <a:r>
                        <a:rPr kumimoji="0" lang="cs-CZ" sz="900" b="0" i="0" u="none" strike="noStrike" cap="none" normalizeH="0" baseline="0">
                          <a:ln>
                            <a:noFill/>
                          </a:ln>
                          <a:solidFill>
                            <a:schemeClr val="bg2"/>
                          </a:solidFill>
                          <a:effectLst/>
                          <a:latin typeface="Arial" charset="0"/>
                        </a:rPr>
                        <a:t>250</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en-US" sz="900" b="0" i="0" u="none" strike="noStrike" cap="none" normalizeH="0" baseline="0">
                          <a:ln>
                            <a:noFill/>
                          </a:ln>
                          <a:solidFill>
                            <a:schemeClr val="bg2"/>
                          </a:solidFill>
                          <a:effectLst/>
                          <a:latin typeface="Arial" charset="0"/>
                        </a:rPr>
                        <a:t>VK</a:t>
                      </a:r>
                      <a:r>
                        <a:rPr kumimoji="0" lang="cs-CZ" sz="900" b="0" i="0" u="none" strike="noStrike" cap="none" normalizeH="0" baseline="0">
                          <a:ln>
                            <a:noFill/>
                          </a:ln>
                          <a:solidFill>
                            <a:schemeClr val="bg2"/>
                          </a:solidFill>
                          <a:effectLst/>
                          <a:latin typeface="Arial" charset="0"/>
                        </a:rPr>
                        <a:t>            126</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15913">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endParaRPr kumimoji="0" lang="cs-CZ"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cap="none" normalizeH="0" baseline="0">
                          <a:ln>
                            <a:noFill/>
                          </a:ln>
                          <a:solidFill>
                            <a:schemeClr val="bg2"/>
                          </a:solidFill>
                          <a:effectLst/>
                          <a:latin typeface="Arial" charset="0"/>
                        </a:rPr>
                        <a:t>Odlož. Daň 24</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17500">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endParaRPr kumimoji="0" lang="cs-CZ"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Půjčka     </a:t>
                      </a:r>
                      <a:r>
                        <a:rPr kumimoji="0" lang="en-US" sz="900" b="0" i="0" u="none" strike="noStrike" cap="none" normalizeH="0" baseline="0" dirty="0">
                          <a:ln>
                            <a:noFill/>
                          </a:ln>
                          <a:solidFill>
                            <a:schemeClr val="bg2"/>
                          </a:solidFill>
                          <a:effectLst/>
                          <a:latin typeface="Arial" charset="0"/>
                        </a:rPr>
                        <a:t> 1</a:t>
                      </a:r>
                      <a:r>
                        <a:rPr kumimoji="0" lang="cs-CZ" sz="900" b="0" i="0" u="none" strike="noStrike" cap="none" normalizeH="0" baseline="0" dirty="0">
                          <a:ln>
                            <a:noFill/>
                          </a:ln>
                          <a:solidFill>
                            <a:schemeClr val="bg2"/>
                          </a:solidFill>
                          <a:effectLst/>
                          <a:latin typeface="Arial" charset="0"/>
                        </a:rPr>
                        <a:t>00</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5606" name="Group 86"/>
          <p:cNvGraphicFramePr>
            <a:graphicFrameLocks noGrp="1"/>
          </p:cNvGraphicFramePr>
          <p:nvPr/>
        </p:nvGraphicFramePr>
        <p:xfrm>
          <a:off x="3011488" y="2084388"/>
          <a:ext cx="2246312" cy="947737"/>
        </p:xfrm>
        <a:graphic>
          <a:graphicData uri="http://schemas.openxmlformats.org/drawingml/2006/table">
            <a:tbl>
              <a:tblPr/>
              <a:tblGrid>
                <a:gridCol w="1090612"/>
                <a:gridCol w="1155700"/>
              </a:tblGrid>
              <a:tr h="3127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a:ln>
                            <a:noFill/>
                          </a:ln>
                          <a:solidFill>
                            <a:schemeClr val="bg2"/>
                          </a:solidFill>
                          <a:effectLst/>
                          <a:latin typeface="Arial" charset="0"/>
                        </a:rPr>
                        <a:t>Společnost B (nepřeceněná)</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2226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a:ln>
                            <a:noFill/>
                          </a:ln>
                          <a:solidFill>
                            <a:schemeClr val="bg2"/>
                          </a:solidFill>
                          <a:effectLst/>
                          <a:latin typeface="Arial" charset="0"/>
                        </a:rPr>
                        <a:t>Majetek 150</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900" b="0" i="0" u="none" strike="noStrike" cap="none" normalizeH="0" baseline="0">
                          <a:ln>
                            <a:noFill/>
                          </a:ln>
                          <a:solidFill>
                            <a:schemeClr val="bg2"/>
                          </a:solidFill>
                          <a:effectLst/>
                          <a:latin typeface="Arial" charset="0"/>
                        </a:rPr>
                        <a:t>V</a:t>
                      </a:r>
                      <a:r>
                        <a:rPr kumimoji="0" lang="cs-CZ" sz="900" b="0" i="0" u="none" strike="noStrike" cap="none" normalizeH="0" baseline="0">
                          <a:ln>
                            <a:noFill/>
                          </a:ln>
                          <a:solidFill>
                            <a:schemeClr val="bg2"/>
                          </a:solidFill>
                          <a:effectLst/>
                          <a:latin typeface="Arial" charset="0"/>
                        </a:rPr>
                        <a:t>K         50</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9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900" b="0" i="0" u="none" strike="noStrike" cap="none" normalizeH="0" baseline="0">
                          <a:ln>
                            <a:noFill/>
                          </a:ln>
                          <a:solidFill>
                            <a:schemeClr val="bg2"/>
                          </a:solidFill>
                          <a:effectLst/>
                          <a:latin typeface="Arial" charset="0"/>
                        </a:rPr>
                        <a:t>Půjčka 1</a:t>
                      </a:r>
                      <a:r>
                        <a:rPr kumimoji="0" lang="en-US" sz="900" b="0" i="0" u="none" strike="noStrike" cap="none" normalizeH="0" baseline="0">
                          <a:ln>
                            <a:noFill/>
                          </a:ln>
                          <a:solidFill>
                            <a:schemeClr val="bg2"/>
                          </a:solidFill>
                          <a:effectLst/>
                          <a:latin typeface="Arial" charset="0"/>
                        </a:rPr>
                        <a:t>0</a:t>
                      </a:r>
                      <a:r>
                        <a:rPr kumimoji="0" lang="cs-CZ" sz="900" b="0" i="0" u="none" strike="noStrike" cap="none" normalizeH="0" baseline="0">
                          <a:ln>
                            <a:noFill/>
                          </a:ln>
                          <a:solidFill>
                            <a:schemeClr val="bg2"/>
                          </a:solidFill>
                          <a:effectLst/>
                          <a:latin typeface="Arial" charset="0"/>
                        </a:rPr>
                        <a:t>0</a:t>
                      </a:r>
                      <a:endParaRPr kumimoji="0" lang="en-US" sz="9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sp>
        <p:nvSpPr>
          <p:cNvPr id="82974" name="AutoShape 59"/>
          <p:cNvSpPr>
            <a:spLocks noChangeArrowheads="1"/>
          </p:cNvSpPr>
          <p:nvPr/>
        </p:nvSpPr>
        <p:spPr bwMode="auto">
          <a:xfrm>
            <a:off x="5984875" y="2243138"/>
            <a:ext cx="317500" cy="889000"/>
          </a:xfrm>
          <a:prstGeom prst="rightArrow">
            <a:avLst>
              <a:gd name="adj1" fmla="val 50000"/>
              <a:gd name="adj2" fmla="val 25000"/>
            </a:avLst>
          </a:prstGeom>
          <a:noFill/>
          <a:ln w="12700">
            <a:solidFill>
              <a:schemeClr val="bg2"/>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graphicFrame>
        <p:nvGraphicFramePr>
          <p:cNvPr id="235608" name="Group 88"/>
          <p:cNvGraphicFramePr>
            <a:graphicFrameLocks noGrp="1"/>
          </p:cNvGraphicFramePr>
          <p:nvPr/>
        </p:nvGraphicFramePr>
        <p:xfrm>
          <a:off x="6515100" y="2100263"/>
          <a:ext cx="2606675" cy="1206500"/>
        </p:xfrm>
        <a:graphic>
          <a:graphicData uri="http://schemas.openxmlformats.org/drawingml/2006/table">
            <a:tbl>
              <a:tblPr/>
              <a:tblGrid>
                <a:gridCol w="1304925"/>
                <a:gridCol w="1301750"/>
              </a:tblGrid>
              <a:tr h="288925">
                <a:tc gridSpan="2">
                  <a:txBody>
                    <a:bodyPr/>
                    <a:lstStyle/>
                    <a:p>
                      <a:pPr marL="0" marR="0" lvl="0" indent="0" algn="ctr"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Společnost</a:t>
                      </a:r>
                      <a:r>
                        <a:rPr kumimoji="0" lang="en-US" sz="900" b="0" i="0" u="none" strike="noStrike" cap="none" normalizeH="0" baseline="0" dirty="0">
                          <a:ln>
                            <a:noFill/>
                          </a:ln>
                          <a:solidFill>
                            <a:schemeClr val="bg2"/>
                          </a:solidFill>
                          <a:effectLst/>
                          <a:latin typeface="Arial" charset="0"/>
                        </a:rPr>
                        <a:t> </a:t>
                      </a:r>
                      <a:r>
                        <a:rPr kumimoji="0" lang="cs-CZ" sz="900" b="0" i="0" u="none" strike="noStrike" cap="none" normalizeH="0" baseline="0" dirty="0">
                          <a:ln>
                            <a:noFill/>
                          </a:ln>
                          <a:solidFill>
                            <a:schemeClr val="bg2"/>
                          </a:solidFill>
                          <a:effectLst/>
                          <a:latin typeface="Arial" charset="0"/>
                        </a:rPr>
                        <a:t>A</a:t>
                      </a:r>
                      <a:r>
                        <a:rPr kumimoji="0" lang="en-US" sz="900" b="0" i="0" u="none" strike="noStrike" cap="none" normalizeH="0" baseline="0" dirty="0">
                          <a:ln>
                            <a:noFill/>
                          </a:ln>
                          <a:solidFill>
                            <a:schemeClr val="bg2"/>
                          </a:solidFill>
                          <a:effectLst/>
                          <a:latin typeface="Arial" charset="0"/>
                        </a:rPr>
                        <a:t> + </a:t>
                      </a:r>
                      <a:r>
                        <a:rPr kumimoji="0" lang="cs-CZ" sz="900" b="0" i="0" u="none" strike="noStrike" cap="none" normalizeH="0" baseline="0" dirty="0">
                          <a:ln>
                            <a:noFill/>
                          </a:ln>
                          <a:solidFill>
                            <a:schemeClr val="bg2"/>
                          </a:solidFill>
                          <a:effectLst/>
                          <a:latin typeface="Arial" charset="0"/>
                        </a:rPr>
                        <a:t>B</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38138">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en-US" sz="900" b="0" i="0" u="none" strike="noStrike" cap="none" normalizeH="0" baseline="0">
                          <a:ln>
                            <a:noFill/>
                          </a:ln>
                          <a:solidFill>
                            <a:schemeClr val="bg2"/>
                          </a:solidFill>
                          <a:effectLst/>
                          <a:latin typeface="Arial" charset="0"/>
                        </a:rPr>
                        <a:t>Majetek </a:t>
                      </a:r>
                      <a:r>
                        <a:rPr kumimoji="0" lang="cs-CZ" sz="900" b="0" i="0" u="none" strike="noStrike" cap="none" normalizeH="0" baseline="0">
                          <a:ln>
                            <a:noFill/>
                          </a:ln>
                          <a:solidFill>
                            <a:schemeClr val="bg2"/>
                          </a:solidFill>
                          <a:effectLst/>
                          <a:latin typeface="Arial" charset="0"/>
                        </a:rPr>
                        <a:t>2</a:t>
                      </a:r>
                      <a:r>
                        <a:rPr kumimoji="0" lang="en-US" sz="900" b="0" i="0" u="none" strike="noStrike" cap="none" normalizeH="0" baseline="0">
                          <a:ln>
                            <a:noFill/>
                          </a:ln>
                          <a:solidFill>
                            <a:schemeClr val="bg2"/>
                          </a:solidFill>
                          <a:effectLst/>
                          <a:latin typeface="Arial" charset="0"/>
                        </a:rPr>
                        <a:t>50</a:t>
                      </a: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kern="1200" cap="none" normalizeH="0" baseline="0" dirty="0" smtClean="0">
                          <a:ln>
                            <a:noFill/>
                          </a:ln>
                          <a:solidFill>
                            <a:schemeClr val="bg2"/>
                          </a:solidFill>
                          <a:effectLst/>
                          <a:latin typeface="Arial" charset="0"/>
                          <a:ea typeface="+mn-ea"/>
                          <a:cs typeface="+mn-cs"/>
                        </a:rPr>
                        <a:t>VK               28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290513">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endParaRPr kumimoji="0" lang="cs-CZ" sz="9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Odlož. Daň  24</a:t>
                      </a:r>
                      <a:endParaRPr kumimoji="0" lang="en-US" sz="9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288925">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endParaRPr kumimoji="0" lang="cs-CZ" sz="9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70000"/>
                        </a:lnSpc>
                        <a:spcBef>
                          <a:spcPct val="20000"/>
                        </a:spcBef>
                        <a:spcAft>
                          <a:spcPct val="0"/>
                        </a:spcAft>
                        <a:buClr>
                          <a:srgbClr val="FFD200"/>
                        </a:buClr>
                        <a:buSzPct val="75000"/>
                        <a:buFont typeface="Arial" charset="0"/>
                        <a:buNone/>
                        <a:tabLst/>
                      </a:pPr>
                      <a:r>
                        <a:rPr kumimoji="0" lang="cs-CZ" sz="900" b="0" i="0" u="none" strike="noStrike" cap="none" normalizeH="0" baseline="0" dirty="0">
                          <a:ln>
                            <a:noFill/>
                          </a:ln>
                          <a:solidFill>
                            <a:schemeClr val="bg2"/>
                          </a:solidFill>
                          <a:effectLst/>
                          <a:latin typeface="Arial" charset="0"/>
                        </a:rPr>
                        <a:t>Půjčka       </a:t>
                      </a:r>
                      <a:r>
                        <a:rPr kumimoji="0" lang="en-US" sz="900" b="0" i="0" u="none" strike="noStrike" cap="none" normalizeH="0" baseline="0" dirty="0">
                          <a:ln>
                            <a:noFill/>
                          </a:ln>
                          <a:solidFill>
                            <a:schemeClr val="bg2"/>
                          </a:solidFill>
                          <a:effectLst/>
                          <a:latin typeface="Arial" charset="0"/>
                        </a:rPr>
                        <a:t>198</a:t>
                      </a: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sp>
        <p:nvSpPr>
          <p:cNvPr id="82985" name="Text Box 81"/>
          <p:cNvSpPr txBox="1">
            <a:spLocks noChangeArrowheads="1"/>
          </p:cNvSpPr>
          <p:nvPr/>
        </p:nvSpPr>
        <p:spPr bwMode="auto">
          <a:xfrm>
            <a:off x="4237038" y="3032125"/>
            <a:ext cx="1789112" cy="349250"/>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600">
                <a:solidFill>
                  <a:schemeClr val="accent1"/>
                </a:solidFill>
              </a:rPr>
              <a:t>přecenění</a:t>
            </a:r>
            <a:endParaRPr lang="en-US" sz="1600">
              <a:solidFill>
                <a:schemeClr val="accent1"/>
              </a:solidFill>
            </a:endParaRPr>
          </a:p>
        </p:txBody>
      </p:sp>
      <p:sp>
        <p:nvSpPr>
          <p:cNvPr id="82986" name="AutoShape 82"/>
          <p:cNvSpPr>
            <a:spLocks noChangeArrowheads="1"/>
          </p:cNvSpPr>
          <p:nvPr/>
        </p:nvSpPr>
        <p:spPr bwMode="auto">
          <a:xfrm>
            <a:off x="4035425" y="3092450"/>
            <a:ext cx="160338" cy="361950"/>
          </a:xfrm>
          <a:prstGeom prst="downArrow">
            <a:avLst>
              <a:gd name="adj1" fmla="val 50000"/>
              <a:gd name="adj2" fmla="val 56435"/>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2987" name="Text Box 83"/>
          <p:cNvSpPr txBox="1">
            <a:spLocks noChangeArrowheads="1"/>
          </p:cNvSpPr>
          <p:nvPr/>
        </p:nvSpPr>
        <p:spPr bwMode="auto">
          <a:xfrm>
            <a:off x="295275" y="4887913"/>
            <a:ext cx="10398125" cy="1139825"/>
          </a:xfrm>
          <a:prstGeom prst="rect">
            <a:avLst/>
          </a:prstGeom>
          <a:noFill/>
          <a:ln w="12700">
            <a:noFill/>
            <a:miter lim="800000"/>
            <a:headEnd type="none" w="sm" len="sm"/>
            <a:tailEnd type="none" w="sm" len="sm"/>
          </a:ln>
        </p:spPr>
        <p:txBody>
          <a:bodyPr lIns="104306" tIns="52153" rIns="104306" bIns="52153">
            <a:spAutoFit/>
          </a:bodyPr>
          <a:lstStyle/>
          <a:p>
            <a:pPr marL="266700" indent="-266700" defTabSz="1042988" eaLnBrk="0" hangingPunct="0">
              <a:spcBef>
                <a:spcPct val="20000"/>
              </a:spcBef>
              <a:buFont typeface="Times New Roman" pitchFamily="18" charset="0"/>
              <a:buChar char="–"/>
            </a:pPr>
            <a:r>
              <a:rPr lang="cs-CZ" sz="1600"/>
              <a:t>Znalec přecení majetek (HIM) B o 100 nahoru, daňová hodnota zůstane stejná. B zaúčtuje odložený daňový závazek ve výši 24 (100</a:t>
            </a:r>
            <a:r>
              <a:rPr lang="en-US" sz="1600"/>
              <a:t> </a:t>
            </a:r>
            <a:r>
              <a:rPr lang="cs-CZ" sz="1600"/>
              <a:t>x</a:t>
            </a:r>
            <a:r>
              <a:rPr lang="en-US" sz="1600"/>
              <a:t> </a:t>
            </a:r>
            <a:r>
              <a:rPr lang="cs-CZ" sz="1600"/>
              <a:t>24</a:t>
            </a:r>
            <a:r>
              <a:rPr lang="en-US" sz="1600"/>
              <a:t>%</a:t>
            </a:r>
            <a:r>
              <a:rPr lang="cs-CZ" sz="1600"/>
              <a:t> = historická sazba daně </a:t>
            </a:r>
            <a:r>
              <a:rPr lang="cs-CZ" sz="1600">
                <a:sym typeface="Wingdings" pitchFamily="2" charset="2"/>
              </a:rPr>
              <a:t></a:t>
            </a:r>
            <a:r>
              <a:rPr lang="cs-CZ" sz="1600"/>
              <a:t>)</a:t>
            </a:r>
            <a:r>
              <a:rPr lang="en-US" sz="1600"/>
              <a:t>.</a:t>
            </a:r>
          </a:p>
          <a:p>
            <a:pPr marL="266700" indent="-266700" defTabSz="1042988" eaLnBrk="0" hangingPunct="0">
              <a:spcBef>
                <a:spcPct val="20000"/>
              </a:spcBef>
              <a:buFont typeface="Times New Roman" pitchFamily="18" charset="0"/>
              <a:buChar char="–"/>
            </a:pPr>
            <a:r>
              <a:rPr lang="cs-CZ" sz="1600"/>
              <a:t>V tomto případě je přecenění majetku B vyšší než cena akcií A – když ne, pak odložený daňový závazek způsobuje negativní vlastní kapitál</a:t>
            </a:r>
          </a:p>
        </p:txBody>
      </p:sp>
      <p:sp>
        <p:nvSpPr>
          <p:cNvPr id="82988" name="Text Box 85"/>
          <p:cNvSpPr txBox="1">
            <a:spLocks noChangeArrowheads="1"/>
          </p:cNvSpPr>
          <p:nvPr/>
        </p:nvSpPr>
        <p:spPr bwMode="auto">
          <a:xfrm>
            <a:off x="609600" y="1630363"/>
            <a:ext cx="9790113" cy="806450"/>
          </a:xfrm>
          <a:prstGeom prst="rect">
            <a:avLst/>
          </a:prstGeom>
          <a:noFill/>
          <a:ln w="12700">
            <a:noFill/>
            <a:miter lim="800000"/>
            <a:headEnd type="none" w="sm" len="sm"/>
            <a:tailEnd type="none" w="sm" len="sm"/>
          </a:ln>
        </p:spPr>
        <p:txBody>
          <a:bodyPr lIns="104306" tIns="52153" rIns="104306" bIns="52153">
            <a:spAutoFit/>
          </a:bodyPr>
          <a:lstStyle/>
          <a:p>
            <a:pPr defTabSz="1042988">
              <a:lnSpc>
                <a:spcPct val="80000"/>
              </a:lnSpc>
              <a:spcBef>
                <a:spcPct val="20000"/>
              </a:spcBef>
              <a:buClr>
                <a:srgbClr val="FFD200"/>
              </a:buClr>
              <a:buSzPct val="75000"/>
              <a:buFont typeface="Arial" charset="0"/>
              <a:buChar char="►"/>
            </a:pPr>
            <a:r>
              <a:rPr lang="cs-CZ" sz="2000"/>
              <a:t>„Up</a:t>
            </a:r>
            <a:r>
              <a:rPr lang="en-US" sz="2000"/>
              <a:t>stream</a:t>
            </a:r>
            <a:r>
              <a:rPr lang="cs-CZ" sz="2000"/>
              <a:t>“– dceřinná společnost B fúzuje do mateřské společnosti A</a:t>
            </a:r>
            <a:endParaRPr lang="cs-CZ" sz="2000">
              <a:solidFill>
                <a:srgbClr val="000000"/>
              </a:solidFill>
            </a:endParaRPr>
          </a:p>
          <a:p>
            <a:pPr defTabSz="1042988" eaLnBrk="0" hangingPunct="0">
              <a:spcBef>
                <a:spcPct val="50000"/>
              </a:spcBef>
            </a:pPr>
            <a:endParaRPr lang="en-US" sz="2000">
              <a:solidFill>
                <a:srgbClr val="000000"/>
              </a:solidFill>
            </a:endParaRPr>
          </a:p>
        </p:txBody>
      </p:sp>
      <p:cxnSp>
        <p:nvCxnSpPr>
          <p:cNvPr id="82989" name="Straight Connector 14"/>
          <p:cNvCxnSpPr>
            <a:cxnSpLocks noChangeShapeType="1"/>
            <a:endCxn id="82987" idx="0"/>
          </p:cNvCxnSpPr>
          <p:nvPr/>
        </p:nvCxnSpPr>
        <p:spPr bwMode="auto">
          <a:xfrm>
            <a:off x="2786063" y="3251200"/>
            <a:ext cx="2708275" cy="1636713"/>
          </a:xfrm>
          <a:prstGeom prst="line">
            <a:avLst/>
          </a:prstGeom>
          <a:noFill/>
          <a:ln w="9525" algn="ctr">
            <a:solidFill>
              <a:schemeClr val="tx1"/>
            </a:solidFill>
            <a:prstDash val="dash"/>
            <a:round/>
            <a:headEnd/>
            <a:tailEnd/>
          </a:ln>
        </p:spPr>
      </p:cxnSp>
      <p:cxnSp>
        <p:nvCxnSpPr>
          <p:cNvPr id="82990" name="Straight Connector 15"/>
          <p:cNvCxnSpPr>
            <a:cxnSpLocks noChangeShapeType="1"/>
          </p:cNvCxnSpPr>
          <p:nvPr/>
        </p:nvCxnSpPr>
        <p:spPr bwMode="auto">
          <a:xfrm flipV="1">
            <a:off x="2714625" y="3452813"/>
            <a:ext cx="2960688" cy="1363662"/>
          </a:xfrm>
          <a:prstGeom prst="line">
            <a:avLst/>
          </a:prstGeom>
          <a:noFill/>
          <a:ln w="9525" algn="ctr">
            <a:solidFill>
              <a:schemeClr val="tx1"/>
            </a:solidFill>
            <a:prstDash val="dash"/>
            <a:round/>
            <a:headEnd/>
            <a:tailEnd/>
          </a:ln>
        </p:spPr>
      </p:cxnSp>
      <p:sp>
        <p:nvSpPr>
          <p:cNvPr id="82991" name="TextBox 19"/>
          <p:cNvSpPr txBox="1">
            <a:spLocks noChangeArrowheads="1"/>
          </p:cNvSpPr>
          <p:nvPr/>
        </p:nvSpPr>
        <p:spPr bwMode="auto">
          <a:xfrm>
            <a:off x="668338" y="3698875"/>
            <a:ext cx="2278062" cy="831850"/>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600" b="1">
                <a:solidFill>
                  <a:srgbClr val="00B0F0"/>
                </a:solidFill>
              </a:rPr>
              <a:t>O přecenění se nově neúčtuje v konečné rozvaze zanikající</a:t>
            </a:r>
          </a:p>
        </p:txBody>
      </p:sp>
      <p:sp>
        <p:nvSpPr>
          <p:cNvPr id="82992" name="TextBox 16"/>
          <p:cNvSpPr txBox="1">
            <a:spLocks noChangeArrowheads="1"/>
          </p:cNvSpPr>
          <p:nvPr/>
        </p:nvSpPr>
        <p:spPr bwMode="auto">
          <a:xfrm>
            <a:off x="6400800" y="3492500"/>
            <a:ext cx="3302000" cy="954088"/>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400" b="1">
                <a:solidFill>
                  <a:srgbClr val="00B0F0"/>
                </a:solidFill>
              </a:rPr>
              <a:t>Přecenění je nově promítnuto v zahajovací rozvaze dle § 54b/4 VoÚ. případně až po otevření knih nástupnické společnosti!</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Date Placeholder 6"/>
          <p:cNvSpPr>
            <a:spLocks noGrp="1"/>
          </p:cNvSpPr>
          <p:nvPr>
            <p:ph type="dt" sz="quarter" idx="10"/>
          </p:nvPr>
        </p:nvSpPr>
        <p:spPr>
          <a:noFill/>
        </p:spPr>
        <p:txBody>
          <a:bodyPr/>
          <a:lstStyle/>
          <a:p>
            <a:pPr defTabSz="995363"/>
            <a:fld id="{8AB9C911-F914-4E1F-ADD7-8733E9B271D5}" type="datetime1">
              <a:rPr lang="de-DE"/>
              <a:pPr defTabSz="995363"/>
              <a:t>18.04.2012</a:t>
            </a:fld>
            <a:endParaRPr lang="de-DE"/>
          </a:p>
        </p:txBody>
      </p:sp>
      <p:sp>
        <p:nvSpPr>
          <p:cNvPr id="83970" name="Footer Placeholder 7"/>
          <p:cNvSpPr>
            <a:spLocks noGrp="1"/>
          </p:cNvSpPr>
          <p:nvPr>
            <p:ph type="ftr" sz="quarter" idx="11"/>
          </p:nvPr>
        </p:nvSpPr>
        <p:spPr>
          <a:noFill/>
        </p:spPr>
        <p:txBody>
          <a:bodyPr/>
          <a:lstStyle/>
          <a:p>
            <a:pPr defTabSz="995363"/>
            <a:r>
              <a:rPr lang="de-DE"/>
              <a:t>Ernst &amp; Young</a:t>
            </a:r>
          </a:p>
        </p:txBody>
      </p:sp>
      <p:sp>
        <p:nvSpPr>
          <p:cNvPr id="83971" name="Rectangle 2"/>
          <p:cNvSpPr>
            <a:spLocks noGrp="1" noChangeArrowheads="1"/>
          </p:cNvSpPr>
          <p:nvPr>
            <p:ph type="title" sz="quarter"/>
          </p:nvPr>
        </p:nvSpPr>
        <p:spPr/>
        <p:txBody>
          <a:bodyPr/>
          <a:lstStyle/>
          <a:p>
            <a:pPr eaLnBrk="1" hangingPunct="1"/>
            <a:r>
              <a:rPr lang="cs-CZ" smtClean="0"/>
              <a:t>Účtování při rozdělení</a:t>
            </a:r>
            <a:endParaRPr lang="en-US" smtClean="0"/>
          </a:p>
        </p:txBody>
      </p:sp>
      <p:graphicFrame>
        <p:nvGraphicFramePr>
          <p:cNvPr id="236547" name="Group 3"/>
          <p:cNvGraphicFramePr>
            <a:graphicFrameLocks noGrp="1"/>
          </p:cNvGraphicFramePr>
          <p:nvPr>
            <p:ph sz="quarter" idx="1"/>
          </p:nvPr>
        </p:nvGraphicFramePr>
        <p:xfrm>
          <a:off x="5486400" y="1979613"/>
          <a:ext cx="3262313" cy="1998662"/>
        </p:xfrm>
        <a:graphic>
          <a:graphicData uri="http://schemas.openxmlformats.org/drawingml/2006/table">
            <a:tbl>
              <a:tblPr/>
              <a:tblGrid>
                <a:gridCol w="1636713"/>
                <a:gridCol w="1625600"/>
              </a:tblGrid>
              <a:tr h="349250">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A (přeceněná)</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60007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400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ZK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80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Ost. VK    252</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Odl. Daň    48</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Půjčka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20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6568" name="Group 24"/>
          <p:cNvGraphicFramePr>
            <a:graphicFrameLocks noGrp="1"/>
          </p:cNvGraphicFramePr>
          <p:nvPr>
            <p:ph sz="quarter" idx="2"/>
          </p:nvPr>
        </p:nvGraphicFramePr>
        <p:xfrm>
          <a:off x="993775" y="1989138"/>
          <a:ext cx="3309938" cy="1651000"/>
        </p:xfrm>
        <a:graphic>
          <a:graphicData uri="http://schemas.openxmlformats.org/drawingml/2006/table">
            <a:tbl>
              <a:tblPr/>
              <a:tblGrid>
                <a:gridCol w="1657350"/>
                <a:gridCol w="1652588"/>
              </a:tblGrid>
              <a:tr h="3508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A </a:t>
                      </a:r>
                      <a:r>
                        <a:rPr kumimoji="0" lang="en-US" sz="1100" b="0" i="0" u="none" strike="noStrike" cap="none" normalizeH="0" baseline="0" dirty="0">
                          <a:ln>
                            <a:noFill/>
                          </a:ln>
                          <a:solidFill>
                            <a:schemeClr val="bg2"/>
                          </a:solidFill>
                          <a:effectLst/>
                          <a:latin typeface="Arial" charset="0"/>
                        </a:rPr>
                        <a:t>(</a:t>
                      </a:r>
                      <a:r>
                        <a:rPr kumimoji="0" lang="en-US" sz="1100" b="0" i="0" u="none" strike="noStrike" cap="none" normalizeH="0" baseline="0" dirty="0" err="1">
                          <a:ln>
                            <a:noFill/>
                          </a:ln>
                          <a:solidFill>
                            <a:schemeClr val="bg2"/>
                          </a:solidFill>
                          <a:effectLst/>
                          <a:latin typeface="Arial" charset="0"/>
                        </a:rPr>
                        <a:t>nep</a:t>
                      </a:r>
                      <a:r>
                        <a:rPr kumimoji="0" lang="cs-CZ" sz="1100" b="0" i="0" u="none" strike="noStrike" cap="none" normalizeH="0" baseline="0" dirty="0" err="1">
                          <a:ln>
                            <a:noFill/>
                          </a:ln>
                          <a:solidFill>
                            <a:schemeClr val="bg2"/>
                          </a:solidFill>
                          <a:effectLst/>
                          <a:latin typeface="Arial" charset="0"/>
                        </a:rPr>
                        <a:t>řeceněná</a:t>
                      </a:r>
                      <a:r>
                        <a:rPr kumimoji="0" lang="cs-CZ" sz="1100" b="0" i="0" u="none" strike="noStrike" cap="none" normalizeH="0" baseline="0" dirty="0">
                          <a:ln>
                            <a:noFill/>
                          </a:ln>
                          <a:solidFill>
                            <a:schemeClr val="bg2"/>
                          </a:solidFill>
                          <a:effectLst/>
                          <a:latin typeface="Arial" charset="0"/>
                        </a:rPr>
                        <a:t>)</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60007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200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ZK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80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Ost. VK    100   </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Půjčka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20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6633" name="Group 89"/>
          <p:cNvGraphicFramePr>
            <a:graphicFrameLocks noGrp="1"/>
          </p:cNvGraphicFramePr>
          <p:nvPr>
            <p:ph sz="quarter" idx="3"/>
          </p:nvPr>
        </p:nvGraphicFramePr>
        <p:xfrm>
          <a:off x="1052513" y="3994150"/>
          <a:ext cx="3276600" cy="1501775"/>
        </p:xfrm>
        <a:graphic>
          <a:graphicData uri="http://schemas.openxmlformats.org/drawingml/2006/table">
            <a:tbl>
              <a:tblPr/>
              <a:tblGrid>
                <a:gridCol w="1643062"/>
                <a:gridCol w="1633538"/>
              </a:tblGrid>
              <a:tr h="2873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B</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5287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Majetek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200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dirty="0">
                          <a:ln>
                            <a:noFill/>
                          </a:ln>
                          <a:solidFill>
                            <a:schemeClr val="bg2"/>
                          </a:solidFill>
                          <a:effectLst/>
                          <a:latin typeface="Arial" charset="0"/>
                          <a:ea typeface="+mn-ea"/>
                          <a:cs typeface="+mn-cs"/>
                        </a:rPr>
                        <a:t>ZK         </a:t>
                      </a:r>
                      <a:r>
                        <a:rPr kumimoji="0" lang="en-US" sz="1100" b="0" i="0" u="none" strike="noStrike" kern="1200" cap="none" normalizeH="0" baseline="0" dirty="0">
                          <a:ln>
                            <a:noFill/>
                          </a:ln>
                          <a:solidFill>
                            <a:schemeClr val="bg2"/>
                          </a:solidFill>
                          <a:effectLst/>
                          <a:latin typeface="Arial" charset="0"/>
                          <a:ea typeface="+mn-ea"/>
                          <a:cs typeface="+mn-cs"/>
                        </a:rPr>
                        <a:t>  </a:t>
                      </a:r>
                      <a:r>
                        <a:rPr kumimoji="0" lang="cs-CZ" sz="1100" b="0" i="0" u="none" strike="noStrike" kern="1200" cap="none" normalizeH="0" baseline="0" dirty="0">
                          <a:ln>
                            <a:noFill/>
                          </a:ln>
                          <a:solidFill>
                            <a:schemeClr val="bg2"/>
                          </a:solidFill>
                          <a:effectLst/>
                          <a:latin typeface="Arial" charset="0"/>
                          <a:ea typeface="+mn-ea"/>
                          <a:cs typeface="+mn-cs"/>
                        </a:rPr>
                        <a:t>   </a:t>
                      </a:r>
                      <a:r>
                        <a:rPr kumimoji="0" lang="cs-CZ" sz="1100" b="0" i="0" u="none" strike="noStrike" kern="1200" cap="none" normalizeH="0" baseline="0" dirty="0" smtClean="0">
                          <a:ln>
                            <a:noFill/>
                          </a:ln>
                          <a:solidFill>
                            <a:schemeClr val="bg2"/>
                          </a:solidFill>
                          <a:effectLst/>
                          <a:latin typeface="Arial" charset="0"/>
                          <a:ea typeface="+mn-ea"/>
                          <a:cs typeface="+mn-cs"/>
                        </a:rPr>
                        <a:t> 30</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dirty="0" smtClean="0">
                          <a:ln>
                            <a:noFill/>
                          </a:ln>
                          <a:solidFill>
                            <a:schemeClr val="bg2"/>
                          </a:solidFill>
                          <a:effectLst/>
                          <a:latin typeface="Arial" charset="0"/>
                          <a:ea typeface="+mn-ea"/>
                          <a:cs typeface="+mn-cs"/>
                        </a:rPr>
                        <a:t>VK             126</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dirty="0" err="1">
                          <a:ln>
                            <a:noFill/>
                          </a:ln>
                          <a:solidFill>
                            <a:schemeClr val="bg2"/>
                          </a:solidFill>
                          <a:effectLst/>
                          <a:latin typeface="Arial" charset="0"/>
                          <a:ea typeface="+mn-ea"/>
                          <a:cs typeface="+mn-cs"/>
                        </a:rPr>
                        <a:t>Odl</a:t>
                      </a:r>
                      <a:r>
                        <a:rPr kumimoji="0" lang="cs-CZ" sz="1100" b="0" i="0" u="none" strike="noStrike" kern="1200" cap="none" normalizeH="0" baseline="0" dirty="0">
                          <a:ln>
                            <a:noFill/>
                          </a:ln>
                          <a:solidFill>
                            <a:schemeClr val="bg2"/>
                          </a:solidFill>
                          <a:effectLst/>
                          <a:latin typeface="Arial" charset="0"/>
                          <a:ea typeface="+mn-ea"/>
                          <a:cs typeface="+mn-cs"/>
                        </a:rPr>
                        <a:t>. Daň    </a:t>
                      </a:r>
                      <a:r>
                        <a:rPr kumimoji="0" lang="cs-CZ" sz="1100" b="0" i="0" u="none" strike="noStrike" kern="1200" cap="none" normalizeH="0" baseline="0" dirty="0" smtClean="0">
                          <a:ln>
                            <a:noFill/>
                          </a:ln>
                          <a:solidFill>
                            <a:schemeClr val="bg2"/>
                          </a:solidFill>
                          <a:effectLst/>
                          <a:latin typeface="Arial" charset="0"/>
                          <a:ea typeface="+mn-ea"/>
                          <a:cs typeface="+mn-cs"/>
                        </a:rPr>
                        <a:t> 24</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dirty="0">
                          <a:ln>
                            <a:noFill/>
                          </a:ln>
                          <a:solidFill>
                            <a:schemeClr val="bg2"/>
                          </a:solidFill>
                          <a:effectLst/>
                          <a:latin typeface="Arial" charset="0"/>
                          <a:ea typeface="+mn-ea"/>
                          <a:cs typeface="+mn-cs"/>
                        </a:rPr>
                        <a:t>Půjčka  </a:t>
                      </a:r>
                      <a:r>
                        <a:rPr kumimoji="0" lang="en-US" sz="1100" b="0" i="0" u="none" strike="noStrike" kern="1200" cap="none" normalizeH="0" baseline="0" dirty="0">
                          <a:ln>
                            <a:noFill/>
                          </a:ln>
                          <a:solidFill>
                            <a:schemeClr val="bg2"/>
                          </a:solidFill>
                          <a:effectLst/>
                          <a:latin typeface="Arial" charset="0"/>
                          <a:ea typeface="+mn-ea"/>
                          <a:cs typeface="+mn-cs"/>
                        </a:rPr>
                        <a:t>  </a:t>
                      </a:r>
                      <a:r>
                        <a:rPr kumimoji="0" lang="cs-CZ" sz="1100" b="0" i="0" u="none" strike="noStrike" kern="1200" cap="none" normalizeH="0" baseline="0" dirty="0">
                          <a:ln>
                            <a:noFill/>
                          </a:ln>
                          <a:solidFill>
                            <a:schemeClr val="bg2"/>
                          </a:solidFill>
                          <a:effectLst/>
                          <a:latin typeface="Arial" charset="0"/>
                          <a:ea typeface="+mn-ea"/>
                          <a:cs typeface="+mn-cs"/>
                        </a:rPr>
                        <a:t> </a:t>
                      </a:r>
                      <a:r>
                        <a:rPr kumimoji="0" lang="en-US" sz="1100" b="0" i="0" u="none" strike="noStrike" kern="1200" cap="none" normalizeH="0" baseline="0" dirty="0">
                          <a:ln>
                            <a:noFill/>
                          </a:ln>
                          <a:solidFill>
                            <a:schemeClr val="bg2"/>
                          </a:solidFill>
                          <a:effectLst/>
                          <a:latin typeface="Arial" charset="0"/>
                          <a:ea typeface="+mn-ea"/>
                          <a:cs typeface="+mn-cs"/>
                        </a:rPr>
                        <a:t> </a:t>
                      </a:r>
                      <a:r>
                        <a:rPr kumimoji="0" lang="cs-CZ" sz="1100" b="0" i="0" u="none" strike="noStrike" kern="1200" cap="none" normalizeH="0" baseline="0" dirty="0">
                          <a:ln>
                            <a:noFill/>
                          </a:ln>
                          <a:solidFill>
                            <a:schemeClr val="bg2"/>
                          </a:solidFill>
                          <a:effectLst/>
                          <a:latin typeface="Arial" charset="0"/>
                          <a:ea typeface="+mn-ea"/>
                          <a:cs typeface="+mn-cs"/>
                        </a:rPr>
                        <a:t> </a:t>
                      </a:r>
                      <a:r>
                        <a:rPr kumimoji="0" lang="cs-CZ" sz="1100" b="0" i="0" u="none" strike="noStrike" kern="1200" cap="none" normalizeH="0" baseline="0" dirty="0" smtClean="0">
                          <a:ln>
                            <a:noFill/>
                          </a:ln>
                          <a:solidFill>
                            <a:schemeClr val="bg2"/>
                          </a:solidFill>
                          <a:effectLst/>
                          <a:latin typeface="Arial" charset="0"/>
                          <a:ea typeface="+mn-ea"/>
                          <a:cs typeface="+mn-cs"/>
                        </a:rPr>
                        <a:t> 20</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6634" name="Group 90"/>
          <p:cNvGraphicFramePr>
            <a:graphicFrameLocks noGrp="1"/>
          </p:cNvGraphicFramePr>
          <p:nvPr>
            <p:ph sz="quarter" idx="4"/>
          </p:nvPr>
        </p:nvGraphicFramePr>
        <p:xfrm>
          <a:off x="5459413" y="3924300"/>
          <a:ext cx="3341687" cy="1352550"/>
        </p:xfrm>
        <a:graphic>
          <a:graphicData uri="http://schemas.openxmlformats.org/drawingml/2006/table">
            <a:tbl>
              <a:tblPr/>
              <a:tblGrid>
                <a:gridCol w="1673225"/>
                <a:gridCol w="1668462"/>
              </a:tblGrid>
              <a:tr h="3508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C</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200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a:ln>
                            <a:noFill/>
                          </a:ln>
                          <a:solidFill>
                            <a:schemeClr val="bg2"/>
                          </a:solidFill>
                          <a:effectLst/>
                          <a:latin typeface="Arial" charset="0"/>
                          <a:ea typeface="+mn-ea"/>
                          <a:cs typeface="+mn-cs"/>
                        </a:rPr>
                        <a:t>ZK         </a:t>
                      </a:r>
                      <a:r>
                        <a:rPr kumimoji="0" lang="en-US" sz="1100" b="0" i="0" u="none" strike="noStrike" kern="1200" cap="none" normalizeH="0" baseline="0">
                          <a:ln>
                            <a:noFill/>
                          </a:ln>
                          <a:solidFill>
                            <a:schemeClr val="bg2"/>
                          </a:solidFill>
                          <a:effectLst/>
                          <a:latin typeface="Arial" charset="0"/>
                          <a:ea typeface="+mn-ea"/>
                          <a:cs typeface="+mn-cs"/>
                        </a:rPr>
                        <a:t>  </a:t>
                      </a:r>
                      <a:r>
                        <a:rPr kumimoji="0" lang="cs-CZ" sz="1100" b="0" i="0" u="none" strike="noStrike" kern="1200" cap="none" normalizeH="0" baseline="0">
                          <a:ln>
                            <a:noFill/>
                          </a:ln>
                          <a:solidFill>
                            <a:schemeClr val="bg2"/>
                          </a:solidFill>
                          <a:effectLst/>
                          <a:latin typeface="Arial" charset="0"/>
                          <a:ea typeface="+mn-ea"/>
                          <a:cs typeface="+mn-cs"/>
                        </a:rPr>
                        <a:t>   50</a:t>
                      </a:r>
                      <a:endParaRPr kumimoji="0" lang="en-US" sz="1100" b="0" i="0" u="none" strike="noStrike" kern="1200" cap="none" normalizeH="0" baseline="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kern="1200" cap="none" normalizeH="0" baseline="0" dirty="0" smtClean="0">
                          <a:ln>
                            <a:noFill/>
                          </a:ln>
                          <a:solidFill>
                            <a:schemeClr val="bg2"/>
                          </a:solidFill>
                          <a:effectLst/>
                          <a:latin typeface="Arial" charset="0"/>
                          <a:ea typeface="+mn-ea"/>
                          <a:cs typeface="+mn-cs"/>
                        </a:rPr>
                        <a:t>VK            126</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kern="1200" cap="none" normalizeH="0" baseline="0" dirty="0" err="1">
                          <a:ln>
                            <a:noFill/>
                          </a:ln>
                          <a:solidFill>
                            <a:schemeClr val="bg2"/>
                          </a:solidFill>
                          <a:effectLst/>
                          <a:latin typeface="Arial" charset="0"/>
                          <a:ea typeface="+mn-ea"/>
                          <a:cs typeface="+mn-cs"/>
                        </a:rPr>
                        <a:t>Odl</a:t>
                      </a:r>
                      <a:r>
                        <a:rPr kumimoji="0" lang="cs-CZ" sz="1100" b="0" i="0" u="none" strike="noStrike" kern="1200" cap="none" normalizeH="0" baseline="0" dirty="0">
                          <a:ln>
                            <a:noFill/>
                          </a:ln>
                          <a:solidFill>
                            <a:schemeClr val="bg2"/>
                          </a:solidFill>
                          <a:effectLst/>
                          <a:latin typeface="Arial" charset="0"/>
                          <a:ea typeface="+mn-ea"/>
                          <a:cs typeface="+mn-cs"/>
                        </a:rPr>
                        <a:t>. Daň   </a:t>
                      </a:r>
                      <a:r>
                        <a:rPr kumimoji="0" lang="cs-CZ" sz="1100" b="0" i="0" u="none" strike="noStrike" kern="1200" cap="none" normalizeH="0" baseline="0" dirty="0" smtClean="0">
                          <a:ln>
                            <a:noFill/>
                          </a:ln>
                          <a:solidFill>
                            <a:schemeClr val="bg2"/>
                          </a:solidFill>
                          <a:effectLst/>
                          <a:latin typeface="Arial" charset="0"/>
                          <a:ea typeface="+mn-ea"/>
                          <a:cs typeface="+mn-cs"/>
                        </a:rPr>
                        <a:t> </a:t>
                      </a:r>
                      <a:r>
                        <a:rPr kumimoji="0" lang="cs-CZ" sz="1100" b="0" i="0" u="none" strike="noStrike" kern="1200" cap="none" normalizeH="0" baseline="0" dirty="0">
                          <a:ln>
                            <a:noFill/>
                          </a:ln>
                          <a:solidFill>
                            <a:schemeClr val="bg2"/>
                          </a:solidFill>
                          <a:effectLst/>
                          <a:latin typeface="Arial" charset="0"/>
                          <a:ea typeface="+mn-ea"/>
                          <a:cs typeface="+mn-cs"/>
                        </a:rPr>
                        <a:t>24</a:t>
                      </a:r>
                      <a:endParaRPr kumimoji="0" lang="en-US" sz="1100" b="0" i="0" u="none" strike="noStrike" kern="1200" cap="none" normalizeH="0" baseline="0" dirty="0">
                        <a:ln>
                          <a:noFill/>
                        </a:ln>
                        <a:solidFill>
                          <a:schemeClr val="bg2"/>
                        </a:solidFill>
                        <a:effectLst/>
                        <a:latin typeface="Arial" charset="0"/>
                        <a:ea typeface="+mn-ea"/>
                        <a:cs typeface="+mn-cs"/>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pSp>
        <p:nvGrpSpPr>
          <p:cNvPr id="84016" name="Group 81"/>
          <p:cNvGrpSpPr>
            <a:grpSpLocks/>
          </p:cNvGrpSpPr>
          <p:nvPr/>
        </p:nvGrpSpPr>
        <p:grpSpPr bwMode="auto">
          <a:xfrm>
            <a:off x="4495800" y="2654300"/>
            <a:ext cx="815975" cy="1387475"/>
            <a:chOff x="2467" y="1737"/>
            <a:chExt cx="439" cy="793"/>
          </a:xfrm>
        </p:grpSpPr>
        <p:sp>
          <p:nvSpPr>
            <p:cNvPr id="84025" name="AutoShape 82"/>
            <p:cNvSpPr>
              <a:spLocks noChangeArrowheads="1"/>
            </p:cNvSpPr>
            <p:nvPr/>
          </p:nvSpPr>
          <p:spPr bwMode="auto">
            <a:xfrm>
              <a:off x="2467" y="1737"/>
              <a:ext cx="439" cy="56"/>
            </a:xfrm>
            <a:prstGeom prst="rightArrow">
              <a:avLst>
                <a:gd name="adj1" fmla="val 50000"/>
                <a:gd name="adj2" fmla="val 195982"/>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4026" name="Text Box 83"/>
            <p:cNvSpPr txBox="1">
              <a:spLocks noChangeArrowheads="1"/>
            </p:cNvSpPr>
            <p:nvPr/>
          </p:nvSpPr>
          <p:spPr bwMode="auto">
            <a:xfrm rot="5400000">
              <a:off x="2298" y="2058"/>
              <a:ext cx="756" cy="18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600">
                  <a:solidFill>
                    <a:schemeClr val="accent1"/>
                  </a:solidFill>
                </a:rPr>
                <a:t>přecenění</a:t>
              </a:r>
              <a:endParaRPr lang="en-US" sz="1600">
                <a:solidFill>
                  <a:schemeClr val="accent1"/>
                </a:solidFill>
              </a:endParaRPr>
            </a:p>
          </p:txBody>
        </p:sp>
      </p:grpSp>
      <p:sp>
        <p:nvSpPr>
          <p:cNvPr id="84017" name="AutoShape 84"/>
          <p:cNvSpPr>
            <a:spLocks noChangeArrowheads="1"/>
          </p:cNvSpPr>
          <p:nvPr/>
        </p:nvSpPr>
        <p:spPr bwMode="auto">
          <a:xfrm>
            <a:off x="9036050" y="2603500"/>
            <a:ext cx="527050" cy="1022350"/>
          </a:xfrm>
          <a:prstGeom prst="rightArrow">
            <a:avLst>
              <a:gd name="adj1" fmla="val 50000"/>
              <a:gd name="adj2" fmla="val 25000"/>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4018" name="AutoShape 85"/>
          <p:cNvSpPr>
            <a:spLocks noChangeArrowheads="1"/>
          </p:cNvSpPr>
          <p:nvPr/>
        </p:nvSpPr>
        <p:spPr bwMode="auto">
          <a:xfrm>
            <a:off x="273050" y="4438650"/>
            <a:ext cx="527050" cy="1022350"/>
          </a:xfrm>
          <a:prstGeom prst="rightArrow">
            <a:avLst>
              <a:gd name="adj1" fmla="val 50000"/>
              <a:gd name="adj2" fmla="val 25000"/>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4019" name="Text Box 87"/>
          <p:cNvSpPr txBox="1">
            <a:spLocks noChangeArrowheads="1"/>
          </p:cNvSpPr>
          <p:nvPr/>
        </p:nvSpPr>
        <p:spPr bwMode="auto">
          <a:xfrm>
            <a:off x="384175" y="5516563"/>
            <a:ext cx="10069513" cy="1047750"/>
          </a:xfrm>
          <a:prstGeom prst="rect">
            <a:avLst/>
          </a:prstGeom>
          <a:noFill/>
          <a:ln w="12700">
            <a:noFill/>
            <a:miter lim="800000"/>
            <a:headEnd type="none" w="sm" len="sm"/>
            <a:tailEnd type="none" w="sm" len="sm"/>
          </a:ln>
        </p:spPr>
        <p:txBody>
          <a:bodyPr lIns="104306" tIns="52153" rIns="104306" bIns="52153">
            <a:spAutoFit/>
          </a:bodyPr>
          <a:lstStyle/>
          <a:p>
            <a:pPr marL="203200" indent="-203200" defTabSz="1042988" eaLnBrk="0" hangingPunct="0">
              <a:spcBef>
                <a:spcPct val="20000"/>
              </a:spcBef>
              <a:buFont typeface="Times New Roman" pitchFamily="18" charset="0"/>
              <a:buChar char="–"/>
            </a:pPr>
            <a:r>
              <a:rPr lang="cs-CZ" sz="1800"/>
              <a:t>Znalec přecení majetek společnosti A o 200 nahoru, daňová hodnota zůstane nezměněna. </a:t>
            </a:r>
          </a:p>
          <a:p>
            <a:pPr marL="203200" indent="-203200" defTabSz="1042988" eaLnBrk="0" hangingPunct="0">
              <a:spcBef>
                <a:spcPct val="20000"/>
              </a:spcBef>
              <a:buFont typeface="Times New Roman" pitchFamily="18" charset="0"/>
              <a:buChar char="–"/>
            </a:pPr>
            <a:r>
              <a:rPr lang="cs-CZ" sz="1800"/>
              <a:t>Společnosti  B a C zaúčtují odložený daňový závazek ve výši 2 X 24 (200</a:t>
            </a:r>
            <a:r>
              <a:rPr lang="en-US" sz="1800"/>
              <a:t> </a:t>
            </a:r>
            <a:r>
              <a:rPr lang="cs-CZ" sz="1800"/>
              <a:t>x</a:t>
            </a:r>
            <a:r>
              <a:rPr lang="en-US" sz="1800"/>
              <a:t> </a:t>
            </a:r>
            <a:r>
              <a:rPr lang="cs-CZ" sz="1800"/>
              <a:t>24</a:t>
            </a:r>
            <a:r>
              <a:rPr lang="en-US" sz="1800"/>
              <a:t>%</a:t>
            </a:r>
            <a:r>
              <a:rPr lang="cs-CZ" sz="1800"/>
              <a:t>)</a:t>
            </a:r>
          </a:p>
          <a:p>
            <a:pPr marL="203200" indent="-203200" defTabSz="1042988" eaLnBrk="0" hangingPunct="0">
              <a:spcBef>
                <a:spcPct val="20000"/>
              </a:spcBef>
              <a:buFont typeface="Times New Roman" pitchFamily="18" charset="0"/>
              <a:buChar char="–"/>
            </a:pPr>
            <a:r>
              <a:rPr lang="cs-CZ" sz="1800"/>
              <a:t>Lze „vyrobit“ nový úvěr nástupnickými společnostmi? (NSS)</a:t>
            </a:r>
            <a:r>
              <a:rPr lang="cs-CZ" sz="1800">
                <a:solidFill>
                  <a:srgbClr val="000000"/>
                </a:solidFill>
                <a:latin typeface="Times New Roman" pitchFamily="18" charset="0"/>
              </a:rPr>
              <a:t> </a:t>
            </a:r>
            <a:endParaRPr lang="en-US" sz="1800">
              <a:solidFill>
                <a:srgbClr val="000000"/>
              </a:solidFill>
              <a:latin typeface="Times New Roman" pitchFamily="18" charset="0"/>
            </a:endParaRPr>
          </a:p>
        </p:txBody>
      </p:sp>
      <p:sp>
        <p:nvSpPr>
          <p:cNvPr id="84020" name="Text Box 88"/>
          <p:cNvSpPr txBox="1">
            <a:spLocks noChangeArrowheads="1"/>
          </p:cNvSpPr>
          <p:nvPr/>
        </p:nvSpPr>
        <p:spPr bwMode="auto">
          <a:xfrm>
            <a:off x="609600" y="1630363"/>
            <a:ext cx="9790113" cy="806450"/>
          </a:xfrm>
          <a:prstGeom prst="rect">
            <a:avLst/>
          </a:prstGeom>
          <a:noFill/>
          <a:ln w="12700">
            <a:noFill/>
            <a:miter lim="800000"/>
            <a:headEnd type="none" w="sm" len="sm"/>
            <a:tailEnd type="none" w="sm" len="sm"/>
          </a:ln>
        </p:spPr>
        <p:txBody>
          <a:bodyPr lIns="104306" tIns="52153" rIns="104306" bIns="52153">
            <a:spAutoFit/>
          </a:bodyPr>
          <a:lstStyle/>
          <a:p>
            <a:pPr defTabSz="1042988">
              <a:lnSpc>
                <a:spcPct val="80000"/>
              </a:lnSpc>
              <a:spcBef>
                <a:spcPct val="20000"/>
              </a:spcBef>
              <a:buClr>
                <a:srgbClr val="FFD200"/>
              </a:buClr>
              <a:buSzPct val="75000"/>
              <a:buFont typeface="Arial" charset="0"/>
              <a:buChar char="►"/>
            </a:pPr>
            <a:r>
              <a:rPr lang="en-US" sz="2000"/>
              <a:t> </a:t>
            </a:r>
            <a:r>
              <a:rPr lang="cs-CZ" sz="2000"/>
              <a:t>Společnost A se </a:t>
            </a:r>
            <a:r>
              <a:rPr lang="cs-CZ" sz="2000">
                <a:solidFill>
                  <a:schemeClr val="tx1"/>
                </a:solidFill>
              </a:rPr>
              <a:t>rozštěpí</a:t>
            </a:r>
            <a:r>
              <a:rPr lang="cs-CZ" sz="2000"/>
              <a:t> na společnost B a společnost C</a:t>
            </a:r>
            <a:endParaRPr lang="cs-CZ" sz="2000">
              <a:solidFill>
                <a:srgbClr val="000000"/>
              </a:solidFill>
            </a:endParaRPr>
          </a:p>
          <a:p>
            <a:pPr defTabSz="1042988" eaLnBrk="0" hangingPunct="0">
              <a:spcBef>
                <a:spcPct val="50000"/>
              </a:spcBef>
            </a:pPr>
            <a:endParaRPr lang="en-US" sz="2000">
              <a:solidFill>
                <a:srgbClr val="000000"/>
              </a:solidFill>
            </a:endParaRPr>
          </a:p>
        </p:txBody>
      </p:sp>
      <p:sp>
        <p:nvSpPr>
          <p:cNvPr id="84021" name="TextBox 15"/>
          <p:cNvSpPr txBox="1">
            <a:spLocks noChangeArrowheads="1"/>
          </p:cNvSpPr>
          <p:nvPr/>
        </p:nvSpPr>
        <p:spPr bwMode="auto">
          <a:xfrm>
            <a:off x="7924800" y="1465263"/>
            <a:ext cx="3005138" cy="523875"/>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400" b="1">
                <a:solidFill>
                  <a:srgbClr val="00B0F0"/>
                </a:solidFill>
              </a:rPr>
              <a:t>O přecenění se neúčtuje v konečné rozvaze zanikající</a:t>
            </a:r>
          </a:p>
        </p:txBody>
      </p:sp>
      <p:cxnSp>
        <p:nvCxnSpPr>
          <p:cNvPr id="84022" name="Straight Connector 17"/>
          <p:cNvCxnSpPr>
            <a:cxnSpLocks noChangeShapeType="1"/>
          </p:cNvCxnSpPr>
          <p:nvPr/>
        </p:nvCxnSpPr>
        <p:spPr bwMode="auto">
          <a:xfrm>
            <a:off x="5283200" y="1958975"/>
            <a:ext cx="3716338" cy="1901825"/>
          </a:xfrm>
          <a:prstGeom prst="line">
            <a:avLst/>
          </a:prstGeom>
          <a:noFill/>
          <a:ln w="9525" algn="ctr">
            <a:solidFill>
              <a:schemeClr val="tx1"/>
            </a:solidFill>
            <a:prstDash val="dash"/>
            <a:round/>
            <a:headEnd/>
            <a:tailEnd/>
          </a:ln>
        </p:spPr>
      </p:cxnSp>
      <p:cxnSp>
        <p:nvCxnSpPr>
          <p:cNvPr id="84023" name="Straight Connector 18"/>
          <p:cNvCxnSpPr>
            <a:cxnSpLocks noChangeShapeType="1"/>
          </p:cNvCxnSpPr>
          <p:nvPr/>
        </p:nvCxnSpPr>
        <p:spPr bwMode="auto">
          <a:xfrm flipV="1">
            <a:off x="5545138" y="1958975"/>
            <a:ext cx="3540125" cy="1858963"/>
          </a:xfrm>
          <a:prstGeom prst="line">
            <a:avLst/>
          </a:prstGeom>
          <a:noFill/>
          <a:ln w="9525" algn="ctr">
            <a:solidFill>
              <a:schemeClr val="tx1"/>
            </a:solidFill>
            <a:prstDash val="dash"/>
            <a:round/>
            <a:headEnd/>
            <a:tailEnd/>
          </a:ln>
        </p:spPr>
      </p:cxnSp>
      <p:sp>
        <p:nvSpPr>
          <p:cNvPr id="84024" name="TextBox 19"/>
          <p:cNvSpPr txBox="1">
            <a:spLocks noChangeArrowheads="1"/>
          </p:cNvSpPr>
          <p:nvPr/>
        </p:nvSpPr>
        <p:spPr bwMode="auto">
          <a:xfrm>
            <a:off x="3822700" y="4864100"/>
            <a:ext cx="3302000" cy="523875"/>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400" b="1">
                <a:solidFill>
                  <a:srgbClr val="00B0F0"/>
                </a:solidFill>
              </a:rPr>
              <a:t>Přecenění je nově promítnuto v zahajovací rozvaze dle § 54b/4 VoÚc</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6"/>
          <p:cNvSpPr>
            <a:spLocks noGrp="1"/>
          </p:cNvSpPr>
          <p:nvPr>
            <p:ph type="dt" sz="quarter" idx="10"/>
          </p:nvPr>
        </p:nvSpPr>
        <p:spPr>
          <a:noFill/>
        </p:spPr>
        <p:txBody>
          <a:bodyPr/>
          <a:lstStyle/>
          <a:p>
            <a:pPr defTabSz="995363"/>
            <a:fld id="{3EEF08A5-1959-4C4F-929A-893404872269}" type="datetime1">
              <a:rPr lang="de-DE"/>
              <a:pPr defTabSz="995363"/>
              <a:t>18.04.2012</a:t>
            </a:fld>
            <a:endParaRPr lang="de-DE"/>
          </a:p>
        </p:txBody>
      </p:sp>
      <p:sp>
        <p:nvSpPr>
          <p:cNvPr id="84994" name="Footer Placeholder 7"/>
          <p:cNvSpPr>
            <a:spLocks noGrp="1"/>
          </p:cNvSpPr>
          <p:nvPr>
            <p:ph type="ftr" sz="quarter" idx="11"/>
          </p:nvPr>
        </p:nvSpPr>
        <p:spPr>
          <a:noFill/>
        </p:spPr>
        <p:txBody>
          <a:bodyPr/>
          <a:lstStyle/>
          <a:p>
            <a:pPr defTabSz="995363"/>
            <a:r>
              <a:rPr lang="de-DE"/>
              <a:t>Ernst &amp; Young</a:t>
            </a:r>
          </a:p>
        </p:txBody>
      </p:sp>
      <p:sp>
        <p:nvSpPr>
          <p:cNvPr id="84995" name="Rectangle 2"/>
          <p:cNvSpPr>
            <a:spLocks noGrp="1" noChangeArrowheads="1"/>
          </p:cNvSpPr>
          <p:nvPr>
            <p:ph type="title" sz="quarter"/>
          </p:nvPr>
        </p:nvSpPr>
        <p:spPr/>
        <p:txBody>
          <a:bodyPr/>
          <a:lstStyle/>
          <a:p>
            <a:pPr eaLnBrk="1" hangingPunct="1"/>
            <a:r>
              <a:rPr lang="cs-CZ" smtClean="0"/>
              <a:t>Účtování při odštěpení</a:t>
            </a:r>
            <a:endParaRPr lang="en-US" smtClean="0"/>
          </a:p>
        </p:txBody>
      </p:sp>
      <p:graphicFrame>
        <p:nvGraphicFramePr>
          <p:cNvPr id="237571" name="Group 3"/>
          <p:cNvGraphicFramePr>
            <a:graphicFrameLocks noGrp="1"/>
          </p:cNvGraphicFramePr>
          <p:nvPr>
            <p:ph sz="quarter" idx="1"/>
          </p:nvPr>
        </p:nvGraphicFramePr>
        <p:xfrm>
          <a:off x="5524500" y="1979613"/>
          <a:ext cx="3262313" cy="1954212"/>
        </p:xfrm>
        <a:graphic>
          <a:graphicData uri="http://schemas.openxmlformats.org/drawingml/2006/table">
            <a:tbl>
              <a:tblPr/>
              <a:tblGrid>
                <a:gridCol w="1636713"/>
                <a:gridCol w="1625600"/>
              </a:tblGrid>
              <a:tr h="303213">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A (přeceněná)</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522288">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Majetek1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200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ZK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80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Majetek2    300    </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Ost. VK    252</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Odl. Daň    48</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Půjčka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120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7592" name="Group 24"/>
          <p:cNvGraphicFramePr>
            <a:graphicFrameLocks noGrp="1"/>
          </p:cNvGraphicFramePr>
          <p:nvPr>
            <p:ph sz="quarter" idx="2"/>
          </p:nvPr>
        </p:nvGraphicFramePr>
        <p:xfrm>
          <a:off x="993775" y="1970088"/>
          <a:ext cx="3309938" cy="1684337"/>
        </p:xfrm>
        <a:graphic>
          <a:graphicData uri="http://schemas.openxmlformats.org/drawingml/2006/table">
            <a:tbl>
              <a:tblPr/>
              <a:tblGrid>
                <a:gridCol w="1657350"/>
                <a:gridCol w="1652588"/>
              </a:tblGrid>
              <a:tr h="309563">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A </a:t>
                      </a:r>
                      <a:r>
                        <a:rPr kumimoji="0" lang="en-US" sz="1100" b="0" i="0" u="none" strike="noStrike" cap="none" normalizeH="0" baseline="0" dirty="0">
                          <a:ln>
                            <a:noFill/>
                          </a:ln>
                          <a:solidFill>
                            <a:schemeClr val="bg2"/>
                          </a:solidFill>
                          <a:effectLst/>
                          <a:latin typeface="Arial" charset="0"/>
                        </a:rPr>
                        <a:t>(</a:t>
                      </a:r>
                      <a:r>
                        <a:rPr kumimoji="0" lang="en-US" sz="1100" b="0" i="0" u="none" strike="noStrike" cap="none" normalizeH="0" baseline="0" dirty="0" err="1">
                          <a:ln>
                            <a:noFill/>
                          </a:ln>
                          <a:solidFill>
                            <a:schemeClr val="bg2"/>
                          </a:solidFill>
                          <a:effectLst/>
                          <a:latin typeface="Arial" charset="0"/>
                        </a:rPr>
                        <a:t>nep</a:t>
                      </a:r>
                      <a:r>
                        <a:rPr kumimoji="0" lang="cs-CZ" sz="1100" b="0" i="0" u="none" strike="noStrike" cap="none" normalizeH="0" baseline="0" dirty="0" err="1">
                          <a:ln>
                            <a:noFill/>
                          </a:ln>
                          <a:solidFill>
                            <a:schemeClr val="bg2"/>
                          </a:solidFill>
                          <a:effectLst/>
                          <a:latin typeface="Arial" charset="0"/>
                        </a:rPr>
                        <a:t>řeceněná</a:t>
                      </a:r>
                      <a:r>
                        <a:rPr kumimoji="0" lang="cs-CZ" sz="1100" b="0" i="0" u="none" strike="noStrike" cap="none" normalizeH="0" baseline="0" dirty="0">
                          <a:ln>
                            <a:noFill/>
                          </a:ln>
                          <a:solidFill>
                            <a:schemeClr val="bg2"/>
                          </a:solidFill>
                          <a:effectLst/>
                          <a:latin typeface="Arial" charset="0"/>
                        </a:rPr>
                        <a:t>)</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53340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Majetek1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200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ZK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80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Majetek2    100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err="1">
                          <a:ln>
                            <a:noFill/>
                          </a:ln>
                          <a:solidFill>
                            <a:schemeClr val="bg2"/>
                          </a:solidFill>
                          <a:effectLst/>
                          <a:latin typeface="Arial" charset="0"/>
                        </a:rPr>
                        <a:t>Ost</a:t>
                      </a:r>
                      <a:r>
                        <a:rPr kumimoji="0" lang="cs-CZ" sz="1100" b="0" i="0" u="none" strike="noStrike" cap="none" normalizeH="0" baseline="0" dirty="0">
                          <a:ln>
                            <a:noFill/>
                          </a:ln>
                          <a:solidFill>
                            <a:schemeClr val="bg2"/>
                          </a:solidFill>
                          <a:effectLst/>
                          <a:latin typeface="Arial" charset="0"/>
                        </a:rPr>
                        <a:t>. VK    100 </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09563">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120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7611" name="Group 43"/>
          <p:cNvGraphicFramePr>
            <a:graphicFrameLocks noGrp="1"/>
          </p:cNvGraphicFramePr>
          <p:nvPr>
            <p:ph sz="quarter" idx="3"/>
          </p:nvPr>
        </p:nvGraphicFramePr>
        <p:xfrm>
          <a:off x="1062038" y="3990975"/>
          <a:ext cx="3259137" cy="1298575"/>
        </p:xfrm>
        <a:graphic>
          <a:graphicData uri="http://schemas.openxmlformats.org/drawingml/2006/table">
            <a:tbl>
              <a:tblPr/>
              <a:tblGrid>
                <a:gridCol w="1633537"/>
                <a:gridCol w="1625600"/>
              </a:tblGrid>
              <a:tr h="349250">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A</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600075">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Majetek1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200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0" i="0" u="none" strike="noStrike" cap="none" normalizeH="0" baseline="0" dirty="0">
                          <a:ln>
                            <a:noFill/>
                          </a:ln>
                          <a:solidFill>
                            <a:schemeClr val="bg2"/>
                          </a:solidFill>
                          <a:effectLst/>
                          <a:latin typeface="Arial" charset="0"/>
                        </a:rPr>
                        <a:t>ZK</a:t>
                      </a:r>
                      <a:r>
                        <a:rPr kumimoji="0" lang="cs-CZ" sz="1100" b="0" i="0" u="none" strike="noStrike" cap="none" normalizeH="0" baseline="0" dirty="0">
                          <a:ln>
                            <a:noFill/>
                          </a:ln>
                          <a:solidFill>
                            <a:schemeClr val="bg2"/>
                          </a:solidFill>
                          <a:effectLst/>
                          <a:latin typeface="Arial" charset="0"/>
                        </a:rPr>
                        <a:t>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80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a:ln>
                            <a:noFill/>
                          </a:ln>
                          <a:solidFill>
                            <a:schemeClr val="bg2"/>
                          </a:solidFill>
                          <a:effectLst/>
                          <a:latin typeface="Arial" charset="0"/>
                        </a:rPr>
                        <a:t>Půjčka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 </a:t>
                      </a:r>
                      <a:r>
                        <a:rPr kumimoji="0" lang="en-US" sz="1100" b="0" i="0" u="none" strike="noStrike" cap="none" normalizeH="0" baseline="0">
                          <a:ln>
                            <a:noFill/>
                          </a:ln>
                          <a:solidFill>
                            <a:schemeClr val="bg2"/>
                          </a:solidFill>
                          <a:effectLst/>
                          <a:latin typeface="Arial" charset="0"/>
                        </a:rPr>
                        <a:t> </a:t>
                      </a:r>
                      <a:r>
                        <a:rPr kumimoji="0" lang="cs-CZ" sz="1100" b="0" i="0" u="none" strike="noStrike" cap="none" normalizeH="0" baseline="0">
                          <a:ln>
                            <a:noFill/>
                          </a:ln>
                          <a:solidFill>
                            <a:schemeClr val="bg2"/>
                          </a:solidFill>
                          <a:effectLst/>
                          <a:latin typeface="Arial" charset="0"/>
                        </a:rPr>
                        <a:t>120</a:t>
                      </a:r>
                      <a:endParaRPr kumimoji="0" lang="en-US" sz="1100" b="0" i="0" u="none" strike="noStrike" cap="none" normalizeH="0" baseline="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aphicFrame>
        <p:nvGraphicFramePr>
          <p:cNvPr id="237628" name="Group 60"/>
          <p:cNvGraphicFramePr>
            <a:graphicFrameLocks noGrp="1"/>
          </p:cNvGraphicFramePr>
          <p:nvPr>
            <p:ph sz="quarter" idx="4"/>
          </p:nvPr>
        </p:nvGraphicFramePr>
        <p:xfrm>
          <a:off x="5526088" y="3940175"/>
          <a:ext cx="3341687" cy="1257300"/>
        </p:xfrm>
        <a:graphic>
          <a:graphicData uri="http://schemas.openxmlformats.org/drawingml/2006/table">
            <a:tbl>
              <a:tblPr/>
              <a:tblGrid>
                <a:gridCol w="1673225"/>
                <a:gridCol w="1668462"/>
              </a:tblGrid>
              <a:tr h="350838">
                <a:tc gridSpan="2">
                  <a:txBody>
                    <a:bodyPr/>
                    <a:lstStyle/>
                    <a:p>
                      <a:pPr marL="0" marR="0" lvl="0" indent="0" algn="ctr"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Společnost B</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cs-CZ"/>
                    </a:p>
                  </a:txBody>
                  <a:tcPr/>
                </a:tc>
              </a:tr>
              <a:tr h="238124">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Majetek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300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a:ln>
                            <a:noFill/>
                          </a:ln>
                          <a:solidFill>
                            <a:schemeClr val="bg2"/>
                          </a:solidFill>
                          <a:effectLst/>
                          <a:latin typeface="Arial" charset="0"/>
                        </a:rPr>
                        <a:t>ZK         </a:t>
                      </a:r>
                      <a:r>
                        <a:rPr kumimoji="0" lang="en-US" sz="1100" b="0" i="0" u="none" strike="noStrike" cap="none" normalizeH="0" baseline="0" dirty="0">
                          <a:ln>
                            <a:noFill/>
                          </a:ln>
                          <a:solidFill>
                            <a:schemeClr val="bg2"/>
                          </a:solidFill>
                          <a:effectLst/>
                          <a:latin typeface="Arial" charset="0"/>
                        </a:rPr>
                        <a:t>  </a:t>
                      </a:r>
                      <a:r>
                        <a:rPr kumimoji="0" lang="cs-CZ" sz="1100" b="0" i="0" u="none" strike="noStrike" cap="none" normalizeH="0" baseline="0" dirty="0">
                          <a:ln>
                            <a:noFill/>
                          </a:ln>
                          <a:solidFill>
                            <a:schemeClr val="bg2"/>
                          </a:solidFill>
                          <a:effectLst/>
                          <a:latin typeface="Arial" charset="0"/>
                        </a:rPr>
                        <a:t>     2</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w="12700" cap="flat" cmpd="sng" algn="ctr">
                      <a:solidFill>
                        <a:srgbClr val="000000"/>
                      </a:solidFill>
                      <a:prstDash val="solid"/>
                      <a:round/>
                      <a:headEnd type="none" w="sm" len="sm"/>
                      <a:tailEnd type="none" w="sm" len="sm"/>
                    </a:lnT>
                    <a:lnB>
                      <a:noFill/>
                    </a:lnB>
                    <a:lnTlToBr>
                      <a:noFill/>
                    </a:lnTlToBr>
                    <a:lnBlToTr>
                      <a:noFill/>
                    </a:lnBlToTr>
                    <a:noFill/>
                  </a:tcPr>
                </a:tc>
              </a:tr>
              <a:tr h="285492">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smtClean="0">
                          <a:ln>
                            <a:noFill/>
                          </a:ln>
                          <a:solidFill>
                            <a:schemeClr val="bg2"/>
                          </a:solidFill>
                          <a:effectLst/>
                          <a:latin typeface="Arial" charset="0"/>
                        </a:rPr>
                        <a:t>OR            2</a:t>
                      </a:r>
                      <a:r>
                        <a:rPr kumimoji="0" lang="en-US" sz="1100" b="0" i="0" u="none" strike="noStrike" cap="none" normalizeH="0" baseline="0" dirty="0" smtClean="0">
                          <a:ln>
                            <a:noFill/>
                          </a:ln>
                          <a:solidFill>
                            <a:schemeClr val="bg2"/>
                          </a:solidFill>
                          <a:effectLst/>
                          <a:latin typeface="Arial" charset="0"/>
                        </a:rPr>
                        <a:t>50</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a:noFill/>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endParaRPr kumimoji="0" lang="cs-CZ" sz="1100" b="0" i="0" u="none" strike="noStrike" cap="none" normalizeH="0" baseline="0" dirty="0">
                        <a:ln>
                          <a:noFill/>
                        </a:ln>
                        <a:solidFill>
                          <a:schemeClr val="bg2"/>
                        </a:solidFill>
                        <a:effectLst/>
                        <a:latin typeface="Arial" charset="0"/>
                      </a:endParaRPr>
                    </a:p>
                  </a:txBody>
                  <a:tcPr marL="104306" marR="104306" marT="52153" marB="52153"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0" i="0" u="none" strike="noStrike" cap="none" normalizeH="0" baseline="0" dirty="0" err="1">
                          <a:ln>
                            <a:noFill/>
                          </a:ln>
                          <a:solidFill>
                            <a:schemeClr val="bg2"/>
                          </a:solidFill>
                          <a:effectLst/>
                          <a:latin typeface="Arial" charset="0"/>
                        </a:rPr>
                        <a:t>Odl</a:t>
                      </a:r>
                      <a:r>
                        <a:rPr kumimoji="0" lang="cs-CZ" sz="1100" b="0" i="0" u="none" strike="noStrike" cap="none" normalizeH="0" baseline="0" dirty="0">
                          <a:ln>
                            <a:noFill/>
                          </a:ln>
                          <a:solidFill>
                            <a:schemeClr val="bg2"/>
                          </a:solidFill>
                          <a:effectLst/>
                          <a:latin typeface="Arial" charset="0"/>
                        </a:rPr>
                        <a:t>. Daň     48</a:t>
                      </a:r>
                      <a:endParaRPr kumimoji="0" lang="en-US" sz="1100" b="0" i="0" u="none" strike="noStrike" cap="none" normalizeH="0" baseline="0" dirty="0">
                        <a:ln>
                          <a:noFill/>
                        </a:ln>
                        <a:solidFill>
                          <a:schemeClr val="bg2"/>
                        </a:solidFill>
                        <a:effectLst/>
                        <a:latin typeface="Arial" charset="0"/>
                      </a:endParaRPr>
                    </a:p>
                  </a:txBody>
                  <a:tcPr marL="104306" marR="104306" marT="52153" marB="52153" horzOverflow="overflow">
                    <a:lnL w="12700" cap="flat" cmpd="sng" algn="ctr">
                      <a:solidFill>
                        <a:srgbClr val="000000"/>
                      </a:solidFill>
                      <a:prstDash val="solid"/>
                      <a:round/>
                      <a:headEnd type="none" w="sm" len="sm"/>
                      <a:tailEnd type="none" w="sm" len="sm"/>
                    </a:lnL>
                    <a:lnR cap="flat">
                      <a:noFill/>
                    </a:lnR>
                    <a:lnT>
                      <a:noFill/>
                    </a:lnT>
                    <a:lnB cap="flat">
                      <a:noFill/>
                    </a:lnB>
                    <a:lnTlToBr>
                      <a:noFill/>
                    </a:lnTlToBr>
                    <a:lnBlToTr>
                      <a:noFill/>
                    </a:lnBlToTr>
                    <a:noFill/>
                  </a:tcPr>
                </a:tc>
              </a:tr>
            </a:tbl>
          </a:graphicData>
        </a:graphic>
      </p:graphicFrame>
      <p:grpSp>
        <p:nvGrpSpPr>
          <p:cNvPr id="85036" name="Group 77"/>
          <p:cNvGrpSpPr>
            <a:grpSpLocks/>
          </p:cNvGrpSpPr>
          <p:nvPr/>
        </p:nvGrpSpPr>
        <p:grpSpPr bwMode="auto">
          <a:xfrm>
            <a:off x="4495800" y="2473325"/>
            <a:ext cx="815975" cy="1385888"/>
            <a:chOff x="2467" y="1737"/>
            <a:chExt cx="439" cy="792"/>
          </a:xfrm>
        </p:grpSpPr>
        <p:sp>
          <p:nvSpPr>
            <p:cNvPr id="85045" name="AutoShape 78"/>
            <p:cNvSpPr>
              <a:spLocks noChangeArrowheads="1"/>
            </p:cNvSpPr>
            <p:nvPr/>
          </p:nvSpPr>
          <p:spPr bwMode="auto">
            <a:xfrm>
              <a:off x="2467" y="1737"/>
              <a:ext cx="439" cy="56"/>
            </a:xfrm>
            <a:prstGeom prst="rightArrow">
              <a:avLst>
                <a:gd name="adj1" fmla="val 50000"/>
                <a:gd name="adj2" fmla="val 195982"/>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5046" name="Text Box 79"/>
            <p:cNvSpPr txBox="1">
              <a:spLocks noChangeArrowheads="1"/>
            </p:cNvSpPr>
            <p:nvPr/>
          </p:nvSpPr>
          <p:spPr bwMode="auto">
            <a:xfrm rot="5400000">
              <a:off x="2296" y="2055"/>
              <a:ext cx="756" cy="192"/>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600">
                  <a:solidFill>
                    <a:srgbClr val="000000"/>
                  </a:solidFill>
                  <a:latin typeface="Times New Roman" pitchFamily="18" charset="0"/>
                </a:rPr>
                <a:t>přecenění</a:t>
              </a:r>
              <a:endParaRPr lang="en-US" sz="1600">
                <a:solidFill>
                  <a:srgbClr val="000000"/>
                </a:solidFill>
                <a:latin typeface="Times New Roman" pitchFamily="18" charset="0"/>
              </a:endParaRPr>
            </a:p>
          </p:txBody>
        </p:sp>
      </p:grpSp>
      <p:sp>
        <p:nvSpPr>
          <p:cNvPr id="85037" name="AutoShape 80"/>
          <p:cNvSpPr>
            <a:spLocks noChangeArrowheads="1"/>
          </p:cNvSpPr>
          <p:nvPr/>
        </p:nvSpPr>
        <p:spPr bwMode="auto">
          <a:xfrm>
            <a:off x="9188450" y="2584450"/>
            <a:ext cx="527050" cy="1022350"/>
          </a:xfrm>
          <a:prstGeom prst="rightArrow">
            <a:avLst>
              <a:gd name="adj1" fmla="val 50000"/>
              <a:gd name="adj2" fmla="val 25000"/>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5038" name="AutoShape 81"/>
          <p:cNvSpPr>
            <a:spLocks noChangeArrowheads="1"/>
          </p:cNvSpPr>
          <p:nvPr/>
        </p:nvSpPr>
        <p:spPr bwMode="auto">
          <a:xfrm>
            <a:off x="312738" y="4264025"/>
            <a:ext cx="527050" cy="1022350"/>
          </a:xfrm>
          <a:prstGeom prst="rightArrow">
            <a:avLst>
              <a:gd name="adj1" fmla="val 50000"/>
              <a:gd name="adj2" fmla="val 25000"/>
            </a:avLst>
          </a:prstGeom>
          <a:noFill/>
          <a:ln w="12700">
            <a:solidFill>
              <a:srgbClr val="000000"/>
            </a:solidFill>
            <a:miter lim="800000"/>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85039" name="Text Box 83"/>
          <p:cNvSpPr txBox="1">
            <a:spLocks noChangeArrowheads="1"/>
          </p:cNvSpPr>
          <p:nvPr/>
        </p:nvSpPr>
        <p:spPr bwMode="auto">
          <a:xfrm>
            <a:off x="382588" y="5310188"/>
            <a:ext cx="10069512" cy="1601787"/>
          </a:xfrm>
          <a:prstGeom prst="rect">
            <a:avLst/>
          </a:prstGeom>
          <a:noFill/>
          <a:ln w="12700">
            <a:noFill/>
            <a:miter lim="800000"/>
            <a:headEnd type="none" w="sm" len="sm"/>
            <a:tailEnd type="none" w="sm" len="sm"/>
          </a:ln>
        </p:spPr>
        <p:txBody>
          <a:bodyPr lIns="104306" tIns="52153" rIns="104306" bIns="52153">
            <a:spAutoFit/>
          </a:bodyPr>
          <a:lstStyle/>
          <a:p>
            <a:pPr marL="203200" indent="-203200" defTabSz="1042988" eaLnBrk="0" hangingPunct="0">
              <a:spcBef>
                <a:spcPct val="20000"/>
              </a:spcBef>
              <a:buFont typeface="Times New Roman" pitchFamily="18" charset="0"/>
              <a:buChar char="–"/>
            </a:pPr>
            <a:r>
              <a:rPr lang="cs-CZ" sz="1800"/>
              <a:t>Znalec přecení majetek2, který přechází na odštěpovanou společnost B o 200 nahoru, daňová hodnota zůstane </a:t>
            </a:r>
            <a:r>
              <a:rPr lang="cs-CZ" sz="1800">
                <a:solidFill>
                  <a:schemeClr val="tx1"/>
                </a:solidFill>
              </a:rPr>
              <a:t>nezměněna. Společnost B zaúčtuje odložený daňový závazek ve výši 48 (200</a:t>
            </a:r>
            <a:r>
              <a:rPr lang="en-US" sz="1800">
                <a:solidFill>
                  <a:schemeClr val="tx1"/>
                </a:solidFill>
              </a:rPr>
              <a:t> </a:t>
            </a:r>
            <a:r>
              <a:rPr lang="cs-CZ" sz="1800">
                <a:solidFill>
                  <a:schemeClr val="tx1"/>
                </a:solidFill>
              </a:rPr>
              <a:t>x</a:t>
            </a:r>
            <a:r>
              <a:rPr lang="en-US" sz="1800">
                <a:solidFill>
                  <a:schemeClr val="tx1"/>
                </a:solidFill>
              </a:rPr>
              <a:t> </a:t>
            </a:r>
            <a:r>
              <a:rPr lang="cs-CZ" sz="1800">
                <a:solidFill>
                  <a:schemeClr val="tx1"/>
                </a:solidFill>
              </a:rPr>
              <a:t>24</a:t>
            </a:r>
            <a:r>
              <a:rPr lang="en-US" sz="1800">
                <a:solidFill>
                  <a:schemeClr val="tx1"/>
                </a:solidFill>
              </a:rPr>
              <a:t>%</a:t>
            </a:r>
            <a:r>
              <a:rPr lang="cs-CZ" sz="1800">
                <a:solidFill>
                  <a:schemeClr val="tx1"/>
                </a:solidFill>
              </a:rPr>
              <a:t>).</a:t>
            </a:r>
          </a:p>
          <a:p>
            <a:pPr marL="203200" indent="-203200" defTabSz="1042988" eaLnBrk="0" hangingPunct="0">
              <a:spcBef>
                <a:spcPct val="20000"/>
              </a:spcBef>
              <a:buFont typeface="Times New Roman" pitchFamily="18" charset="0"/>
              <a:buChar char="–"/>
            </a:pPr>
            <a:r>
              <a:rPr lang="cs-CZ" sz="1800"/>
              <a:t>Hodnota ZK společnosti A zůstává nezměněna, VK je o 100 nižší</a:t>
            </a:r>
          </a:p>
          <a:p>
            <a:pPr marL="203200" indent="-203200" defTabSz="1042988" eaLnBrk="0" hangingPunct="0">
              <a:spcBef>
                <a:spcPct val="20000"/>
              </a:spcBef>
              <a:buFont typeface="Times New Roman" pitchFamily="18" charset="0"/>
              <a:buChar char="–"/>
            </a:pPr>
            <a:r>
              <a:rPr lang="cs-CZ" sz="1800"/>
              <a:t>Strukturu VK společnosti B lze zvolit.</a:t>
            </a:r>
            <a:endParaRPr lang="en-US" sz="1800">
              <a:solidFill>
                <a:srgbClr val="FF0000"/>
              </a:solidFill>
            </a:endParaRPr>
          </a:p>
        </p:txBody>
      </p:sp>
      <p:sp>
        <p:nvSpPr>
          <p:cNvPr id="85040" name="Text Box 84"/>
          <p:cNvSpPr txBox="1">
            <a:spLocks noChangeArrowheads="1"/>
          </p:cNvSpPr>
          <p:nvPr/>
        </p:nvSpPr>
        <p:spPr bwMode="auto">
          <a:xfrm>
            <a:off x="609600" y="1630363"/>
            <a:ext cx="9790113" cy="806450"/>
          </a:xfrm>
          <a:prstGeom prst="rect">
            <a:avLst/>
          </a:prstGeom>
          <a:noFill/>
          <a:ln w="12700">
            <a:noFill/>
            <a:miter lim="800000"/>
            <a:headEnd type="none" w="sm" len="sm"/>
            <a:tailEnd type="none" w="sm" len="sm"/>
          </a:ln>
        </p:spPr>
        <p:txBody>
          <a:bodyPr lIns="104306" tIns="52153" rIns="104306" bIns="52153">
            <a:spAutoFit/>
          </a:bodyPr>
          <a:lstStyle/>
          <a:p>
            <a:pPr defTabSz="1042988">
              <a:lnSpc>
                <a:spcPct val="80000"/>
              </a:lnSpc>
              <a:spcBef>
                <a:spcPct val="20000"/>
              </a:spcBef>
              <a:buClr>
                <a:srgbClr val="FFD200"/>
              </a:buClr>
              <a:buSzPct val="75000"/>
              <a:buFont typeface="Arial" charset="0"/>
              <a:buChar char="►"/>
            </a:pPr>
            <a:r>
              <a:rPr lang="en-US" sz="2000">
                <a:solidFill>
                  <a:schemeClr val="tx1"/>
                </a:solidFill>
              </a:rPr>
              <a:t> </a:t>
            </a:r>
            <a:r>
              <a:rPr lang="cs-CZ" sz="2000">
                <a:solidFill>
                  <a:schemeClr val="tx1"/>
                </a:solidFill>
              </a:rPr>
              <a:t>Společnost A se částečně odštěpí do B</a:t>
            </a:r>
          </a:p>
          <a:p>
            <a:pPr defTabSz="1042988" eaLnBrk="0" hangingPunct="0">
              <a:spcBef>
                <a:spcPct val="50000"/>
              </a:spcBef>
            </a:pPr>
            <a:endParaRPr lang="en-US" sz="2000">
              <a:solidFill>
                <a:srgbClr val="000000"/>
              </a:solidFill>
            </a:endParaRPr>
          </a:p>
        </p:txBody>
      </p:sp>
      <p:cxnSp>
        <p:nvCxnSpPr>
          <p:cNvPr id="85041" name="Straight Connector 15"/>
          <p:cNvCxnSpPr>
            <a:cxnSpLocks noChangeShapeType="1"/>
          </p:cNvCxnSpPr>
          <p:nvPr/>
        </p:nvCxnSpPr>
        <p:spPr bwMode="auto">
          <a:xfrm>
            <a:off x="5283200" y="1958975"/>
            <a:ext cx="3716338" cy="1901825"/>
          </a:xfrm>
          <a:prstGeom prst="line">
            <a:avLst/>
          </a:prstGeom>
          <a:noFill/>
          <a:ln w="9525" algn="ctr">
            <a:solidFill>
              <a:schemeClr val="tx1"/>
            </a:solidFill>
            <a:prstDash val="dash"/>
            <a:round/>
            <a:headEnd/>
            <a:tailEnd/>
          </a:ln>
        </p:spPr>
      </p:cxnSp>
      <p:cxnSp>
        <p:nvCxnSpPr>
          <p:cNvPr id="85042" name="Straight Connector 17"/>
          <p:cNvCxnSpPr>
            <a:cxnSpLocks noChangeShapeType="1"/>
          </p:cNvCxnSpPr>
          <p:nvPr/>
        </p:nvCxnSpPr>
        <p:spPr bwMode="auto">
          <a:xfrm flipV="1">
            <a:off x="5545138" y="1958975"/>
            <a:ext cx="3540125" cy="1858963"/>
          </a:xfrm>
          <a:prstGeom prst="line">
            <a:avLst/>
          </a:prstGeom>
          <a:noFill/>
          <a:ln w="9525" algn="ctr">
            <a:solidFill>
              <a:schemeClr val="tx1"/>
            </a:solidFill>
            <a:prstDash val="dash"/>
            <a:round/>
            <a:headEnd/>
            <a:tailEnd/>
          </a:ln>
        </p:spPr>
      </p:cxnSp>
      <p:sp>
        <p:nvSpPr>
          <p:cNvPr id="85043" name="TextBox 19"/>
          <p:cNvSpPr txBox="1">
            <a:spLocks noChangeArrowheads="1"/>
          </p:cNvSpPr>
          <p:nvPr/>
        </p:nvSpPr>
        <p:spPr bwMode="auto">
          <a:xfrm>
            <a:off x="7924800" y="1625600"/>
            <a:ext cx="3005138" cy="523875"/>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400" b="1">
                <a:solidFill>
                  <a:srgbClr val="00B0F0"/>
                </a:solidFill>
              </a:rPr>
              <a:t>O přecenění se neúčtuje v konečné rozvaze zanikající</a:t>
            </a:r>
          </a:p>
        </p:txBody>
      </p:sp>
      <p:sp>
        <p:nvSpPr>
          <p:cNvPr id="85044" name="TextBox 18"/>
          <p:cNvSpPr txBox="1">
            <a:spLocks noChangeArrowheads="1"/>
          </p:cNvSpPr>
          <p:nvPr/>
        </p:nvSpPr>
        <p:spPr bwMode="auto">
          <a:xfrm>
            <a:off x="3937000" y="4787900"/>
            <a:ext cx="3302000" cy="523875"/>
          </a:xfrm>
          <a:prstGeom prst="rect">
            <a:avLst/>
          </a:prstGeom>
          <a:noFill/>
          <a:ln w="9525">
            <a:noFill/>
            <a:miter lim="800000"/>
            <a:headEnd/>
            <a:tailEnd/>
          </a:ln>
        </p:spPr>
        <p:txBody>
          <a:bodyPr>
            <a:spAutoFit/>
          </a:bodyPr>
          <a:lstStyle/>
          <a:p>
            <a:pPr>
              <a:spcBef>
                <a:spcPct val="20000"/>
              </a:spcBef>
              <a:buClr>
                <a:srgbClr val="FFD200"/>
              </a:buClr>
              <a:buSzPct val="75000"/>
              <a:buFont typeface="Arial" charset="0"/>
              <a:buNone/>
            </a:pPr>
            <a:r>
              <a:rPr lang="cs-CZ" sz="1400" b="1">
                <a:solidFill>
                  <a:srgbClr val="00B0F0"/>
                </a:solidFill>
              </a:rPr>
              <a:t>Přecenění je nově promítnuto v zahajovací rozvaze dle § 54b/4 VoÚ</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p:cNvSpPr>
            <a:spLocks noGrp="1"/>
          </p:cNvSpPr>
          <p:nvPr>
            <p:ph type="dt" sz="quarter" idx="10"/>
          </p:nvPr>
        </p:nvSpPr>
        <p:spPr>
          <a:noFill/>
        </p:spPr>
        <p:txBody>
          <a:bodyPr/>
          <a:lstStyle/>
          <a:p>
            <a:pPr defTabSz="995363"/>
            <a:fld id="{1C2F028B-6F13-48BA-B61F-B65406295531}" type="datetime1">
              <a:rPr lang="de-DE"/>
              <a:pPr defTabSz="995363"/>
              <a:t>18.04.2012</a:t>
            </a:fld>
            <a:endParaRPr lang="de-DE"/>
          </a:p>
        </p:txBody>
      </p:sp>
      <p:sp>
        <p:nvSpPr>
          <p:cNvPr id="35842" name="Footer Placeholder 4"/>
          <p:cNvSpPr>
            <a:spLocks noGrp="1"/>
          </p:cNvSpPr>
          <p:nvPr>
            <p:ph type="ftr" sz="quarter" idx="11"/>
          </p:nvPr>
        </p:nvSpPr>
        <p:spPr>
          <a:noFill/>
        </p:spPr>
        <p:txBody>
          <a:bodyPr/>
          <a:lstStyle/>
          <a:p>
            <a:pPr defTabSz="995363"/>
            <a:r>
              <a:rPr lang="de-DE"/>
              <a:t>Ernst &amp; Young</a:t>
            </a:r>
          </a:p>
        </p:txBody>
      </p:sp>
      <p:sp>
        <p:nvSpPr>
          <p:cNvPr id="35843" name="Rectangle 2"/>
          <p:cNvSpPr>
            <a:spLocks noGrp="1" noChangeArrowheads="1"/>
          </p:cNvSpPr>
          <p:nvPr>
            <p:ph type="title"/>
          </p:nvPr>
        </p:nvSpPr>
        <p:spPr/>
        <p:txBody>
          <a:bodyPr/>
          <a:lstStyle/>
          <a:p>
            <a:pPr eaLnBrk="1" hangingPunct="1"/>
            <a:r>
              <a:rPr lang="cs-CZ" smtClean="0"/>
              <a:t>Akvizice - typy</a:t>
            </a:r>
            <a:endParaRPr lang="en-US" smtClean="0"/>
          </a:p>
        </p:txBody>
      </p:sp>
      <p:sp>
        <p:nvSpPr>
          <p:cNvPr id="35844" name="Rectangle 3"/>
          <p:cNvSpPr>
            <a:spLocks noGrp="1" noChangeArrowheads="1"/>
          </p:cNvSpPr>
          <p:nvPr>
            <p:ph type="body" idx="1"/>
          </p:nvPr>
        </p:nvSpPr>
        <p:spPr>
          <a:xfrm>
            <a:off x="592138" y="1620838"/>
            <a:ext cx="9278937" cy="4965700"/>
          </a:xfrm>
        </p:spPr>
        <p:txBody>
          <a:bodyPr/>
          <a:lstStyle/>
          <a:p>
            <a:pPr marL="571500" indent="-571500" defTabSz="914400" eaLnBrk="1" hangingPunct="1">
              <a:buFontTx/>
              <a:buAutoNum type="arabicParenR"/>
            </a:pPr>
            <a:r>
              <a:rPr lang="cs-CZ" smtClean="0"/>
              <a:t>Koupě podílů / akcií (share deal)</a:t>
            </a:r>
          </a:p>
          <a:p>
            <a:pPr marL="571500" indent="-571500" defTabSz="914400" eaLnBrk="1" hangingPunct="1">
              <a:buFontTx/>
              <a:buAutoNum type="arabicParenR"/>
            </a:pPr>
            <a:r>
              <a:rPr lang="cs-CZ" smtClean="0"/>
              <a:t>Koupě podniku (nebo jeho části)</a:t>
            </a:r>
          </a:p>
          <a:p>
            <a:pPr marL="571500" indent="-571500" defTabSz="914400" eaLnBrk="1" hangingPunct="1">
              <a:buFontTx/>
              <a:buAutoNum type="arabicParenR"/>
            </a:pPr>
            <a:r>
              <a:rPr lang="cs-CZ" smtClean="0"/>
              <a:t>Koupě majetku (asset deal)</a:t>
            </a:r>
          </a:p>
          <a:p>
            <a:pPr marL="571500" indent="-571500" defTabSz="914400" eaLnBrk="1" hangingPunct="1"/>
            <a:endParaRPr lang="cs-CZ" smtClean="0"/>
          </a:p>
          <a:p>
            <a:pPr marL="1357313" lvl="2" indent="-457200" defTabSz="914400" eaLnBrk="1" hangingPunct="1">
              <a:buFont typeface="Arial" charset="0"/>
              <a:buNone/>
            </a:pPr>
            <a:endParaRPr lang="cs-CZ" sz="2500" smtClean="0"/>
          </a:p>
          <a:p>
            <a:pPr marL="571500" indent="-571500" defTabSz="914400" eaLnBrk="1" hangingPunct="1"/>
            <a:endParaRPr lang="cs-CZ" sz="350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Date Placeholder 3"/>
          <p:cNvSpPr>
            <a:spLocks noGrp="1"/>
          </p:cNvSpPr>
          <p:nvPr>
            <p:ph type="dt" sz="quarter" idx="10"/>
          </p:nvPr>
        </p:nvSpPr>
        <p:spPr>
          <a:noFill/>
        </p:spPr>
        <p:txBody>
          <a:bodyPr/>
          <a:lstStyle/>
          <a:p>
            <a:pPr defTabSz="995363"/>
            <a:fld id="{23BC92D7-5D10-4E18-A953-F5C8DB39BA25}" type="datetime1">
              <a:rPr lang="de-DE"/>
              <a:pPr defTabSz="995363"/>
              <a:t>18.04.2012</a:t>
            </a:fld>
            <a:endParaRPr lang="de-DE"/>
          </a:p>
        </p:txBody>
      </p:sp>
      <p:sp>
        <p:nvSpPr>
          <p:cNvPr id="86018" name="Footer Placeholder 4"/>
          <p:cNvSpPr>
            <a:spLocks noGrp="1"/>
          </p:cNvSpPr>
          <p:nvPr>
            <p:ph type="ftr" sz="quarter" idx="11"/>
          </p:nvPr>
        </p:nvSpPr>
        <p:spPr>
          <a:noFill/>
        </p:spPr>
        <p:txBody>
          <a:bodyPr/>
          <a:lstStyle/>
          <a:p>
            <a:pPr defTabSz="995363"/>
            <a:r>
              <a:rPr lang="de-DE"/>
              <a:t>Ernst &amp; Young</a:t>
            </a:r>
          </a:p>
        </p:txBody>
      </p:sp>
      <p:sp>
        <p:nvSpPr>
          <p:cNvPr id="238594" name="Rectangle 2"/>
          <p:cNvSpPr>
            <a:spLocks noGrp="1" noChangeArrowheads="1"/>
          </p:cNvSpPr>
          <p:nvPr>
            <p:ph type="body" idx="1"/>
          </p:nvPr>
        </p:nvSpPr>
        <p:spPr>
          <a:xfrm>
            <a:off x="603250" y="2117725"/>
            <a:ext cx="9501188" cy="3743325"/>
          </a:xfrm>
        </p:spPr>
        <p:txBody>
          <a:bodyPr/>
          <a:lstStyle/>
          <a:p>
            <a:pPr algn="ctr" eaLnBrk="1" hangingPunct="1">
              <a:defRPr/>
            </a:pPr>
            <a:endParaRPr lang="cs-CZ" sz="4100"/>
          </a:p>
          <a:p>
            <a:pPr algn="ctr" eaLnBrk="1" hangingPunct="1">
              <a:defRPr/>
            </a:pPr>
            <a:r>
              <a:rPr lang="cs-CZ" sz="4100">
                <a:effectLst>
                  <a:outerShdw blurRad="38100" dist="38100" dir="2700000" algn="tl">
                    <a:srgbClr val="C0C0C0"/>
                  </a:outerShdw>
                </a:effectLst>
              </a:rPr>
              <a:t>Přeměny – daň z příjmů</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noFill/>
        </p:spPr>
        <p:txBody>
          <a:bodyPr/>
          <a:lstStyle/>
          <a:p>
            <a:pPr defTabSz="995363"/>
            <a:fld id="{594D7DF4-8972-45D6-9BB0-5876433C78AA}" type="datetime1">
              <a:rPr lang="de-DE"/>
              <a:pPr defTabSz="995363"/>
              <a:t>18.04.2012</a:t>
            </a:fld>
            <a:endParaRPr lang="de-DE"/>
          </a:p>
        </p:txBody>
      </p:sp>
      <p:sp>
        <p:nvSpPr>
          <p:cNvPr id="87042" name="Footer Placeholder 4"/>
          <p:cNvSpPr>
            <a:spLocks noGrp="1"/>
          </p:cNvSpPr>
          <p:nvPr>
            <p:ph type="ftr" sz="quarter" idx="11"/>
          </p:nvPr>
        </p:nvSpPr>
        <p:spPr>
          <a:noFill/>
        </p:spPr>
        <p:txBody>
          <a:bodyPr/>
          <a:lstStyle/>
          <a:p>
            <a:pPr defTabSz="995363"/>
            <a:r>
              <a:rPr lang="de-DE"/>
              <a:t>Ernst &amp; Young</a:t>
            </a:r>
          </a:p>
        </p:txBody>
      </p:sp>
      <p:sp>
        <p:nvSpPr>
          <p:cNvPr id="87043" name="Rectangle 2"/>
          <p:cNvSpPr>
            <a:spLocks noGrp="1" noChangeArrowheads="1"/>
          </p:cNvSpPr>
          <p:nvPr>
            <p:ph type="title"/>
          </p:nvPr>
        </p:nvSpPr>
        <p:spPr/>
        <p:txBody>
          <a:bodyPr/>
          <a:lstStyle/>
          <a:p>
            <a:pPr eaLnBrk="1" hangingPunct="1"/>
            <a:r>
              <a:rPr lang="cs-CZ" smtClean="0"/>
              <a:t>Neutralita (1)</a:t>
            </a:r>
            <a:endParaRPr lang="en-US" smtClean="0"/>
          </a:p>
        </p:txBody>
      </p:sp>
      <p:sp>
        <p:nvSpPr>
          <p:cNvPr id="87044" name="Rectangle 3"/>
          <p:cNvSpPr>
            <a:spLocks noGrp="1" noChangeArrowheads="1"/>
          </p:cNvSpPr>
          <p:nvPr>
            <p:ph type="body" idx="1"/>
          </p:nvPr>
        </p:nvSpPr>
        <p:spPr>
          <a:xfrm>
            <a:off x="588963" y="1633538"/>
            <a:ext cx="9501187" cy="4732337"/>
          </a:xfrm>
        </p:spPr>
        <p:txBody>
          <a:bodyPr/>
          <a:lstStyle/>
          <a:p>
            <a:pPr eaLnBrk="1" hangingPunct="1"/>
            <a:r>
              <a:rPr lang="cs-CZ" sz="2200" smtClean="0"/>
              <a:t>„Neutralitu“ lze chápat jako souhrn těchto hlavních rysů:</a:t>
            </a:r>
          </a:p>
          <a:p>
            <a:pPr lvl="1" eaLnBrk="1" hangingPunct="1">
              <a:spcBef>
                <a:spcPct val="50000"/>
              </a:spcBef>
            </a:pPr>
            <a:r>
              <a:rPr lang="cs-CZ" sz="1800" smtClean="0"/>
              <a:t>Nezdanění rozdílu mezi daňovou bází a reálnou hodnotou (nechová se jako „domnělý“ prodej)</a:t>
            </a:r>
          </a:p>
          <a:p>
            <a:pPr lvl="1" eaLnBrk="1" hangingPunct="1">
              <a:spcBef>
                <a:spcPct val="50000"/>
              </a:spcBef>
            </a:pPr>
            <a:r>
              <a:rPr lang="cs-CZ" sz="1800" smtClean="0"/>
              <a:t>Přenos daňové báze</a:t>
            </a:r>
          </a:p>
          <a:p>
            <a:pPr lvl="2" eaLnBrk="1" hangingPunct="1">
              <a:spcBef>
                <a:spcPct val="50000"/>
              </a:spcBef>
            </a:pPr>
            <a:r>
              <a:rPr lang="cs-CZ" sz="1800" smtClean="0"/>
              <a:t>Stejný odpis co do výše a času (nástupnické společnosti pokračují)</a:t>
            </a:r>
          </a:p>
          <a:p>
            <a:pPr lvl="2" eaLnBrk="1" hangingPunct="1">
              <a:spcBef>
                <a:spcPct val="50000"/>
              </a:spcBef>
            </a:pPr>
            <a:r>
              <a:rPr lang="cs-CZ" sz="1800" smtClean="0"/>
              <a:t>Stejný daňový zisk z prodeje nebo jiné realizace majetku </a:t>
            </a:r>
          </a:p>
          <a:p>
            <a:pPr lvl="2" eaLnBrk="1" hangingPunct="1">
              <a:spcBef>
                <a:spcPct val="50000"/>
              </a:spcBef>
            </a:pPr>
            <a:r>
              <a:rPr lang="cs-CZ" sz="1800" smtClean="0"/>
              <a:t>Úhrada pohledávek se nezdaňuje</a:t>
            </a:r>
          </a:p>
          <a:p>
            <a:pPr lvl="2" eaLnBrk="1" hangingPunct="1">
              <a:spcBef>
                <a:spcPct val="50000"/>
              </a:spcBef>
            </a:pPr>
            <a:r>
              <a:rPr lang="cs-CZ" sz="1800" smtClean="0"/>
              <a:t>Daňové opravné položky se převezmou</a:t>
            </a:r>
          </a:p>
          <a:p>
            <a:pPr lvl="2" eaLnBrk="1" hangingPunct="1">
              <a:spcBef>
                <a:spcPct val="50000"/>
              </a:spcBef>
            </a:pPr>
            <a:r>
              <a:rPr lang="cs-CZ" sz="1800" smtClean="0"/>
              <a:t>Daňová ztráta se převezme (obdobně jiná daňová „aktiva“)</a:t>
            </a:r>
          </a:p>
          <a:p>
            <a:pPr lvl="2" eaLnBrk="1" hangingPunct="1">
              <a:spcBef>
                <a:spcPct val="50000"/>
              </a:spcBef>
            </a:pPr>
            <a:r>
              <a:rPr lang="cs-CZ" sz="1800" smtClean="0"/>
              <a:t>Závazky včetně budoucích budou mít stejný daňový dopad z pohledu uznatelnosti nebo zániku</a:t>
            </a:r>
          </a:p>
          <a:p>
            <a:pPr lvl="2" eaLnBrk="1" hangingPunct="1">
              <a:spcBef>
                <a:spcPct val="50000"/>
              </a:spcBef>
            </a:pPr>
            <a:r>
              <a:rPr lang="cs-CZ" sz="1800" smtClean="0"/>
              <a:t>Nabývací cena podílů/akcií je zachována</a:t>
            </a:r>
            <a:endParaRPr lang="en-US" sz="1800" smtClean="0"/>
          </a:p>
          <a:p>
            <a:pPr lvl="1" eaLnBrk="1" hangingPunct="1">
              <a:spcBef>
                <a:spcPct val="50000"/>
              </a:spcBef>
            </a:pPr>
            <a:r>
              <a:rPr lang="cs-CZ" sz="1800" smtClean="0"/>
              <a:t>DPH se neodvádí, nárok a podmínky odpočtu DPH zachovány</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Date Placeholder 3"/>
          <p:cNvSpPr>
            <a:spLocks noGrp="1"/>
          </p:cNvSpPr>
          <p:nvPr>
            <p:ph type="dt" sz="quarter" idx="10"/>
          </p:nvPr>
        </p:nvSpPr>
        <p:spPr>
          <a:noFill/>
        </p:spPr>
        <p:txBody>
          <a:bodyPr/>
          <a:lstStyle/>
          <a:p>
            <a:pPr defTabSz="995363"/>
            <a:fld id="{94D311B8-5AE4-401A-B722-CF0E8465D469}" type="datetime1">
              <a:rPr lang="de-DE"/>
              <a:pPr defTabSz="995363"/>
              <a:t>18.04.2012</a:t>
            </a:fld>
            <a:endParaRPr lang="de-DE"/>
          </a:p>
        </p:txBody>
      </p:sp>
      <p:sp>
        <p:nvSpPr>
          <p:cNvPr id="88066" name="Footer Placeholder 4"/>
          <p:cNvSpPr>
            <a:spLocks noGrp="1"/>
          </p:cNvSpPr>
          <p:nvPr>
            <p:ph type="ftr" sz="quarter" idx="11"/>
          </p:nvPr>
        </p:nvSpPr>
        <p:spPr>
          <a:noFill/>
        </p:spPr>
        <p:txBody>
          <a:bodyPr/>
          <a:lstStyle/>
          <a:p>
            <a:pPr defTabSz="995363"/>
            <a:r>
              <a:rPr lang="de-DE"/>
              <a:t>Ernst &amp; Young</a:t>
            </a:r>
          </a:p>
        </p:txBody>
      </p:sp>
      <p:sp>
        <p:nvSpPr>
          <p:cNvPr id="88067" name="Rectangle 2"/>
          <p:cNvSpPr>
            <a:spLocks noGrp="1" noChangeArrowheads="1"/>
          </p:cNvSpPr>
          <p:nvPr>
            <p:ph type="title"/>
          </p:nvPr>
        </p:nvSpPr>
        <p:spPr/>
        <p:txBody>
          <a:bodyPr/>
          <a:lstStyle/>
          <a:p>
            <a:pPr eaLnBrk="1" hangingPunct="1"/>
            <a:r>
              <a:rPr lang="cs-CZ" smtClean="0"/>
              <a:t>Neutralita (2)</a:t>
            </a:r>
            <a:endParaRPr lang="en-US" smtClean="0"/>
          </a:p>
        </p:txBody>
      </p:sp>
      <p:sp>
        <p:nvSpPr>
          <p:cNvPr id="88068" name="Rectangle 3"/>
          <p:cNvSpPr>
            <a:spLocks noGrp="1" noChangeArrowheads="1"/>
          </p:cNvSpPr>
          <p:nvPr>
            <p:ph type="body" idx="1"/>
          </p:nvPr>
        </p:nvSpPr>
        <p:spPr>
          <a:xfrm>
            <a:off x="530225" y="1774825"/>
            <a:ext cx="10033000" cy="4799013"/>
          </a:xfrm>
        </p:spPr>
        <p:txBody>
          <a:bodyPr/>
          <a:lstStyle/>
          <a:p>
            <a:pPr marL="266700" indent="-266700" eaLnBrk="1" hangingPunct="1">
              <a:buFont typeface="Arial" charset="0"/>
              <a:buChar char="►"/>
            </a:pPr>
            <a:r>
              <a:rPr lang="cs-CZ" sz="2000" smtClean="0"/>
              <a:t>Ve skutečnosti záleží vždy na dané transakci</a:t>
            </a:r>
          </a:p>
          <a:p>
            <a:pPr marL="266700" indent="-266700" eaLnBrk="1" hangingPunct="1">
              <a:buFont typeface="Arial" charset="0"/>
              <a:buChar char="►"/>
            </a:pPr>
            <a:r>
              <a:rPr lang="cs-CZ" sz="2000" smtClean="0"/>
              <a:t>Snaha o neutralitu především v §23a až 23c ZDP</a:t>
            </a:r>
          </a:p>
          <a:p>
            <a:pPr marL="266700" indent="-266700" eaLnBrk="1" hangingPunct="1">
              <a:buFont typeface="Arial" charset="0"/>
              <a:buChar char="►"/>
            </a:pPr>
            <a:r>
              <a:rPr lang="cs-CZ" sz="2000" smtClean="0"/>
              <a:t>Ve §23d ZDP speciální podmínky pro převod ztrát a položek odčitatelných od ZD</a:t>
            </a:r>
          </a:p>
          <a:p>
            <a:pPr marL="835025" lvl="1" eaLnBrk="1" hangingPunct="1">
              <a:spcBef>
                <a:spcPct val="50000"/>
              </a:spcBef>
            </a:pPr>
            <a:r>
              <a:rPr lang="cs-CZ" sz="1800" smtClean="0"/>
              <a:t>Hlavním důvodem/cílem přeměny nesmí být snížení/vyhnutí se daňové povinnosti = musí existovat řádné ekonomické důvody (zákon příkladmo uvádí „restrukturalizace nebo zvýšení efektivity“)</a:t>
            </a:r>
          </a:p>
          <a:p>
            <a:pPr marL="835025" lvl="1" eaLnBrk="1" hangingPunct="1">
              <a:spcBef>
                <a:spcPct val="50000"/>
              </a:spcBef>
            </a:pPr>
            <a:r>
              <a:rPr lang="cs-CZ" sz="1800" smtClean="0"/>
              <a:t>Pokud nástupnickou společností společnost, která po dobu delší 12 měs. před přeměnou nevykonávala činnost – má se za to, že neexistují řádné ekonomické důvody (nelze uplatnit §23a-23c ZDP), pokud poplatník neprokáže jinak</a:t>
            </a:r>
          </a:p>
          <a:p>
            <a:pPr marL="266700" indent="-266700" eaLnBrk="1" hangingPunct="1">
              <a:buFont typeface="Arial" charset="0"/>
              <a:buChar char="►"/>
            </a:pPr>
            <a:r>
              <a:rPr lang="cs-CZ" sz="2000" smtClean="0"/>
              <a:t>I při splnění §23a-23d ZDP souvisí často s oceněním jmění (př. pohledávky, zásoby atd.) znalcem a dopadem ocenění na odloženou daň</a:t>
            </a:r>
            <a:r>
              <a:rPr lang="en-US" sz="2000" smtClean="0"/>
              <a:t> </a:t>
            </a:r>
            <a:r>
              <a:rPr lang="cs-CZ" sz="2000" smtClean="0">
                <a:sym typeface="Wingdings" pitchFamily="2" charset="2"/>
              </a:rPr>
              <a:t></a:t>
            </a:r>
            <a:r>
              <a:rPr lang="en-US" sz="2000" smtClean="0">
                <a:sym typeface="Wingdings" pitchFamily="2" charset="2"/>
              </a:rPr>
              <a:t> </a:t>
            </a:r>
            <a:r>
              <a:rPr lang="cs-CZ" sz="2000" smtClean="0"/>
              <a:t>v praxi ne vždy neutrální</a:t>
            </a:r>
          </a:p>
          <a:p>
            <a:pPr marL="266700" indent="-266700" eaLnBrk="1" hangingPunct="1">
              <a:buFont typeface="Arial" charset="0"/>
              <a:buChar char="►"/>
            </a:pPr>
            <a:r>
              <a:rPr lang="cs-CZ" sz="2000" smtClean="0"/>
              <a:t>Pozor u změny právní formy na </a:t>
            </a:r>
            <a:r>
              <a:rPr lang="en-US" sz="2000" smtClean="0"/>
              <a:t>VOS</a:t>
            </a:r>
            <a:r>
              <a:rPr lang="cs-CZ" sz="2000" smtClean="0"/>
              <a:t>, </a:t>
            </a:r>
            <a:r>
              <a:rPr lang="en-US" sz="2000" smtClean="0"/>
              <a:t>KS</a:t>
            </a:r>
            <a:r>
              <a:rPr lang="cs-CZ" sz="2000" smtClean="0"/>
              <a:t> – sporné a nedořešené?!</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Date Placeholder 3"/>
          <p:cNvSpPr>
            <a:spLocks noGrp="1"/>
          </p:cNvSpPr>
          <p:nvPr>
            <p:ph type="dt" sz="quarter" idx="10"/>
          </p:nvPr>
        </p:nvSpPr>
        <p:spPr>
          <a:noFill/>
        </p:spPr>
        <p:txBody>
          <a:bodyPr/>
          <a:lstStyle/>
          <a:p>
            <a:pPr defTabSz="995363"/>
            <a:fld id="{6147AB3B-0C92-46EB-9B50-9912F6528F80}" type="datetime1">
              <a:rPr lang="de-DE"/>
              <a:pPr defTabSz="995363"/>
              <a:t>18.04.2012</a:t>
            </a:fld>
            <a:endParaRPr lang="de-DE"/>
          </a:p>
        </p:txBody>
      </p:sp>
      <p:sp>
        <p:nvSpPr>
          <p:cNvPr id="89090" name="Footer Placeholder 4"/>
          <p:cNvSpPr>
            <a:spLocks noGrp="1"/>
          </p:cNvSpPr>
          <p:nvPr>
            <p:ph type="ftr" sz="quarter" idx="11"/>
          </p:nvPr>
        </p:nvSpPr>
        <p:spPr>
          <a:noFill/>
        </p:spPr>
        <p:txBody>
          <a:bodyPr/>
          <a:lstStyle/>
          <a:p>
            <a:pPr defTabSz="995363"/>
            <a:r>
              <a:rPr lang="de-DE"/>
              <a:t>Ernst &amp; Young</a:t>
            </a:r>
          </a:p>
        </p:txBody>
      </p:sp>
      <p:sp>
        <p:nvSpPr>
          <p:cNvPr id="89091" name="Rectangle 2"/>
          <p:cNvSpPr>
            <a:spLocks noGrp="1" noChangeArrowheads="1"/>
          </p:cNvSpPr>
          <p:nvPr>
            <p:ph type="title"/>
          </p:nvPr>
        </p:nvSpPr>
        <p:spPr/>
        <p:txBody>
          <a:bodyPr/>
          <a:lstStyle/>
          <a:p>
            <a:pPr eaLnBrk="1" hangingPunct="1"/>
            <a:r>
              <a:rPr lang="cs-CZ" smtClean="0"/>
              <a:t>Ustanovení ZDP</a:t>
            </a:r>
            <a:endParaRPr lang="en-US" smtClean="0"/>
          </a:p>
        </p:txBody>
      </p:sp>
      <p:sp>
        <p:nvSpPr>
          <p:cNvPr id="89092" name="Rectangle 3"/>
          <p:cNvSpPr>
            <a:spLocks noGrp="1" noChangeArrowheads="1"/>
          </p:cNvSpPr>
          <p:nvPr>
            <p:ph type="body" idx="1"/>
          </p:nvPr>
        </p:nvSpPr>
        <p:spPr>
          <a:xfrm>
            <a:off x="588963" y="1644650"/>
            <a:ext cx="9501187" cy="4554538"/>
          </a:xfrm>
        </p:spPr>
        <p:txBody>
          <a:bodyPr/>
          <a:lstStyle/>
          <a:p>
            <a:pPr marL="234950" indent="-234950" defTabSz="914400" eaLnBrk="1" hangingPunct="1"/>
            <a:r>
              <a:rPr lang="cs-CZ" smtClean="0"/>
              <a:t>Nejdůležitější ustanovení ZDP</a:t>
            </a:r>
          </a:p>
          <a:p>
            <a:pPr marL="723900" lvl="1" indent="-279400" defTabSz="914400" eaLnBrk="1" hangingPunct="1"/>
            <a:r>
              <a:rPr lang="cs-CZ" smtClean="0"/>
              <a:t>§23a-23d</a:t>
            </a:r>
          </a:p>
          <a:p>
            <a:pPr marL="723900" lvl="1" indent="-279400" defTabSz="914400" eaLnBrk="1" hangingPunct="1"/>
            <a:r>
              <a:rPr lang="cs-CZ" smtClean="0"/>
              <a:t>§24/2/t,v; §24/7,9,11</a:t>
            </a:r>
          </a:p>
          <a:p>
            <a:pPr marL="723900" lvl="1" indent="-279400" defTabSz="914400" eaLnBrk="1" hangingPunct="1"/>
            <a:r>
              <a:rPr lang="cs-CZ" smtClean="0"/>
              <a:t>§26/6,7; §28/1;§29/7,9 </a:t>
            </a:r>
          </a:p>
          <a:p>
            <a:pPr marL="723900" lvl="1" indent="-279400" defTabSz="914400" eaLnBrk="1" hangingPunct="1"/>
            <a:r>
              <a:rPr lang="cs-CZ" smtClean="0"/>
              <a:t>§30/12; §32a/4</a:t>
            </a:r>
          </a:p>
          <a:p>
            <a:pPr marL="723900" lvl="1" indent="-279400" defTabSz="914400" eaLnBrk="1" hangingPunct="1"/>
            <a:r>
              <a:rPr lang="cs-CZ" smtClean="0"/>
              <a:t>§34, §38na/4,5,6</a:t>
            </a:r>
          </a:p>
          <a:p>
            <a:pPr marL="723900" lvl="1" indent="-279400" defTabSz="914400" eaLnBrk="1" hangingPunct="1"/>
            <a:r>
              <a:rPr lang="cs-CZ" smtClean="0"/>
              <a:t>§38a/10</a:t>
            </a:r>
          </a:p>
          <a:p>
            <a:pPr marL="723900" lvl="1" indent="-279400" defTabSz="914400" eaLnBrk="1" hangingPunct="1"/>
            <a:r>
              <a:rPr lang="cs-CZ" smtClean="0"/>
              <a:t>§38m</a:t>
            </a:r>
            <a:endParaRPr lang="en-US"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Date Placeholder 3"/>
          <p:cNvSpPr>
            <a:spLocks noGrp="1"/>
          </p:cNvSpPr>
          <p:nvPr>
            <p:ph type="dt" sz="quarter" idx="10"/>
          </p:nvPr>
        </p:nvSpPr>
        <p:spPr>
          <a:noFill/>
        </p:spPr>
        <p:txBody>
          <a:bodyPr/>
          <a:lstStyle/>
          <a:p>
            <a:pPr defTabSz="995363"/>
            <a:fld id="{327071E7-C4CC-49A6-9E2D-F4C3E8D885DC}" type="datetime1">
              <a:rPr lang="de-DE"/>
              <a:pPr defTabSz="995363"/>
              <a:t>18.04.2012</a:t>
            </a:fld>
            <a:endParaRPr lang="de-DE"/>
          </a:p>
        </p:txBody>
      </p:sp>
      <p:sp>
        <p:nvSpPr>
          <p:cNvPr id="90114" name="Footer Placeholder 4"/>
          <p:cNvSpPr>
            <a:spLocks noGrp="1"/>
          </p:cNvSpPr>
          <p:nvPr>
            <p:ph type="ftr" sz="quarter" idx="11"/>
          </p:nvPr>
        </p:nvSpPr>
        <p:spPr>
          <a:noFill/>
        </p:spPr>
        <p:txBody>
          <a:bodyPr/>
          <a:lstStyle/>
          <a:p>
            <a:pPr defTabSz="995363"/>
            <a:r>
              <a:rPr lang="de-DE"/>
              <a:t>Ernst &amp; Young</a:t>
            </a:r>
          </a:p>
        </p:txBody>
      </p:sp>
      <p:sp>
        <p:nvSpPr>
          <p:cNvPr id="90115" name="Rectangle 2"/>
          <p:cNvSpPr>
            <a:spLocks noGrp="1" noChangeArrowheads="1"/>
          </p:cNvSpPr>
          <p:nvPr>
            <p:ph type="body" idx="1"/>
          </p:nvPr>
        </p:nvSpPr>
        <p:spPr>
          <a:xfrm>
            <a:off x="530225" y="1676400"/>
            <a:ext cx="9617075" cy="4575175"/>
          </a:xfrm>
        </p:spPr>
        <p:txBody>
          <a:bodyPr/>
          <a:lstStyle/>
          <a:p>
            <a:pPr marL="266700" indent="-266700" defTabSz="914400" eaLnBrk="1" hangingPunct="1">
              <a:buFont typeface="Arial" charset="0"/>
              <a:buChar char="►"/>
            </a:pPr>
            <a:r>
              <a:rPr lang="cs-CZ" smtClean="0">
                <a:solidFill>
                  <a:schemeClr val="tx1"/>
                </a:solidFill>
              </a:rPr>
              <a:t>Zdaňovací období dle §17a ZDP </a:t>
            </a:r>
          </a:p>
          <a:p>
            <a:pPr marL="622300" lvl="1" indent="-176213" defTabSz="914400" eaLnBrk="1" hangingPunct="1">
              <a:buFont typeface="Arial" charset="0"/>
              <a:buChar char="−"/>
            </a:pPr>
            <a:r>
              <a:rPr lang="cs-CZ" smtClean="0">
                <a:solidFill>
                  <a:schemeClr val="tx1"/>
                </a:solidFill>
              </a:rPr>
              <a:t>Období od rozhodného dne do konce kalendářního / hospodářského roku, ve kterém byla přeměna zapsána do OR (§17a/c ZDP)</a:t>
            </a:r>
          </a:p>
          <a:p>
            <a:pPr marL="622300" lvl="1" indent="-176213" defTabSz="914400" eaLnBrk="1" hangingPunct="1">
              <a:buFont typeface="Arial" charset="0"/>
              <a:buChar char="−"/>
            </a:pPr>
            <a:r>
              <a:rPr lang="cs-CZ" smtClean="0">
                <a:solidFill>
                  <a:schemeClr val="tx1"/>
                </a:solidFill>
              </a:rPr>
              <a:t>Účetní období delší než 12 měsíců (§17a/d ZDP)</a:t>
            </a:r>
          </a:p>
          <a:p>
            <a:pPr marL="622300" lvl="1" indent="-176213" defTabSz="914400" eaLnBrk="1" hangingPunct="1">
              <a:buFont typeface="Arial" charset="0"/>
              <a:buChar char="−"/>
            </a:pPr>
            <a:r>
              <a:rPr lang="cs-CZ" smtClean="0">
                <a:solidFill>
                  <a:schemeClr val="tx1"/>
                </a:solidFill>
              </a:rPr>
              <a:t>Změna právní formy (není RD = ani zdaňovací období, leda 1.1.) </a:t>
            </a:r>
          </a:p>
          <a:p>
            <a:pPr marL="266700" indent="-266700" defTabSz="914400" eaLnBrk="1" hangingPunct="1">
              <a:buFont typeface="Arial" charset="0"/>
              <a:buChar char="►"/>
            </a:pPr>
            <a:r>
              <a:rPr lang="cs-CZ" smtClean="0">
                <a:solidFill>
                  <a:schemeClr val="tx1"/>
                </a:solidFill>
              </a:rPr>
              <a:t>Účetní období (§3/2 - 5 ZoÚ)</a:t>
            </a:r>
          </a:p>
          <a:p>
            <a:pPr marL="622300" lvl="1" indent="-176213" defTabSz="914400" eaLnBrk="1" hangingPunct="1">
              <a:buFont typeface="Arial" charset="0"/>
              <a:buChar char="−"/>
            </a:pPr>
            <a:r>
              <a:rPr lang="cs-CZ" smtClean="0">
                <a:solidFill>
                  <a:schemeClr val="tx1"/>
                </a:solidFill>
              </a:rPr>
              <a:t>Období předcházející rozhodnému dni přeměny</a:t>
            </a:r>
          </a:p>
          <a:p>
            <a:pPr marL="622300" lvl="1" indent="-176213" defTabSz="914400" eaLnBrk="1" hangingPunct="1">
              <a:buFont typeface="Arial" charset="0"/>
              <a:buChar char="−"/>
            </a:pPr>
            <a:r>
              <a:rPr lang="cs-CZ" smtClean="0">
                <a:solidFill>
                  <a:schemeClr val="tx1"/>
                </a:solidFill>
              </a:rPr>
              <a:t>Období od rozhodného dne do konce kalendářního/hospodářského roku, ve kterém byla přeměna zapsána do OR</a:t>
            </a:r>
            <a:endParaRPr lang="en-US" smtClean="0">
              <a:solidFill>
                <a:schemeClr val="tx1"/>
              </a:solidFill>
            </a:endParaRPr>
          </a:p>
        </p:txBody>
      </p:sp>
      <p:sp>
        <p:nvSpPr>
          <p:cNvPr id="90116" name="Rectangle 3"/>
          <p:cNvSpPr>
            <a:spLocks noGrp="1" noChangeArrowheads="1"/>
          </p:cNvSpPr>
          <p:nvPr>
            <p:ph type="title"/>
          </p:nvPr>
        </p:nvSpPr>
        <p:spPr/>
        <p:txBody>
          <a:bodyPr/>
          <a:lstStyle/>
          <a:p>
            <a:pPr eaLnBrk="1" hangingPunct="1"/>
            <a:r>
              <a:rPr lang="cs-CZ" smtClean="0"/>
              <a:t>Zdaň</a:t>
            </a:r>
            <a:r>
              <a:rPr lang="en-US" smtClean="0"/>
              <a:t>ovac</a:t>
            </a:r>
            <a:r>
              <a:rPr lang="cs-CZ" smtClean="0"/>
              <a:t>í období</a:t>
            </a:r>
            <a:endParaRPr lang="en-US" smtClean="0"/>
          </a:p>
        </p:txBody>
      </p:sp>
      <p:sp>
        <p:nvSpPr>
          <p:cNvPr id="90117" name="Text Box 4"/>
          <p:cNvSpPr txBox="1">
            <a:spLocks noChangeArrowheads="1"/>
          </p:cNvSpPr>
          <p:nvPr/>
        </p:nvSpPr>
        <p:spPr bwMode="auto">
          <a:xfrm>
            <a:off x="4945063" y="5286375"/>
            <a:ext cx="936625" cy="301625"/>
          </a:xfrm>
          <a:prstGeom prst="rect">
            <a:avLst/>
          </a:prstGeom>
          <a:noFill/>
          <a:ln w="12700">
            <a:noFill/>
            <a:miter lim="800000"/>
            <a:headEnd type="none" w="sm" len="sm"/>
            <a:tailEnd type="none" w="sm" len="sm"/>
          </a:ln>
        </p:spPr>
        <p:txBody>
          <a:bodyPr lIns="104306" tIns="52153" rIns="104306" bIns="52153" anchor="ctr" anchorCtr="1">
            <a:spAutoFit/>
          </a:bodyPr>
          <a:lstStyle/>
          <a:p>
            <a:pPr defTabSz="1042988" eaLnBrk="0" hangingPunct="0">
              <a:spcBef>
                <a:spcPct val="50000"/>
              </a:spcBef>
            </a:pPr>
            <a:r>
              <a:rPr lang="cs-CZ" sz="1400">
                <a:solidFill>
                  <a:srgbClr val="000000"/>
                </a:solidFill>
                <a:latin typeface="Times New Roman" pitchFamily="18" charset="0"/>
              </a:rPr>
              <a:t>	</a:t>
            </a:r>
            <a:endParaRPr lang="en-US" sz="1400">
              <a:solidFill>
                <a:srgbClr val="000000"/>
              </a:solidFill>
              <a:latin typeface="Times New Roman" pitchFamily="18" charset="0"/>
            </a:endParaRPr>
          </a:p>
        </p:txBody>
      </p:sp>
      <p:grpSp>
        <p:nvGrpSpPr>
          <p:cNvPr id="90118" name="Group 5"/>
          <p:cNvGrpSpPr>
            <a:grpSpLocks/>
          </p:cNvGrpSpPr>
          <p:nvPr/>
        </p:nvGrpSpPr>
        <p:grpSpPr bwMode="auto">
          <a:xfrm>
            <a:off x="787400" y="5221288"/>
            <a:ext cx="9104313" cy="1435100"/>
            <a:chOff x="400" y="2815"/>
            <a:chExt cx="4904" cy="820"/>
          </a:xfrm>
        </p:grpSpPr>
        <p:sp>
          <p:nvSpPr>
            <p:cNvPr id="90119" name="Text Box 6"/>
            <p:cNvSpPr txBox="1">
              <a:spLocks noChangeArrowheads="1"/>
            </p:cNvSpPr>
            <p:nvPr/>
          </p:nvSpPr>
          <p:spPr bwMode="auto">
            <a:xfrm>
              <a:off x="400" y="2824"/>
              <a:ext cx="384" cy="28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1.1.06	</a:t>
              </a:r>
              <a:endParaRPr lang="en-US" sz="1400">
                <a:solidFill>
                  <a:srgbClr val="000000"/>
                </a:solidFill>
                <a:latin typeface="Times New Roman" pitchFamily="18" charset="0"/>
              </a:endParaRPr>
            </a:p>
          </p:txBody>
        </p:sp>
        <p:grpSp>
          <p:nvGrpSpPr>
            <p:cNvPr id="90120" name="Group 7"/>
            <p:cNvGrpSpPr>
              <a:grpSpLocks/>
            </p:cNvGrpSpPr>
            <p:nvPr/>
          </p:nvGrpSpPr>
          <p:grpSpPr bwMode="auto">
            <a:xfrm>
              <a:off x="560" y="2815"/>
              <a:ext cx="4744" cy="820"/>
              <a:chOff x="680" y="2831"/>
              <a:chExt cx="4744" cy="820"/>
            </a:xfrm>
          </p:grpSpPr>
          <p:grpSp>
            <p:nvGrpSpPr>
              <p:cNvPr id="90121" name="Group 8"/>
              <p:cNvGrpSpPr>
                <a:grpSpLocks/>
              </p:cNvGrpSpPr>
              <p:nvPr/>
            </p:nvGrpSpPr>
            <p:grpSpPr bwMode="auto">
              <a:xfrm>
                <a:off x="680" y="2987"/>
                <a:ext cx="4449" cy="137"/>
                <a:chOff x="456" y="3210"/>
                <a:chExt cx="4449" cy="135"/>
              </a:xfrm>
            </p:grpSpPr>
            <p:sp>
              <p:nvSpPr>
                <p:cNvPr id="90131" name="Line 9"/>
                <p:cNvSpPr>
                  <a:spLocks noChangeShapeType="1"/>
                </p:cNvSpPr>
                <p:nvPr/>
              </p:nvSpPr>
              <p:spPr bwMode="auto">
                <a:xfrm>
                  <a:off x="456" y="3284"/>
                  <a:ext cx="4444" cy="0"/>
                </a:xfrm>
                <a:prstGeom prst="line">
                  <a:avLst/>
                </a:prstGeom>
                <a:noFill/>
                <a:ln w="12700">
                  <a:solidFill>
                    <a:srgbClr val="000000"/>
                  </a:solidFill>
                  <a:round/>
                  <a:headEnd type="none" w="sm" len="sm"/>
                  <a:tailEnd type="none" w="sm" len="sm"/>
                </a:ln>
              </p:spPr>
              <p:txBody>
                <a:bodyPr/>
                <a:lstStyle/>
                <a:p>
                  <a:endParaRPr lang="cs-CZ"/>
                </a:p>
              </p:txBody>
            </p:sp>
            <p:sp>
              <p:nvSpPr>
                <p:cNvPr id="90132" name="Line 10"/>
                <p:cNvSpPr>
                  <a:spLocks noChangeShapeType="1"/>
                </p:cNvSpPr>
                <p:nvPr/>
              </p:nvSpPr>
              <p:spPr bwMode="auto">
                <a:xfrm>
                  <a:off x="457" y="3213"/>
                  <a:ext cx="0" cy="129"/>
                </a:xfrm>
                <a:prstGeom prst="line">
                  <a:avLst/>
                </a:prstGeom>
                <a:noFill/>
                <a:ln w="12700">
                  <a:solidFill>
                    <a:srgbClr val="000000"/>
                  </a:solidFill>
                  <a:round/>
                  <a:headEnd type="none" w="sm" len="sm"/>
                  <a:tailEnd type="none" w="sm" len="sm"/>
                </a:ln>
              </p:spPr>
              <p:txBody>
                <a:bodyPr/>
                <a:lstStyle/>
                <a:p>
                  <a:endParaRPr lang="cs-CZ"/>
                </a:p>
              </p:txBody>
            </p:sp>
            <p:sp>
              <p:nvSpPr>
                <p:cNvPr id="90133" name="Line 11"/>
                <p:cNvSpPr>
                  <a:spLocks noChangeShapeType="1"/>
                </p:cNvSpPr>
                <p:nvPr/>
              </p:nvSpPr>
              <p:spPr bwMode="auto">
                <a:xfrm>
                  <a:off x="1460" y="3216"/>
                  <a:ext cx="0" cy="129"/>
                </a:xfrm>
                <a:prstGeom prst="line">
                  <a:avLst/>
                </a:prstGeom>
                <a:noFill/>
                <a:ln w="12700">
                  <a:solidFill>
                    <a:srgbClr val="000000"/>
                  </a:solidFill>
                  <a:round/>
                  <a:headEnd type="none" w="sm" len="sm"/>
                  <a:tailEnd type="none" w="sm" len="sm"/>
                </a:ln>
              </p:spPr>
              <p:txBody>
                <a:bodyPr/>
                <a:lstStyle/>
                <a:p>
                  <a:endParaRPr lang="cs-CZ"/>
                </a:p>
              </p:txBody>
            </p:sp>
            <p:sp>
              <p:nvSpPr>
                <p:cNvPr id="90134" name="Line 12"/>
                <p:cNvSpPr>
                  <a:spLocks noChangeShapeType="1"/>
                </p:cNvSpPr>
                <p:nvPr/>
              </p:nvSpPr>
              <p:spPr bwMode="auto">
                <a:xfrm>
                  <a:off x="4905" y="3214"/>
                  <a:ext cx="0" cy="129"/>
                </a:xfrm>
                <a:prstGeom prst="line">
                  <a:avLst/>
                </a:prstGeom>
                <a:noFill/>
                <a:ln w="12700">
                  <a:solidFill>
                    <a:srgbClr val="000000"/>
                  </a:solidFill>
                  <a:round/>
                  <a:headEnd type="none" w="sm" len="sm"/>
                  <a:tailEnd type="none" w="sm" len="sm"/>
                </a:ln>
              </p:spPr>
              <p:txBody>
                <a:bodyPr/>
                <a:lstStyle/>
                <a:p>
                  <a:endParaRPr lang="cs-CZ"/>
                </a:p>
              </p:txBody>
            </p:sp>
            <p:sp>
              <p:nvSpPr>
                <p:cNvPr id="90135" name="Line 13"/>
                <p:cNvSpPr>
                  <a:spLocks noChangeShapeType="1"/>
                </p:cNvSpPr>
                <p:nvPr/>
              </p:nvSpPr>
              <p:spPr bwMode="auto">
                <a:xfrm>
                  <a:off x="2622" y="3210"/>
                  <a:ext cx="0" cy="129"/>
                </a:xfrm>
                <a:prstGeom prst="line">
                  <a:avLst/>
                </a:prstGeom>
                <a:noFill/>
                <a:ln w="12700">
                  <a:solidFill>
                    <a:srgbClr val="000000"/>
                  </a:solidFill>
                  <a:round/>
                  <a:headEnd type="none" w="sm" len="sm"/>
                  <a:tailEnd type="none" w="sm" len="sm"/>
                </a:ln>
              </p:spPr>
              <p:txBody>
                <a:bodyPr/>
                <a:lstStyle/>
                <a:p>
                  <a:endParaRPr lang="cs-CZ"/>
                </a:p>
              </p:txBody>
            </p:sp>
          </p:grpSp>
          <p:sp>
            <p:nvSpPr>
              <p:cNvPr id="90122" name="Text Box 14"/>
              <p:cNvSpPr txBox="1">
                <a:spLocks noChangeArrowheads="1"/>
              </p:cNvSpPr>
              <p:nvPr/>
            </p:nvSpPr>
            <p:spPr bwMode="auto">
              <a:xfrm>
                <a:off x="1480" y="2848"/>
                <a:ext cx="568" cy="28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1.7.06 RD 	</a:t>
                </a:r>
                <a:endParaRPr lang="en-US" sz="1400">
                  <a:solidFill>
                    <a:srgbClr val="000000"/>
                  </a:solidFill>
                  <a:latin typeface="Times New Roman" pitchFamily="18" charset="0"/>
                </a:endParaRPr>
              </a:p>
            </p:txBody>
          </p:sp>
          <p:sp>
            <p:nvSpPr>
              <p:cNvPr id="90123" name="Text Box 15"/>
              <p:cNvSpPr txBox="1">
                <a:spLocks noChangeArrowheads="1"/>
              </p:cNvSpPr>
              <p:nvPr/>
            </p:nvSpPr>
            <p:spPr bwMode="auto">
              <a:xfrm>
                <a:off x="4960" y="2848"/>
                <a:ext cx="464" cy="288"/>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31.12.07	</a:t>
                </a:r>
                <a:endParaRPr lang="en-US" sz="1400">
                  <a:solidFill>
                    <a:srgbClr val="000000"/>
                  </a:solidFill>
                  <a:latin typeface="Times New Roman" pitchFamily="18" charset="0"/>
                </a:endParaRPr>
              </a:p>
            </p:txBody>
          </p:sp>
          <p:sp>
            <p:nvSpPr>
              <p:cNvPr id="90124" name="AutoShape 16"/>
              <p:cNvSpPr>
                <a:spLocks/>
              </p:cNvSpPr>
              <p:nvPr/>
            </p:nvSpPr>
            <p:spPr bwMode="auto">
              <a:xfrm rot="-5400000">
                <a:off x="2215" y="2628"/>
                <a:ext cx="105" cy="1136"/>
              </a:xfrm>
              <a:prstGeom prst="leftBrace">
                <a:avLst>
                  <a:gd name="adj1" fmla="val 90159"/>
                  <a:gd name="adj2" fmla="val 50000"/>
                </a:avLst>
              </a:prstGeom>
              <a:noFill/>
              <a:ln w="12700">
                <a:solidFill>
                  <a:srgbClr val="000000"/>
                </a:solidFill>
                <a:round/>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90125" name="AutoShape 17"/>
              <p:cNvSpPr>
                <a:spLocks/>
              </p:cNvSpPr>
              <p:nvPr/>
            </p:nvSpPr>
            <p:spPr bwMode="auto">
              <a:xfrm rot="-5400000">
                <a:off x="3250" y="1625"/>
                <a:ext cx="332" cy="3432"/>
              </a:xfrm>
              <a:prstGeom prst="leftBrace">
                <a:avLst>
                  <a:gd name="adj1" fmla="val 86145"/>
                  <a:gd name="adj2" fmla="val 50000"/>
                </a:avLst>
              </a:prstGeom>
              <a:noFill/>
              <a:ln w="12700">
                <a:solidFill>
                  <a:srgbClr val="000000"/>
                </a:solidFill>
                <a:round/>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90126" name="Text Box 18"/>
              <p:cNvSpPr txBox="1">
                <a:spLocks noChangeArrowheads="1"/>
              </p:cNvSpPr>
              <p:nvPr/>
            </p:nvSpPr>
            <p:spPr bwMode="auto">
              <a:xfrm>
                <a:off x="904" y="3220"/>
                <a:ext cx="704" cy="173"/>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ÚO, není ZO</a:t>
                </a:r>
                <a:endParaRPr lang="en-US" sz="1400">
                  <a:solidFill>
                    <a:srgbClr val="000000"/>
                  </a:solidFill>
                  <a:latin typeface="Times New Roman" pitchFamily="18" charset="0"/>
                </a:endParaRPr>
              </a:p>
            </p:txBody>
          </p:sp>
          <p:sp>
            <p:nvSpPr>
              <p:cNvPr id="90127" name="Text Box 19"/>
              <p:cNvSpPr txBox="1">
                <a:spLocks noChangeArrowheads="1"/>
              </p:cNvSpPr>
              <p:nvPr/>
            </p:nvSpPr>
            <p:spPr bwMode="auto">
              <a:xfrm>
                <a:off x="1896" y="3195"/>
                <a:ext cx="704" cy="173"/>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ÚO/ZO </a:t>
                </a:r>
                <a:r>
                  <a:rPr lang="en-US" sz="1400">
                    <a:solidFill>
                      <a:srgbClr val="000000"/>
                    </a:solidFill>
                    <a:latin typeface="Times New Roman" pitchFamily="18" charset="0"/>
                  </a:rPr>
                  <a:t>&lt; 12m </a:t>
                </a:r>
              </a:p>
            </p:txBody>
          </p:sp>
          <p:sp>
            <p:nvSpPr>
              <p:cNvPr id="90128" name="Text Box 20"/>
              <p:cNvSpPr txBox="1">
                <a:spLocks noChangeArrowheads="1"/>
              </p:cNvSpPr>
              <p:nvPr/>
            </p:nvSpPr>
            <p:spPr bwMode="auto">
              <a:xfrm>
                <a:off x="3048" y="3478"/>
                <a:ext cx="704" cy="173"/>
              </a:xfrm>
              <a:prstGeom prst="rect">
                <a:avLst/>
              </a:prstGeom>
              <a:noFill/>
              <a:ln w="12700">
                <a:noFill/>
                <a:miter lim="800000"/>
                <a:headEnd type="none" w="sm" len="sm"/>
                <a:tailEnd type="none" w="sm" len="sm"/>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ÚO/ZO </a:t>
                </a:r>
                <a:r>
                  <a:rPr lang="en-US" sz="1400">
                    <a:solidFill>
                      <a:srgbClr val="000000"/>
                    </a:solidFill>
                    <a:latin typeface="Times New Roman" pitchFamily="18" charset="0"/>
                  </a:rPr>
                  <a:t>&gt; 12m</a:t>
                </a:r>
              </a:p>
            </p:txBody>
          </p:sp>
          <p:sp>
            <p:nvSpPr>
              <p:cNvPr id="90129" name="AutoShape 21"/>
              <p:cNvSpPr>
                <a:spLocks/>
              </p:cNvSpPr>
              <p:nvPr/>
            </p:nvSpPr>
            <p:spPr bwMode="auto">
              <a:xfrm rot="-5400000">
                <a:off x="1128" y="2688"/>
                <a:ext cx="112" cy="1000"/>
              </a:xfrm>
              <a:prstGeom prst="leftBrace">
                <a:avLst>
                  <a:gd name="adj1" fmla="val 74405"/>
                  <a:gd name="adj2" fmla="val 50000"/>
                </a:avLst>
              </a:prstGeom>
              <a:noFill/>
              <a:ln w="12700">
                <a:solidFill>
                  <a:srgbClr val="000000"/>
                </a:solidFill>
                <a:round/>
                <a:headEnd type="none" w="sm" len="sm"/>
                <a:tailEnd type="none" w="sm" len="sm"/>
              </a:ln>
            </p:spPr>
            <p:txBody>
              <a:bodyPr wrap="none" anchor="ctr"/>
              <a:lstStyle/>
              <a:p>
                <a:pPr>
                  <a:spcBef>
                    <a:spcPct val="20000"/>
                  </a:spcBef>
                  <a:buClr>
                    <a:srgbClr val="FFD200"/>
                  </a:buClr>
                  <a:buSzPct val="75000"/>
                  <a:buFont typeface="Arial" charset="0"/>
                  <a:buChar char="►"/>
                </a:pPr>
                <a:endParaRPr lang="cs-CZ"/>
              </a:p>
            </p:txBody>
          </p:sp>
          <p:sp>
            <p:nvSpPr>
              <p:cNvPr id="90130" name="Text Box 22"/>
              <p:cNvSpPr txBox="1">
                <a:spLocks noChangeArrowheads="1"/>
              </p:cNvSpPr>
              <p:nvPr/>
            </p:nvSpPr>
            <p:spPr bwMode="auto">
              <a:xfrm>
                <a:off x="2640" y="2831"/>
                <a:ext cx="824" cy="173"/>
              </a:xfrm>
              <a:prstGeom prst="rect">
                <a:avLst/>
              </a:prstGeom>
              <a:noFill/>
              <a:ln w="12700" algn="ctr">
                <a:noFill/>
                <a:miter lim="800000"/>
                <a:headEnd/>
                <a:tailEnd/>
              </a:ln>
            </p:spPr>
            <p:txBody>
              <a:bodyPr lIns="104306" tIns="52153" rIns="104306" bIns="52153">
                <a:spAutoFit/>
              </a:bodyPr>
              <a:lstStyle/>
              <a:p>
                <a:pPr defTabSz="1042988" eaLnBrk="0" hangingPunct="0">
                  <a:spcBef>
                    <a:spcPct val="50000"/>
                  </a:spcBef>
                </a:pPr>
                <a:r>
                  <a:rPr lang="cs-CZ" sz="1400">
                    <a:solidFill>
                      <a:srgbClr val="000000"/>
                    </a:solidFill>
                    <a:latin typeface="Times New Roman" pitchFamily="18" charset="0"/>
                  </a:rPr>
                  <a:t>1.1.07</a:t>
                </a:r>
                <a:endParaRPr lang="en-US" sz="1400">
                  <a:solidFill>
                    <a:srgbClr val="000000"/>
                  </a:solidFill>
                  <a:latin typeface="Times New Roman" pitchFamily="18" charset="0"/>
                </a:endParaRPr>
              </a:p>
            </p:txBody>
          </p:sp>
        </p:grpSp>
      </p:gr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pPr eaLnBrk="1" hangingPunct="1"/>
            <a:r>
              <a:rPr lang="cs-CZ" smtClean="0"/>
              <a:t>Změny §3 ZoÚ (stanovení účetního období) </a:t>
            </a:r>
          </a:p>
        </p:txBody>
      </p:sp>
      <p:sp>
        <p:nvSpPr>
          <p:cNvPr id="91138" name="Content Placeholder 2"/>
          <p:cNvSpPr>
            <a:spLocks noGrp="1"/>
          </p:cNvSpPr>
          <p:nvPr>
            <p:ph idx="1"/>
          </p:nvPr>
        </p:nvSpPr>
        <p:spPr/>
        <p:txBody>
          <a:bodyPr/>
          <a:lstStyle/>
          <a:p>
            <a:pPr marL="266700" indent="-266700" defTabSz="914400" eaLnBrk="1" hangingPunct="1">
              <a:buFont typeface="Arial" charset="0"/>
              <a:buChar char="►"/>
            </a:pPr>
            <a:r>
              <a:rPr lang="cs-CZ" smtClean="0">
                <a:solidFill>
                  <a:schemeClr val="tx1"/>
                </a:solidFill>
              </a:rPr>
              <a:t>ÚO může být delší než 12 měsíců pokud:</a:t>
            </a:r>
          </a:p>
          <a:p>
            <a:pPr marL="622300" lvl="1" indent="-176213" defTabSz="914400" eaLnBrk="1" hangingPunct="1">
              <a:buFont typeface="Arial" charset="0"/>
              <a:buChar char="−"/>
            </a:pPr>
            <a:r>
              <a:rPr lang="cs-CZ" smtClean="0">
                <a:solidFill>
                  <a:schemeClr val="tx1"/>
                </a:solidFill>
              </a:rPr>
              <a:t>RD přeměny připadne do období 3 měsíců před skončením kalendářního roku nebo hospodářského roku a zároveň v tomto období dojde k zápisu přeměny společnosti do obchodního rejstříku. </a:t>
            </a:r>
          </a:p>
          <a:p>
            <a:pPr marL="622300" lvl="1" indent="-176213" defTabSz="914400" eaLnBrk="1" hangingPunct="1">
              <a:buFont typeface="Arial" charset="0"/>
              <a:buChar char="−"/>
            </a:pPr>
            <a:r>
              <a:rPr lang="cs-CZ" smtClean="0">
                <a:solidFill>
                  <a:schemeClr val="tx1"/>
                </a:solidFill>
              </a:rPr>
              <a:t>Rozvahový den je stanoven ve lhůtě do 3 měsíců před počátkem běžného účetního období nebo do 3 měsíců po skončení běžného účetního období. </a:t>
            </a:r>
          </a:p>
          <a:p>
            <a:pPr marL="266700" indent="-266700" defTabSz="914400" eaLnBrk="1" hangingPunct="1">
              <a:buFont typeface="Arial" charset="0"/>
              <a:buChar char="►"/>
            </a:pPr>
            <a:r>
              <a:rPr lang="cs-CZ" smtClean="0">
                <a:solidFill>
                  <a:schemeClr val="tx1"/>
                </a:solidFill>
              </a:rPr>
              <a:t>Jako účetní období lze zvolit hospodářský rok již při vzniku účetní jednotky a to i při přeměně</a:t>
            </a:r>
          </a:p>
        </p:txBody>
      </p:sp>
      <p:sp>
        <p:nvSpPr>
          <p:cNvPr id="91139" name="Date Placeholder 3"/>
          <p:cNvSpPr>
            <a:spLocks noGrp="1"/>
          </p:cNvSpPr>
          <p:nvPr>
            <p:ph type="dt" sz="quarter" idx="10"/>
          </p:nvPr>
        </p:nvSpPr>
        <p:spPr>
          <a:noFill/>
        </p:spPr>
        <p:txBody>
          <a:bodyPr/>
          <a:lstStyle/>
          <a:p>
            <a:pPr defTabSz="995363"/>
            <a:fld id="{F5A7896F-E14D-4323-8D33-1195BCB915E4}" type="datetime1">
              <a:rPr lang="de-DE"/>
              <a:pPr defTabSz="995363"/>
              <a:t>18.04.2012</a:t>
            </a:fld>
            <a:endParaRPr lang="de-DE"/>
          </a:p>
        </p:txBody>
      </p:sp>
      <p:sp>
        <p:nvSpPr>
          <p:cNvPr id="91140" name="Footer Placeholder 4"/>
          <p:cNvSpPr>
            <a:spLocks noGrp="1"/>
          </p:cNvSpPr>
          <p:nvPr>
            <p:ph type="ftr" sz="quarter" idx="11"/>
          </p:nvPr>
        </p:nvSpPr>
        <p:spPr>
          <a:noFill/>
        </p:spPr>
        <p:txBody>
          <a:bodyPr/>
          <a:lstStyle/>
          <a:p>
            <a:pPr defTabSz="995363"/>
            <a:r>
              <a:rPr lang="de-DE"/>
              <a:t>Ernst &amp; Young</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p:txBody>
          <a:bodyPr/>
          <a:lstStyle/>
          <a:p>
            <a:pPr eaLnBrk="1" hangingPunct="1"/>
            <a:r>
              <a:rPr lang="cs-CZ" smtClean="0"/>
              <a:t>Lhůta pro podání DP</a:t>
            </a:r>
          </a:p>
        </p:txBody>
      </p:sp>
      <p:sp>
        <p:nvSpPr>
          <p:cNvPr id="3" name="Content Placeholder 2"/>
          <p:cNvSpPr>
            <a:spLocks noGrp="1"/>
          </p:cNvSpPr>
          <p:nvPr>
            <p:ph idx="1"/>
          </p:nvPr>
        </p:nvSpPr>
        <p:spPr/>
        <p:txBody>
          <a:bodyPr/>
          <a:lstStyle/>
          <a:p>
            <a:pPr marL="266700" indent="-266700" defTabSz="914400" eaLnBrk="1" hangingPunct="1">
              <a:buFont typeface="Arial" charset="0"/>
              <a:buChar char="►"/>
              <a:defRPr/>
            </a:pPr>
            <a:r>
              <a:rPr lang="cs-CZ" dirty="0" smtClean="0">
                <a:solidFill>
                  <a:schemeClr val="tx1"/>
                </a:solidFill>
              </a:rPr>
              <a:t>Období před RD:</a:t>
            </a:r>
          </a:p>
          <a:p>
            <a:pPr marL="622300" lvl="1" indent="-176213" defTabSz="914400" eaLnBrk="1" hangingPunct="1">
              <a:buFont typeface="Arial" charset="0"/>
              <a:buChar char="−"/>
              <a:defRPr/>
            </a:pPr>
            <a:r>
              <a:rPr lang="cs-CZ" dirty="0" smtClean="0">
                <a:solidFill>
                  <a:schemeClr val="tx1"/>
                </a:solidFill>
              </a:rPr>
              <a:t>Pokud RD = 1. den účetního období </a:t>
            </a:r>
            <a:r>
              <a:rPr lang="cs-CZ" dirty="0" smtClean="0">
                <a:solidFill>
                  <a:schemeClr val="tx1"/>
                </a:solidFill>
                <a:sym typeface="Wingdings" pitchFamily="2" charset="2"/>
              </a:rPr>
              <a:t> konec měsíce následujícího po konání VH schvalující přeměnu</a:t>
            </a:r>
          </a:p>
          <a:p>
            <a:pPr marL="622300" lvl="1" indent="-176213" defTabSz="914400" eaLnBrk="1" hangingPunct="1">
              <a:buFont typeface="Arial" charset="0"/>
              <a:buNone/>
              <a:defRPr/>
            </a:pPr>
            <a:r>
              <a:rPr lang="cs-CZ" dirty="0" smtClean="0">
                <a:solidFill>
                  <a:srgbClr val="00B0F0"/>
                </a:solidFill>
                <a:sym typeface="Wingdings" pitchFamily="2" charset="2"/>
              </a:rPr>
              <a:t>(Změna oproti 2011, v rámci KOOV slíbeno navrátit zpět 3 měsíční lhůtu)</a:t>
            </a:r>
          </a:p>
          <a:p>
            <a:pPr marL="622300" lvl="1" indent="-176213" defTabSz="914400" eaLnBrk="1" hangingPunct="1">
              <a:buFont typeface="Arial" charset="0"/>
              <a:buChar char="−"/>
              <a:defRPr/>
            </a:pPr>
            <a:endParaRPr lang="cs-CZ" dirty="0" smtClean="0">
              <a:solidFill>
                <a:srgbClr val="00B0F0"/>
              </a:solidFill>
              <a:sym typeface="Wingdings" pitchFamily="2" charset="2"/>
            </a:endParaRPr>
          </a:p>
          <a:p>
            <a:pPr marL="622300" lvl="1" indent="-176213" defTabSz="914400" eaLnBrk="1" hangingPunct="1">
              <a:buFont typeface="Arial" charset="0"/>
              <a:buChar char="−"/>
              <a:defRPr/>
            </a:pPr>
            <a:r>
              <a:rPr lang="cs-CZ" dirty="0" smtClean="0">
                <a:solidFill>
                  <a:schemeClr val="tx1"/>
                </a:solidFill>
                <a:sym typeface="Wingdings" pitchFamily="2" charset="2"/>
              </a:rPr>
              <a:t>Pokud RD = 1. den účetního období  standardní lhůta</a:t>
            </a:r>
          </a:p>
          <a:p>
            <a:pPr marL="266700" indent="-266700" defTabSz="914400" eaLnBrk="1" hangingPunct="1">
              <a:buFont typeface="Arial" charset="0"/>
              <a:buChar char="►"/>
              <a:defRPr/>
            </a:pPr>
            <a:r>
              <a:rPr lang="cs-CZ" dirty="0" smtClean="0">
                <a:solidFill>
                  <a:schemeClr val="tx1"/>
                </a:solidFill>
                <a:sym typeface="Wingdings" pitchFamily="2" charset="2"/>
              </a:rPr>
              <a:t>Období od RD do konce kalendářního/</a:t>
            </a:r>
            <a:r>
              <a:rPr lang="cs-CZ" dirty="0" err="1" smtClean="0">
                <a:solidFill>
                  <a:schemeClr val="tx1"/>
                </a:solidFill>
                <a:sym typeface="Wingdings" pitchFamily="2" charset="2"/>
              </a:rPr>
              <a:t>hosp</a:t>
            </a:r>
            <a:r>
              <a:rPr lang="en-US" dirty="0" err="1" smtClean="0">
                <a:solidFill>
                  <a:schemeClr val="tx1"/>
                </a:solidFill>
                <a:sym typeface="Wingdings" pitchFamily="2" charset="2"/>
              </a:rPr>
              <a:t>od</a:t>
            </a:r>
            <a:r>
              <a:rPr lang="cs-CZ" dirty="0" err="1" smtClean="0">
                <a:solidFill>
                  <a:schemeClr val="tx1"/>
                </a:solidFill>
                <a:sym typeface="Wingdings" pitchFamily="2" charset="2"/>
              </a:rPr>
              <a:t>ářského</a:t>
            </a:r>
            <a:r>
              <a:rPr lang="cs-CZ" dirty="0" smtClean="0">
                <a:solidFill>
                  <a:schemeClr val="tx1"/>
                </a:solidFill>
                <a:sym typeface="Wingdings" pitchFamily="2" charset="2"/>
              </a:rPr>
              <a:t> roku, ve kterém byla přeměna zapsána do OR – standardní lhůta</a:t>
            </a:r>
          </a:p>
          <a:p>
            <a:pPr eaLnBrk="1" hangingPunct="1">
              <a:defRPr/>
            </a:pPr>
            <a:endParaRPr lang="cs-CZ" dirty="0">
              <a:solidFill>
                <a:schemeClr val="tx1"/>
              </a:solidFill>
            </a:endParaRPr>
          </a:p>
        </p:txBody>
      </p:sp>
      <p:sp>
        <p:nvSpPr>
          <p:cNvPr id="92163" name="Date Placeholder 3"/>
          <p:cNvSpPr>
            <a:spLocks noGrp="1"/>
          </p:cNvSpPr>
          <p:nvPr>
            <p:ph type="dt" sz="quarter" idx="10"/>
          </p:nvPr>
        </p:nvSpPr>
        <p:spPr>
          <a:noFill/>
        </p:spPr>
        <p:txBody>
          <a:bodyPr/>
          <a:lstStyle/>
          <a:p>
            <a:pPr defTabSz="995363"/>
            <a:fld id="{DD38E528-74EA-48B5-B117-35FE6B06DF4C}" type="datetime1">
              <a:rPr lang="de-DE"/>
              <a:pPr defTabSz="995363"/>
              <a:t>18.04.2012</a:t>
            </a:fld>
            <a:endParaRPr lang="de-DE"/>
          </a:p>
        </p:txBody>
      </p:sp>
      <p:sp>
        <p:nvSpPr>
          <p:cNvPr id="92164" name="Footer Placeholder 4"/>
          <p:cNvSpPr>
            <a:spLocks noGrp="1"/>
          </p:cNvSpPr>
          <p:nvPr>
            <p:ph type="ftr" sz="quarter" idx="11"/>
          </p:nvPr>
        </p:nvSpPr>
        <p:spPr>
          <a:noFill/>
        </p:spPr>
        <p:txBody>
          <a:bodyPr/>
          <a:lstStyle/>
          <a:p>
            <a:pPr defTabSz="995363"/>
            <a:r>
              <a:rPr lang="de-DE"/>
              <a:t>Ernst &amp; Young</a:t>
            </a:r>
          </a:p>
        </p:txBody>
      </p:sp>
      <p:cxnSp>
        <p:nvCxnSpPr>
          <p:cNvPr id="92165" name="Straight Connector 6"/>
          <p:cNvCxnSpPr>
            <a:cxnSpLocks noChangeShapeType="1"/>
          </p:cNvCxnSpPr>
          <p:nvPr/>
        </p:nvCxnSpPr>
        <p:spPr bwMode="auto">
          <a:xfrm flipH="1">
            <a:off x="2554288" y="2119313"/>
            <a:ext cx="160337" cy="290512"/>
          </a:xfrm>
          <a:prstGeom prst="line">
            <a:avLst/>
          </a:prstGeom>
          <a:noFill/>
          <a:ln w="31750" algn="ctr">
            <a:solidFill>
              <a:schemeClr val="tx1"/>
            </a:solidFill>
            <a:round/>
            <a:headEnd/>
            <a:tailEnd/>
          </a:ln>
        </p:spPr>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Date Placeholder 3"/>
          <p:cNvSpPr>
            <a:spLocks noGrp="1"/>
          </p:cNvSpPr>
          <p:nvPr>
            <p:ph type="dt" sz="quarter" idx="10"/>
          </p:nvPr>
        </p:nvSpPr>
        <p:spPr>
          <a:noFill/>
        </p:spPr>
        <p:txBody>
          <a:bodyPr/>
          <a:lstStyle/>
          <a:p>
            <a:pPr defTabSz="995363"/>
            <a:fld id="{752CF6B7-46FA-4C01-A624-276DE07C0044}" type="datetime1">
              <a:rPr lang="de-DE"/>
              <a:pPr defTabSz="995363"/>
              <a:t>18.04.2012</a:t>
            </a:fld>
            <a:endParaRPr lang="de-DE"/>
          </a:p>
        </p:txBody>
      </p:sp>
      <p:sp>
        <p:nvSpPr>
          <p:cNvPr id="93186" name="Footer Placeholder 4"/>
          <p:cNvSpPr>
            <a:spLocks noGrp="1"/>
          </p:cNvSpPr>
          <p:nvPr>
            <p:ph type="ftr" sz="quarter" idx="11"/>
          </p:nvPr>
        </p:nvSpPr>
        <p:spPr>
          <a:noFill/>
        </p:spPr>
        <p:txBody>
          <a:bodyPr/>
          <a:lstStyle/>
          <a:p>
            <a:pPr defTabSz="995363"/>
            <a:r>
              <a:rPr lang="de-DE"/>
              <a:t>Ernst &amp; Young</a:t>
            </a:r>
          </a:p>
        </p:txBody>
      </p:sp>
      <p:sp>
        <p:nvSpPr>
          <p:cNvPr id="93187" name="Rectangle 2"/>
          <p:cNvSpPr>
            <a:spLocks noGrp="1" noChangeArrowheads="1"/>
          </p:cNvSpPr>
          <p:nvPr>
            <p:ph type="title"/>
          </p:nvPr>
        </p:nvSpPr>
        <p:spPr>
          <a:xfrm>
            <a:off x="393700" y="473075"/>
            <a:ext cx="7902575" cy="560388"/>
          </a:xfrm>
        </p:spPr>
        <p:txBody>
          <a:bodyPr/>
          <a:lstStyle/>
          <a:p>
            <a:pPr eaLnBrk="1" hangingPunct="1"/>
            <a:r>
              <a:rPr lang="cs-CZ" smtClean="0"/>
              <a:t>Opravné položky a rezervy</a:t>
            </a:r>
            <a:endParaRPr lang="en-US" smtClean="0"/>
          </a:p>
        </p:txBody>
      </p:sp>
      <p:sp>
        <p:nvSpPr>
          <p:cNvPr id="93188" name="Rectangle 3"/>
          <p:cNvSpPr>
            <a:spLocks noGrp="1" noChangeArrowheads="1"/>
          </p:cNvSpPr>
          <p:nvPr>
            <p:ph type="body" idx="1"/>
          </p:nvPr>
        </p:nvSpPr>
        <p:spPr>
          <a:xfrm>
            <a:off x="530225" y="1774825"/>
            <a:ext cx="9988550" cy="4700588"/>
          </a:xfrm>
        </p:spPr>
        <p:txBody>
          <a:bodyPr/>
          <a:lstStyle/>
          <a:p>
            <a:pPr marL="355600" indent="-355600" eaLnBrk="1" hangingPunct="1">
              <a:buFont typeface="Arial" charset="0"/>
              <a:buChar char="►"/>
            </a:pPr>
            <a:r>
              <a:rPr lang="cs-CZ" sz="2200" smtClean="0"/>
              <a:t>Nástupnická společnost může převzít daňové OP a rezervy vytvořené zanikající společností za podmínek, které by platily pro zanikající společnost kdyby k přeměně nedošlo (§ 23c/8/a ZDP)</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Date Placeholder 3"/>
          <p:cNvSpPr>
            <a:spLocks noGrp="1"/>
          </p:cNvSpPr>
          <p:nvPr>
            <p:ph type="dt" sz="quarter" idx="10"/>
          </p:nvPr>
        </p:nvSpPr>
        <p:spPr>
          <a:noFill/>
        </p:spPr>
        <p:txBody>
          <a:bodyPr/>
          <a:lstStyle/>
          <a:p>
            <a:pPr defTabSz="995363"/>
            <a:fld id="{F711A1C5-3469-416C-9F49-4920F99A1971}" type="datetime1">
              <a:rPr lang="de-DE"/>
              <a:pPr defTabSz="995363"/>
              <a:t>18.04.2012</a:t>
            </a:fld>
            <a:endParaRPr lang="de-DE"/>
          </a:p>
        </p:txBody>
      </p:sp>
      <p:sp>
        <p:nvSpPr>
          <p:cNvPr id="95234" name="Footer Placeholder 4"/>
          <p:cNvSpPr>
            <a:spLocks noGrp="1"/>
          </p:cNvSpPr>
          <p:nvPr>
            <p:ph type="ftr" sz="quarter" idx="11"/>
          </p:nvPr>
        </p:nvSpPr>
        <p:spPr>
          <a:noFill/>
        </p:spPr>
        <p:txBody>
          <a:bodyPr/>
          <a:lstStyle/>
          <a:p>
            <a:pPr defTabSz="995363"/>
            <a:r>
              <a:rPr lang="de-DE"/>
              <a:t>Ernst &amp; Young</a:t>
            </a:r>
          </a:p>
        </p:txBody>
      </p:sp>
      <p:sp>
        <p:nvSpPr>
          <p:cNvPr id="95235" name="Rectangle 2"/>
          <p:cNvSpPr>
            <a:spLocks noGrp="1" noChangeArrowheads="1"/>
          </p:cNvSpPr>
          <p:nvPr>
            <p:ph type="title"/>
          </p:nvPr>
        </p:nvSpPr>
        <p:spPr>
          <a:xfrm>
            <a:off x="393700" y="473075"/>
            <a:ext cx="7902575" cy="560388"/>
          </a:xfrm>
        </p:spPr>
        <p:txBody>
          <a:bodyPr/>
          <a:lstStyle/>
          <a:p>
            <a:pPr eaLnBrk="1" hangingPunct="1"/>
            <a:r>
              <a:rPr lang="cs-CZ" smtClean="0"/>
              <a:t>Opravné položky a rezervy – ale?</a:t>
            </a:r>
            <a:endParaRPr lang="en-US" smtClean="0"/>
          </a:p>
        </p:txBody>
      </p:sp>
      <p:sp>
        <p:nvSpPr>
          <p:cNvPr id="95236" name="Rectangle 3"/>
          <p:cNvSpPr>
            <a:spLocks noGrp="1" noChangeArrowheads="1"/>
          </p:cNvSpPr>
          <p:nvPr>
            <p:ph type="body" idx="1"/>
          </p:nvPr>
        </p:nvSpPr>
        <p:spPr>
          <a:xfrm>
            <a:off x="530225" y="1774825"/>
            <a:ext cx="9988550" cy="4700588"/>
          </a:xfrm>
        </p:spPr>
        <p:txBody>
          <a:bodyPr/>
          <a:lstStyle/>
          <a:p>
            <a:pPr marL="266700" indent="-266700" eaLnBrk="1" hangingPunct="1">
              <a:buFont typeface="Arial" charset="0"/>
              <a:buChar char="►"/>
            </a:pPr>
            <a:r>
              <a:rPr lang="cs-CZ" sz="2400" smtClean="0"/>
              <a:t>Pokud přecením na reálnou hodnotu co se stane s OP?</a:t>
            </a:r>
          </a:p>
          <a:p>
            <a:pPr marL="723900" lvl="1" indent="-277813" eaLnBrk="1" hangingPunct="1">
              <a:spcBef>
                <a:spcPct val="50000"/>
              </a:spcBef>
              <a:buFont typeface="Arial" charset="0"/>
              <a:buChar char="−"/>
            </a:pPr>
            <a:r>
              <a:rPr lang="cs-CZ" sz="2000" smtClean="0"/>
              <a:t>Nechat </a:t>
            </a:r>
            <a:r>
              <a:rPr lang="cs-CZ" sz="2000" smtClean="0">
                <a:sym typeface="Wingdings" pitchFamily="2" charset="2"/>
              </a:rPr>
              <a:t></a:t>
            </a:r>
            <a:r>
              <a:rPr lang="cs-CZ" sz="2000" smtClean="0"/>
              <a:t> nedává smysl?</a:t>
            </a:r>
          </a:p>
          <a:p>
            <a:pPr marL="723900" lvl="1" indent="-277813" eaLnBrk="1" hangingPunct="1">
              <a:spcBef>
                <a:spcPct val="50000"/>
              </a:spcBef>
              <a:buFont typeface="Arial" charset="0"/>
              <a:buChar char="−"/>
            </a:pPr>
            <a:r>
              <a:rPr lang="cs-CZ" sz="2000" smtClean="0"/>
              <a:t>Odúčtovat oproti rozvaze </a:t>
            </a:r>
            <a:r>
              <a:rPr lang="cs-CZ" sz="2000" smtClean="0">
                <a:sym typeface="Wingdings" pitchFamily="2" charset="2"/>
              </a:rPr>
              <a:t> (ne)zdaní se?</a:t>
            </a:r>
          </a:p>
          <a:p>
            <a:pPr marL="723900" lvl="1" indent="-277813" eaLnBrk="1" hangingPunct="1">
              <a:spcBef>
                <a:spcPct val="50000"/>
              </a:spcBef>
              <a:buFont typeface="Arial" charset="0"/>
              <a:buChar char="−"/>
            </a:pPr>
            <a:r>
              <a:rPr lang="cs-CZ" sz="2000" smtClean="0">
                <a:sym typeface="Wingdings" pitchFamily="2" charset="2"/>
              </a:rPr>
              <a:t>Rozpustit do výsledovky  (ne)zdaní se?</a:t>
            </a:r>
            <a:r>
              <a:rPr lang="cs-CZ" sz="2000" smtClean="0"/>
              <a:t> </a:t>
            </a:r>
          </a:p>
          <a:p>
            <a:pPr marL="266700" indent="-266700" eaLnBrk="1" hangingPunct="1">
              <a:buFont typeface="Arial" charset="0"/>
              <a:buChar char="►"/>
            </a:pPr>
            <a:r>
              <a:rPr lang="cs-CZ" sz="2400" smtClean="0"/>
              <a:t>Pokud budou OP odúčtovány</a:t>
            </a:r>
          </a:p>
          <a:p>
            <a:pPr marL="723900" lvl="1" indent="-277813" eaLnBrk="1" hangingPunct="1">
              <a:spcBef>
                <a:spcPct val="50000"/>
              </a:spcBef>
              <a:buFont typeface="Arial" charset="0"/>
              <a:buChar char="−"/>
            </a:pPr>
            <a:r>
              <a:rPr lang="cs-CZ" sz="2000" smtClean="0"/>
              <a:t>Daňově rozpustit a převzít?</a:t>
            </a:r>
          </a:p>
          <a:p>
            <a:pPr marL="723900" lvl="1" indent="-277813" eaLnBrk="1" hangingPunct="1">
              <a:spcBef>
                <a:spcPct val="50000"/>
              </a:spcBef>
              <a:buFont typeface="Arial" charset="0"/>
              <a:buChar char="−"/>
            </a:pPr>
            <a:r>
              <a:rPr lang="cs-CZ" sz="2000" smtClean="0"/>
              <a:t>Daňově nerozpustit a převzít?</a:t>
            </a:r>
            <a:r>
              <a:rPr lang="cs-CZ" smtClean="0"/>
              <a:t> </a:t>
            </a:r>
          </a:p>
          <a:p>
            <a:pPr marL="266700" indent="-266700" eaLnBrk="1" hangingPunct="1">
              <a:buFont typeface="Arial" charset="0"/>
              <a:buChar char="►"/>
            </a:pPr>
            <a:r>
              <a:rPr lang="cs-CZ" sz="2400" smtClean="0"/>
              <a:t>Praxe pro zachování daňové neutrality</a:t>
            </a:r>
          </a:p>
          <a:p>
            <a:pPr marL="723900" lvl="1" indent="-277813" eaLnBrk="1" hangingPunct="1">
              <a:buFontTx/>
              <a:buNone/>
            </a:pPr>
            <a:r>
              <a:rPr lang="cs-CZ" sz="2000" smtClean="0">
                <a:solidFill>
                  <a:srgbClr val="FFE87F"/>
                </a:solidFill>
              </a:rPr>
              <a:t>-</a:t>
            </a:r>
            <a:r>
              <a:rPr lang="cs-CZ" sz="2000" smtClean="0"/>
              <a:t>   U zanikající společnosti se přecenění provede přes opravné položky (pokud se hodnota snižuje) </a:t>
            </a:r>
          </a:p>
          <a:p>
            <a:pPr marL="723900" lvl="1" indent="-277813" eaLnBrk="1" hangingPunct="1">
              <a:buFontTx/>
              <a:buNone/>
            </a:pPr>
            <a:r>
              <a:rPr lang="cs-CZ" sz="2000" smtClean="0">
                <a:solidFill>
                  <a:srgbClr val="FFE87F"/>
                </a:solidFill>
              </a:rPr>
              <a:t>-</a:t>
            </a:r>
            <a:r>
              <a:rPr lang="cs-CZ" sz="2000" smtClean="0"/>
              <a:t>   Opravné položky převezme nástupnická společnost</a:t>
            </a:r>
          </a:p>
          <a:p>
            <a:pPr marL="723900" lvl="1" indent="-277813" eaLnBrk="1" hangingPunct="1">
              <a:buFontTx/>
              <a:buNone/>
            </a:pPr>
            <a:r>
              <a:rPr lang="cs-CZ" sz="2000" smtClean="0">
                <a:solidFill>
                  <a:srgbClr val="FFE87F"/>
                </a:solidFill>
              </a:rPr>
              <a:t>-</a:t>
            </a:r>
            <a:r>
              <a:rPr lang="cs-CZ" sz="2000" smtClean="0"/>
              <a:t>   Nutno ošetřit v projektu přeměny</a:t>
            </a:r>
          </a:p>
          <a:p>
            <a:pPr marL="723900" lvl="1" indent="-277813" eaLnBrk="1" hangingPunct="1">
              <a:buFontTx/>
              <a:buNone/>
            </a:pPr>
            <a:r>
              <a:rPr lang="cs-CZ" sz="2600" smtClean="0"/>
              <a:t> </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Date Placeholder 3"/>
          <p:cNvSpPr>
            <a:spLocks noGrp="1"/>
          </p:cNvSpPr>
          <p:nvPr>
            <p:ph type="dt" sz="quarter" idx="10"/>
          </p:nvPr>
        </p:nvSpPr>
        <p:spPr>
          <a:noFill/>
        </p:spPr>
        <p:txBody>
          <a:bodyPr/>
          <a:lstStyle/>
          <a:p>
            <a:pPr defTabSz="995363"/>
            <a:fld id="{37A258B9-AEBC-4271-BA75-4C51339CB770}" type="datetime1">
              <a:rPr lang="de-DE"/>
              <a:pPr defTabSz="995363"/>
              <a:t>18.04.2012</a:t>
            </a:fld>
            <a:endParaRPr lang="de-DE"/>
          </a:p>
        </p:txBody>
      </p:sp>
      <p:sp>
        <p:nvSpPr>
          <p:cNvPr id="97282" name="Footer Placeholder 4"/>
          <p:cNvSpPr>
            <a:spLocks noGrp="1"/>
          </p:cNvSpPr>
          <p:nvPr>
            <p:ph type="ftr" sz="quarter" idx="11"/>
          </p:nvPr>
        </p:nvSpPr>
        <p:spPr>
          <a:noFill/>
        </p:spPr>
        <p:txBody>
          <a:bodyPr/>
          <a:lstStyle/>
          <a:p>
            <a:pPr defTabSz="995363"/>
            <a:r>
              <a:rPr lang="de-DE"/>
              <a:t>Ernst &amp; Young</a:t>
            </a:r>
          </a:p>
        </p:txBody>
      </p:sp>
      <p:sp>
        <p:nvSpPr>
          <p:cNvPr id="97283" name="Rectangle 2"/>
          <p:cNvSpPr>
            <a:spLocks noGrp="1" noChangeArrowheads="1"/>
          </p:cNvSpPr>
          <p:nvPr>
            <p:ph type="title"/>
          </p:nvPr>
        </p:nvSpPr>
        <p:spPr/>
        <p:txBody>
          <a:bodyPr/>
          <a:lstStyle/>
          <a:p>
            <a:pPr eaLnBrk="1" hangingPunct="1"/>
            <a:r>
              <a:rPr lang="cs-CZ" smtClean="0"/>
              <a:t>Daňové ztráty – převzetí</a:t>
            </a:r>
            <a:endParaRPr lang="en-US" smtClean="0"/>
          </a:p>
        </p:txBody>
      </p:sp>
      <p:sp>
        <p:nvSpPr>
          <p:cNvPr id="97284" name="Rectangle 3"/>
          <p:cNvSpPr>
            <a:spLocks noGrp="1" noChangeArrowheads="1"/>
          </p:cNvSpPr>
          <p:nvPr>
            <p:ph type="body" idx="1"/>
          </p:nvPr>
        </p:nvSpPr>
        <p:spPr>
          <a:xfrm>
            <a:off x="588963" y="1633538"/>
            <a:ext cx="9501187" cy="4243387"/>
          </a:xfrm>
        </p:spPr>
        <p:txBody>
          <a:bodyPr/>
          <a:lstStyle/>
          <a:p>
            <a:pPr marL="355600" indent="-355600" defTabSz="914400" eaLnBrk="1" hangingPunct="1">
              <a:buFont typeface="Arial" charset="0"/>
              <a:buChar char="►"/>
            </a:pPr>
            <a:r>
              <a:rPr lang="cs-CZ" smtClean="0"/>
              <a:t>Nástupnická společnost může převzít daňovou ztrátu, která nebyla dosud uplatněna (§ 23c/8/b)</a:t>
            </a:r>
          </a:p>
          <a:p>
            <a:pPr marL="355600" indent="-355600" defTabSz="914400" eaLnBrk="1" hangingPunct="1">
              <a:buFont typeface="Arial" charset="0"/>
              <a:buChar char="►"/>
            </a:pPr>
            <a:r>
              <a:rPr lang="cs-CZ" smtClean="0"/>
              <a:t>Převzatou ztrátu lze uplatnit v zdaňovacích obdobích zbývajících do 5-ti zdaňovacích obdobích bezprostředně následujících po zdaňovacím období, za které byla ztráta vyměřena (§ 23c/8/b)</a:t>
            </a:r>
          </a:p>
          <a:p>
            <a:pPr marL="355600" indent="-355600" defTabSz="914400" eaLnBrk="1" hangingPunct="1">
              <a:buFont typeface="Arial" charset="0"/>
              <a:buChar char="►"/>
            </a:pPr>
            <a:r>
              <a:rPr lang="cs-CZ" smtClean="0"/>
              <a:t>Rozdělení / odštěpení = jak alokovat?</a:t>
            </a:r>
          </a:p>
          <a:p>
            <a:pPr marL="355600" indent="-355600" defTabSz="914400" eaLnBrk="1" hangingPunct="1">
              <a:buFont typeface="Arial" charset="0"/>
              <a:buChar char="►"/>
            </a:pPr>
            <a:r>
              <a:rPr lang="cs-CZ" smtClean="0"/>
              <a:t>Ztrátu lze převzít pouze pokud:</a:t>
            </a:r>
          </a:p>
          <a:p>
            <a:pPr marL="711200" lvl="1" indent="-176213" defTabSz="914400" eaLnBrk="1" hangingPunct="1">
              <a:buFont typeface="Arial" charset="0"/>
              <a:buChar char="−"/>
            </a:pPr>
            <a:r>
              <a:rPr lang="cs-CZ" sz="2000" smtClean="0"/>
              <a:t>Jsou-li splněny podmínky § 23c/9 ZDP (společnosti jsou rezidenty ČR nebo EU a mají předepsanou právní formu) </a:t>
            </a:r>
          </a:p>
          <a:p>
            <a:pPr marL="711200" lvl="1" indent="-176213" defTabSz="914400" eaLnBrk="1" hangingPunct="1">
              <a:buFont typeface="Arial" charset="0"/>
              <a:buChar char="−"/>
            </a:pPr>
            <a:r>
              <a:rPr lang="cs-CZ" sz="2000" smtClean="0"/>
              <a:t>Hlavním důvodem přeměny není snížení nebo vyhnutí se daňové povinnosti (§ 23d/2 ZDP) = Judikatura ESD!?</a:t>
            </a:r>
          </a:p>
          <a:p>
            <a:pPr marL="711200" lvl="1" indent="-176213" defTabSz="914400" eaLnBrk="1" hangingPunct="1">
              <a:buFont typeface="Arial" charset="0"/>
              <a:buChar char="−"/>
            </a:pPr>
            <a:r>
              <a:rPr lang="cs-CZ" sz="2000" smtClean="0"/>
              <a:t>Správci daně byl oznámen postup dle § 23c ZDP (§ 23d/2 ZDP?)</a:t>
            </a:r>
            <a:endParaRPr lang="en-US" sz="20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noFill/>
        </p:spPr>
        <p:txBody>
          <a:bodyPr/>
          <a:lstStyle/>
          <a:p>
            <a:pPr defTabSz="995363"/>
            <a:fld id="{96E580E2-5E25-484A-8732-5D156FEDF9F0}" type="datetime1">
              <a:rPr lang="de-DE"/>
              <a:pPr defTabSz="995363"/>
              <a:t>18.04.2012</a:t>
            </a:fld>
            <a:endParaRPr lang="de-DE"/>
          </a:p>
        </p:txBody>
      </p:sp>
      <p:sp>
        <p:nvSpPr>
          <p:cNvPr id="36866" name="Footer Placeholder 4"/>
          <p:cNvSpPr>
            <a:spLocks noGrp="1"/>
          </p:cNvSpPr>
          <p:nvPr>
            <p:ph type="ftr" sz="quarter" idx="11"/>
          </p:nvPr>
        </p:nvSpPr>
        <p:spPr>
          <a:noFill/>
        </p:spPr>
        <p:txBody>
          <a:bodyPr/>
          <a:lstStyle/>
          <a:p>
            <a:pPr defTabSz="995363"/>
            <a:r>
              <a:rPr lang="de-DE"/>
              <a:t>Ernst &amp; Young</a:t>
            </a:r>
          </a:p>
        </p:txBody>
      </p:sp>
      <p:sp>
        <p:nvSpPr>
          <p:cNvPr id="571394" name="Rectangle 2"/>
          <p:cNvSpPr>
            <a:spLocks noGrp="1" noChangeArrowheads="1"/>
          </p:cNvSpPr>
          <p:nvPr>
            <p:ph type="body" idx="1"/>
          </p:nvPr>
        </p:nvSpPr>
        <p:spPr>
          <a:xfrm>
            <a:off x="592138" y="1819275"/>
            <a:ext cx="9509125" cy="4022725"/>
          </a:xfrm>
        </p:spPr>
        <p:txBody>
          <a:bodyPr/>
          <a:lstStyle/>
          <a:p>
            <a:pPr algn="ctr" eaLnBrk="1" hangingPunct="1">
              <a:defRPr/>
            </a:pPr>
            <a:endParaRPr lang="cs-CZ" sz="4100">
              <a:effectLst>
                <a:outerShdw blurRad="38100" dist="38100" dir="2700000" algn="tl">
                  <a:srgbClr val="C0C0C0"/>
                </a:outerShdw>
              </a:effectLst>
            </a:endParaRPr>
          </a:p>
          <a:p>
            <a:pPr algn="ctr" eaLnBrk="1" hangingPunct="1">
              <a:defRPr/>
            </a:pPr>
            <a:r>
              <a:rPr lang="cs-CZ" sz="4100">
                <a:effectLst>
                  <a:outerShdw blurRad="38100" dist="38100" dir="2700000" algn="tl">
                    <a:srgbClr val="C0C0C0"/>
                  </a:outerShdw>
                </a:effectLst>
              </a:rPr>
              <a:t>Prodej akcií/podílů</a:t>
            </a:r>
          </a:p>
          <a:p>
            <a:pPr algn="ctr" eaLnBrk="1" hangingPunct="1">
              <a:defRPr/>
            </a:pPr>
            <a:r>
              <a:rPr lang="cs-CZ" sz="4100">
                <a:effectLst>
                  <a:outerShdw blurRad="38100" dist="38100" dir="2700000" algn="tl">
                    <a:srgbClr val="C0C0C0"/>
                  </a:outerShdw>
                </a:effectLst>
              </a:rPr>
              <a:t>(</a:t>
            </a:r>
            <a:r>
              <a:rPr lang="en-US" sz="4100">
                <a:effectLst>
                  <a:outerShdw blurRad="38100" dist="38100" dir="2700000" algn="tl">
                    <a:srgbClr val="C0C0C0"/>
                  </a:outerShdw>
                </a:effectLst>
              </a:rPr>
              <a:t>Share deal</a:t>
            </a:r>
            <a:r>
              <a:rPr lang="cs-CZ" sz="4100">
                <a:effectLst>
                  <a:outerShdw blurRad="38100" dist="38100" dir="2700000" algn="tl">
                    <a:srgbClr val="C0C0C0"/>
                  </a:outerShdw>
                </a:effectLst>
              </a:rPr>
              <a:t>)</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Date Placeholder 4"/>
          <p:cNvSpPr>
            <a:spLocks noGrp="1"/>
          </p:cNvSpPr>
          <p:nvPr>
            <p:ph type="dt" sz="quarter" idx="10"/>
          </p:nvPr>
        </p:nvSpPr>
        <p:spPr>
          <a:noFill/>
        </p:spPr>
        <p:txBody>
          <a:bodyPr/>
          <a:lstStyle/>
          <a:p>
            <a:pPr defTabSz="995363"/>
            <a:fld id="{D30D673E-7439-46C5-8613-27BDD5CAE66F}" type="datetime1">
              <a:rPr lang="de-DE"/>
              <a:pPr defTabSz="995363"/>
              <a:t>18.04.2012</a:t>
            </a:fld>
            <a:endParaRPr lang="de-DE"/>
          </a:p>
        </p:txBody>
      </p:sp>
      <p:sp>
        <p:nvSpPr>
          <p:cNvPr id="99330" name="Footer Placeholder 5"/>
          <p:cNvSpPr>
            <a:spLocks noGrp="1"/>
          </p:cNvSpPr>
          <p:nvPr>
            <p:ph type="ftr" sz="quarter" idx="11"/>
          </p:nvPr>
        </p:nvSpPr>
        <p:spPr>
          <a:noFill/>
        </p:spPr>
        <p:txBody>
          <a:bodyPr/>
          <a:lstStyle/>
          <a:p>
            <a:pPr defTabSz="995363"/>
            <a:r>
              <a:rPr lang="de-DE"/>
              <a:t>Ernst &amp; Young</a:t>
            </a:r>
          </a:p>
        </p:txBody>
      </p:sp>
      <p:sp>
        <p:nvSpPr>
          <p:cNvPr id="99331" name="Rectangle 2"/>
          <p:cNvSpPr>
            <a:spLocks noGrp="1" noChangeArrowheads="1"/>
          </p:cNvSpPr>
          <p:nvPr>
            <p:ph type="title"/>
          </p:nvPr>
        </p:nvSpPr>
        <p:spPr/>
        <p:txBody>
          <a:bodyPr/>
          <a:lstStyle/>
          <a:p>
            <a:pPr eaLnBrk="1" hangingPunct="1"/>
            <a:r>
              <a:rPr lang="cs-CZ" smtClean="0"/>
              <a:t>Daňové ztráty – uplatnění (§ 38na)</a:t>
            </a:r>
            <a:endParaRPr lang="en-US" smtClean="0"/>
          </a:p>
        </p:txBody>
      </p:sp>
      <p:sp>
        <p:nvSpPr>
          <p:cNvPr id="99332" name="Rectangle 3"/>
          <p:cNvSpPr>
            <a:spLocks noGrp="1" noChangeArrowheads="1"/>
          </p:cNvSpPr>
          <p:nvPr>
            <p:ph type="body" sz="half" idx="1"/>
          </p:nvPr>
        </p:nvSpPr>
        <p:spPr>
          <a:xfrm>
            <a:off x="530225" y="1774825"/>
            <a:ext cx="9847263" cy="4192588"/>
          </a:xfrm>
        </p:spPr>
        <p:txBody>
          <a:bodyPr/>
          <a:lstStyle/>
          <a:p>
            <a:pPr marL="355600" indent="-355600" eaLnBrk="1" hangingPunct="1">
              <a:buFont typeface="Arial" charset="0"/>
              <a:buChar char="►"/>
            </a:pPr>
            <a:r>
              <a:rPr lang="cs-CZ" smtClean="0"/>
              <a:t>Do výše části základu daně připadajícího na „stejné činnosti“ vykonávané </a:t>
            </a:r>
            <a:r>
              <a:rPr lang="en-US" smtClean="0"/>
              <a:t>[</a:t>
            </a:r>
            <a:r>
              <a:rPr lang="cs-CZ" smtClean="0"/>
              <a:t>společností, které ztráty vznikly</a:t>
            </a:r>
            <a:r>
              <a:rPr lang="en-US" smtClean="0"/>
              <a:t>] </a:t>
            </a:r>
            <a:r>
              <a:rPr lang="cs-CZ" smtClean="0"/>
              <a:t>v období kdy ztráta vyměřena (§ 38na/4,5 ZDP) </a:t>
            </a:r>
          </a:p>
          <a:p>
            <a:pPr marL="746125" lvl="1" indent="-355600" eaLnBrk="1" hangingPunct="1"/>
            <a:r>
              <a:rPr lang="cs-CZ" smtClean="0"/>
              <a:t>Důležité, zda v původním období činnosti vykonávány (ne rozsah?)</a:t>
            </a:r>
          </a:p>
          <a:p>
            <a:pPr marL="746125" lvl="1" indent="-355600" eaLnBrk="1" hangingPunct="1"/>
            <a:r>
              <a:rPr lang="cs-CZ" smtClean="0"/>
              <a:t>Každá ztráta (společnost + zdaňovací období) zvlášť</a:t>
            </a:r>
          </a:p>
          <a:p>
            <a:pPr marL="746125" lvl="1" indent="-355600" eaLnBrk="1" hangingPunct="1"/>
            <a:r>
              <a:rPr lang="cs-CZ" smtClean="0"/>
              <a:t>Žádné tržby, jen náklady (§ 38na/9)</a:t>
            </a:r>
          </a:p>
          <a:p>
            <a:pPr marL="355600" indent="-355600" eaLnBrk="1" hangingPunct="1">
              <a:buFont typeface="Arial" charset="0"/>
              <a:buChar char="►"/>
            </a:pPr>
            <a:r>
              <a:rPr lang="cs-CZ" smtClean="0"/>
              <a:t>Část základu daně = na základě poměru tržeb za vlastní výkony a zboží zaúčtovaných do výnosů</a:t>
            </a:r>
          </a:p>
          <a:p>
            <a:pPr marL="355600" indent="-355600" eaLnBrk="1" hangingPunct="1">
              <a:buFont typeface="Arial" charset="0"/>
              <a:buChar char="►"/>
            </a:pPr>
            <a:r>
              <a:rPr lang="cs-CZ" smtClean="0"/>
              <a:t>Složitý + nejasný výklad (jaké tržby, klasifikace činností…)</a:t>
            </a:r>
          </a:p>
          <a:p>
            <a:pPr marL="746125" lvl="1" indent="-355600" eaLnBrk="1" hangingPunct="1"/>
            <a:r>
              <a:rPr lang="cs-CZ" smtClean="0"/>
              <a:t>Závazné posouzení (ex post)</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6"/>
          <p:cNvSpPr>
            <a:spLocks noGrp="1"/>
          </p:cNvSpPr>
          <p:nvPr>
            <p:ph type="title"/>
          </p:nvPr>
        </p:nvSpPr>
        <p:spPr/>
        <p:txBody>
          <a:bodyPr/>
          <a:lstStyle/>
          <a:p>
            <a:pPr eaLnBrk="1" hangingPunct="1"/>
            <a:r>
              <a:rPr lang="cs-CZ" smtClean="0"/>
              <a:t>Daňový režim přeshraničních přeměn</a:t>
            </a:r>
          </a:p>
        </p:txBody>
      </p:sp>
      <p:sp>
        <p:nvSpPr>
          <p:cNvPr id="8" name="Content Placeholder 7"/>
          <p:cNvSpPr>
            <a:spLocks noGrp="1"/>
          </p:cNvSpPr>
          <p:nvPr>
            <p:ph idx="1"/>
          </p:nvPr>
        </p:nvSpPr>
        <p:spPr>
          <a:xfrm>
            <a:off x="579438" y="1608138"/>
            <a:ext cx="9509125" cy="4965700"/>
          </a:xfrm>
        </p:spPr>
        <p:txBody>
          <a:bodyPr>
            <a:normAutofit/>
          </a:bodyPr>
          <a:lstStyle/>
          <a:p>
            <a:pPr eaLnBrk="1" hangingPunct="1">
              <a:lnSpc>
                <a:spcPct val="80000"/>
              </a:lnSpc>
            </a:pPr>
            <a:r>
              <a:rPr lang="cs-CZ" sz="2200" u="sng" smtClean="0">
                <a:solidFill>
                  <a:schemeClr val="tx1"/>
                </a:solidFill>
              </a:rPr>
              <a:t>Nástupnická společnost v ČR</a:t>
            </a:r>
          </a:p>
          <a:p>
            <a:pPr eaLnBrk="1" hangingPunct="1">
              <a:lnSpc>
                <a:spcPct val="80000"/>
              </a:lnSpc>
              <a:buFont typeface="Arial" charset="0"/>
              <a:buChar char="►"/>
            </a:pPr>
            <a:r>
              <a:rPr lang="cs-CZ" sz="2400" smtClean="0">
                <a:solidFill>
                  <a:schemeClr val="tx1"/>
                </a:solidFill>
              </a:rPr>
              <a:t>Stálá provozovna v zemi zanikající společnosti (?!)</a:t>
            </a:r>
          </a:p>
          <a:p>
            <a:pPr eaLnBrk="1" hangingPunct="1">
              <a:lnSpc>
                <a:spcPct val="80000"/>
              </a:lnSpc>
              <a:buFont typeface="Arial" charset="0"/>
              <a:buChar char="►"/>
            </a:pPr>
            <a:r>
              <a:rPr lang="cs-CZ" sz="2400" smtClean="0">
                <a:solidFill>
                  <a:schemeClr val="tx1"/>
                </a:solidFill>
              </a:rPr>
              <a:t>Hodnota převzatých položek dle kurzu ČNB k RD</a:t>
            </a:r>
            <a:r>
              <a:rPr lang="en-US" sz="2400" smtClean="0">
                <a:solidFill>
                  <a:schemeClr val="tx1"/>
                </a:solidFill>
              </a:rPr>
              <a:t> = </a:t>
            </a:r>
            <a:r>
              <a:rPr lang="cs-CZ" sz="2400" smtClean="0">
                <a:solidFill>
                  <a:schemeClr val="tx1"/>
                </a:solidFill>
              </a:rPr>
              <a:t>„přepočtená zahraniční cena“ (23/17)</a:t>
            </a:r>
          </a:p>
          <a:p>
            <a:pPr eaLnBrk="1" hangingPunct="1">
              <a:lnSpc>
                <a:spcPct val="80000"/>
              </a:lnSpc>
              <a:buFont typeface="Arial" charset="0"/>
              <a:buChar char="►"/>
            </a:pPr>
            <a:r>
              <a:rPr lang="cs-CZ" sz="2400" smtClean="0">
                <a:solidFill>
                  <a:schemeClr val="tx1"/>
                </a:solidFill>
              </a:rPr>
              <a:t>Pokračuje v odepisování (23c/7 </a:t>
            </a:r>
            <a:r>
              <a:rPr lang="en-US" sz="2400" smtClean="0">
                <a:solidFill>
                  <a:schemeClr val="tx1"/>
                </a:solidFill>
                <a:sym typeface="Wingdings" pitchFamily="2" charset="2"/>
              </a:rPr>
              <a:t> 32c)</a:t>
            </a:r>
            <a:endParaRPr lang="cs-CZ" sz="2400" smtClean="0">
              <a:solidFill>
                <a:schemeClr val="tx1"/>
              </a:solidFill>
            </a:endParaRPr>
          </a:p>
          <a:p>
            <a:pPr marL="746125" lvl="1" indent="-355600" eaLnBrk="1" hangingPunct="1">
              <a:lnSpc>
                <a:spcPct val="80000"/>
              </a:lnSpc>
            </a:pPr>
            <a:r>
              <a:rPr lang="cs-CZ" sz="2000" smtClean="0">
                <a:solidFill>
                  <a:schemeClr val="tx1"/>
                </a:solidFill>
              </a:rPr>
              <a:t>Max. do výše zahraniční daňové zůstatkové ceny</a:t>
            </a:r>
          </a:p>
          <a:p>
            <a:pPr marL="746125" lvl="1" indent="-355600" eaLnBrk="1" hangingPunct="1">
              <a:lnSpc>
                <a:spcPct val="80000"/>
              </a:lnSpc>
            </a:pPr>
            <a:r>
              <a:rPr lang="cs-CZ" sz="2000" smtClean="0">
                <a:solidFill>
                  <a:schemeClr val="tx1"/>
                </a:solidFill>
              </a:rPr>
              <a:t>Hmotný majetek = rovnoměrně (jednorázově, pokud už uplynula min. doba pro odpis v dané skupině)</a:t>
            </a:r>
          </a:p>
          <a:p>
            <a:pPr marL="746125" lvl="1" indent="-355600" eaLnBrk="1" hangingPunct="1">
              <a:lnSpc>
                <a:spcPct val="80000"/>
              </a:lnSpc>
            </a:pPr>
            <a:r>
              <a:rPr lang="cs-CZ" sz="2000" smtClean="0">
                <a:solidFill>
                  <a:schemeClr val="tx1"/>
                </a:solidFill>
              </a:rPr>
              <a:t>Nehmotný = zbývající doba dle 32a</a:t>
            </a:r>
            <a:endParaRPr lang="cs-CZ" sz="2400" smtClean="0">
              <a:solidFill>
                <a:schemeClr val="tx1"/>
              </a:solidFill>
            </a:endParaRPr>
          </a:p>
          <a:p>
            <a:pPr eaLnBrk="1" hangingPunct="1">
              <a:lnSpc>
                <a:spcPct val="80000"/>
              </a:lnSpc>
              <a:buFont typeface="Arial" charset="0"/>
              <a:buChar char="►"/>
            </a:pPr>
            <a:r>
              <a:rPr lang="cs-CZ" sz="2400" smtClean="0">
                <a:solidFill>
                  <a:schemeClr val="tx1"/>
                </a:solidFill>
              </a:rPr>
              <a:t>Úpravy položek, které se v ČR nevykazují</a:t>
            </a:r>
          </a:p>
          <a:p>
            <a:pPr marL="746125" lvl="1" indent="-355600" eaLnBrk="1" hangingPunct="1">
              <a:lnSpc>
                <a:spcPct val="80000"/>
              </a:lnSpc>
            </a:pPr>
            <a:r>
              <a:rPr lang="cs-CZ" sz="2000" smtClean="0">
                <a:solidFill>
                  <a:schemeClr val="tx1"/>
                </a:solidFill>
              </a:rPr>
              <a:t>Nehmotná aktiva vlastní činností (know how, klientská databáze...)</a:t>
            </a:r>
          </a:p>
          <a:p>
            <a:pPr eaLnBrk="1" hangingPunct="1">
              <a:lnSpc>
                <a:spcPct val="80000"/>
              </a:lnSpc>
              <a:buFont typeface="Arial" charset="0"/>
              <a:buChar char="►"/>
            </a:pPr>
            <a:r>
              <a:rPr lang="cs-CZ" sz="2400" smtClean="0">
                <a:solidFill>
                  <a:schemeClr val="tx1"/>
                </a:solidFill>
              </a:rPr>
              <a:t>Převzetí daňových ztrát(?)</a:t>
            </a:r>
          </a:p>
          <a:p>
            <a:pPr marL="746125" lvl="1" indent="-355600" eaLnBrk="1" hangingPunct="1">
              <a:lnSpc>
                <a:spcPct val="80000"/>
              </a:lnSpc>
            </a:pPr>
            <a:r>
              <a:rPr lang="cs-CZ" sz="2000" smtClean="0">
                <a:solidFill>
                  <a:schemeClr val="tx1"/>
                </a:solidFill>
              </a:rPr>
              <a:t>Pokud zanikající bez české provozovny = přepočet, jak by byly stanoveny podle českého ZDP!?!</a:t>
            </a:r>
          </a:p>
          <a:p>
            <a:pPr marL="746125" lvl="1" indent="-355600" eaLnBrk="1" hangingPunct="1">
              <a:lnSpc>
                <a:spcPct val="80000"/>
              </a:lnSpc>
            </a:pPr>
            <a:r>
              <a:rPr lang="cs-CZ" sz="2000" smtClean="0">
                <a:solidFill>
                  <a:schemeClr val="tx1"/>
                </a:solidFill>
              </a:rPr>
              <a:t>Standardní omezení platí (5let, 38na...)</a:t>
            </a:r>
          </a:p>
        </p:txBody>
      </p:sp>
      <p:sp>
        <p:nvSpPr>
          <p:cNvPr id="101379" name="Date Placeholder 4"/>
          <p:cNvSpPr>
            <a:spLocks noGrp="1"/>
          </p:cNvSpPr>
          <p:nvPr>
            <p:ph type="dt" sz="quarter" idx="10"/>
          </p:nvPr>
        </p:nvSpPr>
        <p:spPr>
          <a:noFill/>
        </p:spPr>
        <p:txBody>
          <a:bodyPr/>
          <a:lstStyle/>
          <a:p>
            <a:pPr defTabSz="995363"/>
            <a:fld id="{A8AC3561-42C2-4926-9CCD-A68C58B8DEB7}" type="datetime1">
              <a:rPr lang="de-DE"/>
              <a:pPr defTabSz="995363"/>
              <a:t>18.04.2012</a:t>
            </a:fld>
            <a:endParaRPr lang="de-DE"/>
          </a:p>
        </p:txBody>
      </p:sp>
      <p:sp>
        <p:nvSpPr>
          <p:cNvPr id="101380" name="Footer Placeholder 5"/>
          <p:cNvSpPr>
            <a:spLocks noGrp="1"/>
          </p:cNvSpPr>
          <p:nvPr>
            <p:ph type="ftr" sz="quarter" idx="11"/>
          </p:nvPr>
        </p:nvSpPr>
        <p:spPr>
          <a:noFill/>
        </p:spPr>
        <p:txBody>
          <a:bodyPr/>
          <a:lstStyle/>
          <a:p>
            <a:pPr defTabSz="995363"/>
            <a:r>
              <a:rPr lang="de-DE"/>
              <a:t>Ernst &amp; Young</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Date Placeholder 3"/>
          <p:cNvSpPr>
            <a:spLocks noGrp="1"/>
          </p:cNvSpPr>
          <p:nvPr>
            <p:ph type="dt" sz="quarter" idx="10"/>
          </p:nvPr>
        </p:nvSpPr>
        <p:spPr>
          <a:noFill/>
        </p:spPr>
        <p:txBody>
          <a:bodyPr/>
          <a:lstStyle/>
          <a:p>
            <a:pPr defTabSz="995363"/>
            <a:fld id="{1B6CEAF7-DBE0-4805-A9A4-25384D4ED58E}" type="datetime1">
              <a:rPr lang="de-DE"/>
              <a:pPr defTabSz="995363"/>
              <a:t>18.04.2012</a:t>
            </a:fld>
            <a:endParaRPr lang="de-DE"/>
          </a:p>
        </p:txBody>
      </p:sp>
      <p:sp>
        <p:nvSpPr>
          <p:cNvPr id="102402" name="Footer Placeholder 4"/>
          <p:cNvSpPr>
            <a:spLocks noGrp="1"/>
          </p:cNvSpPr>
          <p:nvPr>
            <p:ph type="ftr" sz="quarter" idx="11"/>
          </p:nvPr>
        </p:nvSpPr>
        <p:spPr>
          <a:noFill/>
        </p:spPr>
        <p:txBody>
          <a:bodyPr/>
          <a:lstStyle/>
          <a:p>
            <a:pPr defTabSz="995363"/>
            <a:r>
              <a:rPr lang="de-DE"/>
              <a:t>Ernst &amp; Young</a:t>
            </a:r>
          </a:p>
        </p:txBody>
      </p:sp>
      <p:sp>
        <p:nvSpPr>
          <p:cNvPr id="296962" name="Rectangle 2"/>
          <p:cNvSpPr>
            <a:spLocks noGrp="1" noChangeArrowheads="1"/>
          </p:cNvSpPr>
          <p:nvPr>
            <p:ph type="body" idx="1"/>
          </p:nvPr>
        </p:nvSpPr>
        <p:spPr>
          <a:xfrm>
            <a:off x="592138" y="1819275"/>
            <a:ext cx="9509125" cy="4022725"/>
          </a:xfrm>
        </p:spPr>
        <p:txBody>
          <a:bodyPr/>
          <a:lstStyle/>
          <a:p>
            <a:pPr algn="ctr" eaLnBrk="1" hangingPunct="1">
              <a:defRPr/>
            </a:pPr>
            <a:endParaRPr lang="cs-CZ" sz="4100">
              <a:effectLst>
                <a:outerShdw blurRad="38100" dist="38100" dir="2700000" algn="tl">
                  <a:srgbClr val="C0C0C0"/>
                </a:outerShdw>
              </a:effectLst>
            </a:endParaRPr>
          </a:p>
          <a:p>
            <a:pPr algn="ctr" eaLnBrk="1" hangingPunct="1">
              <a:defRPr/>
            </a:pPr>
            <a:r>
              <a:rPr lang="cs-CZ" sz="4100">
                <a:effectLst>
                  <a:outerShdw blurRad="38100" dist="38100" dir="2700000" algn="tl">
                    <a:srgbClr val="C0C0C0"/>
                  </a:outerShdw>
                </a:effectLst>
              </a:rPr>
              <a:t>Přeměny – DPH</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Date Placeholder 3"/>
          <p:cNvSpPr>
            <a:spLocks noGrp="1"/>
          </p:cNvSpPr>
          <p:nvPr>
            <p:ph type="dt" sz="quarter" idx="10"/>
          </p:nvPr>
        </p:nvSpPr>
        <p:spPr>
          <a:noFill/>
        </p:spPr>
        <p:txBody>
          <a:bodyPr/>
          <a:lstStyle/>
          <a:p>
            <a:pPr defTabSz="995363"/>
            <a:fld id="{D3591C1C-F9C1-460B-A7CB-FF387A2CE33C}" type="datetime1">
              <a:rPr lang="de-DE"/>
              <a:pPr defTabSz="995363"/>
              <a:t>18.04.2012</a:t>
            </a:fld>
            <a:endParaRPr lang="de-DE"/>
          </a:p>
        </p:txBody>
      </p:sp>
      <p:sp>
        <p:nvSpPr>
          <p:cNvPr id="103426" name="Footer Placeholder 4"/>
          <p:cNvSpPr>
            <a:spLocks noGrp="1"/>
          </p:cNvSpPr>
          <p:nvPr>
            <p:ph type="ftr" sz="quarter" idx="11"/>
          </p:nvPr>
        </p:nvSpPr>
        <p:spPr>
          <a:noFill/>
        </p:spPr>
        <p:txBody>
          <a:bodyPr/>
          <a:lstStyle/>
          <a:p>
            <a:pPr defTabSz="995363"/>
            <a:r>
              <a:rPr lang="de-DE"/>
              <a:t>Ernst &amp; Young</a:t>
            </a:r>
          </a:p>
        </p:txBody>
      </p:sp>
      <p:sp>
        <p:nvSpPr>
          <p:cNvPr id="103427" name="Rectangle 2"/>
          <p:cNvSpPr>
            <a:spLocks noGrp="1" noChangeArrowheads="1"/>
          </p:cNvSpPr>
          <p:nvPr>
            <p:ph type="title"/>
          </p:nvPr>
        </p:nvSpPr>
        <p:spPr/>
        <p:txBody>
          <a:bodyPr/>
          <a:lstStyle/>
          <a:p>
            <a:pPr eaLnBrk="1" hangingPunct="1"/>
            <a:r>
              <a:rPr lang="cs-CZ" smtClean="0"/>
              <a:t>DPH – obecně</a:t>
            </a:r>
            <a:endParaRPr lang="en-US" smtClean="0"/>
          </a:p>
        </p:txBody>
      </p:sp>
      <p:sp>
        <p:nvSpPr>
          <p:cNvPr id="103428" name="Rectangle 3"/>
          <p:cNvSpPr>
            <a:spLocks noGrp="1" noChangeArrowheads="1"/>
          </p:cNvSpPr>
          <p:nvPr>
            <p:ph type="body" idx="1"/>
          </p:nvPr>
        </p:nvSpPr>
        <p:spPr>
          <a:xfrm>
            <a:off x="530225" y="1649413"/>
            <a:ext cx="9696450" cy="4770437"/>
          </a:xfrm>
        </p:spPr>
        <p:txBody>
          <a:bodyPr/>
          <a:lstStyle/>
          <a:p>
            <a:pPr marL="266700" indent="-266700" defTabSz="914400" eaLnBrk="1" hangingPunct="1">
              <a:buFont typeface="Arial" charset="0"/>
              <a:buChar char="►"/>
            </a:pPr>
            <a:r>
              <a:rPr lang="cs-CZ" smtClean="0"/>
              <a:t>Obecný záměr – přeměny by měly být daňově neutrální</a:t>
            </a:r>
            <a:endParaRPr lang="cs-CZ" sz="2900" smtClean="0"/>
          </a:p>
          <a:p>
            <a:pPr marL="657225" lvl="1" indent="-266700" defTabSz="914400" eaLnBrk="1" hangingPunct="1"/>
            <a:r>
              <a:rPr lang="cs-CZ" smtClean="0"/>
              <a:t>Nejedná o dodání zboží / poskytnutí služby </a:t>
            </a:r>
            <a:r>
              <a:rPr lang="en-US" smtClean="0">
                <a:sym typeface="Wingdings" pitchFamily="2" charset="2"/>
              </a:rPr>
              <a:t></a:t>
            </a:r>
            <a:r>
              <a:rPr lang="en-US" smtClean="0"/>
              <a:t> nen</a:t>
            </a:r>
            <a:r>
              <a:rPr lang="cs-CZ" smtClean="0"/>
              <a:t>í předmětem DPH    </a:t>
            </a:r>
          </a:p>
          <a:p>
            <a:pPr marL="657225" lvl="1" indent="-266700" defTabSz="914400" eaLnBrk="1" hangingPunct="1"/>
            <a:r>
              <a:rPr lang="cs-CZ" smtClean="0"/>
              <a:t>Výslovná úprava chybí = § 106/6 pokud všichni plátci</a:t>
            </a:r>
          </a:p>
          <a:p>
            <a:pPr marL="266700" indent="-266700" defTabSz="914400" eaLnBrk="1" hangingPunct="1">
              <a:buFont typeface="Arial" charset="0"/>
              <a:buChar char="►"/>
            </a:pPr>
            <a:r>
              <a:rPr lang="cs-CZ" smtClean="0"/>
              <a:t>DPH obecně sleduje právní stav</a:t>
            </a:r>
          </a:p>
          <a:p>
            <a:pPr marL="657225" lvl="1" indent="-266700" defTabSz="914400" eaLnBrk="1" hangingPunct="1"/>
            <a:r>
              <a:rPr lang="cs-CZ" smtClean="0"/>
              <a:t>Zápis v obchodním rejstříku, ne rozhodný den!</a:t>
            </a:r>
          </a:p>
          <a:p>
            <a:pPr marL="657225" lvl="1" indent="-266700" defTabSz="914400" eaLnBrk="1" hangingPunct="1"/>
            <a:r>
              <a:rPr lang="cs-CZ" smtClean="0"/>
              <a:t>Nutno hlídat daňové doklady (zejm. v období 1.4. - 31.12.2011)</a:t>
            </a:r>
          </a:p>
          <a:p>
            <a:pPr marL="266700" indent="-266700" defTabSz="914400" eaLnBrk="1" hangingPunct="1">
              <a:buFont typeface="Arial" charset="0"/>
              <a:buChar char="►"/>
            </a:pPr>
            <a:r>
              <a:rPr lang="cs-CZ" smtClean="0"/>
              <a:t>Právní nástupnictví = i pro účely DPH, například:</a:t>
            </a:r>
          </a:p>
          <a:p>
            <a:pPr marL="657225" lvl="1" indent="-266700" defTabSz="914400" eaLnBrk="1" hangingPunct="1"/>
            <a:r>
              <a:rPr lang="cs-CZ" smtClean="0"/>
              <a:t>Úprava odpočtu daně (§ 78c/1/c)</a:t>
            </a:r>
          </a:p>
          <a:p>
            <a:pPr marL="657225" lvl="1" indent="-266700" defTabSz="914400" eaLnBrk="1" hangingPunct="1"/>
            <a:r>
              <a:rPr lang="cs-CZ" smtClean="0"/>
              <a:t>Deregistrace (§ 79/6/c)</a:t>
            </a:r>
            <a:endParaRPr lang="en-US" smtClean="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Date Placeholder 3"/>
          <p:cNvSpPr>
            <a:spLocks noGrp="1"/>
          </p:cNvSpPr>
          <p:nvPr>
            <p:ph type="dt" sz="quarter" idx="10"/>
          </p:nvPr>
        </p:nvSpPr>
        <p:spPr>
          <a:noFill/>
        </p:spPr>
        <p:txBody>
          <a:bodyPr/>
          <a:lstStyle/>
          <a:p>
            <a:pPr defTabSz="995363"/>
            <a:fld id="{6C469740-DF4C-45EE-86F4-73B7F3526BC0}" type="datetime1">
              <a:rPr lang="de-DE"/>
              <a:pPr defTabSz="995363"/>
              <a:t>18.04.2012</a:t>
            </a:fld>
            <a:endParaRPr lang="de-DE"/>
          </a:p>
        </p:txBody>
      </p:sp>
      <p:sp>
        <p:nvSpPr>
          <p:cNvPr id="104450" name="Footer Placeholder 4"/>
          <p:cNvSpPr>
            <a:spLocks noGrp="1"/>
          </p:cNvSpPr>
          <p:nvPr>
            <p:ph type="ftr" sz="quarter" idx="11"/>
          </p:nvPr>
        </p:nvSpPr>
        <p:spPr>
          <a:noFill/>
        </p:spPr>
        <p:txBody>
          <a:bodyPr/>
          <a:lstStyle/>
          <a:p>
            <a:pPr defTabSz="995363"/>
            <a:r>
              <a:rPr lang="de-DE"/>
              <a:t>Ernst &amp; Young</a:t>
            </a:r>
          </a:p>
        </p:txBody>
      </p:sp>
      <p:sp>
        <p:nvSpPr>
          <p:cNvPr id="104451" name="Rectangle 2"/>
          <p:cNvSpPr>
            <a:spLocks noGrp="1" noChangeArrowheads="1"/>
          </p:cNvSpPr>
          <p:nvPr>
            <p:ph type="title"/>
          </p:nvPr>
        </p:nvSpPr>
        <p:spPr/>
        <p:txBody>
          <a:bodyPr/>
          <a:lstStyle/>
          <a:p>
            <a:pPr eaLnBrk="1" hangingPunct="1"/>
            <a:r>
              <a:rPr lang="cs-CZ" smtClean="0"/>
              <a:t>DPH – plátce a registrace</a:t>
            </a:r>
          </a:p>
        </p:txBody>
      </p:sp>
      <p:sp>
        <p:nvSpPr>
          <p:cNvPr id="300035" name="Rectangle 3"/>
          <p:cNvSpPr>
            <a:spLocks noGrp="1" noChangeArrowheads="1"/>
          </p:cNvSpPr>
          <p:nvPr>
            <p:ph type="body" idx="1"/>
          </p:nvPr>
        </p:nvSpPr>
        <p:spPr>
          <a:xfrm>
            <a:off x="588963" y="1644650"/>
            <a:ext cx="9501187" cy="4554538"/>
          </a:xfrm>
        </p:spPr>
        <p:txBody>
          <a:bodyPr/>
          <a:lstStyle/>
          <a:p>
            <a:pPr marL="234950" indent="-234950" defTabSz="914400" eaLnBrk="1" hangingPunct="1">
              <a:buFont typeface="Arial" charset="0"/>
              <a:buChar char="►"/>
              <a:defRPr/>
            </a:pPr>
            <a:r>
              <a:rPr lang="cs-CZ" dirty="0"/>
              <a:t>Vznik </a:t>
            </a:r>
            <a:r>
              <a:rPr lang="cs-CZ" dirty="0" err="1"/>
              <a:t>plátcovství</a:t>
            </a:r>
            <a:r>
              <a:rPr lang="cs-CZ" dirty="0"/>
              <a:t> </a:t>
            </a:r>
          </a:p>
          <a:p>
            <a:pPr marL="509588" lvl="1" indent="-160338" defTabSz="914400" eaLnBrk="1" hangingPunct="1">
              <a:spcBef>
                <a:spcPct val="50000"/>
              </a:spcBef>
              <a:buFont typeface="Arial" charset="0"/>
              <a:buChar char="−"/>
              <a:defRPr/>
            </a:pPr>
            <a:r>
              <a:rPr lang="cs-CZ" dirty="0"/>
              <a:t>Pokud </a:t>
            </a:r>
            <a:r>
              <a:rPr lang="cs-CZ" u="sng" dirty="0"/>
              <a:t>zanikající</a:t>
            </a:r>
            <a:r>
              <a:rPr lang="cs-CZ" dirty="0"/>
              <a:t> společnost byla plátcem </a:t>
            </a:r>
            <a:r>
              <a:rPr lang="en-US" dirty="0">
                <a:sym typeface="Wingdings" pitchFamily="2" charset="2"/>
              </a:rPr>
              <a:t> </a:t>
            </a:r>
            <a:r>
              <a:rPr lang="cs-CZ" dirty="0"/>
              <a:t>nástupnická </a:t>
            </a:r>
            <a:r>
              <a:rPr lang="en-US" dirty="0"/>
              <a:t>se s</a:t>
            </a:r>
            <a:r>
              <a:rPr lang="cs-CZ" dirty="0"/>
              <a:t>tává plátcem dnem zápisu přeměny do obchodního rejstříku (§ 94/4 ZDPH)</a:t>
            </a:r>
          </a:p>
          <a:p>
            <a:pPr marL="900113" lvl="2" indent="-160338" defTabSz="914400" eaLnBrk="1" hangingPunct="1">
              <a:spcBef>
                <a:spcPct val="50000"/>
              </a:spcBef>
              <a:buFont typeface="Arial" charset="0"/>
              <a:buChar char="−"/>
              <a:defRPr/>
            </a:pPr>
            <a:r>
              <a:rPr lang="cs-CZ" dirty="0"/>
              <a:t>Pouze pokud sídlo / provozovna v ČR (zahraniční ne?)</a:t>
            </a:r>
          </a:p>
          <a:p>
            <a:pPr marL="509588" lvl="1" indent="-160338" defTabSz="914400" eaLnBrk="1" hangingPunct="1">
              <a:spcBef>
                <a:spcPct val="50000"/>
              </a:spcBef>
              <a:buFont typeface="Arial" charset="0"/>
              <a:buChar char="−"/>
              <a:defRPr/>
            </a:pPr>
            <a:r>
              <a:rPr lang="cs-CZ" dirty="0"/>
              <a:t>Odštěpení  = problém (rozdělovaná společnost nezaniká) </a:t>
            </a:r>
            <a:r>
              <a:rPr lang="en-US" dirty="0">
                <a:sym typeface="Wingdings" pitchFamily="2" charset="2"/>
              </a:rPr>
              <a:t> </a:t>
            </a:r>
            <a:r>
              <a:rPr lang="en-US" dirty="0"/>
              <a:t>n</a:t>
            </a:r>
            <a:r>
              <a:rPr lang="cs-CZ" dirty="0" err="1"/>
              <a:t>ástupnická</a:t>
            </a:r>
            <a:r>
              <a:rPr lang="cs-CZ" dirty="0"/>
              <a:t> se nestává plátcem automaticky?</a:t>
            </a:r>
          </a:p>
          <a:p>
            <a:pPr marL="234950" indent="-234950" defTabSz="914400" eaLnBrk="1" hangingPunct="1">
              <a:buFont typeface="Arial" charset="0"/>
              <a:buChar char="►"/>
              <a:defRPr/>
            </a:pPr>
            <a:r>
              <a:rPr lang="cs-CZ" dirty="0"/>
              <a:t>Registrace plátce = do 15 dnů od zápisu do rejstříku</a:t>
            </a:r>
          </a:p>
          <a:p>
            <a:pPr marL="234950" indent="-234950" defTabSz="914400" eaLnBrk="1" hangingPunct="1">
              <a:buFont typeface="Arial" charset="0"/>
              <a:buChar char="►"/>
              <a:defRPr/>
            </a:pPr>
            <a:r>
              <a:rPr lang="cs-CZ" dirty="0"/>
              <a:t>Změna právní formy = </a:t>
            </a:r>
            <a:r>
              <a:rPr lang="cs-CZ" dirty="0" err="1"/>
              <a:t>plátcovství</a:t>
            </a:r>
            <a:r>
              <a:rPr lang="cs-CZ" dirty="0"/>
              <a:t> nezaniká</a:t>
            </a:r>
          </a:p>
          <a:p>
            <a:pPr marL="625475" lvl="1" indent="-234950" defTabSz="914400" eaLnBrk="1" hangingPunct="1">
              <a:defRPr/>
            </a:pPr>
            <a:r>
              <a:rPr lang="cs-CZ" dirty="0"/>
              <a:t>Musí do 15 dnů od zápisu oznámit správci daně</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Date Placeholder 3"/>
          <p:cNvSpPr>
            <a:spLocks noGrp="1"/>
          </p:cNvSpPr>
          <p:nvPr>
            <p:ph type="dt" sz="quarter" idx="10"/>
          </p:nvPr>
        </p:nvSpPr>
        <p:spPr>
          <a:noFill/>
        </p:spPr>
        <p:txBody>
          <a:bodyPr/>
          <a:lstStyle/>
          <a:p>
            <a:pPr defTabSz="995363"/>
            <a:fld id="{BBEA017F-4550-432D-BDDB-608D7CC7CD30}" type="datetime1">
              <a:rPr lang="de-DE"/>
              <a:pPr defTabSz="995363"/>
              <a:t>18.04.2012</a:t>
            </a:fld>
            <a:endParaRPr lang="de-DE"/>
          </a:p>
        </p:txBody>
      </p:sp>
      <p:sp>
        <p:nvSpPr>
          <p:cNvPr id="105474" name="Footer Placeholder 4"/>
          <p:cNvSpPr>
            <a:spLocks noGrp="1"/>
          </p:cNvSpPr>
          <p:nvPr>
            <p:ph type="ftr" sz="quarter" idx="11"/>
          </p:nvPr>
        </p:nvSpPr>
        <p:spPr>
          <a:noFill/>
        </p:spPr>
        <p:txBody>
          <a:bodyPr/>
          <a:lstStyle/>
          <a:p>
            <a:pPr defTabSz="995363"/>
            <a:r>
              <a:rPr lang="de-DE"/>
              <a:t>Ernst &amp; Young</a:t>
            </a:r>
          </a:p>
        </p:txBody>
      </p:sp>
      <p:sp>
        <p:nvSpPr>
          <p:cNvPr id="105475" name="Rectangle 2"/>
          <p:cNvSpPr>
            <a:spLocks noGrp="1" noChangeArrowheads="1"/>
          </p:cNvSpPr>
          <p:nvPr>
            <p:ph type="title"/>
          </p:nvPr>
        </p:nvSpPr>
        <p:spPr/>
        <p:txBody>
          <a:bodyPr/>
          <a:lstStyle/>
          <a:p>
            <a:pPr eaLnBrk="1" hangingPunct="1"/>
            <a:r>
              <a:rPr lang="cs-CZ" smtClean="0"/>
              <a:t>Další praktické aspekty</a:t>
            </a:r>
          </a:p>
        </p:txBody>
      </p:sp>
      <p:sp>
        <p:nvSpPr>
          <p:cNvPr id="105476" name="Rectangle 3"/>
          <p:cNvSpPr>
            <a:spLocks noGrp="1" noChangeArrowheads="1"/>
          </p:cNvSpPr>
          <p:nvPr>
            <p:ph type="body" idx="1"/>
          </p:nvPr>
        </p:nvSpPr>
        <p:spPr>
          <a:xfrm>
            <a:off x="588963" y="1644650"/>
            <a:ext cx="9501187" cy="4554538"/>
          </a:xfrm>
        </p:spPr>
        <p:txBody>
          <a:bodyPr/>
          <a:lstStyle/>
          <a:p>
            <a:pPr marL="234950" indent="-234950" defTabSz="914400" eaLnBrk="1" hangingPunct="1">
              <a:buFont typeface="Arial" charset="0"/>
              <a:buChar char="►"/>
            </a:pPr>
            <a:r>
              <a:rPr lang="cs-CZ" smtClean="0"/>
              <a:t>Investiční pobídky </a:t>
            </a:r>
          </a:p>
          <a:p>
            <a:pPr marL="625475" lvl="1" indent="-234950" defTabSz="914400" eaLnBrk="1" hangingPunct="1"/>
            <a:r>
              <a:rPr lang="cs-CZ" smtClean="0"/>
              <a:t>V období, kdy může uplatnit slevu (§ 35a/2/c + NSS)</a:t>
            </a:r>
          </a:p>
          <a:p>
            <a:pPr marL="234950" indent="-234950" defTabSz="914400" eaLnBrk="1" hangingPunct="1">
              <a:buFont typeface="Arial" charset="0"/>
              <a:buChar char="►"/>
            </a:pPr>
            <a:r>
              <a:rPr lang="cs-CZ" smtClean="0"/>
              <a:t>Nízká kapitalizace </a:t>
            </a:r>
          </a:p>
          <a:p>
            <a:pPr marL="625475" lvl="1" indent="-234950" defTabSz="914400" eaLnBrk="1" hangingPunct="1"/>
            <a:r>
              <a:rPr lang="cs-CZ" smtClean="0"/>
              <a:t>Vyloučení fin. investice proti VK</a:t>
            </a:r>
          </a:p>
          <a:p>
            <a:pPr marL="625475" lvl="1" indent="-234950" defTabSz="914400" eaLnBrk="1" hangingPunct="1"/>
            <a:r>
              <a:rPr lang="cs-CZ" smtClean="0"/>
              <a:t>RD před datem akvizice (agresivní?)</a:t>
            </a:r>
          </a:p>
          <a:p>
            <a:pPr marL="234950" indent="-234950" defTabSz="914400" eaLnBrk="1" hangingPunct="1">
              <a:buFont typeface="Arial" charset="0"/>
              <a:buChar char="►"/>
            </a:pPr>
            <a:r>
              <a:rPr lang="cs-CZ" smtClean="0">
                <a:solidFill>
                  <a:srgbClr val="646464"/>
                </a:solidFill>
              </a:rPr>
              <a:t>Osvobození prodeje podílu = (ne)přerušuje se? (D-6)</a:t>
            </a:r>
          </a:p>
          <a:p>
            <a:pPr marL="234950" indent="-234950" defTabSz="914400" eaLnBrk="1" hangingPunct="1">
              <a:buFont typeface="Arial" charset="0"/>
              <a:buChar char="►"/>
            </a:pPr>
            <a:r>
              <a:rPr lang="cs-CZ" smtClean="0">
                <a:solidFill>
                  <a:srgbClr val="646464"/>
                </a:solidFill>
              </a:rPr>
              <a:t>Oceňovací rozdíl ve VK (418) = „cash-trap“</a:t>
            </a:r>
          </a:p>
          <a:p>
            <a:pPr marL="625475" lvl="1" indent="-234950" defTabSz="914400" eaLnBrk="1" hangingPunct="1"/>
            <a:r>
              <a:rPr lang="cs-CZ" smtClean="0">
                <a:solidFill>
                  <a:srgbClr val="646464"/>
                </a:solidFill>
              </a:rPr>
              <a:t>Výplata oceňovacího rozdílu (zdanění? převod do nerozděl. zisku?)</a:t>
            </a:r>
          </a:p>
          <a:p>
            <a:pPr marL="234950" indent="-234950" defTabSz="914400" eaLnBrk="1" hangingPunct="1">
              <a:buFont typeface="Arial" charset="0"/>
              <a:buChar char="►"/>
            </a:pPr>
            <a:r>
              <a:rPr lang="cs-CZ" smtClean="0">
                <a:solidFill>
                  <a:srgbClr val="646464"/>
                </a:solidFill>
              </a:rPr>
              <a:t>Zajišťovací účetnictví (splynutí peněžních toků)</a:t>
            </a:r>
          </a:p>
          <a:p>
            <a:pPr marL="234950" indent="-234950" defTabSz="914400" eaLnBrk="1" hangingPunct="1">
              <a:buFont typeface="Arial" charset="0"/>
              <a:buChar char="►"/>
            </a:pPr>
            <a:r>
              <a:rPr lang="cs-CZ" smtClean="0">
                <a:solidFill>
                  <a:srgbClr val="646464"/>
                </a:solidFill>
              </a:rPr>
              <a:t>§ 196a ObchZ (prodej podniku / majetku)</a:t>
            </a:r>
          </a:p>
          <a:p>
            <a:pPr marL="234950" indent="-234950" defTabSz="914400" eaLnBrk="1" hangingPunct="1"/>
            <a:r>
              <a:rPr lang="cs-CZ" smtClean="0">
                <a:solidFill>
                  <a:srgbClr val="646464"/>
                </a:solidFill>
                <a:sym typeface="Wingdings" pitchFamily="2" charset="2"/>
              </a:rPr>
              <a:t></a:t>
            </a:r>
            <a:r>
              <a:rPr lang="en-US" smtClean="0">
                <a:solidFill>
                  <a:srgbClr val="646464"/>
                </a:solidFill>
                <a:sym typeface="Wingdings" pitchFamily="2" charset="2"/>
              </a:rPr>
              <a:t> Ka</a:t>
            </a:r>
            <a:r>
              <a:rPr lang="cs-CZ" smtClean="0">
                <a:solidFill>
                  <a:srgbClr val="646464"/>
                </a:solidFill>
                <a:sym typeface="Wingdings" pitchFamily="2" charset="2"/>
              </a:rPr>
              <a:t>ždou situaci je třeba posuzovat individuálně!</a:t>
            </a:r>
            <a:endParaRPr lang="cs-CZ" smtClean="0">
              <a:solidFill>
                <a:srgbClr val="646464"/>
              </a:solidFill>
            </a:endParaRPr>
          </a:p>
          <a:p>
            <a:pPr marL="625475" lvl="1" indent="-234950" defTabSz="914400" eaLnBrk="1" hangingPunct="1"/>
            <a:endParaRPr lang="cs-CZ"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Date Placeholder 3"/>
          <p:cNvSpPr>
            <a:spLocks noGrp="1"/>
          </p:cNvSpPr>
          <p:nvPr>
            <p:ph type="dt" sz="quarter" idx="10"/>
          </p:nvPr>
        </p:nvSpPr>
        <p:spPr>
          <a:noFill/>
        </p:spPr>
        <p:txBody>
          <a:bodyPr/>
          <a:lstStyle/>
          <a:p>
            <a:pPr defTabSz="995363"/>
            <a:fld id="{2B262938-DCF0-4E63-AD24-E7879D35ADF1}" type="datetime1">
              <a:rPr lang="de-DE"/>
              <a:pPr defTabSz="995363"/>
              <a:t>18.04.2012</a:t>
            </a:fld>
            <a:endParaRPr lang="de-DE"/>
          </a:p>
        </p:txBody>
      </p:sp>
      <p:sp>
        <p:nvSpPr>
          <p:cNvPr id="106498" name="Footer Placeholder 4"/>
          <p:cNvSpPr>
            <a:spLocks noGrp="1"/>
          </p:cNvSpPr>
          <p:nvPr>
            <p:ph type="ftr" sz="quarter" idx="11"/>
          </p:nvPr>
        </p:nvSpPr>
        <p:spPr>
          <a:noFill/>
        </p:spPr>
        <p:txBody>
          <a:bodyPr/>
          <a:lstStyle/>
          <a:p>
            <a:pPr defTabSz="995363"/>
            <a:r>
              <a:rPr lang="de-DE"/>
              <a:t>Ernst &amp; Young</a:t>
            </a:r>
          </a:p>
        </p:txBody>
      </p:sp>
      <p:sp>
        <p:nvSpPr>
          <p:cNvPr id="238594" name="Rectangle 2"/>
          <p:cNvSpPr>
            <a:spLocks noGrp="1" noChangeArrowheads="1"/>
          </p:cNvSpPr>
          <p:nvPr>
            <p:ph type="body" idx="1"/>
          </p:nvPr>
        </p:nvSpPr>
        <p:spPr>
          <a:xfrm>
            <a:off x="603250" y="2117725"/>
            <a:ext cx="9501188" cy="3743325"/>
          </a:xfrm>
        </p:spPr>
        <p:txBody>
          <a:bodyPr/>
          <a:lstStyle/>
          <a:p>
            <a:pPr algn="ctr" eaLnBrk="1" hangingPunct="1">
              <a:defRPr/>
            </a:pPr>
            <a:endParaRPr lang="cs-CZ" sz="4100" dirty="0"/>
          </a:p>
          <a:p>
            <a:pPr algn="ctr" eaLnBrk="1" hangingPunct="1">
              <a:defRPr/>
            </a:pPr>
            <a:r>
              <a:rPr lang="cs-CZ" sz="4100" dirty="0">
                <a:effectLst>
                  <a:outerShdw blurRad="38100" dist="38100" dir="2700000" algn="tl">
                    <a:srgbClr val="C0C0C0"/>
                  </a:outerShdw>
                </a:effectLst>
              </a:rPr>
              <a:t>Vybrané struktury</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Date Placeholder 3"/>
          <p:cNvSpPr>
            <a:spLocks noGrp="1"/>
          </p:cNvSpPr>
          <p:nvPr>
            <p:ph type="dt" sz="quarter" idx="10"/>
          </p:nvPr>
        </p:nvSpPr>
        <p:spPr>
          <a:noFill/>
        </p:spPr>
        <p:txBody>
          <a:bodyPr/>
          <a:lstStyle/>
          <a:p>
            <a:pPr defTabSz="995363"/>
            <a:fld id="{942A4F3D-EFE1-4CF8-B2AB-1A6A6FB38C2C}" type="datetime1">
              <a:rPr lang="de-DE"/>
              <a:pPr defTabSz="995363"/>
              <a:t>18.04.2012</a:t>
            </a:fld>
            <a:endParaRPr lang="de-DE"/>
          </a:p>
        </p:txBody>
      </p:sp>
      <p:sp>
        <p:nvSpPr>
          <p:cNvPr id="107522" name="Footer Placeholder 4"/>
          <p:cNvSpPr>
            <a:spLocks noGrp="1"/>
          </p:cNvSpPr>
          <p:nvPr>
            <p:ph type="ftr" sz="quarter" idx="11"/>
          </p:nvPr>
        </p:nvSpPr>
        <p:spPr>
          <a:noFill/>
        </p:spPr>
        <p:txBody>
          <a:bodyPr/>
          <a:lstStyle/>
          <a:p>
            <a:pPr defTabSz="995363"/>
            <a:r>
              <a:rPr lang="de-DE"/>
              <a:t>Ernst &amp; Young</a:t>
            </a:r>
          </a:p>
        </p:txBody>
      </p:sp>
      <p:sp>
        <p:nvSpPr>
          <p:cNvPr id="107523" name="Rectangle 2"/>
          <p:cNvSpPr>
            <a:spLocks noGrp="1" noChangeArrowheads="1"/>
          </p:cNvSpPr>
          <p:nvPr>
            <p:ph type="title"/>
          </p:nvPr>
        </p:nvSpPr>
        <p:spPr/>
        <p:txBody>
          <a:bodyPr/>
          <a:lstStyle/>
          <a:p>
            <a:pPr eaLnBrk="1" hangingPunct="1"/>
            <a:r>
              <a:rPr lang="cs-CZ" smtClean="0"/>
              <a:t>Vybrané struktury z praxe</a:t>
            </a:r>
          </a:p>
        </p:txBody>
      </p:sp>
      <p:sp>
        <p:nvSpPr>
          <p:cNvPr id="107524" name="Rectangle 3"/>
          <p:cNvSpPr>
            <a:spLocks noGrp="1" noChangeArrowheads="1"/>
          </p:cNvSpPr>
          <p:nvPr>
            <p:ph type="body" idx="1"/>
          </p:nvPr>
        </p:nvSpPr>
        <p:spPr>
          <a:xfrm>
            <a:off x="588963" y="1644650"/>
            <a:ext cx="9501187" cy="4554538"/>
          </a:xfrm>
        </p:spPr>
        <p:txBody>
          <a:bodyPr/>
          <a:lstStyle/>
          <a:p>
            <a:pPr marL="234950" indent="-234950" defTabSz="914400" eaLnBrk="1" hangingPunct="1">
              <a:buFont typeface="Arial" charset="0"/>
              <a:buChar char="►"/>
            </a:pPr>
            <a:r>
              <a:rPr lang="cs-CZ" smtClean="0"/>
              <a:t>„Debt push down“</a:t>
            </a:r>
          </a:p>
          <a:p>
            <a:pPr marL="625475" lvl="1" indent="-234950" defTabSz="914400" eaLnBrk="1" hangingPunct="1"/>
            <a:r>
              <a:rPr lang="cs-CZ" smtClean="0"/>
              <a:t>Velmi častá akviziční struktura</a:t>
            </a:r>
          </a:p>
          <a:p>
            <a:pPr marL="625475" lvl="1" indent="-234950" defTabSz="914400" eaLnBrk="1" hangingPunct="1"/>
            <a:r>
              <a:rPr lang="cs-CZ" smtClean="0"/>
              <a:t>V zahraničí často spíše „tax groupping“, v ČR není (daň z příjmů)</a:t>
            </a:r>
          </a:p>
          <a:p>
            <a:pPr marL="234950" indent="-234950" defTabSz="914400" eaLnBrk="1" hangingPunct="1">
              <a:buFont typeface="Arial" charset="0"/>
              <a:buChar char="►"/>
            </a:pPr>
            <a:r>
              <a:rPr lang="cs-CZ" smtClean="0"/>
              <a:t>Konverze na partnership</a:t>
            </a:r>
          </a:p>
          <a:p>
            <a:pPr marL="625475" lvl="1" indent="-234950" defTabSz="914400" eaLnBrk="1" hangingPunct="1"/>
            <a:r>
              <a:rPr lang="cs-CZ" smtClean="0"/>
              <a:t>Konsolidace (ztráty?)</a:t>
            </a:r>
          </a:p>
          <a:p>
            <a:pPr marL="625475" lvl="1" indent="-234950" defTabSz="914400" eaLnBrk="1" hangingPunct="1"/>
            <a:r>
              <a:rPr lang="cs-CZ" smtClean="0"/>
              <a:t>Multiplikace vlastního kapitálu</a:t>
            </a:r>
          </a:p>
          <a:p>
            <a:pPr marL="234950" indent="-234950" defTabSz="914400" eaLnBrk="1" hangingPunct="1">
              <a:buFont typeface="Arial" charset="0"/>
              <a:buChar char="►"/>
            </a:pPr>
            <a:r>
              <a:rPr lang="cs-CZ" smtClean="0"/>
              <a:t>Prodej VOS (KS = komplementář)</a:t>
            </a:r>
          </a:p>
          <a:p>
            <a:pPr marL="625475" lvl="1" indent="-234950" defTabSz="914400" eaLnBrk="1" hangingPunct="1"/>
            <a:r>
              <a:rPr lang="cs-CZ" smtClean="0"/>
              <a:t>Osvobozený výstup z joint venture</a:t>
            </a:r>
          </a:p>
          <a:p>
            <a:pPr marL="234950" indent="-234950" defTabSz="914400" eaLnBrk="1" hangingPunct="1">
              <a:buFont typeface="Arial" charset="0"/>
              <a:buChar char="►"/>
            </a:pPr>
            <a:r>
              <a:rPr lang="cs-CZ" smtClean="0"/>
              <a:t>QIF (fond kvalifikovaných investorů)</a:t>
            </a:r>
          </a:p>
          <a:p>
            <a:pPr marL="625475" lvl="1" indent="-234950" defTabSz="914400" eaLnBrk="1" hangingPunct="1"/>
            <a:r>
              <a:rPr lang="cs-CZ" smtClean="0"/>
              <a:t>5% sazba DPPO	</a:t>
            </a:r>
          </a:p>
          <a:p>
            <a:pPr marL="625475" lvl="1" indent="-234950" defTabSz="914400" eaLnBrk="1" hangingPunct="1"/>
            <a:r>
              <a:rPr lang="cs-CZ" smtClean="0"/>
              <a:t>Významná praktická omezení</a:t>
            </a:r>
          </a:p>
          <a:p>
            <a:pPr marL="234950" indent="-234950" defTabSz="914400" eaLnBrk="1" hangingPunct="1">
              <a:buFont typeface="Arial" charset="0"/>
              <a:buChar char="►"/>
            </a:pPr>
            <a:r>
              <a:rPr lang="cs-CZ" smtClean="0"/>
              <a:t>Investice z daňového ráje</a:t>
            </a:r>
          </a:p>
          <a:p>
            <a:pPr marL="234950" indent="-234950" defTabSz="914400" eaLnBrk="1" hangingPunct="1">
              <a:buFont typeface="Arial" charset="0"/>
              <a:buChar char="►"/>
            </a:pPr>
            <a:endParaRPr lang="cs-CZ" smtClean="0"/>
          </a:p>
          <a:p>
            <a:pPr marL="234950" indent="-234950" defTabSz="914400" eaLnBrk="1" hangingPunct="1">
              <a:buFont typeface="Arial" charset="0"/>
              <a:buChar char="►"/>
            </a:pPr>
            <a:endParaRPr lang="cs-CZ" smtClean="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4"/>
          <p:cNvSpPr>
            <a:spLocks noGrp="1" noChangeArrowheads="1"/>
          </p:cNvSpPr>
          <p:nvPr>
            <p:ph type="title"/>
          </p:nvPr>
        </p:nvSpPr>
        <p:spPr/>
        <p:txBody>
          <a:bodyPr/>
          <a:lstStyle/>
          <a:p>
            <a:pPr eaLnBrk="1" hangingPunct="1"/>
            <a:r>
              <a:rPr lang="en-US" smtClean="0"/>
              <a:t>Debt push down </a:t>
            </a:r>
            <a:r>
              <a:rPr lang="cs-CZ" smtClean="0"/>
              <a:t>(</a:t>
            </a:r>
            <a:r>
              <a:rPr lang="en-US" smtClean="0"/>
              <a:t>1</a:t>
            </a:r>
            <a:r>
              <a:rPr lang="cs-CZ" smtClean="0"/>
              <a:t>)</a:t>
            </a:r>
            <a:endParaRPr lang="en-US" smtClean="0"/>
          </a:p>
        </p:txBody>
      </p:sp>
      <p:grpSp>
        <p:nvGrpSpPr>
          <p:cNvPr id="2" name="Group 26"/>
          <p:cNvGrpSpPr>
            <a:grpSpLocks/>
          </p:cNvGrpSpPr>
          <p:nvPr/>
        </p:nvGrpSpPr>
        <p:grpSpPr bwMode="auto">
          <a:xfrm>
            <a:off x="4797178" y="2025089"/>
            <a:ext cx="1604010" cy="635356"/>
            <a:chOff x="3027" y="1157"/>
            <a:chExt cx="864" cy="363"/>
          </a:xfrm>
          <a:solidFill>
            <a:srgbClr val="808080"/>
          </a:solidFill>
        </p:grpSpPr>
        <p:sp>
          <p:nvSpPr>
            <p:cNvPr id="19477" name="Rectangle 6"/>
            <p:cNvSpPr>
              <a:spLocks noChangeArrowheads="1"/>
            </p:cNvSpPr>
            <p:nvPr/>
          </p:nvSpPr>
          <p:spPr bwMode="gray">
            <a:xfrm>
              <a:off x="3027" y="1157"/>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19478" name="Text Box 7"/>
            <p:cNvSpPr txBox="1">
              <a:spLocks noChangeArrowheads="1"/>
            </p:cNvSpPr>
            <p:nvPr/>
          </p:nvSpPr>
          <p:spPr bwMode="gray">
            <a:xfrm>
              <a:off x="3163" y="1203"/>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H2</a:t>
              </a:r>
            </a:p>
          </p:txBody>
        </p:sp>
      </p:grpSp>
      <p:sp>
        <p:nvSpPr>
          <p:cNvPr id="108547" name="Rectangle 8"/>
          <p:cNvSpPr>
            <a:spLocks noChangeArrowheads="1"/>
          </p:cNvSpPr>
          <p:nvPr/>
        </p:nvSpPr>
        <p:spPr bwMode="gray">
          <a:xfrm>
            <a:off x="4797425" y="3690938"/>
            <a:ext cx="1603375" cy="638175"/>
          </a:xfrm>
          <a:prstGeom prst="rect">
            <a:avLst/>
          </a:prstGeom>
          <a:solidFill>
            <a:srgbClr val="A6A6A6"/>
          </a:solidFill>
          <a:ln w="9525" algn="ctr">
            <a:solidFill>
              <a:schemeClr val="tx1"/>
            </a:solidFill>
            <a:miter lim="800000"/>
            <a:headEnd/>
            <a:tailEnd/>
          </a:ln>
        </p:spPr>
        <p:txBody>
          <a:bodyPr wrap="none" lIns="117108" tIns="107739" rIns="117108" bIns="59905" anchor="ctr"/>
          <a:lstStyle/>
          <a:p>
            <a:pPr>
              <a:spcBef>
                <a:spcPct val="20000"/>
              </a:spcBef>
              <a:buClr>
                <a:srgbClr val="FFD200"/>
              </a:buClr>
              <a:buSzPct val="75000"/>
              <a:buFont typeface="Arial" charset="0"/>
              <a:buChar char="►"/>
            </a:pPr>
            <a:endParaRPr lang="cs-CZ"/>
          </a:p>
        </p:txBody>
      </p:sp>
      <p:sp>
        <p:nvSpPr>
          <p:cNvPr id="108548" name="Text Box 9"/>
          <p:cNvSpPr txBox="1">
            <a:spLocks noChangeArrowheads="1"/>
          </p:cNvSpPr>
          <p:nvPr/>
        </p:nvSpPr>
        <p:spPr bwMode="gray">
          <a:xfrm>
            <a:off x="4932363" y="3771900"/>
            <a:ext cx="1333500" cy="569913"/>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en-US">
                <a:solidFill>
                  <a:schemeClr val="bg1"/>
                </a:solidFill>
              </a:rPr>
              <a:t>SPV</a:t>
            </a:r>
          </a:p>
        </p:txBody>
      </p:sp>
      <p:sp>
        <p:nvSpPr>
          <p:cNvPr id="108549" name="Text Box 10"/>
          <p:cNvSpPr txBox="1">
            <a:spLocks noChangeArrowheads="1"/>
          </p:cNvSpPr>
          <p:nvPr/>
        </p:nvSpPr>
        <p:spPr bwMode="gray">
          <a:xfrm>
            <a:off x="6946900" y="4098925"/>
            <a:ext cx="1096963" cy="568325"/>
          </a:xfrm>
          <a:prstGeom prst="rect">
            <a:avLst/>
          </a:prstGeom>
          <a:noFill/>
          <a:ln w="9525" cap="rnd" algn="ctr">
            <a:noFill/>
            <a:round/>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t>dluh</a:t>
            </a:r>
          </a:p>
        </p:txBody>
      </p:sp>
      <p:grpSp>
        <p:nvGrpSpPr>
          <p:cNvPr id="108550" name="Group 11"/>
          <p:cNvGrpSpPr>
            <a:grpSpLocks/>
          </p:cNvGrpSpPr>
          <p:nvPr/>
        </p:nvGrpSpPr>
        <p:grpSpPr bwMode="auto">
          <a:xfrm>
            <a:off x="3494088" y="5359400"/>
            <a:ext cx="1603375" cy="635000"/>
            <a:chOff x="2007" y="1746"/>
            <a:chExt cx="862" cy="363"/>
          </a:xfrm>
        </p:grpSpPr>
        <p:sp>
          <p:nvSpPr>
            <p:cNvPr id="108560" name="Rectangle 12"/>
            <p:cNvSpPr>
              <a:spLocks noChangeArrowheads="1"/>
            </p:cNvSpPr>
            <p:nvPr/>
          </p:nvSpPr>
          <p:spPr bwMode="gray">
            <a:xfrm>
              <a:off x="2007" y="1746"/>
              <a:ext cx="862" cy="363"/>
            </a:xfrm>
            <a:prstGeom prst="rect">
              <a:avLst/>
            </a:prstGeom>
            <a:solidFill>
              <a:srgbClr val="CCCCCC"/>
            </a:solid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pPr>
              <a:endParaRPr lang="cs-CZ"/>
            </a:p>
          </p:txBody>
        </p:sp>
        <p:sp>
          <p:nvSpPr>
            <p:cNvPr id="108561" name="Text Box 13"/>
            <p:cNvSpPr txBox="1">
              <a:spLocks noChangeArrowheads="1"/>
            </p:cNvSpPr>
            <p:nvPr/>
          </p:nvSpPr>
          <p:spPr bwMode="gray">
            <a:xfrm>
              <a:off x="2143" y="1792"/>
              <a:ext cx="635" cy="313"/>
            </a:xfrm>
            <a:prstGeom prst="rect">
              <a:avLst/>
            </a:prstGeom>
            <a:noFill/>
            <a:ln w="9525" algn="ctr">
              <a:noFill/>
              <a:miter lim="800000"/>
              <a:headEnd/>
              <a:tailEnd/>
            </a:ln>
          </p:spPr>
          <p:txBody>
            <a:bodyPr lIns="102645" tIns="94433" rIns="102645" bIns="52506">
              <a:spAutoFit/>
            </a:bodyPr>
            <a:lstStyle/>
            <a:p>
              <a:pPr algn="ctr" defTabSz="1135063">
                <a:spcBef>
                  <a:spcPct val="50000"/>
                </a:spcBef>
                <a:buClr>
                  <a:schemeClr val="hlink"/>
                </a:buClr>
                <a:buSzPct val="75000"/>
                <a:buFont typeface="Arial" charset="0"/>
                <a:buNone/>
              </a:pPr>
              <a:r>
                <a:rPr lang="en-US">
                  <a:solidFill>
                    <a:schemeClr val="bg1"/>
                  </a:solidFill>
                </a:rPr>
                <a:t>Target</a:t>
              </a:r>
            </a:p>
          </p:txBody>
        </p:sp>
      </p:grpSp>
      <p:cxnSp>
        <p:nvCxnSpPr>
          <p:cNvPr id="108551" name="AutoShape 15"/>
          <p:cNvCxnSpPr>
            <a:cxnSpLocks noChangeShapeType="1"/>
            <a:endCxn id="108547" idx="0"/>
          </p:cNvCxnSpPr>
          <p:nvPr/>
        </p:nvCxnSpPr>
        <p:spPr bwMode="gray">
          <a:xfrm>
            <a:off x="5599113" y="2660650"/>
            <a:ext cx="0" cy="1030288"/>
          </a:xfrm>
          <a:prstGeom prst="straightConnector1">
            <a:avLst/>
          </a:prstGeom>
          <a:noFill/>
          <a:ln w="9525">
            <a:solidFill>
              <a:schemeClr val="tx1"/>
            </a:solidFill>
            <a:round/>
            <a:headEnd/>
            <a:tailEnd/>
          </a:ln>
        </p:spPr>
      </p:cxnSp>
      <p:cxnSp>
        <p:nvCxnSpPr>
          <p:cNvPr id="108552" name="AutoShape 16"/>
          <p:cNvCxnSpPr>
            <a:cxnSpLocks noChangeShapeType="1"/>
            <a:endCxn id="108560" idx="0"/>
          </p:cNvCxnSpPr>
          <p:nvPr/>
        </p:nvCxnSpPr>
        <p:spPr bwMode="gray">
          <a:xfrm rot="10800000" flipV="1">
            <a:off x="4295775" y="4337050"/>
            <a:ext cx="1135063" cy="1022350"/>
          </a:xfrm>
          <a:prstGeom prst="straightConnector1">
            <a:avLst/>
          </a:prstGeom>
          <a:noFill/>
          <a:ln w="9525">
            <a:solidFill>
              <a:schemeClr val="tx1"/>
            </a:solidFill>
            <a:round/>
            <a:headEnd/>
            <a:tailEnd/>
          </a:ln>
        </p:spPr>
      </p:cxnSp>
      <p:grpSp>
        <p:nvGrpSpPr>
          <p:cNvPr id="4" name="Group 25"/>
          <p:cNvGrpSpPr>
            <a:grpSpLocks/>
          </p:cNvGrpSpPr>
          <p:nvPr/>
        </p:nvGrpSpPr>
        <p:grpSpPr bwMode="auto">
          <a:xfrm>
            <a:off x="2146106" y="2025089"/>
            <a:ext cx="1604010" cy="635356"/>
            <a:chOff x="1599" y="1157"/>
            <a:chExt cx="864" cy="363"/>
          </a:xfrm>
          <a:solidFill>
            <a:srgbClr val="808080"/>
          </a:solidFill>
        </p:grpSpPr>
        <p:sp>
          <p:nvSpPr>
            <p:cNvPr id="19473" name="Rectangle 18"/>
            <p:cNvSpPr>
              <a:spLocks noChangeArrowheads="1"/>
            </p:cNvSpPr>
            <p:nvPr/>
          </p:nvSpPr>
          <p:spPr bwMode="gray">
            <a:xfrm>
              <a:off x="1599" y="1157"/>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19474" name="Text Box 19"/>
            <p:cNvSpPr txBox="1">
              <a:spLocks noChangeArrowheads="1"/>
            </p:cNvSpPr>
            <p:nvPr/>
          </p:nvSpPr>
          <p:spPr bwMode="gray">
            <a:xfrm>
              <a:off x="1735" y="1203"/>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H1</a:t>
              </a:r>
            </a:p>
          </p:txBody>
        </p:sp>
      </p:grpSp>
      <p:cxnSp>
        <p:nvCxnSpPr>
          <p:cNvPr id="108554" name="AutoShape 20"/>
          <p:cNvCxnSpPr>
            <a:cxnSpLocks noChangeShapeType="1"/>
            <a:endCxn id="108560" idx="0"/>
          </p:cNvCxnSpPr>
          <p:nvPr/>
        </p:nvCxnSpPr>
        <p:spPr bwMode="gray">
          <a:xfrm>
            <a:off x="2947988" y="2660650"/>
            <a:ext cx="1347787" cy="2698750"/>
          </a:xfrm>
          <a:prstGeom prst="straightConnector1">
            <a:avLst/>
          </a:prstGeom>
          <a:noFill/>
          <a:ln w="9525">
            <a:solidFill>
              <a:schemeClr val="tx1"/>
            </a:solidFill>
            <a:round/>
            <a:headEnd/>
            <a:tailEnd/>
          </a:ln>
        </p:spPr>
      </p:cxnSp>
      <p:sp>
        <p:nvSpPr>
          <p:cNvPr id="108555" name="Text Box 22"/>
          <p:cNvSpPr txBox="1">
            <a:spLocks noChangeArrowheads="1"/>
          </p:cNvSpPr>
          <p:nvPr/>
        </p:nvSpPr>
        <p:spPr bwMode="gray">
          <a:xfrm>
            <a:off x="2798763" y="3605213"/>
            <a:ext cx="719137" cy="569912"/>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en-US"/>
              <a:t>5%</a:t>
            </a:r>
          </a:p>
        </p:txBody>
      </p:sp>
      <p:sp>
        <p:nvSpPr>
          <p:cNvPr id="108556" name="Text Box 23"/>
          <p:cNvSpPr txBox="1">
            <a:spLocks noChangeArrowheads="1"/>
          </p:cNvSpPr>
          <p:nvPr/>
        </p:nvSpPr>
        <p:spPr bwMode="gray">
          <a:xfrm>
            <a:off x="4956175" y="4645025"/>
            <a:ext cx="904875" cy="569913"/>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en-US"/>
              <a:t>95%</a:t>
            </a:r>
          </a:p>
        </p:txBody>
      </p:sp>
      <p:sp>
        <p:nvSpPr>
          <p:cNvPr id="108557" name="Text Box 24"/>
          <p:cNvSpPr txBox="1">
            <a:spLocks noChangeArrowheads="1"/>
          </p:cNvSpPr>
          <p:nvPr/>
        </p:nvSpPr>
        <p:spPr bwMode="gray">
          <a:xfrm>
            <a:off x="7559675" y="5527675"/>
            <a:ext cx="868363" cy="568325"/>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fúze</a:t>
            </a:r>
            <a:endParaRPr lang="en-US"/>
          </a:p>
        </p:txBody>
      </p:sp>
      <p:sp>
        <p:nvSpPr>
          <p:cNvPr id="34" name="Rectangle 33"/>
          <p:cNvSpPr/>
          <p:nvPr/>
        </p:nvSpPr>
        <p:spPr>
          <a:xfrm>
            <a:off x="2062163" y="3224213"/>
            <a:ext cx="5137150" cy="3074987"/>
          </a:xfrm>
          <a:prstGeom prst="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a:spcBef>
                <a:spcPct val="20000"/>
              </a:spcBef>
              <a:buClr>
                <a:srgbClr val="FFD200"/>
              </a:buClr>
              <a:buSzPct val="75000"/>
              <a:buFont typeface="Arial" charset="0"/>
              <a:buChar char="►"/>
              <a:defRPr/>
            </a:pPr>
            <a:endParaRPr lang="cs-CZ"/>
          </a:p>
        </p:txBody>
      </p:sp>
      <p:cxnSp>
        <p:nvCxnSpPr>
          <p:cNvPr id="24" name="Straight Arrow Connector 23"/>
          <p:cNvCxnSpPr/>
          <p:nvPr/>
        </p:nvCxnSpPr>
        <p:spPr>
          <a:xfrm flipH="1">
            <a:off x="6526213" y="4098925"/>
            <a:ext cx="15144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4"/>
          <p:cNvSpPr>
            <a:spLocks noGrp="1" noChangeArrowheads="1"/>
          </p:cNvSpPr>
          <p:nvPr>
            <p:ph type="title"/>
          </p:nvPr>
        </p:nvSpPr>
        <p:spPr/>
        <p:txBody>
          <a:bodyPr/>
          <a:lstStyle/>
          <a:p>
            <a:pPr eaLnBrk="1" hangingPunct="1"/>
            <a:r>
              <a:rPr lang="en-US" smtClean="0"/>
              <a:t>Debt push down </a:t>
            </a:r>
            <a:r>
              <a:rPr lang="cs-CZ" smtClean="0"/>
              <a:t>(</a:t>
            </a:r>
            <a:r>
              <a:rPr lang="en-US" smtClean="0"/>
              <a:t>2</a:t>
            </a:r>
            <a:r>
              <a:rPr lang="cs-CZ" smtClean="0"/>
              <a:t>)</a:t>
            </a:r>
            <a:endParaRPr lang="en-US" smtClean="0"/>
          </a:p>
        </p:txBody>
      </p:sp>
      <p:cxnSp>
        <p:nvCxnSpPr>
          <p:cNvPr id="109570" name="AutoShape 14"/>
          <p:cNvCxnSpPr>
            <a:cxnSpLocks noChangeShapeType="1"/>
          </p:cNvCxnSpPr>
          <p:nvPr/>
        </p:nvCxnSpPr>
        <p:spPr bwMode="gray">
          <a:xfrm rot="16200000" flipH="1">
            <a:off x="4019550" y="2846388"/>
            <a:ext cx="1349375" cy="1470025"/>
          </a:xfrm>
          <a:prstGeom prst="straightConnector1">
            <a:avLst/>
          </a:prstGeom>
          <a:noFill/>
          <a:ln w="9525">
            <a:solidFill>
              <a:schemeClr val="tx1"/>
            </a:solidFill>
            <a:round/>
            <a:headEnd/>
            <a:tailEnd/>
          </a:ln>
        </p:spPr>
      </p:cxnSp>
      <p:cxnSp>
        <p:nvCxnSpPr>
          <p:cNvPr id="109571" name="AutoShape 15"/>
          <p:cNvCxnSpPr>
            <a:cxnSpLocks noChangeShapeType="1"/>
            <a:endCxn id="109582" idx="0"/>
          </p:cNvCxnSpPr>
          <p:nvPr/>
        </p:nvCxnSpPr>
        <p:spPr bwMode="gray">
          <a:xfrm rot="5400000">
            <a:off x="5326062" y="2973388"/>
            <a:ext cx="1349375" cy="1219200"/>
          </a:xfrm>
          <a:prstGeom prst="straightConnector1">
            <a:avLst/>
          </a:prstGeom>
          <a:noFill/>
          <a:ln w="9525">
            <a:solidFill>
              <a:schemeClr val="tx1"/>
            </a:solidFill>
            <a:round/>
            <a:headEnd/>
            <a:tailEnd/>
          </a:ln>
        </p:spPr>
      </p:cxnSp>
      <p:cxnSp>
        <p:nvCxnSpPr>
          <p:cNvPr id="109572" name="AutoShape 16"/>
          <p:cNvCxnSpPr>
            <a:cxnSpLocks noChangeShapeType="1"/>
          </p:cNvCxnSpPr>
          <p:nvPr/>
        </p:nvCxnSpPr>
        <p:spPr bwMode="gray">
          <a:xfrm>
            <a:off x="2652713" y="4654550"/>
            <a:ext cx="1935162" cy="0"/>
          </a:xfrm>
          <a:prstGeom prst="straightConnector1">
            <a:avLst/>
          </a:prstGeom>
          <a:noFill/>
          <a:ln w="9525">
            <a:solidFill>
              <a:schemeClr val="tx1"/>
            </a:solidFill>
            <a:round/>
            <a:headEnd/>
            <a:tailEnd type="triangle" w="med" len="med"/>
          </a:ln>
        </p:spPr>
      </p:cxnSp>
      <p:cxnSp>
        <p:nvCxnSpPr>
          <p:cNvPr id="109573" name="AutoShape 17"/>
          <p:cNvCxnSpPr>
            <a:cxnSpLocks noChangeShapeType="1"/>
          </p:cNvCxnSpPr>
          <p:nvPr/>
        </p:nvCxnSpPr>
        <p:spPr bwMode="gray">
          <a:xfrm flipH="1">
            <a:off x="6188075" y="4654550"/>
            <a:ext cx="1933575" cy="0"/>
          </a:xfrm>
          <a:prstGeom prst="straightConnector1">
            <a:avLst/>
          </a:prstGeom>
          <a:noFill/>
          <a:ln w="9525">
            <a:solidFill>
              <a:schemeClr val="tx1"/>
            </a:solidFill>
            <a:round/>
            <a:headEnd type="triangle" w="med" len="med"/>
            <a:tailEnd/>
          </a:ln>
        </p:spPr>
      </p:cxnSp>
      <p:sp>
        <p:nvSpPr>
          <p:cNvPr id="109574" name="Text Box 18"/>
          <p:cNvSpPr txBox="1">
            <a:spLocks noChangeArrowheads="1"/>
          </p:cNvSpPr>
          <p:nvPr/>
        </p:nvSpPr>
        <p:spPr bwMode="gray">
          <a:xfrm>
            <a:off x="2971800" y="4733925"/>
            <a:ext cx="1274763" cy="568325"/>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výnosy</a:t>
            </a:r>
            <a:endParaRPr lang="en-US"/>
          </a:p>
        </p:txBody>
      </p:sp>
      <p:sp>
        <p:nvSpPr>
          <p:cNvPr id="109575" name="Text Box 19"/>
          <p:cNvSpPr txBox="1">
            <a:spLocks noChangeArrowheads="1"/>
          </p:cNvSpPr>
          <p:nvPr/>
        </p:nvSpPr>
        <p:spPr bwMode="gray">
          <a:xfrm>
            <a:off x="6076950" y="4813300"/>
            <a:ext cx="2222500" cy="568325"/>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úroky z dluhu</a:t>
            </a:r>
            <a:endParaRPr lang="en-US"/>
          </a:p>
        </p:txBody>
      </p:sp>
      <p:sp>
        <p:nvSpPr>
          <p:cNvPr id="109576" name="Text Box 20"/>
          <p:cNvSpPr txBox="1">
            <a:spLocks noChangeArrowheads="1"/>
          </p:cNvSpPr>
          <p:nvPr/>
        </p:nvSpPr>
        <p:spPr bwMode="gray">
          <a:xfrm>
            <a:off x="3513138" y="3462338"/>
            <a:ext cx="904875" cy="569912"/>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30</a:t>
            </a:r>
            <a:r>
              <a:rPr lang="en-US"/>
              <a:t>%</a:t>
            </a:r>
          </a:p>
        </p:txBody>
      </p:sp>
      <p:sp>
        <p:nvSpPr>
          <p:cNvPr id="109577" name="Text Box 21"/>
          <p:cNvSpPr txBox="1">
            <a:spLocks noChangeArrowheads="1"/>
          </p:cNvSpPr>
          <p:nvPr/>
        </p:nvSpPr>
        <p:spPr bwMode="gray">
          <a:xfrm>
            <a:off x="6208713" y="3541713"/>
            <a:ext cx="904875" cy="569912"/>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en-US"/>
              <a:t>70%</a:t>
            </a:r>
          </a:p>
        </p:txBody>
      </p:sp>
      <p:grpSp>
        <p:nvGrpSpPr>
          <p:cNvPr id="2" name="Group 25"/>
          <p:cNvGrpSpPr>
            <a:grpSpLocks/>
          </p:cNvGrpSpPr>
          <p:nvPr/>
        </p:nvGrpSpPr>
        <p:grpSpPr bwMode="auto">
          <a:xfrm>
            <a:off x="3157895" y="2271879"/>
            <a:ext cx="1604010" cy="635356"/>
            <a:chOff x="2144" y="1298"/>
            <a:chExt cx="864" cy="363"/>
          </a:xfrm>
          <a:solidFill>
            <a:srgbClr val="808080"/>
          </a:solidFill>
        </p:grpSpPr>
        <p:sp>
          <p:nvSpPr>
            <p:cNvPr id="21" name="Rectangle 18"/>
            <p:cNvSpPr>
              <a:spLocks noChangeArrowheads="1"/>
            </p:cNvSpPr>
            <p:nvPr/>
          </p:nvSpPr>
          <p:spPr bwMode="gray">
            <a:xfrm>
              <a:off x="2144" y="1298"/>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22" name="Text Box 19"/>
            <p:cNvSpPr txBox="1">
              <a:spLocks noChangeArrowheads="1"/>
            </p:cNvSpPr>
            <p:nvPr/>
          </p:nvSpPr>
          <p:spPr bwMode="gray">
            <a:xfrm>
              <a:off x="2234" y="1344"/>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H1</a:t>
              </a:r>
            </a:p>
          </p:txBody>
        </p:sp>
      </p:grpSp>
      <p:grpSp>
        <p:nvGrpSpPr>
          <p:cNvPr id="3" name="Group 25"/>
          <p:cNvGrpSpPr>
            <a:grpSpLocks/>
          </p:cNvGrpSpPr>
          <p:nvPr/>
        </p:nvGrpSpPr>
        <p:grpSpPr bwMode="auto">
          <a:xfrm>
            <a:off x="5851970" y="2272138"/>
            <a:ext cx="1604010" cy="635356"/>
            <a:chOff x="1599" y="1157"/>
            <a:chExt cx="864" cy="363"/>
          </a:xfrm>
          <a:solidFill>
            <a:srgbClr val="808080"/>
          </a:solidFill>
        </p:grpSpPr>
        <p:sp>
          <p:nvSpPr>
            <p:cNvPr id="26" name="Rectangle 18"/>
            <p:cNvSpPr>
              <a:spLocks noChangeArrowheads="1"/>
            </p:cNvSpPr>
            <p:nvPr/>
          </p:nvSpPr>
          <p:spPr bwMode="gray">
            <a:xfrm>
              <a:off x="1599" y="1157"/>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27" name="Text Box 19"/>
            <p:cNvSpPr txBox="1">
              <a:spLocks noChangeArrowheads="1"/>
            </p:cNvSpPr>
            <p:nvPr/>
          </p:nvSpPr>
          <p:spPr bwMode="gray">
            <a:xfrm>
              <a:off x="1735" y="1203"/>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H2</a:t>
              </a:r>
            </a:p>
          </p:txBody>
        </p:sp>
      </p:grpSp>
      <p:grpSp>
        <p:nvGrpSpPr>
          <p:cNvPr id="109580" name="Group 11"/>
          <p:cNvGrpSpPr>
            <a:grpSpLocks/>
          </p:cNvGrpSpPr>
          <p:nvPr/>
        </p:nvGrpSpPr>
        <p:grpSpPr bwMode="auto">
          <a:xfrm>
            <a:off x="4589463" y="4257675"/>
            <a:ext cx="1603375" cy="635000"/>
            <a:chOff x="2007" y="1746"/>
            <a:chExt cx="862" cy="363"/>
          </a:xfrm>
        </p:grpSpPr>
        <p:sp>
          <p:nvSpPr>
            <p:cNvPr id="109582" name="Rectangle 12"/>
            <p:cNvSpPr>
              <a:spLocks noChangeArrowheads="1"/>
            </p:cNvSpPr>
            <p:nvPr/>
          </p:nvSpPr>
          <p:spPr bwMode="gray">
            <a:xfrm>
              <a:off x="2007" y="1746"/>
              <a:ext cx="862" cy="363"/>
            </a:xfrm>
            <a:prstGeom prst="rect">
              <a:avLst/>
            </a:prstGeom>
            <a:solidFill>
              <a:srgbClr val="CCCCCC"/>
            </a:solid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pPr>
              <a:endParaRPr lang="cs-CZ"/>
            </a:p>
          </p:txBody>
        </p:sp>
        <p:sp>
          <p:nvSpPr>
            <p:cNvPr id="109583" name="Text Box 13"/>
            <p:cNvSpPr txBox="1">
              <a:spLocks noChangeArrowheads="1"/>
            </p:cNvSpPr>
            <p:nvPr/>
          </p:nvSpPr>
          <p:spPr bwMode="gray">
            <a:xfrm>
              <a:off x="2143" y="1792"/>
              <a:ext cx="635" cy="313"/>
            </a:xfrm>
            <a:prstGeom prst="rect">
              <a:avLst/>
            </a:prstGeom>
            <a:noFill/>
            <a:ln w="9525" algn="ctr">
              <a:noFill/>
              <a:miter lim="800000"/>
              <a:headEnd/>
              <a:tailEnd/>
            </a:ln>
          </p:spPr>
          <p:txBody>
            <a:bodyPr lIns="102645" tIns="94433" rIns="102645" bIns="52506">
              <a:spAutoFit/>
            </a:bodyPr>
            <a:lstStyle/>
            <a:p>
              <a:pPr algn="ctr" defTabSz="1135063">
                <a:spcBef>
                  <a:spcPct val="50000"/>
                </a:spcBef>
                <a:buClr>
                  <a:schemeClr val="hlink"/>
                </a:buClr>
                <a:buSzPct val="75000"/>
                <a:buFont typeface="Arial" charset="0"/>
                <a:buNone/>
              </a:pPr>
              <a:r>
                <a:rPr lang="en-US">
                  <a:solidFill>
                    <a:schemeClr val="bg1"/>
                  </a:solidFill>
                </a:rPr>
                <a:t>Target</a:t>
              </a:r>
            </a:p>
          </p:txBody>
        </p:sp>
      </p:grpSp>
      <p:sp>
        <p:nvSpPr>
          <p:cNvPr id="109581" name="TextBox 19"/>
          <p:cNvSpPr txBox="1">
            <a:spLocks noChangeArrowheads="1"/>
          </p:cNvSpPr>
          <p:nvPr/>
        </p:nvSpPr>
        <p:spPr bwMode="auto">
          <a:xfrm>
            <a:off x="696913" y="5397500"/>
            <a:ext cx="9375775" cy="1465263"/>
          </a:xfrm>
          <a:prstGeom prst="rect">
            <a:avLst/>
          </a:prstGeom>
          <a:noFill/>
          <a:ln w="9525">
            <a:noFill/>
            <a:miter lim="800000"/>
            <a:headEnd/>
            <a:tailEnd/>
          </a:ln>
        </p:spPr>
        <p:txBody>
          <a:bodyPr lIns="104306" tIns="52153" rIns="104306" bIns="52153">
            <a:spAutoFit/>
          </a:bodyPr>
          <a:lstStyle/>
          <a:p>
            <a:pPr>
              <a:spcBef>
                <a:spcPct val="20000"/>
              </a:spcBef>
              <a:buClr>
                <a:srgbClr val="FFD200"/>
              </a:buClr>
              <a:buSzPct val="75000"/>
              <a:buFont typeface="Arial" charset="0"/>
              <a:buChar char="►"/>
            </a:pPr>
            <a:r>
              <a:rPr lang="cs-CZ"/>
              <a:t>Uznatelnost úroků (thin cap)</a:t>
            </a:r>
          </a:p>
          <a:p>
            <a:pPr>
              <a:spcBef>
                <a:spcPct val="20000"/>
              </a:spcBef>
              <a:buClr>
                <a:srgbClr val="FFD200"/>
              </a:buClr>
              <a:buSzPct val="75000"/>
              <a:buFont typeface="Arial" charset="0"/>
              <a:buChar char="►"/>
            </a:pPr>
            <a:r>
              <a:rPr lang="cs-CZ"/>
              <a:t>V praxi vyžaduje přecenění</a:t>
            </a:r>
          </a:p>
          <a:p>
            <a:pPr>
              <a:spcBef>
                <a:spcPct val="20000"/>
              </a:spcBef>
              <a:buClr>
                <a:srgbClr val="FFD200"/>
              </a:buClr>
              <a:buSzPct val="75000"/>
              <a:buFont typeface="Arial" charset="0"/>
              <a:buChar char="►"/>
            </a:pPr>
            <a:r>
              <a:rPr lang="cs-CZ"/>
              <a:t>Rozředění podílů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noFill/>
        </p:spPr>
        <p:txBody>
          <a:bodyPr/>
          <a:lstStyle/>
          <a:p>
            <a:pPr defTabSz="995363"/>
            <a:fld id="{87D5B20B-4E83-4461-BA17-36AD4F25D1A6}" type="datetime1">
              <a:rPr lang="de-DE"/>
              <a:pPr defTabSz="995363"/>
              <a:t>18.04.2012</a:t>
            </a:fld>
            <a:endParaRPr lang="de-DE"/>
          </a:p>
        </p:txBody>
      </p:sp>
      <p:sp>
        <p:nvSpPr>
          <p:cNvPr id="37890" name="Footer Placeholder 4"/>
          <p:cNvSpPr>
            <a:spLocks noGrp="1"/>
          </p:cNvSpPr>
          <p:nvPr>
            <p:ph type="ftr" sz="quarter" idx="11"/>
          </p:nvPr>
        </p:nvSpPr>
        <p:spPr>
          <a:noFill/>
        </p:spPr>
        <p:txBody>
          <a:bodyPr/>
          <a:lstStyle/>
          <a:p>
            <a:pPr defTabSz="995363"/>
            <a:r>
              <a:rPr lang="de-DE"/>
              <a:t>Ernst &amp; Young</a:t>
            </a:r>
          </a:p>
        </p:txBody>
      </p:sp>
      <p:sp>
        <p:nvSpPr>
          <p:cNvPr id="37891" name="Rectangle 2"/>
          <p:cNvSpPr>
            <a:spLocks noGrp="1" noChangeArrowheads="1"/>
          </p:cNvSpPr>
          <p:nvPr>
            <p:ph type="title"/>
          </p:nvPr>
        </p:nvSpPr>
        <p:spPr/>
        <p:txBody>
          <a:bodyPr/>
          <a:lstStyle/>
          <a:p>
            <a:pPr eaLnBrk="1" hangingPunct="1"/>
            <a:r>
              <a:rPr lang="cs-CZ" smtClean="0"/>
              <a:t>Prodej akcií/podílů - obecně</a:t>
            </a:r>
          </a:p>
        </p:txBody>
      </p:sp>
      <p:sp>
        <p:nvSpPr>
          <p:cNvPr id="37892" name="Rectangle 3"/>
          <p:cNvSpPr>
            <a:spLocks noGrp="1" noChangeArrowheads="1"/>
          </p:cNvSpPr>
          <p:nvPr>
            <p:ph type="body" idx="1"/>
          </p:nvPr>
        </p:nvSpPr>
        <p:spPr>
          <a:xfrm>
            <a:off x="588963" y="1633538"/>
            <a:ext cx="9271000" cy="4549775"/>
          </a:xfrm>
        </p:spPr>
        <p:txBody>
          <a:bodyPr/>
          <a:lstStyle/>
          <a:p>
            <a:pPr marL="266700" indent="-266700" defTabSz="914400" eaLnBrk="1" hangingPunct="1">
              <a:buFont typeface="Arial" charset="0"/>
              <a:buChar char="►"/>
            </a:pPr>
            <a:r>
              <a:rPr lang="cs-CZ" sz="2300" smtClean="0"/>
              <a:t>Koupě podílu / akcií (SRO nebo AS)</a:t>
            </a:r>
          </a:p>
          <a:p>
            <a:pPr marL="266700" indent="-266700" defTabSz="914400" eaLnBrk="1" hangingPunct="1">
              <a:buFont typeface="Arial" charset="0"/>
              <a:buChar char="►"/>
            </a:pPr>
            <a:r>
              <a:rPr lang="cs-CZ" sz="2300" smtClean="0"/>
              <a:t>Daňová pozice společnosti se v zásadě nemění, mění se její společník</a:t>
            </a:r>
          </a:p>
          <a:p>
            <a:pPr lvl="2" defTabSz="914400" eaLnBrk="1" hangingPunct="1"/>
            <a:r>
              <a:rPr lang="cs-CZ" smtClean="0"/>
              <a:t>daňová báze majetku / závazků dceřiné společnosti se nemění = nemožnost daňového odečtu ceny zaplacené nad (v zásadě) NAV</a:t>
            </a:r>
          </a:p>
          <a:p>
            <a:pPr lvl="2" defTabSz="914400" eaLnBrk="1" hangingPunct="1"/>
            <a:r>
              <a:rPr lang="cs-CZ" smtClean="0"/>
              <a:t>může mít dopad na daňové ztráty (§ 38na ZDP)</a:t>
            </a:r>
          </a:p>
          <a:p>
            <a:pPr lvl="3" defTabSz="914400" eaLnBrk="1" hangingPunct="1"/>
            <a:r>
              <a:rPr lang="cs-CZ" smtClean="0"/>
              <a:t>Podstatná změna (25% vs. výklad MF)</a:t>
            </a:r>
          </a:p>
          <a:p>
            <a:pPr lvl="3" defTabSz="914400" eaLnBrk="1" hangingPunct="1"/>
            <a:r>
              <a:rPr lang="cs-CZ" smtClean="0"/>
              <a:t>T</a:t>
            </a:r>
            <a:r>
              <a:rPr lang="cs-CZ" smtClean="0">
                <a:sym typeface="Wingdings" pitchFamily="2" charset="2"/>
              </a:rPr>
              <a:t>est stejných činností (80% tržeb za vlastní výkony a zboží zaúčtovaných do výnosů) = složitý + nejasný výklad</a:t>
            </a:r>
          </a:p>
          <a:p>
            <a:pPr lvl="3" defTabSz="914400" eaLnBrk="1" hangingPunct="1"/>
            <a:r>
              <a:rPr lang="cs-CZ" smtClean="0">
                <a:sym typeface="Wingdings" pitchFamily="2" charset="2"/>
              </a:rPr>
              <a:t>Binární test = výsledek ano / ne</a:t>
            </a:r>
            <a:endParaRPr lang="cs-CZ" smtClean="0"/>
          </a:p>
          <a:p>
            <a:pPr lvl="2" defTabSz="914400" eaLnBrk="1" hangingPunct="1"/>
            <a:r>
              <a:rPr lang="cs-CZ" smtClean="0"/>
              <a:t>kupující se nemůže vyhnout (daňovým) rizikům skrytým ve společnosti </a:t>
            </a:r>
            <a:r>
              <a:rPr lang="en-US" smtClean="0"/>
              <a:t> </a:t>
            </a:r>
            <a:r>
              <a:rPr lang="en-US" smtClean="0">
                <a:sym typeface="Wingdings" pitchFamily="2" charset="2"/>
              </a:rPr>
              <a:t> due diligence</a:t>
            </a:r>
            <a:endParaRPr lang="cs-CZ" smtClean="0"/>
          </a:p>
          <a:p>
            <a:pPr marL="266700" indent="-266700" defTabSz="914400" eaLnBrk="1" hangingPunct="1">
              <a:buFont typeface="Arial" charset="0"/>
              <a:buChar char="►"/>
            </a:pPr>
            <a:endParaRPr lang="cs-CZ" sz="1900" smtClean="0"/>
          </a:p>
          <a:p>
            <a:pPr marL="266700" indent="-266700" defTabSz="914400" eaLnBrk="1" hangingPunct="1"/>
            <a:endParaRPr lang="cs-CZ" sz="2300" smtClean="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4"/>
          <p:cNvSpPr>
            <a:spLocks noGrp="1" noChangeArrowheads="1"/>
          </p:cNvSpPr>
          <p:nvPr>
            <p:ph type="title"/>
          </p:nvPr>
        </p:nvSpPr>
        <p:spPr/>
        <p:txBody>
          <a:bodyPr/>
          <a:lstStyle/>
          <a:p>
            <a:pPr eaLnBrk="1" hangingPunct="1"/>
            <a:r>
              <a:rPr lang="cs-CZ" smtClean="0"/>
              <a:t>Konverze na partnership</a:t>
            </a:r>
            <a:endParaRPr lang="en-US" smtClean="0"/>
          </a:p>
        </p:txBody>
      </p:sp>
      <p:cxnSp>
        <p:nvCxnSpPr>
          <p:cNvPr id="110594" name="AutoShape 16"/>
          <p:cNvCxnSpPr>
            <a:cxnSpLocks noChangeShapeType="1"/>
          </p:cNvCxnSpPr>
          <p:nvPr/>
        </p:nvCxnSpPr>
        <p:spPr bwMode="gray">
          <a:xfrm>
            <a:off x="1136650" y="4654550"/>
            <a:ext cx="1935163" cy="0"/>
          </a:xfrm>
          <a:prstGeom prst="straightConnector1">
            <a:avLst/>
          </a:prstGeom>
          <a:noFill/>
          <a:ln w="9525">
            <a:solidFill>
              <a:schemeClr val="tx1"/>
            </a:solidFill>
            <a:round/>
            <a:headEnd/>
            <a:tailEnd type="triangle" w="med" len="med"/>
          </a:ln>
        </p:spPr>
      </p:cxnSp>
      <p:sp>
        <p:nvSpPr>
          <p:cNvPr id="110595" name="Text Box 18"/>
          <p:cNvSpPr txBox="1">
            <a:spLocks noChangeArrowheads="1"/>
          </p:cNvSpPr>
          <p:nvPr/>
        </p:nvSpPr>
        <p:spPr bwMode="gray">
          <a:xfrm>
            <a:off x="1287463" y="4733925"/>
            <a:ext cx="1274762" cy="568325"/>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výnosy</a:t>
            </a:r>
            <a:endParaRPr lang="en-US"/>
          </a:p>
        </p:txBody>
      </p:sp>
      <p:grpSp>
        <p:nvGrpSpPr>
          <p:cNvPr id="2" name="Group 25"/>
          <p:cNvGrpSpPr>
            <a:grpSpLocks/>
          </p:cNvGrpSpPr>
          <p:nvPr/>
        </p:nvGrpSpPr>
        <p:grpSpPr bwMode="auto">
          <a:xfrm>
            <a:off x="3157895" y="2271879"/>
            <a:ext cx="1604010" cy="635356"/>
            <a:chOff x="2144" y="1298"/>
            <a:chExt cx="864" cy="363"/>
          </a:xfrm>
          <a:solidFill>
            <a:srgbClr val="808080"/>
          </a:solidFill>
        </p:grpSpPr>
        <p:sp>
          <p:nvSpPr>
            <p:cNvPr id="21" name="Rectangle 18"/>
            <p:cNvSpPr>
              <a:spLocks noChangeArrowheads="1"/>
            </p:cNvSpPr>
            <p:nvPr/>
          </p:nvSpPr>
          <p:spPr bwMode="gray">
            <a:xfrm>
              <a:off x="2144" y="1298"/>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22" name="Text Box 19"/>
            <p:cNvSpPr txBox="1">
              <a:spLocks noChangeArrowheads="1"/>
            </p:cNvSpPr>
            <p:nvPr/>
          </p:nvSpPr>
          <p:spPr bwMode="gray">
            <a:xfrm>
              <a:off x="2234" y="1344"/>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H1</a:t>
              </a:r>
            </a:p>
          </p:txBody>
        </p:sp>
      </p:grpSp>
      <p:sp>
        <p:nvSpPr>
          <p:cNvPr id="110597" name="Text Box 13"/>
          <p:cNvSpPr txBox="1">
            <a:spLocks noChangeArrowheads="1"/>
          </p:cNvSpPr>
          <p:nvPr/>
        </p:nvSpPr>
        <p:spPr bwMode="gray">
          <a:xfrm>
            <a:off x="4841875" y="4337050"/>
            <a:ext cx="1181100" cy="569913"/>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en-US">
                <a:solidFill>
                  <a:schemeClr val="bg1"/>
                </a:solidFill>
              </a:rPr>
              <a:t>Target</a:t>
            </a:r>
          </a:p>
        </p:txBody>
      </p:sp>
      <p:grpSp>
        <p:nvGrpSpPr>
          <p:cNvPr id="3" name="Group 25"/>
          <p:cNvGrpSpPr>
            <a:grpSpLocks/>
          </p:cNvGrpSpPr>
          <p:nvPr/>
        </p:nvGrpSpPr>
        <p:grpSpPr bwMode="auto">
          <a:xfrm>
            <a:off x="3157196" y="4336392"/>
            <a:ext cx="1604010" cy="635356"/>
            <a:chOff x="2144" y="1298"/>
            <a:chExt cx="864" cy="363"/>
          </a:xfrm>
          <a:solidFill>
            <a:srgbClr val="808080"/>
          </a:solidFill>
        </p:grpSpPr>
        <p:sp>
          <p:nvSpPr>
            <p:cNvPr id="24" name="Rectangle 18"/>
            <p:cNvSpPr>
              <a:spLocks noChangeArrowheads="1"/>
            </p:cNvSpPr>
            <p:nvPr/>
          </p:nvSpPr>
          <p:spPr bwMode="gray">
            <a:xfrm>
              <a:off x="2144" y="1298"/>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25" name="Text Box 19"/>
            <p:cNvSpPr txBox="1">
              <a:spLocks noChangeArrowheads="1"/>
            </p:cNvSpPr>
            <p:nvPr/>
          </p:nvSpPr>
          <p:spPr bwMode="gray">
            <a:xfrm>
              <a:off x="2234" y="1344"/>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cs-CZ" dirty="0" err="1">
                  <a:solidFill>
                    <a:schemeClr val="bg1"/>
                  </a:solidFill>
                  <a:cs typeface="+mn-cs"/>
                </a:rPr>
                <a:t>Target</a:t>
              </a:r>
              <a:endParaRPr lang="en-US" dirty="0">
                <a:solidFill>
                  <a:schemeClr val="bg1"/>
                </a:solidFill>
                <a:cs typeface="+mn-cs"/>
              </a:endParaRPr>
            </a:p>
          </p:txBody>
        </p:sp>
      </p:grpSp>
      <p:cxnSp>
        <p:nvCxnSpPr>
          <p:cNvPr id="31" name="Straight Connector 30"/>
          <p:cNvCxnSpPr>
            <a:stCxn id="21" idx="2"/>
            <a:endCxn id="24" idx="0"/>
          </p:cNvCxnSpPr>
          <p:nvPr/>
        </p:nvCxnSpPr>
        <p:spPr>
          <a:xfrm flipH="1">
            <a:off x="3959225" y="2906713"/>
            <a:ext cx="0" cy="1430337"/>
          </a:xfrm>
          <a:prstGeom prst="line">
            <a:avLst/>
          </a:prstGeom>
        </p:spPr>
        <p:style>
          <a:lnRef idx="1">
            <a:schemeClr val="accent1"/>
          </a:lnRef>
          <a:fillRef idx="0">
            <a:schemeClr val="accent1"/>
          </a:fillRef>
          <a:effectRef idx="0">
            <a:schemeClr val="accent1"/>
          </a:effectRef>
          <a:fontRef idx="minor">
            <a:schemeClr val="tx1"/>
          </a:fontRef>
        </p:style>
      </p:cxnSp>
      <p:sp>
        <p:nvSpPr>
          <p:cNvPr id="110600" name="Text Box 18"/>
          <p:cNvSpPr txBox="1">
            <a:spLocks noChangeArrowheads="1"/>
          </p:cNvSpPr>
          <p:nvPr/>
        </p:nvSpPr>
        <p:spPr bwMode="gray">
          <a:xfrm>
            <a:off x="1744663" y="2668588"/>
            <a:ext cx="866775" cy="569912"/>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dluh</a:t>
            </a:r>
            <a:endParaRPr lang="en-US"/>
          </a:p>
        </p:txBody>
      </p:sp>
      <p:cxnSp>
        <p:nvCxnSpPr>
          <p:cNvPr id="110601" name="AutoShape 16"/>
          <p:cNvCxnSpPr>
            <a:cxnSpLocks noChangeShapeType="1"/>
          </p:cNvCxnSpPr>
          <p:nvPr/>
        </p:nvCxnSpPr>
        <p:spPr bwMode="gray">
          <a:xfrm>
            <a:off x="1136650" y="2589213"/>
            <a:ext cx="1935163" cy="0"/>
          </a:xfrm>
          <a:prstGeom prst="straightConnector1">
            <a:avLst/>
          </a:prstGeom>
          <a:noFill/>
          <a:ln w="9525">
            <a:solidFill>
              <a:schemeClr val="tx1"/>
            </a:solidFill>
            <a:round/>
            <a:headEnd/>
            <a:tailEnd type="triangle" w="med" len="med"/>
          </a:ln>
        </p:spPr>
      </p:cxnSp>
      <p:cxnSp>
        <p:nvCxnSpPr>
          <p:cNvPr id="110602" name="AutoShape 16"/>
          <p:cNvCxnSpPr>
            <a:cxnSpLocks noChangeShapeType="1"/>
          </p:cNvCxnSpPr>
          <p:nvPr/>
        </p:nvCxnSpPr>
        <p:spPr bwMode="gray">
          <a:xfrm>
            <a:off x="5346700" y="4733925"/>
            <a:ext cx="1935163" cy="0"/>
          </a:xfrm>
          <a:prstGeom prst="straightConnector1">
            <a:avLst/>
          </a:prstGeom>
          <a:noFill/>
          <a:ln w="9525">
            <a:solidFill>
              <a:schemeClr val="tx1"/>
            </a:solidFill>
            <a:round/>
            <a:headEnd/>
            <a:tailEnd type="triangle" w="med" len="med"/>
          </a:ln>
        </p:spPr>
      </p:cxnSp>
      <p:sp>
        <p:nvSpPr>
          <p:cNvPr id="110603" name="Text Box 18"/>
          <p:cNvSpPr txBox="1">
            <a:spLocks noChangeArrowheads="1"/>
          </p:cNvSpPr>
          <p:nvPr/>
        </p:nvSpPr>
        <p:spPr bwMode="gray">
          <a:xfrm>
            <a:off x="5497513" y="4813300"/>
            <a:ext cx="1274762" cy="568325"/>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výnosy</a:t>
            </a:r>
            <a:endParaRPr lang="en-US"/>
          </a:p>
        </p:txBody>
      </p:sp>
      <p:grpSp>
        <p:nvGrpSpPr>
          <p:cNvPr id="4" name="Group 25"/>
          <p:cNvGrpSpPr>
            <a:grpSpLocks/>
          </p:cNvGrpSpPr>
          <p:nvPr/>
        </p:nvGrpSpPr>
        <p:grpSpPr bwMode="auto">
          <a:xfrm>
            <a:off x="7367781" y="2351533"/>
            <a:ext cx="1604010" cy="635356"/>
            <a:chOff x="2144" y="1298"/>
            <a:chExt cx="864" cy="363"/>
          </a:xfrm>
          <a:solidFill>
            <a:srgbClr val="808080"/>
          </a:solidFill>
        </p:grpSpPr>
        <p:sp>
          <p:nvSpPr>
            <p:cNvPr id="37" name="Rectangle 18"/>
            <p:cNvSpPr>
              <a:spLocks noChangeArrowheads="1"/>
            </p:cNvSpPr>
            <p:nvPr/>
          </p:nvSpPr>
          <p:spPr bwMode="gray">
            <a:xfrm>
              <a:off x="2144" y="1298"/>
              <a:ext cx="864"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38" name="Text Box 19"/>
            <p:cNvSpPr txBox="1">
              <a:spLocks noChangeArrowheads="1"/>
            </p:cNvSpPr>
            <p:nvPr/>
          </p:nvSpPr>
          <p:spPr bwMode="gray">
            <a:xfrm>
              <a:off x="2234" y="1344"/>
              <a:ext cx="637"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H1</a:t>
              </a:r>
            </a:p>
          </p:txBody>
        </p:sp>
      </p:grpSp>
      <p:cxnSp>
        <p:nvCxnSpPr>
          <p:cNvPr id="42" name="Straight Connector 41"/>
          <p:cNvCxnSpPr/>
          <p:nvPr/>
        </p:nvCxnSpPr>
        <p:spPr>
          <a:xfrm flipH="1">
            <a:off x="8169275" y="2987675"/>
            <a:ext cx="0" cy="1428750"/>
          </a:xfrm>
          <a:prstGeom prst="line">
            <a:avLst/>
          </a:prstGeom>
        </p:spPr>
        <p:style>
          <a:lnRef idx="1">
            <a:schemeClr val="accent1"/>
          </a:lnRef>
          <a:fillRef idx="0">
            <a:schemeClr val="accent1"/>
          </a:fillRef>
          <a:effectRef idx="0">
            <a:schemeClr val="accent1"/>
          </a:effectRef>
          <a:fontRef idx="minor">
            <a:schemeClr val="tx1"/>
          </a:fontRef>
        </p:style>
      </p:cxnSp>
      <p:sp>
        <p:nvSpPr>
          <p:cNvPr id="110606" name="Text Box 18"/>
          <p:cNvSpPr txBox="1">
            <a:spLocks noChangeArrowheads="1"/>
          </p:cNvSpPr>
          <p:nvPr/>
        </p:nvSpPr>
        <p:spPr bwMode="gray">
          <a:xfrm>
            <a:off x="8986838" y="2827338"/>
            <a:ext cx="1052512" cy="569912"/>
          </a:xfrm>
          <a:prstGeom prst="rect">
            <a:avLst/>
          </a:prstGeom>
          <a:noFill/>
          <a:ln w="9525" algn="ctr">
            <a:noFill/>
            <a:miter lim="800000"/>
            <a:headEnd/>
            <a:tailEnd/>
          </a:ln>
        </p:spPr>
        <p:txBody>
          <a:bodyPr wrap="none" lIns="117108" tIns="107739" rIns="117108" bIns="59905">
            <a:spAutoFit/>
          </a:bodyPr>
          <a:lstStyle/>
          <a:p>
            <a:pPr algn="ctr" defTabSz="1135063">
              <a:spcBef>
                <a:spcPct val="20000"/>
              </a:spcBef>
              <a:buClr>
                <a:schemeClr val="hlink"/>
              </a:buClr>
              <a:buSzPct val="75000"/>
              <a:buFont typeface="Arial" charset="0"/>
              <a:buNone/>
            </a:pPr>
            <a:r>
              <a:rPr lang="cs-CZ"/>
              <a:t>úroky</a:t>
            </a:r>
            <a:endParaRPr lang="en-US"/>
          </a:p>
        </p:txBody>
      </p:sp>
      <p:cxnSp>
        <p:nvCxnSpPr>
          <p:cNvPr id="110607" name="AutoShape 16"/>
          <p:cNvCxnSpPr>
            <a:cxnSpLocks noChangeShapeType="1"/>
          </p:cNvCxnSpPr>
          <p:nvPr/>
        </p:nvCxnSpPr>
        <p:spPr bwMode="gray">
          <a:xfrm flipV="1">
            <a:off x="8972550" y="2668588"/>
            <a:ext cx="1257300" cy="0"/>
          </a:xfrm>
          <a:prstGeom prst="straightConnector1">
            <a:avLst/>
          </a:prstGeom>
          <a:noFill/>
          <a:ln w="9525">
            <a:solidFill>
              <a:schemeClr val="tx1"/>
            </a:solidFill>
            <a:round/>
            <a:headEnd/>
            <a:tailEnd type="triangle" w="med" len="med"/>
          </a:ln>
        </p:spPr>
      </p:cxnSp>
      <p:sp>
        <p:nvSpPr>
          <p:cNvPr id="45" name="Isosceles Triangle 44"/>
          <p:cNvSpPr/>
          <p:nvPr/>
        </p:nvSpPr>
        <p:spPr>
          <a:xfrm>
            <a:off x="7115175" y="4416425"/>
            <a:ext cx="2105025" cy="11112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a:spcBef>
                <a:spcPct val="20000"/>
              </a:spcBef>
              <a:buClr>
                <a:srgbClr val="FFD200"/>
              </a:buClr>
              <a:buSzPct val="75000"/>
              <a:buFont typeface="Arial" charset="0"/>
              <a:buChar char="►"/>
              <a:defRPr/>
            </a:pPr>
            <a:endParaRPr lang="cs-CZ"/>
          </a:p>
        </p:txBody>
      </p:sp>
      <p:sp>
        <p:nvSpPr>
          <p:cNvPr id="110609" name="TextBox 45"/>
          <p:cNvSpPr txBox="1">
            <a:spLocks noChangeArrowheads="1"/>
          </p:cNvSpPr>
          <p:nvPr/>
        </p:nvSpPr>
        <p:spPr bwMode="auto">
          <a:xfrm>
            <a:off x="7451725" y="5051425"/>
            <a:ext cx="1852613" cy="504825"/>
          </a:xfrm>
          <a:prstGeom prst="rect">
            <a:avLst/>
          </a:prstGeom>
          <a:noFill/>
          <a:ln w="9525">
            <a:noFill/>
            <a:miter lim="800000"/>
            <a:headEnd/>
            <a:tailEnd/>
          </a:ln>
        </p:spPr>
        <p:txBody>
          <a:bodyPr lIns="104306" tIns="52153" rIns="104306" bIns="52153">
            <a:spAutoFit/>
          </a:bodyPr>
          <a:lstStyle/>
          <a:p>
            <a:pPr>
              <a:spcBef>
                <a:spcPct val="20000"/>
              </a:spcBef>
              <a:buClr>
                <a:srgbClr val="FFD200"/>
              </a:buClr>
              <a:buSzPct val="75000"/>
              <a:buFont typeface="Arial" charset="0"/>
              <a:buNone/>
            </a:pPr>
            <a:r>
              <a:rPr lang="cs-CZ">
                <a:solidFill>
                  <a:schemeClr val="bg1"/>
                </a:solidFill>
              </a:rPr>
              <a:t>Target k.s.</a:t>
            </a:r>
          </a:p>
        </p:txBody>
      </p:sp>
      <p:sp>
        <p:nvSpPr>
          <p:cNvPr id="48" name="Rectangle 47"/>
          <p:cNvSpPr/>
          <p:nvPr/>
        </p:nvSpPr>
        <p:spPr>
          <a:xfrm>
            <a:off x="6526213" y="2112963"/>
            <a:ext cx="3452812" cy="3736975"/>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a:spcBef>
                <a:spcPct val="20000"/>
              </a:spcBef>
              <a:buClr>
                <a:srgbClr val="FFD200"/>
              </a:buClr>
              <a:buSzPct val="75000"/>
              <a:buFont typeface="Arial" charset="0"/>
              <a:buChar char="►"/>
              <a:defRPr/>
            </a:pPr>
            <a:endParaRPr lang="cs-CZ"/>
          </a:p>
        </p:txBody>
      </p:sp>
      <p:sp>
        <p:nvSpPr>
          <p:cNvPr id="110611" name="TextBox 48"/>
          <p:cNvSpPr txBox="1">
            <a:spLocks noChangeArrowheads="1"/>
          </p:cNvSpPr>
          <p:nvPr/>
        </p:nvSpPr>
        <p:spPr bwMode="auto">
          <a:xfrm>
            <a:off x="5935663" y="1477963"/>
            <a:ext cx="4325937" cy="506412"/>
          </a:xfrm>
          <a:prstGeom prst="rect">
            <a:avLst/>
          </a:prstGeom>
          <a:noFill/>
          <a:ln w="9525">
            <a:noFill/>
            <a:miter lim="800000"/>
            <a:headEnd/>
            <a:tailEnd/>
          </a:ln>
        </p:spPr>
        <p:txBody>
          <a:bodyPr lIns="104306" tIns="52153" rIns="104306" bIns="52153">
            <a:spAutoFit/>
          </a:bodyPr>
          <a:lstStyle/>
          <a:p>
            <a:pPr>
              <a:spcBef>
                <a:spcPct val="20000"/>
              </a:spcBef>
              <a:buClr>
                <a:srgbClr val="FFD200"/>
              </a:buClr>
              <a:buSzPct val="75000"/>
              <a:buFont typeface="Arial" charset="0"/>
              <a:buNone/>
            </a:pPr>
            <a:r>
              <a:rPr lang="cs-CZ"/>
              <a:t>Efektivní konsolidace</a:t>
            </a:r>
          </a:p>
        </p:txBody>
      </p:sp>
      <p:sp>
        <p:nvSpPr>
          <p:cNvPr id="110612" name="TextBox 26"/>
          <p:cNvSpPr txBox="1">
            <a:spLocks noChangeArrowheads="1"/>
          </p:cNvSpPr>
          <p:nvPr/>
        </p:nvSpPr>
        <p:spPr bwMode="auto">
          <a:xfrm>
            <a:off x="674688" y="5535613"/>
            <a:ext cx="9412287" cy="984250"/>
          </a:xfrm>
          <a:prstGeom prst="rect">
            <a:avLst/>
          </a:prstGeom>
          <a:noFill/>
          <a:ln w="9525">
            <a:noFill/>
            <a:miter lim="800000"/>
            <a:headEnd/>
            <a:tailEnd/>
          </a:ln>
        </p:spPr>
        <p:txBody>
          <a:bodyPr lIns="104306" tIns="52153" rIns="104306" bIns="52153">
            <a:spAutoFit/>
          </a:bodyPr>
          <a:lstStyle/>
          <a:p>
            <a:pPr>
              <a:spcBef>
                <a:spcPct val="20000"/>
              </a:spcBef>
              <a:buClr>
                <a:srgbClr val="FFD200"/>
              </a:buClr>
              <a:buSzPct val="75000"/>
              <a:buFont typeface="Arial" charset="0"/>
              <a:buChar char="►"/>
            </a:pPr>
            <a:r>
              <a:rPr lang="cs-CZ"/>
              <a:t>Thin cap, ztráty…</a:t>
            </a:r>
          </a:p>
          <a:p>
            <a:pPr>
              <a:spcBef>
                <a:spcPct val="20000"/>
              </a:spcBef>
              <a:buClr>
                <a:srgbClr val="FFD200"/>
              </a:buClr>
              <a:buSzPct val="75000"/>
              <a:buFont typeface="Arial" charset="0"/>
              <a:buChar char="►"/>
            </a:pPr>
            <a:r>
              <a:rPr lang="cs-CZ"/>
              <a:t>ALE implementace (ztráty - MF výklad, komanditista…)</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p:txBody>
          <a:bodyPr/>
          <a:lstStyle/>
          <a:p>
            <a:pPr eaLnBrk="1" hangingPunct="1"/>
            <a:r>
              <a:rPr lang="cs-CZ" smtClean="0"/>
              <a:t>„</a:t>
            </a:r>
            <a:r>
              <a:rPr lang="en-US" smtClean="0"/>
              <a:t>Prodej”</a:t>
            </a:r>
            <a:r>
              <a:rPr lang="cs-CZ" smtClean="0"/>
              <a:t> v.o.s.</a:t>
            </a:r>
            <a:endParaRPr lang="en-US" smtClean="0"/>
          </a:p>
        </p:txBody>
      </p:sp>
      <p:sp>
        <p:nvSpPr>
          <p:cNvPr id="111618" name="AutoShape 4"/>
          <p:cNvSpPr>
            <a:spLocks noChangeArrowheads="1"/>
          </p:cNvSpPr>
          <p:nvPr/>
        </p:nvSpPr>
        <p:spPr bwMode="gray">
          <a:xfrm>
            <a:off x="4116388" y="4098925"/>
            <a:ext cx="2190750" cy="1033463"/>
          </a:xfrm>
          <a:prstGeom prst="triangle">
            <a:avLst>
              <a:gd name="adj" fmla="val 50000"/>
            </a:avLst>
          </a:prstGeom>
          <a:solidFill>
            <a:srgbClr val="CCCCCC"/>
          </a:solidFill>
          <a:ln w="9525" algn="ctr">
            <a:solidFill>
              <a:schemeClr val="tx1"/>
            </a:solidFill>
            <a:miter lim="800000"/>
            <a:headEnd/>
            <a:tailEnd/>
          </a:ln>
        </p:spPr>
        <p:txBody>
          <a:bodyPr wrap="none" lIns="117108" tIns="107739" rIns="117108" bIns="59905" anchor="ctr"/>
          <a:lstStyle/>
          <a:p>
            <a:pPr>
              <a:spcBef>
                <a:spcPct val="20000"/>
              </a:spcBef>
              <a:buClr>
                <a:srgbClr val="FFD200"/>
              </a:buClr>
              <a:buSzPct val="75000"/>
              <a:buFont typeface="Arial" charset="0"/>
              <a:buChar char="►"/>
            </a:pPr>
            <a:endParaRPr lang="cs-CZ"/>
          </a:p>
        </p:txBody>
      </p:sp>
      <p:sp>
        <p:nvSpPr>
          <p:cNvPr id="111619" name="Text Box 5"/>
          <p:cNvSpPr txBox="1">
            <a:spLocks noChangeArrowheads="1"/>
          </p:cNvSpPr>
          <p:nvPr/>
        </p:nvSpPr>
        <p:spPr bwMode="gray">
          <a:xfrm>
            <a:off x="4708525" y="4495800"/>
            <a:ext cx="1009650" cy="569913"/>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en-US">
                <a:solidFill>
                  <a:schemeClr val="bg1"/>
                </a:solidFill>
              </a:rPr>
              <a:t>v.o.s.</a:t>
            </a:r>
          </a:p>
        </p:txBody>
      </p:sp>
      <p:sp>
        <p:nvSpPr>
          <p:cNvPr id="111620" name="Rectangle 6"/>
          <p:cNvSpPr>
            <a:spLocks noChangeArrowheads="1"/>
          </p:cNvSpPr>
          <p:nvPr/>
        </p:nvSpPr>
        <p:spPr bwMode="gray">
          <a:xfrm>
            <a:off x="2686050" y="2352675"/>
            <a:ext cx="1600200" cy="635000"/>
          </a:xfrm>
          <a:prstGeom prst="rect">
            <a:avLst/>
          </a:prstGeom>
          <a:solidFill>
            <a:srgbClr val="808080"/>
          </a:solidFill>
          <a:ln w="9525" algn="ctr">
            <a:solidFill>
              <a:schemeClr val="tx1"/>
            </a:solidFill>
            <a:miter lim="800000"/>
            <a:headEnd/>
            <a:tailEnd/>
          </a:ln>
        </p:spPr>
        <p:txBody>
          <a:bodyPr wrap="none" lIns="117108" tIns="107739" rIns="117108" bIns="59905" anchor="ctr"/>
          <a:lstStyle/>
          <a:p>
            <a:pPr>
              <a:spcBef>
                <a:spcPct val="20000"/>
              </a:spcBef>
              <a:buClr>
                <a:srgbClr val="FFD200"/>
              </a:buClr>
              <a:buSzPct val="75000"/>
              <a:buFont typeface="Arial" charset="0"/>
              <a:buChar char="►"/>
            </a:pPr>
            <a:endParaRPr lang="cs-CZ"/>
          </a:p>
        </p:txBody>
      </p:sp>
      <p:sp>
        <p:nvSpPr>
          <p:cNvPr id="111621" name="Text Box 7"/>
          <p:cNvSpPr txBox="1">
            <a:spLocks noChangeArrowheads="1"/>
          </p:cNvSpPr>
          <p:nvPr/>
        </p:nvSpPr>
        <p:spPr bwMode="gray">
          <a:xfrm>
            <a:off x="2566988" y="2351088"/>
            <a:ext cx="1770062" cy="569912"/>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solidFill>
                  <a:schemeClr val="bg1"/>
                </a:solidFill>
              </a:rPr>
              <a:t>„Kupující“</a:t>
            </a:r>
            <a:endParaRPr lang="en-US">
              <a:solidFill>
                <a:schemeClr val="bg1"/>
              </a:solidFill>
            </a:endParaRPr>
          </a:p>
        </p:txBody>
      </p:sp>
      <p:sp>
        <p:nvSpPr>
          <p:cNvPr id="111622" name="Rectangle 8"/>
          <p:cNvSpPr>
            <a:spLocks noChangeArrowheads="1"/>
          </p:cNvSpPr>
          <p:nvPr/>
        </p:nvSpPr>
        <p:spPr bwMode="gray">
          <a:xfrm>
            <a:off x="6138863" y="2352675"/>
            <a:ext cx="1600200" cy="635000"/>
          </a:xfrm>
          <a:prstGeom prst="rect">
            <a:avLst/>
          </a:prstGeom>
          <a:solidFill>
            <a:srgbClr val="808080"/>
          </a:solidFill>
          <a:ln w="9525" algn="ctr">
            <a:solidFill>
              <a:schemeClr val="tx1"/>
            </a:solidFill>
            <a:miter lim="800000"/>
            <a:headEnd/>
            <a:tailEnd/>
          </a:ln>
        </p:spPr>
        <p:txBody>
          <a:bodyPr wrap="none" lIns="117108" tIns="107739" rIns="117108" bIns="59905" anchor="ctr"/>
          <a:lstStyle/>
          <a:p>
            <a:pPr>
              <a:spcBef>
                <a:spcPct val="20000"/>
              </a:spcBef>
              <a:buClr>
                <a:srgbClr val="FFD200"/>
              </a:buClr>
              <a:buSzPct val="75000"/>
              <a:buFont typeface="Arial" charset="0"/>
              <a:buChar char="►"/>
            </a:pPr>
            <a:endParaRPr lang="cs-CZ"/>
          </a:p>
        </p:txBody>
      </p:sp>
      <p:sp>
        <p:nvSpPr>
          <p:cNvPr id="111623" name="Text Box 9"/>
          <p:cNvSpPr txBox="1">
            <a:spLocks noChangeArrowheads="1"/>
          </p:cNvSpPr>
          <p:nvPr/>
        </p:nvSpPr>
        <p:spPr bwMode="gray">
          <a:xfrm>
            <a:off x="5970588" y="2433638"/>
            <a:ext cx="1938337" cy="968375"/>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solidFill>
                  <a:schemeClr val="bg1"/>
                </a:solidFill>
              </a:rPr>
              <a:t>„Prodávající“</a:t>
            </a:r>
            <a:endParaRPr lang="en-US">
              <a:solidFill>
                <a:schemeClr val="bg1"/>
              </a:solidFill>
            </a:endParaRPr>
          </a:p>
        </p:txBody>
      </p:sp>
      <p:sp>
        <p:nvSpPr>
          <p:cNvPr id="111624" name="Freeform 10"/>
          <p:cNvSpPr>
            <a:spLocks/>
          </p:cNvSpPr>
          <p:nvPr/>
        </p:nvSpPr>
        <p:spPr bwMode="gray">
          <a:xfrm>
            <a:off x="3441700" y="2976563"/>
            <a:ext cx="1266825" cy="1600200"/>
          </a:xfrm>
          <a:custGeom>
            <a:avLst/>
            <a:gdLst>
              <a:gd name="T0" fmla="*/ 0 w 682"/>
              <a:gd name="T1" fmla="*/ 0 h 914"/>
              <a:gd name="T2" fmla="*/ 2147483647 w 682"/>
              <a:gd name="T3" fmla="*/ 2147483647 h 914"/>
              <a:gd name="T4" fmla="*/ 0 60000 65536"/>
              <a:gd name="T5" fmla="*/ 0 60000 65536"/>
              <a:gd name="T6" fmla="*/ 0 w 682"/>
              <a:gd name="T7" fmla="*/ 0 h 914"/>
              <a:gd name="T8" fmla="*/ 682 w 682"/>
              <a:gd name="T9" fmla="*/ 914 h 914"/>
            </a:gdLst>
            <a:ahLst/>
            <a:cxnLst>
              <a:cxn ang="T4">
                <a:pos x="T0" y="T1"/>
              </a:cxn>
              <a:cxn ang="T5">
                <a:pos x="T2" y="T3"/>
              </a:cxn>
            </a:cxnLst>
            <a:rect l="T6" t="T7" r="T8" b="T9"/>
            <a:pathLst>
              <a:path w="682" h="914">
                <a:moveTo>
                  <a:pt x="0" y="0"/>
                </a:moveTo>
                <a:lnTo>
                  <a:pt x="682" y="914"/>
                </a:lnTo>
              </a:path>
            </a:pathLst>
          </a:custGeom>
          <a:noFill/>
          <a:ln w="19050" cap="flat" cmpd="sng">
            <a:solidFill>
              <a:schemeClr val="tx1"/>
            </a:solidFill>
            <a:prstDash val="solid"/>
            <a:round/>
            <a:headEnd type="none" w="med" len="med"/>
            <a:tailEnd type="triangle" w="lg" len="lg"/>
          </a:ln>
        </p:spPr>
        <p:txBody>
          <a:bodyPr lIns="117108" tIns="107739" rIns="117108" bIns="59905"/>
          <a:lstStyle/>
          <a:p>
            <a:endParaRPr lang="cs-CZ"/>
          </a:p>
        </p:txBody>
      </p:sp>
      <p:sp>
        <p:nvSpPr>
          <p:cNvPr id="111625" name="Line 11"/>
          <p:cNvSpPr>
            <a:spLocks noChangeShapeType="1"/>
          </p:cNvSpPr>
          <p:nvPr/>
        </p:nvSpPr>
        <p:spPr bwMode="gray">
          <a:xfrm flipH="1">
            <a:off x="5718175" y="2987675"/>
            <a:ext cx="1263650" cy="1589088"/>
          </a:xfrm>
          <a:prstGeom prst="line">
            <a:avLst/>
          </a:prstGeom>
          <a:noFill/>
          <a:ln w="19050">
            <a:solidFill>
              <a:schemeClr val="tx1"/>
            </a:solidFill>
            <a:round/>
            <a:headEnd type="triangle" w="lg" len="lg"/>
            <a:tailEnd/>
          </a:ln>
        </p:spPr>
        <p:txBody>
          <a:bodyPr lIns="117108" tIns="107739" rIns="117108" bIns="59905"/>
          <a:lstStyle/>
          <a:p>
            <a:endParaRPr lang="cs-CZ"/>
          </a:p>
        </p:txBody>
      </p:sp>
      <p:sp>
        <p:nvSpPr>
          <p:cNvPr id="111626" name="Text Box 12"/>
          <p:cNvSpPr txBox="1">
            <a:spLocks noChangeArrowheads="1"/>
          </p:cNvSpPr>
          <p:nvPr/>
        </p:nvSpPr>
        <p:spPr bwMode="gray">
          <a:xfrm>
            <a:off x="2989263" y="3700463"/>
            <a:ext cx="1127125" cy="569912"/>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t>vklad</a:t>
            </a:r>
          </a:p>
        </p:txBody>
      </p:sp>
      <p:sp>
        <p:nvSpPr>
          <p:cNvPr id="111627" name="Text Box 13"/>
          <p:cNvSpPr txBox="1">
            <a:spLocks noChangeArrowheads="1"/>
          </p:cNvSpPr>
          <p:nvPr/>
        </p:nvSpPr>
        <p:spPr bwMode="gray">
          <a:xfrm>
            <a:off x="6357938" y="3700463"/>
            <a:ext cx="2227262" cy="969962"/>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t>vypořádací podíl</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p:nvPr>
        </p:nvSpPr>
        <p:spPr/>
        <p:txBody>
          <a:bodyPr/>
          <a:lstStyle/>
          <a:p>
            <a:pPr eaLnBrk="1" hangingPunct="1"/>
            <a:r>
              <a:rPr lang="en-US" smtClean="0"/>
              <a:t>QIF</a:t>
            </a:r>
          </a:p>
        </p:txBody>
      </p:sp>
      <p:grpSp>
        <p:nvGrpSpPr>
          <p:cNvPr id="2" name="Group 4"/>
          <p:cNvGrpSpPr>
            <a:grpSpLocks/>
          </p:cNvGrpSpPr>
          <p:nvPr/>
        </p:nvGrpSpPr>
        <p:grpSpPr bwMode="auto">
          <a:xfrm>
            <a:off x="4084285" y="1636524"/>
            <a:ext cx="1604010" cy="635356"/>
            <a:chOff x="2007" y="1746"/>
            <a:chExt cx="862" cy="363"/>
          </a:xfrm>
          <a:solidFill>
            <a:srgbClr val="808080"/>
          </a:solidFill>
        </p:grpSpPr>
        <p:sp>
          <p:nvSpPr>
            <p:cNvPr id="34832" name="Rectangle 5"/>
            <p:cNvSpPr>
              <a:spLocks noChangeArrowheads="1"/>
            </p:cNvSpPr>
            <p:nvPr/>
          </p:nvSpPr>
          <p:spPr bwMode="gray">
            <a:xfrm>
              <a:off x="2007" y="1746"/>
              <a:ext cx="862" cy="363"/>
            </a:xfrm>
            <a:prstGeom prst="rect">
              <a:avLst/>
            </a:prstGeom>
            <a:grp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defRPr/>
              </a:pPr>
              <a:endParaRPr lang="cs-CZ">
                <a:cs typeface="+mn-cs"/>
              </a:endParaRPr>
            </a:p>
          </p:txBody>
        </p:sp>
        <p:sp>
          <p:nvSpPr>
            <p:cNvPr id="34833" name="Text Box 6"/>
            <p:cNvSpPr txBox="1">
              <a:spLocks noChangeArrowheads="1"/>
            </p:cNvSpPr>
            <p:nvPr/>
          </p:nvSpPr>
          <p:spPr bwMode="gray">
            <a:xfrm>
              <a:off x="2143" y="1792"/>
              <a:ext cx="635" cy="313"/>
            </a:xfrm>
            <a:prstGeom prst="rect">
              <a:avLst/>
            </a:prstGeom>
            <a:grpFill/>
            <a:ln w="9525" algn="ctr">
              <a:noFill/>
              <a:miter lim="800000"/>
              <a:headEnd/>
              <a:tailEnd/>
            </a:ln>
          </p:spPr>
          <p:txBody>
            <a:bodyPr lIns="102645" tIns="94433" rIns="102645" bIns="52506">
              <a:spAutoFit/>
            </a:bodyPr>
            <a:lstStyle/>
            <a:p>
              <a:pPr algn="ctr" defTabSz="1135411">
                <a:spcBef>
                  <a:spcPct val="50000"/>
                </a:spcBef>
                <a:buClr>
                  <a:schemeClr val="hlink"/>
                </a:buClr>
                <a:buSzPct val="75000"/>
                <a:buFont typeface="Arial" charset="0"/>
                <a:buNone/>
                <a:defRPr/>
              </a:pPr>
              <a:r>
                <a:rPr lang="en-US" dirty="0">
                  <a:solidFill>
                    <a:schemeClr val="bg1"/>
                  </a:solidFill>
                  <a:cs typeface="+mn-cs"/>
                </a:rPr>
                <a:t>H1</a:t>
              </a:r>
            </a:p>
          </p:txBody>
        </p:sp>
      </p:grpSp>
      <p:sp>
        <p:nvSpPr>
          <p:cNvPr id="112643" name="Rectangle 7"/>
          <p:cNvSpPr>
            <a:spLocks noChangeArrowheads="1"/>
          </p:cNvSpPr>
          <p:nvPr/>
        </p:nvSpPr>
        <p:spPr bwMode="gray">
          <a:xfrm>
            <a:off x="4084638" y="3303588"/>
            <a:ext cx="1603375" cy="949325"/>
          </a:xfrm>
          <a:prstGeom prst="rect">
            <a:avLst/>
          </a:prstGeom>
          <a:solidFill>
            <a:srgbClr val="CCCCCC"/>
          </a:solidFill>
          <a:ln w="9525" algn="ctr">
            <a:solidFill>
              <a:schemeClr val="tx1"/>
            </a:solidFill>
            <a:miter lim="800000"/>
            <a:headEnd/>
            <a:tailEnd/>
          </a:ln>
        </p:spPr>
        <p:txBody>
          <a:bodyPr wrap="none" lIns="117108" tIns="107739" rIns="117108" bIns="59905" anchor="ctr"/>
          <a:lstStyle/>
          <a:p>
            <a:pPr>
              <a:spcBef>
                <a:spcPct val="20000"/>
              </a:spcBef>
              <a:buClr>
                <a:srgbClr val="FFD200"/>
              </a:buClr>
              <a:buSzPct val="75000"/>
              <a:buFont typeface="Arial" charset="0"/>
              <a:buChar char="►"/>
            </a:pPr>
            <a:endParaRPr lang="cs-CZ"/>
          </a:p>
        </p:txBody>
      </p:sp>
      <p:sp>
        <p:nvSpPr>
          <p:cNvPr id="112644" name="Text Box 8"/>
          <p:cNvSpPr txBox="1">
            <a:spLocks noChangeArrowheads="1"/>
          </p:cNvSpPr>
          <p:nvPr/>
        </p:nvSpPr>
        <p:spPr bwMode="gray">
          <a:xfrm>
            <a:off x="4219575" y="3382963"/>
            <a:ext cx="1333500" cy="969962"/>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en-US">
                <a:solidFill>
                  <a:schemeClr val="bg1"/>
                </a:solidFill>
              </a:rPr>
              <a:t>QIF a.s.</a:t>
            </a:r>
          </a:p>
        </p:txBody>
      </p:sp>
      <p:sp>
        <p:nvSpPr>
          <p:cNvPr id="112645" name="Text Box 9"/>
          <p:cNvSpPr txBox="1">
            <a:spLocks noChangeArrowheads="1"/>
          </p:cNvSpPr>
          <p:nvPr/>
        </p:nvSpPr>
        <p:spPr bwMode="gray">
          <a:xfrm>
            <a:off x="5767388" y="3303588"/>
            <a:ext cx="1349375" cy="569912"/>
          </a:xfrm>
          <a:prstGeom prst="rect">
            <a:avLst/>
          </a:prstGeom>
          <a:noFill/>
          <a:ln w="9525" algn="ctr">
            <a:noFill/>
            <a:miter lim="800000"/>
            <a:headEnd/>
            <a:tailEnd/>
          </a:ln>
        </p:spPr>
        <p:txBody>
          <a:bodyPr lIns="117087" tIns="107720" rIns="117087" bIns="59894">
            <a:spAutoFit/>
          </a:bodyPr>
          <a:lstStyle/>
          <a:p>
            <a:pPr algn="ctr" defTabSz="1135063">
              <a:spcBef>
                <a:spcPct val="50000"/>
              </a:spcBef>
              <a:buClr>
                <a:schemeClr val="hlink"/>
              </a:buClr>
              <a:buSzPct val="75000"/>
              <a:buFont typeface="Arial" charset="0"/>
              <a:buNone/>
            </a:pPr>
            <a:r>
              <a:rPr lang="cs-CZ"/>
              <a:t>dluh</a:t>
            </a:r>
          </a:p>
        </p:txBody>
      </p:sp>
      <p:grpSp>
        <p:nvGrpSpPr>
          <p:cNvPr id="112646" name="Group 11"/>
          <p:cNvGrpSpPr>
            <a:grpSpLocks/>
          </p:cNvGrpSpPr>
          <p:nvPr/>
        </p:nvGrpSpPr>
        <p:grpSpPr bwMode="auto">
          <a:xfrm>
            <a:off x="4084638" y="4970463"/>
            <a:ext cx="1603375" cy="635000"/>
            <a:chOff x="2007" y="1746"/>
            <a:chExt cx="862" cy="363"/>
          </a:xfrm>
        </p:grpSpPr>
        <p:sp>
          <p:nvSpPr>
            <p:cNvPr id="112653" name="Rectangle 12"/>
            <p:cNvSpPr>
              <a:spLocks noChangeArrowheads="1"/>
            </p:cNvSpPr>
            <p:nvPr/>
          </p:nvSpPr>
          <p:spPr bwMode="gray">
            <a:xfrm>
              <a:off x="2007" y="1746"/>
              <a:ext cx="862" cy="363"/>
            </a:xfrm>
            <a:prstGeom prst="rect">
              <a:avLst/>
            </a:prstGeom>
            <a:solidFill>
              <a:srgbClr val="CCCCCC"/>
            </a:solidFill>
            <a:ln w="9525" algn="ctr">
              <a:solidFill>
                <a:schemeClr val="tx1"/>
              </a:solidFill>
              <a:miter lim="800000"/>
              <a:headEnd/>
              <a:tailEnd/>
            </a:ln>
          </p:spPr>
          <p:txBody>
            <a:bodyPr wrap="none" lIns="102663" tIns="94450" rIns="102663" bIns="52516" anchor="ctr"/>
            <a:lstStyle/>
            <a:p>
              <a:pPr>
                <a:spcBef>
                  <a:spcPct val="20000"/>
                </a:spcBef>
                <a:buClr>
                  <a:srgbClr val="FFD200"/>
                </a:buClr>
                <a:buSzPct val="75000"/>
                <a:buFont typeface="Arial" charset="0"/>
                <a:buChar char="►"/>
              </a:pPr>
              <a:endParaRPr lang="cs-CZ"/>
            </a:p>
          </p:txBody>
        </p:sp>
        <p:sp>
          <p:nvSpPr>
            <p:cNvPr id="112654" name="Text Box 13"/>
            <p:cNvSpPr txBox="1">
              <a:spLocks noChangeArrowheads="1"/>
            </p:cNvSpPr>
            <p:nvPr/>
          </p:nvSpPr>
          <p:spPr bwMode="gray">
            <a:xfrm>
              <a:off x="2143" y="1792"/>
              <a:ext cx="635" cy="313"/>
            </a:xfrm>
            <a:prstGeom prst="rect">
              <a:avLst/>
            </a:prstGeom>
            <a:noFill/>
            <a:ln w="9525" algn="ctr">
              <a:noFill/>
              <a:miter lim="800000"/>
              <a:headEnd/>
              <a:tailEnd/>
            </a:ln>
          </p:spPr>
          <p:txBody>
            <a:bodyPr lIns="102645" tIns="94433" rIns="102645" bIns="52506">
              <a:spAutoFit/>
            </a:bodyPr>
            <a:lstStyle/>
            <a:p>
              <a:pPr algn="ctr" defTabSz="1135063">
                <a:spcBef>
                  <a:spcPct val="50000"/>
                </a:spcBef>
                <a:buClr>
                  <a:schemeClr val="hlink"/>
                </a:buClr>
                <a:buSzPct val="75000"/>
                <a:buFont typeface="Arial" charset="0"/>
                <a:buNone/>
              </a:pPr>
              <a:r>
                <a:rPr lang="en-US">
                  <a:solidFill>
                    <a:schemeClr val="bg1"/>
                  </a:solidFill>
                </a:rPr>
                <a:t>Target</a:t>
              </a:r>
            </a:p>
          </p:txBody>
        </p:sp>
      </p:grpSp>
      <p:sp>
        <p:nvSpPr>
          <p:cNvPr id="112647" name="Freeform 16"/>
          <p:cNvSpPr>
            <a:spLocks/>
          </p:cNvSpPr>
          <p:nvPr/>
        </p:nvSpPr>
        <p:spPr bwMode="gray">
          <a:xfrm rot="1741629">
            <a:off x="5765800" y="3511550"/>
            <a:ext cx="1062038" cy="576263"/>
          </a:xfrm>
          <a:custGeom>
            <a:avLst/>
            <a:gdLst>
              <a:gd name="T0" fmla="*/ 2147483647 w 572"/>
              <a:gd name="T1" fmla="*/ 0 h 330"/>
              <a:gd name="T2" fmla="*/ 0 w 572"/>
              <a:gd name="T3" fmla="*/ 2147483647 h 330"/>
              <a:gd name="T4" fmla="*/ 0 60000 65536"/>
              <a:gd name="T5" fmla="*/ 0 60000 65536"/>
              <a:gd name="T6" fmla="*/ 0 w 572"/>
              <a:gd name="T7" fmla="*/ 0 h 330"/>
              <a:gd name="T8" fmla="*/ 572 w 572"/>
              <a:gd name="T9" fmla="*/ 330 h 330"/>
            </a:gdLst>
            <a:ahLst/>
            <a:cxnLst>
              <a:cxn ang="T4">
                <a:pos x="T0" y="T1"/>
              </a:cxn>
              <a:cxn ang="T5">
                <a:pos x="T2" y="T3"/>
              </a:cxn>
            </a:cxnLst>
            <a:rect l="T6" t="T7" r="T8" b="T9"/>
            <a:pathLst>
              <a:path w="572" h="330">
                <a:moveTo>
                  <a:pt x="572" y="0"/>
                </a:moveTo>
                <a:lnTo>
                  <a:pt x="0" y="330"/>
                </a:lnTo>
              </a:path>
            </a:pathLst>
          </a:custGeom>
          <a:noFill/>
          <a:ln w="9525" cap="flat" cmpd="sng">
            <a:solidFill>
              <a:schemeClr val="tx1"/>
            </a:solidFill>
            <a:prstDash val="solid"/>
            <a:round/>
            <a:headEnd type="none" w="med" len="med"/>
            <a:tailEnd type="triangle" w="med" len="med"/>
          </a:ln>
        </p:spPr>
        <p:txBody>
          <a:bodyPr lIns="117108" tIns="107739" rIns="117108" bIns="59905"/>
          <a:lstStyle/>
          <a:p>
            <a:endParaRPr lang="cs-CZ"/>
          </a:p>
        </p:txBody>
      </p:sp>
      <p:cxnSp>
        <p:nvCxnSpPr>
          <p:cNvPr id="112648" name="AutoShape 17"/>
          <p:cNvCxnSpPr>
            <a:cxnSpLocks noChangeShapeType="1"/>
            <a:endCxn id="112643" idx="0"/>
          </p:cNvCxnSpPr>
          <p:nvPr/>
        </p:nvCxnSpPr>
        <p:spPr bwMode="gray">
          <a:xfrm rot="5400000">
            <a:off x="4371181" y="2786857"/>
            <a:ext cx="1031875" cy="1588"/>
          </a:xfrm>
          <a:prstGeom prst="straightConnector1">
            <a:avLst/>
          </a:prstGeom>
          <a:noFill/>
          <a:ln w="9525">
            <a:solidFill>
              <a:schemeClr val="tx1"/>
            </a:solidFill>
            <a:round/>
            <a:headEnd/>
            <a:tailEnd/>
          </a:ln>
        </p:spPr>
      </p:cxnSp>
      <p:cxnSp>
        <p:nvCxnSpPr>
          <p:cNvPr id="112649" name="AutoShape 18"/>
          <p:cNvCxnSpPr>
            <a:cxnSpLocks noChangeShapeType="1"/>
            <a:stCxn id="112643" idx="2"/>
            <a:endCxn id="112653" idx="0"/>
          </p:cNvCxnSpPr>
          <p:nvPr/>
        </p:nvCxnSpPr>
        <p:spPr bwMode="gray">
          <a:xfrm rot="5400000">
            <a:off x="4529137" y="4611688"/>
            <a:ext cx="715963" cy="1588"/>
          </a:xfrm>
          <a:prstGeom prst="straightConnector1">
            <a:avLst/>
          </a:prstGeom>
          <a:noFill/>
          <a:ln w="9525">
            <a:solidFill>
              <a:schemeClr val="tx1"/>
            </a:solidFill>
            <a:round/>
            <a:headEnd/>
            <a:tailEnd/>
          </a:ln>
        </p:spPr>
      </p:cxnSp>
      <p:sp>
        <p:nvSpPr>
          <p:cNvPr id="112650" name="Text Box 19"/>
          <p:cNvSpPr txBox="1">
            <a:spLocks noChangeArrowheads="1"/>
          </p:cNvSpPr>
          <p:nvPr/>
        </p:nvSpPr>
        <p:spPr bwMode="gray">
          <a:xfrm>
            <a:off x="631825" y="5646738"/>
            <a:ext cx="6904038" cy="1049337"/>
          </a:xfrm>
          <a:prstGeom prst="rect">
            <a:avLst/>
          </a:prstGeom>
          <a:noFill/>
          <a:ln w="9525" algn="ctr">
            <a:noFill/>
            <a:miter lim="800000"/>
            <a:headEnd/>
            <a:tailEnd/>
          </a:ln>
        </p:spPr>
        <p:txBody>
          <a:bodyPr lIns="117108" tIns="107739" rIns="117108" bIns="59905">
            <a:spAutoFit/>
          </a:bodyPr>
          <a:lstStyle/>
          <a:p>
            <a:pPr defTabSz="1135063">
              <a:spcBef>
                <a:spcPct val="20000"/>
              </a:spcBef>
              <a:buClr>
                <a:srgbClr val="FFD200"/>
              </a:buClr>
              <a:buSzPct val="75000"/>
              <a:buFont typeface="Arial" charset="0"/>
              <a:buChar char="►"/>
            </a:pPr>
            <a:r>
              <a:rPr lang="cs-CZ"/>
              <a:t>5% sazba DPPO!</a:t>
            </a:r>
          </a:p>
          <a:p>
            <a:pPr defTabSz="1135063">
              <a:spcBef>
                <a:spcPct val="20000"/>
              </a:spcBef>
              <a:buClr>
                <a:srgbClr val="FFD200"/>
              </a:buClr>
              <a:buSzPct val="75000"/>
              <a:buFont typeface="Arial" charset="0"/>
              <a:buChar char="►"/>
            </a:pPr>
            <a:r>
              <a:rPr lang="cs-CZ"/>
              <a:t>Omezená možnost účastnit se přeměn</a:t>
            </a:r>
          </a:p>
        </p:txBody>
      </p:sp>
      <p:sp>
        <p:nvSpPr>
          <p:cNvPr id="19" name="Rectangle 18"/>
          <p:cNvSpPr/>
          <p:nvPr/>
        </p:nvSpPr>
        <p:spPr>
          <a:xfrm>
            <a:off x="3830638" y="3065463"/>
            <a:ext cx="2171700" cy="2757487"/>
          </a:xfrm>
          <a:prstGeom prst="rect">
            <a:avLst/>
          </a:prstGeom>
          <a:noFill/>
          <a:ln>
            <a:solidFill>
              <a:srgbClr val="FFD2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anchor="ctr"/>
          <a:lstStyle/>
          <a:p>
            <a:pPr algn="ctr">
              <a:spcBef>
                <a:spcPct val="20000"/>
              </a:spcBef>
              <a:buClr>
                <a:srgbClr val="FFD200"/>
              </a:buClr>
              <a:buSzPct val="75000"/>
              <a:buFont typeface="Arial" charset="0"/>
              <a:buChar char="►"/>
              <a:defRPr/>
            </a:pPr>
            <a:endParaRPr lang="cs-CZ"/>
          </a:p>
        </p:txBody>
      </p:sp>
      <p:sp>
        <p:nvSpPr>
          <p:cNvPr id="112652" name="TextBox 19"/>
          <p:cNvSpPr txBox="1">
            <a:spLocks noChangeArrowheads="1"/>
          </p:cNvSpPr>
          <p:nvPr/>
        </p:nvSpPr>
        <p:spPr bwMode="auto">
          <a:xfrm>
            <a:off x="6019800" y="4575175"/>
            <a:ext cx="3849688" cy="984250"/>
          </a:xfrm>
          <a:prstGeom prst="rect">
            <a:avLst/>
          </a:prstGeom>
          <a:noFill/>
          <a:ln w="9525">
            <a:noFill/>
            <a:miter lim="800000"/>
            <a:headEnd/>
            <a:tailEnd/>
          </a:ln>
        </p:spPr>
        <p:txBody>
          <a:bodyPr lIns="104306" tIns="52153" rIns="104306" bIns="52153">
            <a:spAutoFit/>
          </a:bodyPr>
          <a:lstStyle/>
          <a:p>
            <a:pPr>
              <a:spcBef>
                <a:spcPct val="20000"/>
              </a:spcBef>
              <a:buClr>
                <a:srgbClr val="FFD200"/>
              </a:buClr>
              <a:buSzPct val="75000"/>
              <a:buFont typeface="Arial" charset="0"/>
              <a:buNone/>
            </a:pPr>
            <a:r>
              <a:rPr lang="cs-CZ"/>
              <a:t>Sloučení </a:t>
            </a:r>
          </a:p>
          <a:p>
            <a:pPr>
              <a:spcBef>
                <a:spcPct val="20000"/>
              </a:spcBef>
              <a:buClr>
                <a:srgbClr val="FFD200"/>
              </a:buClr>
              <a:buSzPct val="75000"/>
              <a:buFont typeface="Arial" charset="0"/>
              <a:buNone/>
            </a:pPr>
            <a:r>
              <a:rPr lang="cs-CZ"/>
              <a:t>(QIF nesmí zaniknout)</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Date Placeholder 3"/>
          <p:cNvSpPr>
            <a:spLocks noGrp="1"/>
          </p:cNvSpPr>
          <p:nvPr>
            <p:ph type="dt" sz="quarter" idx="10"/>
          </p:nvPr>
        </p:nvSpPr>
        <p:spPr>
          <a:noFill/>
        </p:spPr>
        <p:txBody>
          <a:bodyPr/>
          <a:lstStyle/>
          <a:p>
            <a:pPr defTabSz="995363"/>
            <a:fld id="{98F1E0B9-FF94-4089-BBB9-2B74FFF085BF}" type="datetime1">
              <a:rPr lang="de-DE"/>
              <a:pPr defTabSz="995363"/>
              <a:t>18.04.2012</a:t>
            </a:fld>
            <a:endParaRPr lang="de-DE"/>
          </a:p>
        </p:txBody>
      </p:sp>
      <p:sp>
        <p:nvSpPr>
          <p:cNvPr id="113666" name="Footer Placeholder 4"/>
          <p:cNvSpPr>
            <a:spLocks noGrp="1"/>
          </p:cNvSpPr>
          <p:nvPr>
            <p:ph type="ftr" sz="quarter" idx="11"/>
          </p:nvPr>
        </p:nvSpPr>
        <p:spPr>
          <a:noFill/>
        </p:spPr>
        <p:txBody>
          <a:bodyPr/>
          <a:lstStyle/>
          <a:p>
            <a:pPr defTabSz="995363"/>
            <a:r>
              <a:rPr lang="de-DE"/>
              <a:t>Ernst &amp; Young</a:t>
            </a:r>
          </a:p>
        </p:txBody>
      </p:sp>
      <p:sp>
        <p:nvSpPr>
          <p:cNvPr id="113667" name="Rectangle 2"/>
          <p:cNvSpPr>
            <a:spLocks noGrp="1" noChangeArrowheads="1"/>
          </p:cNvSpPr>
          <p:nvPr>
            <p:ph type="title"/>
          </p:nvPr>
        </p:nvSpPr>
        <p:spPr/>
        <p:txBody>
          <a:bodyPr/>
          <a:lstStyle/>
          <a:p>
            <a:pPr eaLnBrk="1" hangingPunct="1"/>
            <a:r>
              <a:rPr lang="sk-SK" sz="2900" smtClean="0"/>
              <a:t>Právnická osoba z daňového ráje (1)</a:t>
            </a:r>
            <a:endParaRPr lang="de-DE" sz="2900" smtClean="0"/>
          </a:p>
        </p:txBody>
      </p:sp>
      <p:sp>
        <p:nvSpPr>
          <p:cNvPr id="113668" name="Rectangle 3"/>
          <p:cNvSpPr>
            <a:spLocks noGrp="1" noChangeArrowheads="1"/>
          </p:cNvSpPr>
          <p:nvPr>
            <p:ph type="body" idx="1"/>
          </p:nvPr>
        </p:nvSpPr>
        <p:spPr/>
        <p:txBody>
          <a:bodyPr/>
          <a:lstStyle/>
          <a:p>
            <a:pPr marL="355600" indent="-355600" eaLnBrk="1" hangingPunct="1">
              <a:lnSpc>
                <a:spcPct val="90000"/>
              </a:lnSpc>
              <a:buFont typeface="Arial" charset="0"/>
              <a:buChar char="►"/>
            </a:pPr>
            <a:r>
              <a:rPr lang="cs-CZ" sz="2200" smtClean="0"/>
              <a:t>Ománský šejk Ar-rashid a jeho přátelé vlastní investiční společnost, přes kterou se rozhodli pořídit nemovitost v ČR</a:t>
            </a:r>
          </a:p>
          <a:p>
            <a:pPr marL="355600" indent="-355600" eaLnBrk="1" hangingPunct="1">
              <a:lnSpc>
                <a:spcPct val="90000"/>
              </a:lnSpc>
              <a:buFont typeface="Arial" charset="0"/>
              <a:buChar char="►"/>
            </a:pPr>
            <a:r>
              <a:rPr lang="cs-CZ" sz="2200" smtClean="0"/>
              <a:t>Provozní zisk z nemovitosti (výnosy – provozní náklady) činí 100 mil. Kč    ročně</a:t>
            </a:r>
          </a:p>
          <a:p>
            <a:pPr marL="355600" indent="-355600" eaLnBrk="1" hangingPunct="1">
              <a:lnSpc>
                <a:spcPct val="90000"/>
              </a:lnSpc>
              <a:buFont typeface="Arial" charset="0"/>
              <a:buChar char="►"/>
            </a:pPr>
            <a:r>
              <a:rPr lang="cs-CZ" sz="2200" smtClean="0"/>
              <a:t>Kupní cena nemovitosti je 1,5 mld. Kč</a:t>
            </a:r>
          </a:p>
          <a:p>
            <a:pPr marL="355600" indent="-355600" eaLnBrk="1" hangingPunct="1">
              <a:lnSpc>
                <a:spcPct val="90000"/>
              </a:lnSpc>
              <a:buFont typeface="Arial" charset="0"/>
              <a:buChar char="►"/>
            </a:pPr>
            <a:r>
              <a:rPr lang="cs-CZ" sz="2200" smtClean="0"/>
              <a:t>Ačkoli má šejk peněz dostatek, rád by </a:t>
            </a:r>
            <a:br>
              <a:rPr lang="cs-CZ" sz="2200" smtClean="0"/>
            </a:br>
            <a:r>
              <a:rPr lang="cs-CZ" sz="2200" smtClean="0"/>
              <a:t>nastavil strukturu daňově co nejefektivněji a </a:t>
            </a:r>
            <a:br>
              <a:rPr lang="cs-CZ" sz="2200" smtClean="0"/>
            </a:br>
            <a:r>
              <a:rPr lang="cs-CZ" sz="2200" smtClean="0"/>
              <a:t>za ušetřené prostředky založil stádo chovných </a:t>
            </a:r>
            <a:br>
              <a:rPr lang="cs-CZ" sz="2200" smtClean="0"/>
            </a:br>
            <a:r>
              <a:rPr lang="cs-CZ" sz="2200" smtClean="0"/>
              <a:t>velbloudů</a:t>
            </a:r>
          </a:p>
          <a:p>
            <a:pPr marL="355600" indent="-355600" eaLnBrk="1" hangingPunct="1">
              <a:lnSpc>
                <a:spcPct val="90000"/>
              </a:lnSpc>
              <a:buFont typeface="Arial" charset="0"/>
              <a:buChar char="►"/>
            </a:pPr>
            <a:r>
              <a:rPr lang="cs-CZ" sz="2200" smtClean="0"/>
              <a:t>Společně s našimi kolegy z Maskatu jsme </a:t>
            </a:r>
            <a:br>
              <a:rPr lang="cs-CZ" sz="2200" smtClean="0"/>
            </a:br>
            <a:r>
              <a:rPr lang="cs-CZ" sz="2200" smtClean="0"/>
              <a:t>šejkovi poradili nastavit strukturu následujícím </a:t>
            </a:r>
            <a:br>
              <a:rPr lang="cs-CZ" sz="2200" smtClean="0"/>
            </a:br>
            <a:r>
              <a:rPr lang="cs-CZ" sz="2200" smtClean="0"/>
              <a:t>způsobem:</a:t>
            </a:r>
          </a:p>
          <a:p>
            <a:pPr marL="355600" indent="-355600" eaLnBrk="1" hangingPunct="1">
              <a:lnSpc>
                <a:spcPct val="90000"/>
              </a:lnSpc>
            </a:pPr>
            <a:endParaRPr lang="cs-CZ" sz="2200" smtClean="0"/>
          </a:p>
          <a:p>
            <a:pPr marL="355600" indent="-355600" eaLnBrk="1" hangingPunct="1">
              <a:lnSpc>
                <a:spcPct val="90000"/>
              </a:lnSpc>
            </a:pPr>
            <a:r>
              <a:rPr lang="cs-CZ" sz="2200" smtClean="0"/>
              <a:t> </a:t>
            </a:r>
          </a:p>
        </p:txBody>
      </p:sp>
      <p:pic>
        <p:nvPicPr>
          <p:cNvPr id="113669" name="Picture 9" descr="camel_1"/>
          <p:cNvPicPr>
            <a:picLocks noChangeAspect="1" noChangeArrowheads="1"/>
          </p:cNvPicPr>
          <p:nvPr/>
        </p:nvPicPr>
        <p:blipFill>
          <a:blip r:embed="rId3"/>
          <a:srcRect/>
          <a:stretch>
            <a:fillRect/>
          </a:stretch>
        </p:blipFill>
        <p:spPr bwMode="auto">
          <a:xfrm>
            <a:off x="6786563" y="2916238"/>
            <a:ext cx="3529012" cy="2592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Date Placeholder 3"/>
          <p:cNvSpPr>
            <a:spLocks noGrp="1"/>
          </p:cNvSpPr>
          <p:nvPr>
            <p:ph type="dt" sz="quarter" idx="10"/>
          </p:nvPr>
        </p:nvSpPr>
        <p:spPr>
          <a:noFill/>
        </p:spPr>
        <p:txBody>
          <a:bodyPr/>
          <a:lstStyle/>
          <a:p>
            <a:pPr defTabSz="995363"/>
            <a:fld id="{1CE2AB4B-1AEE-4C4E-834C-9C3C2C86F469}" type="datetime1">
              <a:rPr lang="de-DE"/>
              <a:pPr defTabSz="995363"/>
              <a:t>18.04.2012</a:t>
            </a:fld>
            <a:endParaRPr lang="de-DE"/>
          </a:p>
        </p:txBody>
      </p:sp>
      <p:sp>
        <p:nvSpPr>
          <p:cNvPr id="115714" name="Footer Placeholder 4"/>
          <p:cNvSpPr>
            <a:spLocks noGrp="1"/>
          </p:cNvSpPr>
          <p:nvPr>
            <p:ph type="ftr" sz="quarter" idx="11"/>
          </p:nvPr>
        </p:nvSpPr>
        <p:spPr>
          <a:noFill/>
        </p:spPr>
        <p:txBody>
          <a:bodyPr/>
          <a:lstStyle/>
          <a:p>
            <a:pPr defTabSz="995363"/>
            <a:r>
              <a:rPr lang="de-DE"/>
              <a:t>Ernst &amp; Young</a:t>
            </a:r>
          </a:p>
        </p:txBody>
      </p:sp>
      <p:sp>
        <p:nvSpPr>
          <p:cNvPr id="115715" name="Rectangle 2"/>
          <p:cNvSpPr>
            <a:spLocks noGrp="1" noChangeArrowheads="1"/>
          </p:cNvSpPr>
          <p:nvPr>
            <p:ph type="title"/>
          </p:nvPr>
        </p:nvSpPr>
        <p:spPr/>
        <p:txBody>
          <a:bodyPr/>
          <a:lstStyle/>
          <a:p>
            <a:pPr eaLnBrk="1" hangingPunct="1"/>
            <a:r>
              <a:rPr lang="cs-CZ" sz="2900" smtClean="0"/>
              <a:t>Právnická osoba z daňového ráje (2)</a:t>
            </a:r>
            <a:endParaRPr lang="de-DE" sz="2900" smtClean="0"/>
          </a:p>
        </p:txBody>
      </p:sp>
      <p:sp>
        <p:nvSpPr>
          <p:cNvPr id="115716" name="Rectangle 3"/>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defTabSz="995363">
              <a:lnSpc>
                <a:spcPct val="85000"/>
              </a:lnSpc>
              <a:spcBef>
                <a:spcPct val="20000"/>
              </a:spcBef>
            </a:pPr>
            <a:endParaRPr lang="cs-CZ" sz="3300" b="1">
              <a:solidFill>
                <a:schemeClr val="bg1"/>
              </a:solidFill>
            </a:endParaRPr>
          </a:p>
        </p:txBody>
      </p:sp>
      <p:sp>
        <p:nvSpPr>
          <p:cNvPr id="115717" name="Text Box 6"/>
          <p:cNvSpPr txBox="1">
            <a:spLocks noChangeArrowheads="1"/>
          </p:cNvSpPr>
          <p:nvPr/>
        </p:nvSpPr>
        <p:spPr bwMode="auto">
          <a:xfrm>
            <a:off x="3419475" y="4927600"/>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ČR Akviziční </a:t>
            </a:r>
          </a:p>
        </p:txBody>
      </p:sp>
      <p:sp>
        <p:nvSpPr>
          <p:cNvPr id="115718" name="Text Box 7"/>
          <p:cNvSpPr txBox="1">
            <a:spLocks noChangeArrowheads="1"/>
          </p:cNvSpPr>
          <p:nvPr/>
        </p:nvSpPr>
        <p:spPr bwMode="auto">
          <a:xfrm>
            <a:off x="5435600" y="1398588"/>
            <a:ext cx="1584325" cy="527050"/>
          </a:xfrm>
          <a:prstGeom prst="rect">
            <a:avLst/>
          </a:prstGeom>
          <a:solidFill>
            <a:schemeClr val="folHlink"/>
          </a:solidFill>
          <a:ln w="9525">
            <a:solidFill>
              <a:srgbClr val="000000"/>
            </a:solidFill>
            <a:miter lim="800000"/>
            <a:headEnd/>
            <a:tailEnd/>
          </a:ln>
        </p:spPr>
        <p:txBody>
          <a:bodyPr>
            <a:spAutoFit/>
          </a:bodyPr>
          <a:lstStyle/>
          <a:p>
            <a:pPr>
              <a:spcBef>
                <a:spcPct val="50000"/>
              </a:spcBef>
            </a:pPr>
            <a:r>
              <a:rPr lang="cs-CZ" sz="1400">
                <a:solidFill>
                  <a:srgbClr val="333333"/>
                </a:solidFill>
              </a:rPr>
              <a:t>Šejkova investiční</a:t>
            </a:r>
          </a:p>
        </p:txBody>
      </p:sp>
      <p:sp>
        <p:nvSpPr>
          <p:cNvPr id="115719" name="Text Box 9"/>
          <p:cNvSpPr txBox="1">
            <a:spLocks noChangeArrowheads="1"/>
          </p:cNvSpPr>
          <p:nvPr/>
        </p:nvSpPr>
        <p:spPr bwMode="auto">
          <a:xfrm>
            <a:off x="3419475" y="4135438"/>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LuxCo B</a:t>
            </a:r>
          </a:p>
        </p:txBody>
      </p:sp>
      <p:sp>
        <p:nvSpPr>
          <p:cNvPr id="115720" name="Text Box 10"/>
          <p:cNvSpPr txBox="1">
            <a:spLocks noChangeArrowheads="1"/>
          </p:cNvSpPr>
          <p:nvPr/>
        </p:nvSpPr>
        <p:spPr bwMode="auto">
          <a:xfrm>
            <a:off x="3419475" y="3487738"/>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LuxCo 2</a:t>
            </a:r>
          </a:p>
        </p:txBody>
      </p:sp>
      <p:sp>
        <p:nvSpPr>
          <p:cNvPr id="115721" name="Text Box 11"/>
          <p:cNvSpPr txBox="1">
            <a:spLocks noChangeArrowheads="1"/>
          </p:cNvSpPr>
          <p:nvPr/>
        </p:nvSpPr>
        <p:spPr bwMode="auto">
          <a:xfrm>
            <a:off x="3419475" y="2911475"/>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LuxCo 1</a:t>
            </a:r>
          </a:p>
        </p:txBody>
      </p:sp>
      <p:sp>
        <p:nvSpPr>
          <p:cNvPr id="115722" name="Text Box 12"/>
          <p:cNvSpPr txBox="1">
            <a:spLocks noChangeArrowheads="1"/>
          </p:cNvSpPr>
          <p:nvPr/>
        </p:nvSpPr>
        <p:spPr bwMode="auto">
          <a:xfrm>
            <a:off x="3419475" y="2046288"/>
            <a:ext cx="1584325" cy="527050"/>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Limited partnership</a:t>
            </a:r>
          </a:p>
        </p:txBody>
      </p:sp>
      <p:sp>
        <p:nvSpPr>
          <p:cNvPr id="115723" name="Text Box 13"/>
          <p:cNvSpPr txBox="1">
            <a:spLocks noChangeArrowheads="1"/>
          </p:cNvSpPr>
          <p:nvPr/>
        </p:nvSpPr>
        <p:spPr bwMode="auto">
          <a:xfrm>
            <a:off x="5940425" y="2911475"/>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Finco</a:t>
            </a:r>
          </a:p>
        </p:txBody>
      </p:sp>
      <p:sp>
        <p:nvSpPr>
          <p:cNvPr id="115724" name="Text Box 14"/>
          <p:cNvSpPr txBox="1">
            <a:spLocks noChangeArrowheads="1"/>
          </p:cNvSpPr>
          <p:nvPr/>
        </p:nvSpPr>
        <p:spPr bwMode="auto">
          <a:xfrm>
            <a:off x="5867400" y="4135438"/>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LuxCo C</a:t>
            </a:r>
          </a:p>
        </p:txBody>
      </p:sp>
      <p:sp>
        <p:nvSpPr>
          <p:cNvPr id="115725" name="Text Box 15"/>
          <p:cNvSpPr txBox="1">
            <a:spLocks noChangeArrowheads="1"/>
          </p:cNvSpPr>
          <p:nvPr/>
        </p:nvSpPr>
        <p:spPr bwMode="auto">
          <a:xfrm>
            <a:off x="3419475" y="5791200"/>
            <a:ext cx="1584325" cy="314325"/>
          </a:xfrm>
          <a:prstGeom prst="rect">
            <a:avLst/>
          </a:prstGeom>
          <a:solidFill>
            <a:schemeClr val="accent2"/>
          </a:solidFill>
          <a:ln w="9525">
            <a:solidFill>
              <a:srgbClr val="000000"/>
            </a:solidFill>
            <a:miter lim="800000"/>
            <a:headEnd/>
            <a:tailEnd/>
          </a:ln>
        </p:spPr>
        <p:txBody>
          <a:bodyPr>
            <a:spAutoFit/>
          </a:bodyPr>
          <a:lstStyle/>
          <a:p>
            <a:pPr>
              <a:spcBef>
                <a:spcPct val="50000"/>
              </a:spcBef>
            </a:pPr>
            <a:r>
              <a:rPr lang="cs-CZ" sz="1400">
                <a:solidFill>
                  <a:srgbClr val="333333"/>
                </a:solidFill>
              </a:rPr>
              <a:t>Op ČR</a:t>
            </a:r>
          </a:p>
        </p:txBody>
      </p:sp>
      <p:cxnSp>
        <p:nvCxnSpPr>
          <p:cNvPr id="115726" name="AutoShape 16"/>
          <p:cNvCxnSpPr>
            <a:cxnSpLocks noChangeShapeType="1"/>
            <a:stCxn id="115718" idx="2"/>
            <a:endCxn id="115722" idx="0"/>
          </p:cNvCxnSpPr>
          <p:nvPr/>
        </p:nvCxnSpPr>
        <p:spPr bwMode="auto">
          <a:xfrm flipH="1">
            <a:off x="4211638" y="1925638"/>
            <a:ext cx="2016125" cy="120650"/>
          </a:xfrm>
          <a:prstGeom prst="straightConnector1">
            <a:avLst/>
          </a:prstGeom>
          <a:noFill/>
          <a:ln w="9525">
            <a:solidFill>
              <a:schemeClr val="tx1"/>
            </a:solidFill>
            <a:round/>
            <a:headEnd/>
            <a:tailEnd type="triangle" w="med" len="med"/>
          </a:ln>
        </p:spPr>
      </p:cxnSp>
      <p:sp>
        <p:nvSpPr>
          <p:cNvPr id="115727" name="Text Box 17"/>
          <p:cNvSpPr txBox="1">
            <a:spLocks noChangeArrowheads="1"/>
          </p:cNvSpPr>
          <p:nvPr/>
        </p:nvSpPr>
        <p:spPr bwMode="auto">
          <a:xfrm>
            <a:off x="4211638" y="1471613"/>
            <a:ext cx="1368425" cy="517525"/>
          </a:xfrm>
          <a:prstGeom prst="rect">
            <a:avLst/>
          </a:prstGeom>
          <a:noFill/>
          <a:ln w="9525">
            <a:noFill/>
            <a:miter lim="800000"/>
            <a:headEnd/>
            <a:tailEnd/>
          </a:ln>
        </p:spPr>
        <p:txBody>
          <a:bodyPr>
            <a:spAutoFit/>
          </a:bodyPr>
          <a:lstStyle/>
          <a:p>
            <a:pPr>
              <a:spcBef>
                <a:spcPct val="50000"/>
              </a:spcBef>
            </a:pPr>
            <a:r>
              <a:rPr lang="cs-CZ" sz="1400" i="1"/>
              <a:t>Investice (vklad)</a:t>
            </a:r>
          </a:p>
        </p:txBody>
      </p:sp>
      <p:cxnSp>
        <p:nvCxnSpPr>
          <p:cNvPr id="115728" name="AutoShape 18"/>
          <p:cNvCxnSpPr>
            <a:cxnSpLocks noChangeShapeType="1"/>
            <a:stCxn id="115722" idx="2"/>
            <a:endCxn id="115721" idx="0"/>
          </p:cNvCxnSpPr>
          <p:nvPr/>
        </p:nvCxnSpPr>
        <p:spPr bwMode="auto">
          <a:xfrm>
            <a:off x="4211638" y="2573338"/>
            <a:ext cx="0" cy="338137"/>
          </a:xfrm>
          <a:prstGeom prst="straightConnector1">
            <a:avLst/>
          </a:prstGeom>
          <a:noFill/>
          <a:ln w="9525">
            <a:solidFill>
              <a:schemeClr val="tx1"/>
            </a:solidFill>
            <a:round/>
            <a:headEnd/>
            <a:tailEnd/>
          </a:ln>
        </p:spPr>
      </p:cxnSp>
      <p:cxnSp>
        <p:nvCxnSpPr>
          <p:cNvPr id="115729" name="AutoShape 19"/>
          <p:cNvCxnSpPr>
            <a:cxnSpLocks noChangeShapeType="1"/>
            <a:stCxn id="115721" idx="2"/>
            <a:endCxn id="115720" idx="0"/>
          </p:cNvCxnSpPr>
          <p:nvPr/>
        </p:nvCxnSpPr>
        <p:spPr bwMode="auto">
          <a:xfrm>
            <a:off x="4211638" y="3225800"/>
            <a:ext cx="0" cy="261938"/>
          </a:xfrm>
          <a:prstGeom prst="straightConnector1">
            <a:avLst/>
          </a:prstGeom>
          <a:noFill/>
          <a:ln w="9525">
            <a:solidFill>
              <a:schemeClr val="tx1"/>
            </a:solidFill>
            <a:round/>
            <a:headEnd/>
            <a:tailEnd/>
          </a:ln>
        </p:spPr>
      </p:cxnSp>
      <p:cxnSp>
        <p:nvCxnSpPr>
          <p:cNvPr id="115730" name="AutoShape 20"/>
          <p:cNvCxnSpPr>
            <a:cxnSpLocks noChangeShapeType="1"/>
            <a:stCxn id="115720" idx="2"/>
            <a:endCxn id="115719" idx="0"/>
          </p:cNvCxnSpPr>
          <p:nvPr/>
        </p:nvCxnSpPr>
        <p:spPr bwMode="auto">
          <a:xfrm>
            <a:off x="4211638" y="3802063"/>
            <a:ext cx="0" cy="333375"/>
          </a:xfrm>
          <a:prstGeom prst="straightConnector1">
            <a:avLst/>
          </a:prstGeom>
          <a:noFill/>
          <a:ln w="9525">
            <a:solidFill>
              <a:schemeClr val="tx1"/>
            </a:solidFill>
            <a:round/>
            <a:headEnd/>
            <a:tailEnd/>
          </a:ln>
        </p:spPr>
      </p:cxnSp>
      <p:cxnSp>
        <p:nvCxnSpPr>
          <p:cNvPr id="115731" name="AutoShape 22"/>
          <p:cNvCxnSpPr>
            <a:cxnSpLocks noChangeShapeType="1"/>
            <a:stCxn id="115720" idx="2"/>
            <a:endCxn id="115724" idx="0"/>
          </p:cNvCxnSpPr>
          <p:nvPr/>
        </p:nvCxnSpPr>
        <p:spPr bwMode="auto">
          <a:xfrm rot="16200000" flipH="1">
            <a:off x="5268913" y="2744788"/>
            <a:ext cx="333375" cy="2447925"/>
          </a:xfrm>
          <a:prstGeom prst="bentConnector3">
            <a:avLst>
              <a:gd name="adj1" fmla="val 50000"/>
            </a:avLst>
          </a:prstGeom>
          <a:noFill/>
          <a:ln w="9525">
            <a:solidFill>
              <a:schemeClr val="tx1"/>
            </a:solidFill>
            <a:miter lim="800000"/>
            <a:headEnd/>
            <a:tailEnd type="triangle" w="med" len="med"/>
          </a:ln>
        </p:spPr>
      </p:cxnSp>
      <p:cxnSp>
        <p:nvCxnSpPr>
          <p:cNvPr id="115732" name="AutoShape 23"/>
          <p:cNvCxnSpPr>
            <a:cxnSpLocks noChangeShapeType="1"/>
            <a:stCxn id="115722" idx="2"/>
            <a:endCxn id="115723" idx="0"/>
          </p:cNvCxnSpPr>
          <p:nvPr/>
        </p:nvCxnSpPr>
        <p:spPr bwMode="auto">
          <a:xfrm rot="16200000" flipH="1">
            <a:off x="5303044" y="1481932"/>
            <a:ext cx="338137" cy="2520950"/>
          </a:xfrm>
          <a:prstGeom prst="bentConnector3">
            <a:avLst>
              <a:gd name="adj1" fmla="val 49764"/>
            </a:avLst>
          </a:prstGeom>
          <a:noFill/>
          <a:ln w="9525">
            <a:solidFill>
              <a:schemeClr val="tx1"/>
            </a:solidFill>
            <a:miter lim="800000"/>
            <a:headEnd/>
            <a:tailEnd/>
          </a:ln>
        </p:spPr>
      </p:cxnSp>
      <p:cxnSp>
        <p:nvCxnSpPr>
          <p:cNvPr id="115733" name="AutoShape 25"/>
          <p:cNvCxnSpPr>
            <a:cxnSpLocks noChangeShapeType="1"/>
            <a:stCxn id="115719" idx="2"/>
            <a:endCxn id="115717" idx="0"/>
          </p:cNvCxnSpPr>
          <p:nvPr/>
        </p:nvCxnSpPr>
        <p:spPr bwMode="auto">
          <a:xfrm>
            <a:off x="4211638" y="4449763"/>
            <a:ext cx="0" cy="477837"/>
          </a:xfrm>
          <a:prstGeom prst="straightConnector1">
            <a:avLst/>
          </a:prstGeom>
          <a:noFill/>
          <a:ln w="9525">
            <a:solidFill>
              <a:schemeClr val="tx1"/>
            </a:solidFill>
            <a:round/>
            <a:headEnd/>
            <a:tailEnd/>
          </a:ln>
        </p:spPr>
      </p:cxnSp>
      <p:cxnSp>
        <p:nvCxnSpPr>
          <p:cNvPr id="115734" name="AutoShape 26"/>
          <p:cNvCxnSpPr>
            <a:cxnSpLocks noChangeShapeType="1"/>
            <a:stCxn id="115717" idx="2"/>
            <a:endCxn id="115725" idx="0"/>
          </p:cNvCxnSpPr>
          <p:nvPr/>
        </p:nvCxnSpPr>
        <p:spPr bwMode="auto">
          <a:xfrm>
            <a:off x="4211638" y="5241925"/>
            <a:ext cx="0" cy="549275"/>
          </a:xfrm>
          <a:prstGeom prst="straightConnector1">
            <a:avLst/>
          </a:prstGeom>
          <a:noFill/>
          <a:ln w="9525">
            <a:solidFill>
              <a:schemeClr val="tx1"/>
            </a:solidFill>
            <a:round/>
            <a:headEnd/>
            <a:tailEnd/>
          </a:ln>
        </p:spPr>
      </p:cxnSp>
      <p:cxnSp>
        <p:nvCxnSpPr>
          <p:cNvPr id="115735" name="AutoShape 27"/>
          <p:cNvCxnSpPr>
            <a:cxnSpLocks noChangeShapeType="1"/>
            <a:stCxn id="115724" idx="2"/>
            <a:endCxn id="115725" idx="0"/>
          </p:cNvCxnSpPr>
          <p:nvPr/>
        </p:nvCxnSpPr>
        <p:spPr bwMode="auto">
          <a:xfrm flipH="1">
            <a:off x="4211638" y="4449763"/>
            <a:ext cx="2447925" cy="1341437"/>
          </a:xfrm>
          <a:prstGeom prst="straightConnector1">
            <a:avLst/>
          </a:prstGeom>
          <a:noFill/>
          <a:ln w="9525">
            <a:solidFill>
              <a:schemeClr val="tx1"/>
            </a:solidFill>
            <a:round/>
            <a:headEnd/>
            <a:tailEnd/>
          </a:ln>
        </p:spPr>
      </p:cxnSp>
      <p:sp>
        <p:nvSpPr>
          <p:cNvPr id="115736" name="Text Box 28"/>
          <p:cNvSpPr txBox="1">
            <a:spLocks noChangeArrowheads="1"/>
          </p:cNvSpPr>
          <p:nvPr/>
        </p:nvSpPr>
        <p:spPr bwMode="auto">
          <a:xfrm>
            <a:off x="4787900" y="5359400"/>
            <a:ext cx="1368425" cy="304800"/>
          </a:xfrm>
          <a:prstGeom prst="rect">
            <a:avLst/>
          </a:prstGeom>
          <a:noFill/>
          <a:ln w="9525">
            <a:noFill/>
            <a:miter lim="800000"/>
            <a:headEnd/>
            <a:tailEnd/>
          </a:ln>
        </p:spPr>
        <p:txBody>
          <a:bodyPr>
            <a:spAutoFit/>
          </a:bodyPr>
          <a:lstStyle/>
          <a:p>
            <a:pPr>
              <a:spcBef>
                <a:spcPct val="50000"/>
              </a:spcBef>
            </a:pPr>
            <a:r>
              <a:rPr lang="cs-CZ" sz="1400" i="1"/>
              <a:t>5%</a:t>
            </a:r>
          </a:p>
        </p:txBody>
      </p:sp>
      <p:sp>
        <p:nvSpPr>
          <p:cNvPr id="115737" name="Text Box 29"/>
          <p:cNvSpPr txBox="1">
            <a:spLocks noChangeArrowheads="1"/>
          </p:cNvSpPr>
          <p:nvPr/>
        </p:nvSpPr>
        <p:spPr bwMode="auto">
          <a:xfrm>
            <a:off x="3708400" y="5359400"/>
            <a:ext cx="1368425" cy="304800"/>
          </a:xfrm>
          <a:prstGeom prst="rect">
            <a:avLst/>
          </a:prstGeom>
          <a:noFill/>
          <a:ln w="9525">
            <a:noFill/>
            <a:miter lim="800000"/>
            <a:headEnd/>
            <a:tailEnd/>
          </a:ln>
        </p:spPr>
        <p:txBody>
          <a:bodyPr>
            <a:spAutoFit/>
          </a:bodyPr>
          <a:lstStyle/>
          <a:p>
            <a:pPr>
              <a:spcBef>
                <a:spcPct val="50000"/>
              </a:spcBef>
            </a:pPr>
            <a:r>
              <a:rPr lang="cs-CZ" sz="1400" i="1"/>
              <a:t>95%</a:t>
            </a:r>
          </a:p>
        </p:txBody>
      </p:sp>
      <p:cxnSp>
        <p:nvCxnSpPr>
          <p:cNvPr id="115738" name="AutoShape 30"/>
          <p:cNvCxnSpPr>
            <a:cxnSpLocks noChangeShapeType="1"/>
            <a:stCxn id="115722" idx="3"/>
            <a:endCxn id="115723" idx="3"/>
          </p:cNvCxnSpPr>
          <p:nvPr/>
        </p:nvCxnSpPr>
        <p:spPr bwMode="auto">
          <a:xfrm>
            <a:off x="5003800" y="2309813"/>
            <a:ext cx="2520950" cy="758825"/>
          </a:xfrm>
          <a:prstGeom prst="curvedConnector3">
            <a:avLst>
              <a:gd name="adj1" fmla="val 109069"/>
            </a:avLst>
          </a:prstGeom>
          <a:noFill/>
          <a:ln w="9525">
            <a:solidFill>
              <a:schemeClr val="tx1"/>
            </a:solidFill>
            <a:prstDash val="sysDot"/>
            <a:round/>
            <a:headEnd/>
            <a:tailEnd type="triangle" w="med" len="med"/>
          </a:ln>
        </p:spPr>
      </p:cxnSp>
      <p:sp>
        <p:nvSpPr>
          <p:cNvPr id="115739" name="Text Box 31"/>
          <p:cNvSpPr txBox="1">
            <a:spLocks noChangeArrowheads="1"/>
          </p:cNvSpPr>
          <p:nvPr/>
        </p:nvSpPr>
        <p:spPr bwMode="auto">
          <a:xfrm>
            <a:off x="7019925" y="4711700"/>
            <a:ext cx="1368425" cy="304800"/>
          </a:xfrm>
          <a:prstGeom prst="rect">
            <a:avLst/>
          </a:prstGeom>
          <a:noFill/>
          <a:ln w="9525">
            <a:noFill/>
            <a:miter lim="800000"/>
            <a:headEnd/>
            <a:tailEnd/>
          </a:ln>
        </p:spPr>
        <p:txBody>
          <a:bodyPr>
            <a:spAutoFit/>
          </a:bodyPr>
          <a:lstStyle/>
          <a:p>
            <a:pPr>
              <a:spcBef>
                <a:spcPct val="50000"/>
              </a:spcBef>
            </a:pPr>
            <a:r>
              <a:rPr lang="cs-CZ" sz="1400" i="1"/>
              <a:t>Úvěr 2</a:t>
            </a:r>
          </a:p>
        </p:txBody>
      </p:sp>
      <p:sp>
        <p:nvSpPr>
          <p:cNvPr id="115740" name="Text Box 32"/>
          <p:cNvSpPr txBox="1">
            <a:spLocks noChangeArrowheads="1"/>
          </p:cNvSpPr>
          <p:nvPr/>
        </p:nvSpPr>
        <p:spPr bwMode="auto">
          <a:xfrm>
            <a:off x="6877050" y="2119313"/>
            <a:ext cx="1368425" cy="304800"/>
          </a:xfrm>
          <a:prstGeom prst="rect">
            <a:avLst/>
          </a:prstGeom>
          <a:noFill/>
          <a:ln w="9525">
            <a:noFill/>
            <a:miter lim="800000"/>
            <a:headEnd/>
            <a:tailEnd/>
          </a:ln>
        </p:spPr>
        <p:txBody>
          <a:bodyPr>
            <a:spAutoFit/>
          </a:bodyPr>
          <a:lstStyle/>
          <a:p>
            <a:pPr>
              <a:spcBef>
                <a:spcPct val="50000"/>
              </a:spcBef>
            </a:pPr>
            <a:r>
              <a:rPr lang="cs-CZ" sz="1400" i="1"/>
              <a:t>Úvěr 1</a:t>
            </a:r>
          </a:p>
        </p:txBody>
      </p:sp>
      <p:cxnSp>
        <p:nvCxnSpPr>
          <p:cNvPr id="115741" name="AutoShape 33"/>
          <p:cNvCxnSpPr>
            <a:cxnSpLocks noChangeShapeType="1"/>
            <a:stCxn id="115723" idx="3"/>
            <a:endCxn id="115717" idx="3"/>
          </p:cNvCxnSpPr>
          <p:nvPr/>
        </p:nvCxnSpPr>
        <p:spPr bwMode="auto">
          <a:xfrm flipH="1">
            <a:off x="5003800" y="3068638"/>
            <a:ext cx="2520950" cy="2016125"/>
          </a:xfrm>
          <a:prstGeom prst="curvedConnector3">
            <a:avLst>
              <a:gd name="adj1" fmla="val -27708"/>
            </a:avLst>
          </a:prstGeom>
          <a:noFill/>
          <a:ln w="9525">
            <a:solidFill>
              <a:schemeClr val="tx1"/>
            </a:solidFill>
            <a:prstDash val="sysDot"/>
            <a:round/>
            <a:headEnd/>
            <a:tailEnd type="triangle" w="med" len="med"/>
          </a:ln>
        </p:spPr>
      </p:cxnSp>
      <p:sp>
        <p:nvSpPr>
          <p:cNvPr id="115742" name="Line 34"/>
          <p:cNvSpPr>
            <a:spLocks noChangeShapeType="1"/>
          </p:cNvSpPr>
          <p:nvPr/>
        </p:nvSpPr>
        <p:spPr bwMode="auto">
          <a:xfrm>
            <a:off x="684213" y="1974850"/>
            <a:ext cx="8208962" cy="0"/>
          </a:xfrm>
          <a:prstGeom prst="line">
            <a:avLst/>
          </a:prstGeom>
          <a:noFill/>
          <a:ln w="9525">
            <a:solidFill>
              <a:schemeClr val="tx1"/>
            </a:solidFill>
            <a:prstDash val="lgDashDot"/>
            <a:round/>
            <a:headEnd/>
            <a:tailEnd/>
          </a:ln>
        </p:spPr>
        <p:txBody>
          <a:bodyPr/>
          <a:lstStyle/>
          <a:p>
            <a:endParaRPr lang="cs-CZ"/>
          </a:p>
        </p:txBody>
      </p:sp>
      <p:sp>
        <p:nvSpPr>
          <p:cNvPr id="115743" name="Line 35"/>
          <p:cNvSpPr>
            <a:spLocks noChangeShapeType="1"/>
          </p:cNvSpPr>
          <p:nvPr/>
        </p:nvSpPr>
        <p:spPr bwMode="auto">
          <a:xfrm>
            <a:off x="684213" y="2622550"/>
            <a:ext cx="8208962" cy="0"/>
          </a:xfrm>
          <a:prstGeom prst="line">
            <a:avLst/>
          </a:prstGeom>
          <a:noFill/>
          <a:ln w="9525">
            <a:solidFill>
              <a:schemeClr val="tx1"/>
            </a:solidFill>
            <a:prstDash val="lgDashDot"/>
            <a:round/>
            <a:headEnd/>
            <a:tailEnd/>
          </a:ln>
        </p:spPr>
        <p:txBody>
          <a:bodyPr/>
          <a:lstStyle/>
          <a:p>
            <a:endParaRPr lang="cs-CZ"/>
          </a:p>
        </p:txBody>
      </p:sp>
      <p:sp>
        <p:nvSpPr>
          <p:cNvPr id="115744" name="Line 36"/>
          <p:cNvSpPr>
            <a:spLocks noChangeShapeType="1"/>
          </p:cNvSpPr>
          <p:nvPr/>
        </p:nvSpPr>
        <p:spPr bwMode="auto">
          <a:xfrm>
            <a:off x="755650" y="4711700"/>
            <a:ext cx="8208963" cy="0"/>
          </a:xfrm>
          <a:prstGeom prst="line">
            <a:avLst/>
          </a:prstGeom>
          <a:noFill/>
          <a:ln w="9525">
            <a:solidFill>
              <a:schemeClr val="tx1"/>
            </a:solidFill>
            <a:prstDash val="lgDashDot"/>
            <a:round/>
            <a:headEnd/>
            <a:tailEnd/>
          </a:ln>
        </p:spPr>
        <p:txBody>
          <a:bodyPr/>
          <a:lstStyle/>
          <a:p>
            <a:endParaRPr lang="cs-CZ"/>
          </a:p>
        </p:txBody>
      </p:sp>
      <p:sp>
        <p:nvSpPr>
          <p:cNvPr id="115745" name="Text Box 38"/>
          <p:cNvSpPr txBox="1">
            <a:spLocks noChangeArrowheads="1"/>
          </p:cNvSpPr>
          <p:nvPr/>
        </p:nvSpPr>
        <p:spPr bwMode="auto">
          <a:xfrm>
            <a:off x="684213" y="1471613"/>
            <a:ext cx="2087562" cy="366712"/>
          </a:xfrm>
          <a:prstGeom prst="rect">
            <a:avLst/>
          </a:prstGeom>
          <a:noFill/>
          <a:ln w="9525">
            <a:noFill/>
            <a:miter lim="800000"/>
            <a:headEnd/>
            <a:tailEnd/>
          </a:ln>
        </p:spPr>
        <p:txBody>
          <a:bodyPr>
            <a:spAutoFit/>
          </a:bodyPr>
          <a:lstStyle/>
          <a:p>
            <a:pPr>
              <a:spcBef>
                <a:spcPct val="50000"/>
              </a:spcBef>
            </a:pPr>
            <a:r>
              <a:rPr lang="cs-CZ" sz="1800"/>
              <a:t>Oman</a:t>
            </a:r>
          </a:p>
        </p:txBody>
      </p:sp>
      <p:sp>
        <p:nvSpPr>
          <p:cNvPr id="115746" name="Text Box 39"/>
          <p:cNvSpPr txBox="1">
            <a:spLocks noChangeArrowheads="1"/>
          </p:cNvSpPr>
          <p:nvPr/>
        </p:nvSpPr>
        <p:spPr bwMode="auto">
          <a:xfrm>
            <a:off x="684213" y="2119313"/>
            <a:ext cx="1295400" cy="366712"/>
          </a:xfrm>
          <a:prstGeom prst="rect">
            <a:avLst/>
          </a:prstGeom>
          <a:noFill/>
          <a:ln w="9525">
            <a:noFill/>
            <a:miter lim="800000"/>
            <a:headEnd/>
            <a:tailEnd/>
          </a:ln>
        </p:spPr>
        <p:txBody>
          <a:bodyPr>
            <a:spAutoFit/>
          </a:bodyPr>
          <a:lstStyle/>
          <a:p>
            <a:pPr>
              <a:spcBef>
                <a:spcPct val="50000"/>
              </a:spcBef>
            </a:pPr>
            <a:r>
              <a:rPr lang="cs-CZ" sz="1800"/>
              <a:t>Guernsey</a:t>
            </a:r>
          </a:p>
        </p:txBody>
      </p:sp>
      <p:sp>
        <p:nvSpPr>
          <p:cNvPr id="115747" name="Text Box 40"/>
          <p:cNvSpPr txBox="1">
            <a:spLocks noChangeArrowheads="1"/>
          </p:cNvSpPr>
          <p:nvPr/>
        </p:nvSpPr>
        <p:spPr bwMode="auto">
          <a:xfrm>
            <a:off x="3276600" y="6223000"/>
            <a:ext cx="1295400" cy="366713"/>
          </a:xfrm>
          <a:prstGeom prst="rect">
            <a:avLst/>
          </a:prstGeom>
          <a:noFill/>
          <a:ln w="9525">
            <a:noFill/>
            <a:miter lim="800000"/>
            <a:headEnd/>
            <a:tailEnd/>
          </a:ln>
        </p:spPr>
        <p:txBody>
          <a:bodyPr>
            <a:spAutoFit/>
          </a:bodyPr>
          <a:lstStyle/>
          <a:p>
            <a:pPr>
              <a:spcBef>
                <a:spcPct val="50000"/>
              </a:spcBef>
            </a:pPr>
            <a:r>
              <a:rPr lang="cs-CZ" sz="1800"/>
              <a:t>ČR</a:t>
            </a:r>
          </a:p>
        </p:txBody>
      </p:sp>
      <p:sp>
        <p:nvSpPr>
          <p:cNvPr id="115748" name="Text Box 42"/>
          <p:cNvSpPr txBox="1">
            <a:spLocks noChangeArrowheads="1"/>
          </p:cNvSpPr>
          <p:nvPr/>
        </p:nvSpPr>
        <p:spPr bwMode="auto">
          <a:xfrm>
            <a:off x="684213" y="2767013"/>
            <a:ext cx="1295400" cy="366712"/>
          </a:xfrm>
          <a:prstGeom prst="rect">
            <a:avLst/>
          </a:prstGeom>
          <a:noFill/>
          <a:ln w="9525">
            <a:noFill/>
            <a:miter lim="800000"/>
            <a:headEnd/>
            <a:tailEnd/>
          </a:ln>
        </p:spPr>
        <p:txBody>
          <a:bodyPr>
            <a:spAutoFit/>
          </a:bodyPr>
          <a:lstStyle/>
          <a:p>
            <a:pPr>
              <a:spcBef>
                <a:spcPct val="50000"/>
              </a:spcBef>
            </a:pPr>
            <a:r>
              <a:rPr lang="cs-CZ" sz="1800"/>
              <a:t>Lux</a:t>
            </a:r>
          </a:p>
        </p:txBody>
      </p:sp>
      <p:sp>
        <p:nvSpPr>
          <p:cNvPr id="115749" name="Rectangle 43"/>
          <p:cNvSpPr>
            <a:spLocks noChangeArrowheads="1"/>
          </p:cNvSpPr>
          <p:nvPr/>
        </p:nvSpPr>
        <p:spPr bwMode="auto">
          <a:xfrm>
            <a:off x="3348038" y="4854575"/>
            <a:ext cx="1800225" cy="1368425"/>
          </a:xfrm>
          <a:prstGeom prst="rect">
            <a:avLst/>
          </a:prstGeom>
          <a:noFill/>
          <a:ln w="9525">
            <a:solidFill>
              <a:schemeClr val="tx1"/>
            </a:solidFill>
            <a:prstDash val="dash"/>
            <a:miter lim="800000"/>
            <a:headEnd/>
            <a:tailEnd/>
          </a:ln>
        </p:spPr>
        <p:txBody>
          <a:bodyPr wrap="none" anchor="ctr"/>
          <a:lstStyle/>
          <a:p>
            <a:pPr>
              <a:spcBef>
                <a:spcPct val="20000"/>
              </a:spcBef>
              <a:buClr>
                <a:srgbClr val="FFD200"/>
              </a:buClr>
              <a:buSzPct val="75000"/>
              <a:buFont typeface="Arial" charset="0"/>
              <a:buChar char="►"/>
            </a:pPr>
            <a:endParaRPr lang="cs-CZ"/>
          </a:p>
        </p:txBody>
      </p:sp>
      <p:sp>
        <p:nvSpPr>
          <p:cNvPr id="115750" name="Text Box 44"/>
          <p:cNvSpPr txBox="1">
            <a:spLocks noChangeArrowheads="1"/>
          </p:cNvSpPr>
          <p:nvPr/>
        </p:nvSpPr>
        <p:spPr bwMode="auto">
          <a:xfrm>
            <a:off x="5148263" y="5864225"/>
            <a:ext cx="720725" cy="304800"/>
          </a:xfrm>
          <a:prstGeom prst="rect">
            <a:avLst/>
          </a:prstGeom>
          <a:noFill/>
          <a:ln w="9525">
            <a:noFill/>
            <a:miter lim="800000"/>
            <a:headEnd/>
            <a:tailEnd/>
          </a:ln>
        </p:spPr>
        <p:txBody>
          <a:bodyPr>
            <a:spAutoFit/>
          </a:bodyPr>
          <a:lstStyle/>
          <a:p>
            <a:pPr>
              <a:spcBef>
                <a:spcPct val="50000"/>
              </a:spcBef>
            </a:pPr>
            <a:r>
              <a:rPr lang="cs-CZ" sz="1400" i="1"/>
              <a:t>fúze</a:t>
            </a:r>
          </a:p>
        </p:txBody>
      </p:sp>
      <p:sp>
        <p:nvSpPr>
          <p:cNvPr id="115751" name="AutoShape 48"/>
          <p:cNvSpPr>
            <a:spLocks noChangeArrowheads="1"/>
          </p:cNvSpPr>
          <p:nvPr/>
        </p:nvSpPr>
        <p:spPr bwMode="auto">
          <a:xfrm>
            <a:off x="1530350" y="5797550"/>
            <a:ext cx="1873250" cy="360363"/>
          </a:xfrm>
          <a:prstGeom prst="rightArrow">
            <a:avLst>
              <a:gd name="adj1" fmla="val 29880"/>
              <a:gd name="adj2" fmla="val 196618"/>
            </a:avLst>
          </a:prstGeom>
          <a:solidFill>
            <a:schemeClr val="folHlink"/>
          </a:solidFill>
          <a:ln w="9525">
            <a:solidFill>
              <a:schemeClr val="folHlink"/>
            </a:solidFill>
            <a:miter lim="800000"/>
            <a:headEnd/>
            <a:tailEnd/>
          </a:ln>
        </p:spPr>
        <p:txBody>
          <a:bodyPr wrap="none" anchor="ctr"/>
          <a:lstStyle/>
          <a:p>
            <a:pPr>
              <a:spcBef>
                <a:spcPct val="20000"/>
              </a:spcBef>
              <a:buClr>
                <a:srgbClr val="FFD200"/>
              </a:buClr>
              <a:buSzPct val="75000"/>
              <a:buFont typeface="Arial" charset="0"/>
              <a:buChar char="►"/>
            </a:pPr>
            <a:endParaRPr lang="cs-CZ"/>
          </a:p>
        </p:txBody>
      </p:sp>
      <p:sp>
        <p:nvSpPr>
          <p:cNvPr id="115752" name="Text Box 49"/>
          <p:cNvSpPr txBox="1">
            <a:spLocks noChangeArrowheads="1"/>
          </p:cNvSpPr>
          <p:nvPr/>
        </p:nvSpPr>
        <p:spPr bwMode="auto">
          <a:xfrm>
            <a:off x="1187450" y="5864225"/>
            <a:ext cx="431800" cy="396875"/>
          </a:xfrm>
          <a:prstGeom prst="rect">
            <a:avLst/>
          </a:prstGeom>
          <a:noFill/>
          <a:ln w="9525">
            <a:noFill/>
            <a:miter lim="800000"/>
            <a:headEnd/>
            <a:tailEnd/>
          </a:ln>
        </p:spPr>
        <p:txBody>
          <a:bodyPr>
            <a:spAutoFit/>
          </a:bodyPr>
          <a:lstStyle/>
          <a:p>
            <a:pPr>
              <a:spcBef>
                <a:spcPct val="50000"/>
              </a:spcBef>
            </a:pPr>
            <a:r>
              <a:rPr lang="en-US" sz="2000"/>
              <a:t>$</a:t>
            </a:r>
            <a:endParaRPr lang="cs-CZ" sz="200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Date Placeholder 5"/>
          <p:cNvSpPr>
            <a:spLocks noGrp="1"/>
          </p:cNvSpPr>
          <p:nvPr>
            <p:ph type="dt" sz="quarter" idx="10"/>
          </p:nvPr>
        </p:nvSpPr>
        <p:spPr>
          <a:noFill/>
        </p:spPr>
        <p:txBody>
          <a:bodyPr/>
          <a:lstStyle/>
          <a:p>
            <a:pPr defTabSz="995363"/>
            <a:fld id="{DCE4D1C5-12C4-480A-8D3B-FF939B2C31EE}" type="datetime1">
              <a:rPr lang="de-DE"/>
              <a:pPr defTabSz="995363"/>
              <a:t>18.04.2012</a:t>
            </a:fld>
            <a:endParaRPr lang="de-DE"/>
          </a:p>
        </p:txBody>
      </p:sp>
      <p:sp>
        <p:nvSpPr>
          <p:cNvPr id="1029" name="Footer Placeholder 6"/>
          <p:cNvSpPr>
            <a:spLocks noGrp="1"/>
          </p:cNvSpPr>
          <p:nvPr>
            <p:ph type="ftr" sz="quarter" idx="11"/>
          </p:nvPr>
        </p:nvSpPr>
        <p:spPr>
          <a:noFill/>
        </p:spPr>
        <p:txBody>
          <a:bodyPr/>
          <a:lstStyle/>
          <a:p>
            <a:pPr defTabSz="995363"/>
            <a:r>
              <a:rPr lang="de-DE">
                <a:solidFill>
                  <a:schemeClr val="tx1"/>
                </a:solidFill>
              </a:rPr>
              <a:t>Ernst &amp; Young</a:t>
            </a:r>
          </a:p>
        </p:txBody>
      </p:sp>
      <p:sp>
        <p:nvSpPr>
          <p:cNvPr id="1030" name="Rectangle 2"/>
          <p:cNvSpPr>
            <a:spLocks noGrp="1" noChangeArrowheads="1"/>
          </p:cNvSpPr>
          <p:nvPr>
            <p:ph type="title"/>
          </p:nvPr>
        </p:nvSpPr>
        <p:spPr/>
        <p:txBody>
          <a:bodyPr/>
          <a:lstStyle/>
          <a:p>
            <a:pPr eaLnBrk="1" hangingPunct="1"/>
            <a:r>
              <a:rPr lang="sk-SK" sz="2900" smtClean="0"/>
              <a:t>Právnická osoba z daňového ráje (3)</a:t>
            </a:r>
          </a:p>
        </p:txBody>
      </p:sp>
      <p:sp>
        <p:nvSpPr>
          <p:cNvPr id="1031" name="Rectangle 3"/>
          <p:cNvSpPr>
            <a:spLocks noGrp="1" noChangeArrowheads="1"/>
          </p:cNvSpPr>
          <p:nvPr>
            <p:ph type="body" sz="half" idx="1"/>
          </p:nvPr>
        </p:nvSpPr>
        <p:spPr/>
        <p:txBody>
          <a:bodyPr/>
          <a:lstStyle/>
          <a:p>
            <a:pPr marL="179388" lvl="1" indent="0" defTabSz="1042988" eaLnBrk="1" hangingPunct="1">
              <a:buFont typeface="Arial" charset="0"/>
              <a:buNone/>
              <a:tabLst>
                <a:tab pos="0" algn="l"/>
                <a:tab pos="268288" algn="l"/>
                <a:tab pos="533400" algn="l"/>
                <a:tab pos="898525" algn="l"/>
              </a:tabLst>
            </a:pPr>
            <a:endParaRPr lang="sk-SK" sz="2000" smtClean="0"/>
          </a:p>
          <a:p>
            <a:pPr marL="179388" lvl="1" indent="0" defTabSz="1042988" eaLnBrk="1" hangingPunct="1">
              <a:buFont typeface="Arial" charset="0"/>
              <a:buNone/>
              <a:tabLst>
                <a:tab pos="0" algn="l"/>
                <a:tab pos="268288" algn="l"/>
                <a:tab pos="533400" algn="l"/>
                <a:tab pos="898525" algn="l"/>
              </a:tabLst>
            </a:pPr>
            <a:endParaRPr lang="sk-SK" sz="2900" smtClean="0"/>
          </a:p>
        </p:txBody>
      </p:sp>
      <p:graphicFrame>
        <p:nvGraphicFramePr>
          <p:cNvPr id="390502" name="Group 358"/>
          <p:cNvGraphicFramePr>
            <a:graphicFrameLocks noGrp="1"/>
          </p:cNvGraphicFramePr>
          <p:nvPr>
            <p:ph sz="quarter" idx="2"/>
          </p:nvPr>
        </p:nvGraphicFramePr>
        <p:xfrm>
          <a:off x="593725" y="1547813"/>
          <a:ext cx="2590800" cy="4981575"/>
        </p:xfrm>
        <a:graphic>
          <a:graphicData uri="http://schemas.openxmlformats.org/drawingml/2006/table">
            <a:tbl>
              <a:tblPr/>
              <a:tblGrid>
                <a:gridCol w="1655763"/>
                <a:gridCol w="935037"/>
              </a:tblGrid>
              <a:tr h="461963">
                <a:tc gridSpan="2">
                  <a:txBody>
                    <a:bodyPr/>
                    <a:lstStyle/>
                    <a:p>
                      <a:pPr marL="0" marR="0" lvl="0" indent="0" algn="ct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400" b="1" i="0" u="none" strike="noStrike" cap="none" normalizeH="0" baseline="0" dirty="0">
                          <a:ln>
                            <a:noFill/>
                          </a:ln>
                          <a:solidFill>
                            <a:schemeClr val="bg2"/>
                          </a:solidFill>
                          <a:effectLst/>
                          <a:latin typeface="Arial" charset="0"/>
                        </a:rPr>
                        <a:t>Přímá investice</a:t>
                      </a:r>
                    </a:p>
                    <a:p>
                      <a:pPr marL="0" marR="0" lvl="0" indent="0" algn="ct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400" b="1" i="0" u="none" strike="noStrike" cap="none" normalizeH="0" baseline="0" dirty="0">
                          <a:ln>
                            <a:noFill/>
                          </a:ln>
                          <a:solidFill>
                            <a:schemeClr val="bg2"/>
                          </a:solidFill>
                          <a:effectLst/>
                          <a:latin typeface="Arial" charset="0"/>
                        </a:rPr>
                        <a:t>(1 000 kapitál)</a:t>
                      </a:r>
                      <a:endParaRPr kumimoji="0" lang="en-US" sz="1400" b="1" i="0" u="none" strike="noStrike" cap="none" normalizeH="0" baseline="0" dirty="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folHlink"/>
                    </a:solidFill>
                  </a:tcPr>
                </a:tc>
                <a:tc hMerge="1">
                  <a:txBody>
                    <a:bodyPr/>
                    <a:lstStyle/>
                    <a:p>
                      <a:endParaRPr lang="cs-CZ"/>
                    </a:p>
                  </a:txBody>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EBIT</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100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Úroky</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dirty="0">
                          <a:ln>
                            <a:noFill/>
                          </a:ln>
                          <a:solidFill>
                            <a:schemeClr val="bg2"/>
                          </a:solidFill>
                          <a:effectLst/>
                          <a:latin typeface="Arial" charset="0"/>
                        </a:rPr>
                        <a:t>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33388">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EBT</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100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Daň ze zisku (20%)</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-20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3180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Zisk po zdanění</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dirty="0">
                          <a:ln>
                            <a:noFill/>
                          </a:ln>
                          <a:solidFill>
                            <a:schemeClr val="bg2"/>
                          </a:solidFill>
                          <a:effectLst/>
                          <a:latin typeface="Arial" charset="0"/>
                        </a:rPr>
                        <a:t>80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Daň z dividend (15%)</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-12</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509588">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Čisté dividendy</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dirty="0">
                          <a:ln>
                            <a:noFill/>
                          </a:ln>
                          <a:solidFill>
                            <a:schemeClr val="bg2"/>
                          </a:solidFill>
                          <a:effectLst/>
                          <a:latin typeface="Arial" charset="0"/>
                        </a:rPr>
                        <a:t>68</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Čisté úroky</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dirty="0">
                          <a:ln>
                            <a:noFill/>
                          </a:ln>
                          <a:solidFill>
                            <a:schemeClr val="bg2"/>
                          </a:solidFill>
                          <a:effectLst/>
                          <a:latin typeface="Arial" charset="0"/>
                        </a:rPr>
                        <a:t>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302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Náklady na strukturu</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dirty="0">
                          <a:ln>
                            <a:noFill/>
                          </a:ln>
                          <a:solidFill>
                            <a:schemeClr val="bg2"/>
                          </a:solidFill>
                          <a:effectLst/>
                          <a:latin typeface="Arial" charset="0"/>
                        </a:rPr>
                        <a:t>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6196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Celkový příjem</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68</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bl>
          </a:graphicData>
        </a:graphic>
      </p:graphicFrame>
      <p:graphicFrame>
        <p:nvGraphicFramePr>
          <p:cNvPr id="390501" name="Group 357"/>
          <p:cNvGraphicFramePr>
            <a:graphicFrameLocks noGrp="1"/>
          </p:cNvGraphicFramePr>
          <p:nvPr>
            <p:ph sz="quarter" idx="3"/>
          </p:nvPr>
        </p:nvGraphicFramePr>
        <p:xfrm>
          <a:off x="7578725" y="1476375"/>
          <a:ext cx="2449513" cy="5200650"/>
        </p:xfrm>
        <a:graphic>
          <a:graphicData uri="http://schemas.openxmlformats.org/drawingml/2006/table">
            <a:tbl>
              <a:tblPr/>
              <a:tblGrid>
                <a:gridCol w="1565275"/>
                <a:gridCol w="884238"/>
              </a:tblGrid>
              <a:tr h="474663">
                <a:tc gridSpan="2">
                  <a:txBody>
                    <a:bodyPr/>
                    <a:lstStyle/>
                    <a:p>
                      <a:pPr marL="0" marR="0" lvl="0" indent="0" algn="ct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400" b="1" i="0" u="none" strike="noStrike" cap="none" normalizeH="0" baseline="0">
                          <a:ln>
                            <a:noFill/>
                          </a:ln>
                          <a:solidFill>
                            <a:schemeClr val="bg2"/>
                          </a:solidFill>
                          <a:effectLst/>
                          <a:latin typeface="Arial" charset="0"/>
                        </a:rPr>
                        <a:t>I</a:t>
                      </a:r>
                      <a:r>
                        <a:rPr kumimoji="0" lang="cs-CZ" sz="1400" b="1" i="0" u="none" strike="noStrike" cap="none" normalizeH="0" baseline="0">
                          <a:ln>
                            <a:noFill/>
                          </a:ln>
                          <a:solidFill>
                            <a:schemeClr val="bg2"/>
                          </a:solidFill>
                          <a:effectLst/>
                          <a:latin typeface="Arial" charset="0"/>
                        </a:rPr>
                        <a:t>nvestice</a:t>
                      </a:r>
                      <a:r>
                        <a:rPr kumimoji="0" lang="en-US" sz="1400" b="1" i="0" u="none" strike="noStrike" cap="none" normalizeH="0" baseline="0">
                          <a:ln>
                            <a:noFill/>
                          </a:ln>
                          <a:solidFill>
                            <a:schemeClr val="bg2"/>
                          </a:solidFill>
                          <a:effectLst/>
                          <a:latin typeface="Arial" charset="0"/>
                        </a:rPr>
                        <a:t> p</a:t>
                      </a:r>
                      <a:r>
                        <a:rPr kumimoji="0" lang="cs-CZ" sz="1400" b="1" i="0" u="none" strike="noStrike" cap="none" normalizeH="0" baseline="0">
                          <a:ln>
                            <a:noFill/>
                          </a:ln>
                          <a:solidFill>
                            <a:schemeClr val="bg2"/>
                          </a:solidFill>
                          <a:effectLst/>
                          <a:latin typeface="Arial" charset="0"/>
                        </a:rPr>
                        <a:t>ř</a:t>
                      </a:r>
                      <a:r>
                        <a:rPr kumimoji="0" lang="en-US" sz="1400" b="1" i="0" u="none" strike="noStrike" cap="none" normalizeH="0" baseline="0">
                          <a:ln>
                            <a:noFill/>
                          </a:ln>
                          <a:solidFill>
                            <a:schemeClr val="bg2"/>
                          </a:solidFill>
                          <a:effectLst/>
                          <a:latin typeface="Arial" charset="0"/>
                        </a:rPr>
                        <a:t>es strukturu</a:t>
                      </a:r>
                      <a:endParaRPr kumimoji="0" lang="cs-CZ" sz="1400" b="1" i="0" u="none" strike="noStrike" cap="none" normalizeH="0" baseline="0">
                        <a:ln>
                          <a:noFill/>
                        </a:ln>
                        <a:solidFill>
                          <a:schemeClr val="bg2"/>
                        </a:solidFill>
                        <a:effectLst/>
                        <a:latin typeface="Arial" charset="0"/>
                      </a:endParaRPr>
                    </a:p>
                    <a:p>
                      <a:pPr marL="0" marR="0" lvl="0" indent="0" algn="ct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400" b="1" i="0" u="none" strike="noStrike" cap="none" normalizeH="0" baseline="0">
                          <a:ln>
                            <a:noFill/>
                          </a:ln>
                          <a:solidFill>
                            <a:schemeClr val="bg2"/>
                          </a:solidFill>
                          <a:effectLst/>
                          <a:latin typeface="Arial" charset="0"/>
                        </a:rPr>
                        <a:t>(500 kapitál, 1 000 dluh)</a:t>
                      </a:r>
                      <a:endParaRPr kumimoji="0" lang="en-US" sz="14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folHlink"/>
                    </a:solidFill>
                  </a:tcPr>
                </a:tc>
                <a:tc hMerge="1">
                  <a:txBody>
                    <a:bodyPr/>
                    <a:lstStyle/>
                    <a:p>
                      <a:endParaRPr lang="cs-CZ"/>
                    </a:p>
                  </a:txBody>
                  <a:tcPr/>
                </a:tc>
              </a:tr>
              <a:tr h="4429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EBIT</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100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50800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Úroky (8%)</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-80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4450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EBT</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20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4450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Daň ze zisku (20%)</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-4</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41325">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Zisk po zdanění</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16</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4450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Daň z dividend (0%)</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552450">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Čisté dividendy</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16</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41325">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Čisté úroky</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80</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r h="44291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Náklady na strukturu</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-1</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hlink"/>
                    </a:solidFill>
                  </a:tcPr>
                </a:tc>
              </a:tr>
              <a:tr h="474663">
                <a:tc>
                  <a:txBody>
                    <a:bodyPr/>
                    <a:lstStyle/>
                    <a:p>
                      <a:pPr marL="0" marR="0" lvl="0" indent="0" algn="l"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cs-CZ" sz="1100" b="1" i="0" u="none" strike="noStrike" cap="none" normalizeH="0" baseline="0">
                          <a:ln>
                            <a:noFill/>
                          </a:ln>
                          <a:solidFill>
                            <a:schemeClr val="bg2"/>
                          </a:solidFill>
                          <a:effectLst/>
                          <a:latin typeface="Arial" charset="0"/>
                        </a:rPr>
                        <a:t>Celkový příjem</a:t>
                      </a:r>
                      <a:endParaRPr kumimoji="0" lang="en-US" sz="1100" b="1" i="0" u="none" strike="noStrike" cap="none" normalizeH="0" baseline="0">
                        <a:ln>
                          <a:noFill/>
                        </a:ln>
                        <a:solidFill>
                          <a:schemeClr val="bg2"/>
                        </a:solidFill>
                        <a:effectLst/>
                        <a:latin typeface="Arial" charset="0"/>
                      </a:endParaRP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c>
                  <a:txBody>
                    <a:bodyPr/>
                    <a:lstStyle/>
                    <a:p>
                      <a:pPr marL="0" marR="0" lvl="0" indent="0" algn="r" defTabSz="995363" rtl="0" eaLnBrk="1" fontAlgn="base" latinLnBrk="0" hangingPunct="1">
                        <a:lnSpc>
                          <a:spcPct val="100000"/>
                        </a:lnSpc>
                        <a:spcBef>
                          <a:spcPct val="20000"/>
                        </a:spcBef>
                        <a:spcAft>
                          <a:spcPct val="0"/>
                        </a:spcAft>
                        <a:buClr>
                          <a:srgbClr val="FFD200"/>
                        </a:buClr>
                        <a:buSzPct val="75000"/>
                        <a:buFont typeface="Arial" charset="0"/>
                        <a:buNone/>
                        <a:tabLst/>
                      </a:pPr>
                      <a:r>
                        <a:rPr kumimoji="0" lang="en-US" sz="1100" b="1" i="0" u="none" strike="noStrike" cap="none" normalizeH="0" baseline="0">
                          <a:ln>
                            <a:noFill/>
                          </a:ln>
                          <a:solidFill>
                            <a:schemeClr val="bg2"/>
                          </a:solidFill>
                          <a:effectLst/>
                          <a:latin typeface="Arial" charset="0"/>
                        </a:rPr>
                        <a:t>95</a:t>
                      </a:r>
                    </a:p>
                  </a:txBody>
                  <a:tcPr marL="90000" marR="90000" marT="46800" marB="4680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hlink"/>
                    </a:solidFill>
                  </a:tcPr>
                </a:tc>
              </a:tr>
            </a:tbl>
          </a:graphicData>
        </a:graphic>
      </p:graphicFrame>
      <p:grpSp>
        <p:nvGrpSpPr>
          <p:cNvPr id="1114" name="Group 318"/>
          <p:cNvGrpSpPr>
            <a:grpSpLocks/>
          </p:cNvGrpSpPr>
          <p:nvPr/>
        </p:nvGrpSpPr>
        <p:grpSpPr bwMode="auto">
          <a:xfrm>
            <a:off x="3259138" y="3348038"/>
            <a:ext cx="4176712" cy="2663825"/>
            <a:chOff x="2053" y="2518"/>
            <a:chExt cx="2631" cy="1678"/>
          </a:xfrm>
        </p:grpSpPr>
        <p:sp>
          <p:nvSpPr>
            <p:cNvPr id="1116" name="Line 312"/>
            <p:cNvSpPr>
              <a:spLocks noChangeShapeType="1"/>
            </p:cNvSpPr>
            <p:nvPr/>
          </p:nvSpPr>
          <p:spPr bwMode="gray">
            <a:xfrm flipV="1">
              <a:off x="4003" y="2744"/>
              <a:ext cx="91" cy="318"/>
            </a:xfrm>
            <a:prstGeom prst="line">
              <a:avLst/>
            </a:prstGeom>
            <a:noFill/>
            <a:ln w="9525">
              <a:solidFill>
                <a:schemeClr val="accent2"/>
              </a:solidFill>
              <a:round/>
              <a:headEnd/>
              <a:tailEnd/>
            </a:ln>
          </p:spPr>
          <p:txBody>
            <a:bodyPr wrap="none" lIns="90000" tIns="46800" rIns="90000" bIns="46800" anchor="ctr"/>
            <a:lstStyle/>
            <a:p>
              <a:endParaRPr lang="cs-CZ"/>
            </a:p>
          </p:txBody>
        </p:sp>
        <p:grpSp>
          <p:nvGrpSpPr>
            <p:cNvPr id="1117" name="Group 316"/>
            <p:cNvGrpSpPr>
              <a:grpSpLocks/>
            </p:cNvGrpSpPr>
            <p:nvPr/>
          </p:nvGrpSpPr>
          <p:grpSpPr bwMode="auto">
            <a:xfrm>
              <a:off x="2053" y="2518"/>
              <a:ext cx="2631" cy="1678"/>
              <a:chOff x="2053" y="2518"/>
              <a:chExt cx="2631" cy="1678"/>
            </a:xfrm>
          </p:grpSpPr>
          <p:graphicFrame>
            <p:nvGraphicFramePr>
              <p:cNvPr id="1026" name="Object 304"/>
              <p:cNvGraphicFramePr>
                <a:graphicFrameLocks noChangeAspect="1"/>
              </p:cNvGraphicFramePr>
              <p:nvPr/>
            </p:nvGraphicFramePr>
            <p:xfrm>
              <a:off x="3368" y="2971"/>
              <a:ext cx="1316" cy="984"/>
            </p:xfrm>
            <a:graphic>
              <a:graphicData uri="http://schemas.openxmlformats.org/presentationml/2006/ole">
                <p:oleObj spid="_x0000_s1026" name="Chart" r:id="rId3" imgW="5210251" imgH="3886047" progId="MSGraph.Chart.8">
                  <p:embed followColorScheme="textAndBackground"/>
                </p:oleObj>
              </a:graphicData>
            </a:graphic>
          </p:graphicFrame>
          <p:grpSp>
            <p:nvGrpSpPr>
              <p:cNvPr id="1119" name="Group 315"/>
              <p:cNvGrpSpPr>
                <a:grpSpLocks/>
              </p:cNvGrpSpPr>
              <p:nvPr/>
            </p:nvGrpSpPr>
            <p:grpSpPr bwMode="auto">
              <a:xfrm>
                <a:off x="2053" y="2608"/>
                <a:ext cx="2495" cy="1588"/>
                <a:chOff x="2053" y="2608"/>
                <a:chExt cx="2495" cy="1588"/>
              </a:xfrm>
            </p:grpSpPr>
            <p:graphicFrame>
              <p:nvGraphicFramePr>
                <p:cNvPr id="1027" name="Object 292"/>
                <p:cNvGraphicFramePr>
                  <a:graphicFrameLocks noChangeAspect="1"/>
                </p:cNvGraphicFramePr>
                <p:nvPr/>
              </p:nvGraphicFramePr>
              <p:xfrm>
                <a:off x="2143" y="2971"/>
                <a:ext cx="1316" cy="984"/>
              </p:xfrm>
              <a:graphic>
                <a:graphicData uri="http://schemas.openxmlformats.org/presentationml/2006/ole">
                  <p:oleObj spid="_x0000_s1027" name="Chart" r:id="rId4" imgW="5210251" imgH="3886047" progId="MSGraph.Chart.8">
                    <p:embed followColorScheme="textAndBackground"/>
                  </p:oleObj>
                </a:graphicData>
              </a:graphic>
            </p:graphicFrame>
            <p:sp>
              <p:nvSpPr>
                <p:cNvPr id="1126" name="Rectangle 293"/>
                <p:cNvSpPr>
                  <a:spLocks noChangeArrowheads="1"/>
                </p:cNvSpPr>
                <p:nvPr/>
              </p:nvSpPr>
              <p:spPr bwMode="invGray">
                <a:xfrm>
                  <a:off x="2552" y="2608"/>
                  <a:ext cx="862" cy="227"/>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Daň</a:t>
                  </a:r>
                  <a:r>
                    <a:rPr lang="de-DE" sz="1400">
                      <a:solidFill>
                        <a:schemeClr val="tx1"/>
                      </a:solidFill>
                    </a:rPr>
                    <a:t> </a:t>
                  </a:r>
                  <a:r>
                    <a:rPr lang="cs-CZ" sz="1400" b="1">
                      <a:solidFill>
                        <a:schemeClr val="tx1"/>
                      </a:solidFill>
                    </a:rPr>
                    <a:t>20</a:t>
                  </a:r>
                  <a:endParaRPr lang="de-DE" sz="1400" b="1">
                    <a:solidFill>
                      <a:schemeClr val="tx1"/>
                    </a:solidFill>
                  </a:endParaRPr>
                </a:p>
              </p:txBody>
            </p:sp>
            <p:sp>
              <p:nvSpPr>
                <p:cNvPr id="1127" name="Line 294"/>
                <p:cNvSpPr>
                  <a:spLocks noChangeShapeType="1"/>
                </p:cNvSpPr>
                <p:nvPr/>
              </p:nvSpPr>
              <p:spPr bwMode="gray">
                <a:xfrm flipH="1">
                  <a:off x="2733" y="2790"/>
                  <a:ext cx="0" cy="453"/>
                </a:xfrm>
                <a:prstGeom prst="line">
                  <a:avLst/>
                </a:prstGeom>
                <a:noFill/>
                <a:ln w="9525">
                  <a:solidFill>
                    <a:schemeClr val="accent2"/>
                  </a:solidFill>
                  <a:round/>
                  <a:headEnd/>
                  <a:tailEnd/>
                </a:ln>
              </p:spPr>
              <p:txBody>
                <a:bodyPr wrap="none" lIns="90000" tIns="46800" rIns="90000" bIns="46800" anchor="ctr"/>
                <a:lstStyle/>
                <a:p>
                  <a:endParaRPr lang="cs-CZ"/>
                </a:p>
              </p:txBody>
            </p:sp>
            <p:sp>
              <p:nvSpPr>
                <p:cNvPr id="1128" name="Line 295"/>
                <p:cNvSpPr>
                  <a:spLocks noChangeShapeType="1"/>
                </p:cNvSpPr>
                <p:nvPr/>
              </p:nvSpPr>
              <p:spPr bwMode="gray">
                <a:xfrm flipH="1" flipV="1">
                  <a:off x="2869" y="3652"/>
                  <a:ext cx="45" cy="317"/>
                </a:xfrm>
                <a:prstGeom prst="line">
                  <a:avLst/>
                </a:prstGeom>
                <a:noFill/>
                <a:ln w="9525">
                  <a:solidFill>
                    <a:schemeClr val="accent2"/>
                  </a:solidFill>
                  <a:round/>
                  <a:headEnd/>
                  <a:tailEnd/>
                </a:ln>
              </p:spPr>
              <p:txBody>
                <a:bodyPr wrap="none" lIns="90000" tIns="46800" rIns="90000" bIns="46800" anchor="ctr"/>
                <a:lstStyle/>
                <a:p>
                  <a:endParaRPr lang="cs-CZ"/>
                </a:p>
              </p:txBody>
            </p:sp>
            <p:sp>
              <p:nvSpPr>
                <p:cNvPr id="1129" name="Rectangle 297"/>
                <p:cNvSpPr>
                  <a:spLocks noChangeArrowheads="1"/>
                </p:cNvSpPr>
                <p:nvPr/>
              </p:nvSpPr>
              <p:spPr bwMode="invGray">
                <a:xfrm>
                  <a:off x="2506" y="3969"/>
                  <a:ext cx="862" cy="227"/>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Čistý příjem</a:t>
                  </a:r>
                  <a:r>
                    <a:rPr lang="de-DE" sz="1400">
                      <a:solidFill>
                        <a:schemeClr val="tx1"/>
                      </a:solidFill>
                    </a:rPr>
                    <a:t> </a:t>
                  </a:r>
                  <a:r>
                    <a:rPr lang="cs-CZ" sz="1400" b="1">
                      <a:solidFill>
                        <a:schemeClr val="tx1"/>
                      </a:solidFill>
                    </a:rPr>
                    <a:t>68</a:t>
                  </a:r>
                  <a:endParaRPr lang="de-DE" sz="1400" b="1">
                    <a:solidFill>
                      <a:schemeClr val="tx1"/>
                    </a:solidFill>
                  </a:endParaRPr>
                </a:p>
              </p:txBody>
            </p:sp>
            <p:sp>
              <p:nvSpPr>
                <p:cNvPr id="1130" name="Oval 298"/>
                <p:cNvSpPr>
                  <a:spLocks noChangeArrowheads="1"/>
                </p:cNvSpPr>
                <p:nvPr/>
              </p:nvSpPr>
              <p:spPr bwMode="gray">
                <a:xfrm>
                  <a:off x="2688" y="3153"/>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31" name="Oval 299"/>
                <p:cNvSpPr>
                  <a:spLocks noChangeArrowheads="1"/>
                </p:cNvSpPr>
                <p:nvPr/>
              </p:nvSpPr>
              <p:spPr bwMode="gray">
                <a:xfrm>
                  <a:off x="2824" y="3561"/>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32" name="Line 300"/>
                <p:cNvSpPr>
                  <a:spLocks noChangeShapeType="1"/>
                </p:cNvSpPr>
                <p:nvPr/>
              </p:nvSpPr>
              <p:spPr bwMode="gray">
                <a:xfrm flipH="1" flipV="1">
                  <a:off x="2279" y="2835"/>
                  <a:ext cx="183" cy="680"/>
                </a:xfrm>
                <a:prstGeom prst="line">
                  <a:avLst/>
                </a:prstGeom>
                <a:noFill/>
                <a:ln w="9525">
                  <a:solidFill>
                    <a:schemeClr val="accent2"/>
                  </a:solidFill>
                  <a:round/>
                  <a:headEnd/>
                  <a:tailEnd/>
                </a:ln>
              </p:spPr>
              <p:txBody>
                <a:bodyPr wrap="none" lIns="90000" tIns="46800" rIns="90000" bIns="46800" anchor="ctr"/>
                <a:lstStyle/>
                <a:p>
                  <a:endParaRPr lang="cs-CZ"/>
                </a:p>
              </p:txBody>
            </p:sp>
            <p:sp>
              <p:nvSpPr>
                <p:cNvPr id="1133" name="Rectangle 302"/>
                <p:cNvSpPr>
                  <a:spLocks noChangeArrowheads="1"/>
                </p:cNvSpPr>
                <p:nvPr/>
              </p:nvSpPr>
              <p:spPr bwMode="invGray">
                <a:xfrm>
                  <a:off x="2053" y="2744"/>
                  <a:ext cx="862" cy="181"/>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Srážková </a:t>
                  </a:r>
                  <a:br>
                    <a:rPr lang="cs-CZ" sz="1400">
                      <a:solidFill>
                        <a:schemeClr val="tx1"/>
                      </a:solidFill>
                    </a:rPr>
                  </a:br>
                  <a:r>
                    <a:rPr lang="cs-CZ" sz="1400">
                      <a:solidFill>
                        <a:schemeClr val="tx1"/>
                      </a:solidFill>
                    </a:rPr>
                    <a:t>daň</a:t>
                  </a:r>
                  <a:r>
                    <a:rPr lang="de-DE" sz="1400">
                      <a:solidFill>
                        <a:schemeClr val="tx1"/>
                      </a:solidFill>
                    </a:rPr>
                    <a:t> </a:t>
                  </a:r>
                  <a:r>
                    <a:rPr lang="cs-CZ" sz="1400" b="1">
                      <a:solidFill>
                        <a:schemeClr val="tx1"/>
                      </a:solidFill>
                    </a:rPr>
                    <a:t>12</a:t>
                  </a:r>
                  <a:endParaRPr lang="de-DE" sz="1400" b="1">
                    <a:solidFill>
                      <a:schemeClr val="tx1"/>
                    </a:solidFill>
                  </a:endParaRPr>
                </a:p>
              </p:txBody>
            </p:sp>
            <p:sp>
              <p:nvSpPr>
                <p:cNvPr id="1134" name="Oval 303"/>
                <p:cNvSpPr>
                  <a:spLocks noChangeArrowheads="1"/>
                </p:cNvSpPr>
                <p:nvPr/>
              </p:nvSpPr>
              <p:spPr bwMode="gray">
                <a:xfrm>
                  <a:off x="2415" y="3425"/>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35" name="Rectangle 306"/>
                <p:cNvSpPr>
                  <a:spLocks noChangeArrowheads="1"/>
                </p:cNvSpPr>
                <p:nvPr/>
              </p:nvSpPr>
              <p:spPr bwMode="invGray">
                <a:xfrm>
                  <a:off x="3686" y="3969"/>
                  <a:ext cx="862" cy="227"/>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Čistý příjem</a:t>
                  </a:r>
                  <a:r>
                    <a:rPr lang="de-DE" sz="1400">
                      <a:solidFill>
                        <a:schemeClr val="tx1"/>
                      </a:solidFill>
                    </a:rPr>
                    <a:t> </a:t>
                  </a:r>
                  <a:r>
                    <a:rPr lang="cs-CZ" sz="1400" b="1">
                      <a:solidFill>
                        <a:schemeClr val="tx1"/>
                      </a:solidFill>
                    </a:rPr>
                    <a:t>95</a:t>
                  </a:r>
                  <a:endParaRPr lang="de-DE" sz="1400" b="1">
                    <a:solidFill>
                      <a:schemeClr val="tx1"/>
                    </a:solidFill>
                  </a:endParaRPr>
                </a:p>
              </p:txBody>
            </p:sp>
          </p:grpSp>
          <p:sp>
            <p:nvSpPr>
              <p:cNvPr id="1120" name="Oval 308"/>
              <p:cNvSpPr>
                <a:spLocks noChangeArrowheads="1"/>
              </p:cNvSpPr>
              <p:nvPr/>
            </p:nvSpPr>
            <p:spPr bwMode="gray">
              <a:xfrm>
                <a:off x="3958" y="3515"/>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21" name="Rectangle 309"/>
              <p:cNvSpPr>
                <a:spLocks noChangeArrowheads="1"/>
              </p:cNvSpPr>
              <p:nvPr/>
            </p:nvSpPr>
            <p:spPr bwMode="invGray">
              <a:xfrm>
                <a:off x="3368" y="2563"/>
                <a:ext cx="862" cy="227"/>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Daň</a:t>
                </a:r>
                <a:r>
                  <a:rPr lang="de-DE" sz="1400">
                    <a:solidFill>
                      <a:schemeClr val="tx1"/>
                    </a:solidFill>
                  </a:rPr>
                  <a:t> </a:t>
                </a:r>
                <a:r>
                  <a:rPr lang="cs-CZ" sz="1400" b="1">
                    <a:solidFill>
                      <a:schemeClr val="tx1"/>
                    </a:solidFill>
                  </a:rPr>
                  <a:t>4</a:t>
                </a:r>
                <a:endParaRPr lang="de-DE" sz="1400" b="1">
                  <a:solidFill>
                    <a:schemeClr val="tx1"/>
                  </a:solidFill>
                </a:endParaRPr>
              </a:p>
            </p:txBody>
          </p:sp>
          <p:sp>
            <p:nvSpPr>
              <p:cNvPr id="1122" name="Line 310"/>
              <p:cNvSpPr>
                <a:spLocks noChangeShapeType="1"/>
              </p:cNvSpPr>
              <p:nvPr/>
            </p:nvSpPr>
            <p:spPr bwMode="gray">
              <a:xfrm flipH="1" flipV="1">
                <a:off x="3595" y="2790"/>
                <a:ext cx="317" cy="317"/>
              </a:xfrm>
              <a:prstGeom prst="line">
                <a:avLst/>
              </a:prstGeom>
              <a:noFill/>
              <a:ln w="9525">
                <a:solidFill>
                  <a:schemeClr val="accent2"/>
                </a:solidFill>
                <a:round/>
                <a:headEnd/>
                <a:tailEnd/>
              </a:ln>
            </p:spPr>
            <p:txBody>
              <a:bodyPr wrap="none" lIns="90000" tIns="46800" rIns="90000" bIns="46800" anchor="ctr"/>
              <a:lstStyle/>
              <a:p>
                <a:endParaRPr lang="cs-CZ"/>
              </a:p>
            </p:txBody>
          </p:sp>
          <p:sp>
            <p:nvSpPr>
              <p:cNvPr id="1123" name="Oval 311"/>
              <p:cNvSpPr>
                <a:spLocks noChangeArrowheads="1"/>
              </p:cNvSpPr>
              <p:nvPr/>
            </p:nvSpPr>
            <p:spPr bwMode="gray">
              <a:xfrm>
                <a:off x="3867" y="3062"/>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24" name="Oval 313"/>
              <p:cNvSpPr>
                <a:spLocks noChangeArrowheads="1"/>
              </p:cNvSpPr>
              <p:nvPr/>
            </p:nvSpPr>
            <p:spPr bwMode="gray">
              <a:xfrm>
                <a:off x="3958" y="3017"/>
                <a:ext cx="90" cy="89"/>
              </a:xfrm>
              <a:prstGeom prst="ellipse">
                <a:avLst/>
              </a:prstGeom>
              <a:solidFill>
                <a:srgbClr val="FFFFFF"/>
              </a:solidFill>
              <a:ln w="9525" algn="ctr">
                <a:solidFill>
                  <a:schemeClr val="bg2"/>
                </a:solidFill>
                <a:round/>
                <a:headEnd/>
                <a:tailEnd/>
              </a:ln>
            </p:spPr>
            <p:txBody>
              <a:bodyPr wrap="none" lIns="90000" tIns="46800" rIns="90000" bIns="46800" anchor="ctr"/>
              <a:lstStyle/>
              <a:p>
                <a:pPr>
                  <a:spcBef>
                    <a:spcPct val="20000"/>
                  </a:spcBef>
                  <a:buClr>
                    <a:srgbClr val="FFD200"/>
                  </a:buClr>
                  <a:buSzPct val="75000"/>
                  <a:buFont typeface="Arial" charset="0"/>
                  <a:buChar char="►"/>
                </a:pPr>
                <a:endParaRPr lang="cs-CZ">
                  <a:solidFill>
                    <a:schemeClr val="tx1"/>
                  </a:solidFill>
                </a:endParaRPr>
              </a:p>
            </p:txBody>
          </p:sp>
          <p:sp>
            <p:nvSpPr>
              <p:cNvPr id="1125" name="Rectangle 314"/>
              <p:cNvSpPr>
                <a:spLocks noChangeArrowheads="1"/>
              </p:cNvSpPr>
              <p:nvPr/>
            </p:nvSpPr>
            <p:spPr bwMode="invGray">
              <a:xfrm>
                <a:off x="3776" y="2518"/>
                <a:ext cx="862" cy="227"/>
              </a:xfrm>
              <a:prstGeom prst="rect">
                <a:avLst/>
              </a:prstGeom>
              <a:noFill/>
              <a:ln w="9525" algn="ctr">
                <a:noFill/>
                <a:miter lim="800000"/>
                <a:headEnd/>
                <a:tailEnd/>
              </a:ln>
            </p:spPr>
            <p:txBody>
              <a:bodyPr lIns="0" tIns="46784" rIns="0" bIns="82770" anchor="b"/>
              <a:lstStyle/>
              <a:p>
                <a:pPr defTabSz="995363">
                  <a:spcBef>
                    <a:spcPct val="20000"/>
                  </a:spcBef>
                  <a:buClr>
                    <a:srgbClr val="FFD200"/>
                  </a:buClr>
                  <a:buSzPct val="75000"/>
                  <a:buFont typeface="Arial" charset="0"/>
                  <a:buNone/>
                </a:pPr>
                <a:r>
                  <a:rPr lang="cs-CZ" sz="1400">
                    <a:solidFill>
                      <a:schemeClr val="tx1"/>
                    </a:solidFill>
                  </a:rPr>
                  <a:t>Náklady na strukturu</a:t>
                </a:r>
                <a:r>
                  <a:rPr lang="de-DE" sz="1400">
                    <a:solidFill>
                      <a:schemeClr val="tx1"/>
                    </a:solidFill>
                  </a:rPr>
                  <a:t> </a:t>
                </a:r>
                <a:r>
                  <a:rPr lang="cs-CZ" sz="1400" b="1">
                    <a:solidFill>
                      <a:schemeClr val="tx1"/>
                    </a:solidFill>
                  </a:rPr>
                  <a:t>1</a:t>
                </a:r>
                <a:endParaRPr lang="de-DE" sz="1400" b="1">
                  <a:solidFill>
                    <a:schemeClr val="tx1"/>
                  </a:solidFill>
                </a:endParaRPr>
              </a:p>
            </p:txBody>
          </p:sp>
        </p:grpSp>
        <p:sp>
          <p:nvSpPr>
            <p:cNvPr id="1118" name="Line 317"/>
            <p:cNvSpPr>
              <a:spLocks noChangeShapeType="1"/>
            </p:cNvSpPr>
            <p:nvPr/>
          </p:nvSpPr>
          <p:spPr bwMode="gray">
            <a:xfrm flipV="1">
              <a:off x="4003" y="3561"/>
              <a:ext cx="0" cy="408"/>
            </a:xfrm>
            <a:prstGeom prst="line">
              <a:avLst/>
            </a:prstGeom>
            <a:noFill/>
            <a:ln w="9525">
              <a:solidFill>
                <a:schemeClr val="accent2"/>
              </a:solidFill>
              <a:round/>
              <a:headEnd/>
              <a:tailEnd/>
            </a:ln>
          </p:spPr>
          <p:txBody>
            <a:bodyPr wrap="none" lIns="90000" tIns="46800" rIns="90000" bIns="46800" anchor="ctr"/>
            <a:lstStyle/>
            <a:p>
              <a:endParaRPr lang="cs-CZ"/>
            </a:p>
          </p:txBody>
        </p:sp>
      </p:grpSp>
      <p:sp>
        <p:nvSpPr>
          <p:cNvPr id="1115" name="Text Box 319"/>
          <p:cNvSpPr txBox="1">
            <a:spLocks noChangeArrowheads="1"/>
          </p:cNvSpPr>
          <p:nvPr/>
        </p:nvSpPr>
        <p:spPr bwMode="gray">
          <a:xfrm>
            <a:off x="4554538" y="6229350"/>
            <a:ext cx="2168525" cy="495300"/>
          </a:xfrm>
          <a:prstGeom prst="rect">
            <a:avLst/>
          </a:prstGeom>
          <a:noFill/>
          <a:ln w="9525" algn="ctr">
            <a:noFill/>
            <a:miter lim="800000"/>
            <a:headEnd/>
            <a:tailEnd/>
          </a:ln>
        </p:spPr>
        <p:txBody>
          <a:bodyPr wrap="none" lIns="90000" tIns="46800" rIns="90000" bIns="46800">
            <a:spAutoFit/>
          </a:bodyPr>
          <a:lstStyle/>
          <a:p>
            <a:pPr defTabSz="995363">
              <a:spcBef>
                <a:spcPct val="20000"/>
              </a:spcBef>
              <a:buClr>
                <a:srgbClr val="FFD200"/>
              </a:buClr>
              <a:buSzPct val="75000"/>
              <a:buFont typeface="Arial" charset="0"/>
              <a:buNone/>
            </a:pPr>
            <a:r>
              <a:rPr lang="cs-CZ" b="1" u="sng">
                <a:solidFill>
                  <a:schemeClr val="tx1"/>
                </a:solidFill>
              </a:rPr>
              <a:t>ROZDÍL = 27</a:t>
            </a:r>
            <a:endParaRPr lang="en-US" b="1" u="sng">
              <a:solidFill>
                <a:schemeClr val="tx1"/>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6"/>
          <p:cNvSpPr>
            <a:spLocks noGrp="1" noChangeArrowheads="1"/>
          </p:cNvSpPr>
          <p:nvPr>
            <p:ph type="title"/>
          </p:nvPr>
        </p:nvSpPr>
        <p:spPr/>
        <p:txBody>
          <a:bodyPr/>
          <a:lstStyle/>
          <a:p>
            <a:pPr eaLnBrk="1" hangingPunct="1"/>
            <a:r>
              <a:rPr lang="cs-CZ" smtClean="0"/>
              <a:t>Otázky, kontakty</a:t>
            </a:r>
            <a:endParaRPr lang="en-US" sz="3000" b="0" smtClean="0"/>
          </a:p>
        </p:txBody>
      </p:sp>
      <p:sp>
        <p:nvSpPr>
          <p:cNvPr id="4" name="Rectangle 5"/>
          <p:cNvSpPr txBox="1">
            <a:spLocks noChangeArrowheads="1"/>
          </p:cNvSpPr>
          <p:nvPr/>
        </p:nvSpPr>
        <p:spPr bwMode="auto">
          <a:xfrm>
            <a:off x="539750" y="1477963"/>
            <a:ext cx="5480050" cy="5160962"/>
          </a:xfrm>
          <a:prstGeom prst="rect">
            <a:avLst/>
          </a:prstGeom>
          <a:noFill/>
          <a:ln w="9525">
            <a:noFill/>
            <a:miter lim="800000"/>
            <a:headEnd/>
            <a:tailEnd/>
          </a:ln>
          <a:effectLst/>
        </p:spPr>
        <p:txBody>
          <a:bodyPr lIns="0" tIns="0" rIns="0" bIns="0"/>
          <a:lstStyle/>
          <a:p>
            <a:pPr marL="411066" indent="-411066" defTabSz="1043056">
              <a:spcBef>
                <a:spcPct val="20000"/>
              </a:spcBef>
              <a:buClr>
                <a:srgbClr val="FFD200"/>
              </a:buClr>
              <a:buSzPct val="75000"/>
              <a:buFont typeface="Arial" charset="0"/>
              <a:buChar char="►"/>
              <a:defRPr/>
            </a:pPr>
            <a:r>
              <a:rPr lang="cs-CZ" sz="2500" kern="0" dirty="0">
                <a:solidFill>
                  <a:srgbClr val="646464"/>
                </a:solidFill>
                <a:latin typeface="+mn-lt"/>
                <a:cs typeface="+mn-cs"/>
              </a:rPr>
              <a:t>David Kužela</a:t>
            </a:r>
          </a:p>
          <a:p>
            <a:pPr marL="411066" indent="-411066" defTabSz="1043056">
              <a:spcBef>
                <a:spcPct val="20000"/>
              </a:spcBef>
              <a:buClr>
                <a:srgbClr val="FFD200"/>
              </a:buClr>
              <a:buSzPct val="75000"/>
              <a:buFont typeface="Arial" charset="0"/>
              <a:buChar char="►"/>
              <a:defRPr/>
            </a:pPr>
            <a:r>
              <a:rPr lang="cs-CZ" sz="2300" kern="0" dirty="0">
                <a:solidFill>
                  <a:srgbClr val="646464"/>
                </a:solidFill>
                <a:latin typeface="+mn-lt"/>
                <a:cs typeface="+mn-cs"/>
              </a:rPr>
              <a:t>E-mail: </a:t>
            </a:r>
            <a:r>
              <a:rPr lang="cs-CZ" sz="2300" kern="0" dirty="0" err="1">
                <a:solidFill>
                  <a:srgbClr val="646464"/>
                </a:solidFill>
                <a:latin typeface="+mn-lt"/>
                <a:cs typeface="+mn-cs"/>
              </a:rPr>
              <a:t>david.kuzela</a:t>
            </a:r>
            <a:r>
              <a:rPr lang="cs-CZ" sz="2300" kern="0" dirty="0">
                <a:solidFill>
                  <a:srgbClr val="646464"/>
                </a:solidFill>
                <a:latin typeface="+mn-lt"/>
                <a:cs typeface="+mn-cs"/>
              </a:rPr>
              <a:t>@</a:t>
            </a:r>
            <a:r>
              <a:rPr lang="cs-CZ" sz="2300" kern="0" dirty="0" err="1">
                <a:solidFill>
                  <a:srgbClr val="646464"/>
                </a:solidFill>
                <a:latin typeface="+mn-lt"/>
                <a:cs typeface="+mn-cs"/>
              </a:rPr>
              <a:t>cz.ey.com</a:t>
            </a:r>
            <a:r>
              <a:rPr lang="cs-CZ" sz="2300" kern="0" dirty="0">
                <a:solidFill>
                  <a:srgbClr val="646464"/>
                </a:solidFill>
                <a:latin typeface="+mn-lt"/>
                <a:cs typeface="+mn-cs"/>
              </a:rPr>
              <a:t> </a:t>
            </a:r>
          </a:p>
          <a:p>
            <a:pPr marL="411066" indent="-411066" defTabSz="1043056">
              <a:spcBef>
                <a:spcPct val="20000"/>
              </a:spcBef>
              <a:buClr>
                <a:srgbClr val="FFD200"/>
              </a:buClr>
              <a:buSzPct val="75000"/>
              <a:buFont typeface="Arial" charset="0"/>
              <a:buChar char="►"/>
              <a:defRPr/>
            </a:pPr>
            <a:r>
              <a:rPr lang="cs-CZ" sz="2300" kern="0" dirty="0">
                <a:solidFill>
                  <a:srgbClr val="646464"/>
                </a:solidFill>
                <a:latin typeface="+mn-lt"/>
                <a:cs typeface="+mn-cs"/>
              </a:rPr>
              <a:t>Tel: +420 225 335 107</a:t>
            </a:r>
          </a:p>
          <a:p>
            <a:pPr marL="411066" indent="-411066" defTabSz="1043056">
              <a:spcBef>
                <a:spcPct val="20000"/>
              </a:spcBef>
              <a:buClr>
                <a:srgbClr val="FFD200"/>
              </a:buClr>
              <a:buSzPct val="75000"/>
              <a:buFont typeface="Arial" charset="0"/>
              <a:buChar char="►"/>
              <a:defRPr/>
            </a:pPr>
            <a:endParaRPr lang="cs-CZ" sz="2300" kern="0" dirty="0">
              <a:solidFill>
                <a:srgbClr val="646464"/>
              </a:solidFill>
              <a:latin typeface="+mn-lt"/>
              <a:cs typeface="+mn-cs"/>
            </a:endParaRPr>
          </a:p>
          <a:p>
            <a:pPr marL="411066" indent="-411066" defTabSz="1043056">
              <a:spcBef>
                <a:spcPct val="20000"/>
              </a:spcBef>
              <a:buClr>
                <a:srgbClr val="FFD200"/>
              </a:buClr>
              <a:buSzPct val="75000"/>
              <a:buFont typeface="Arial" charset="0"/>
              <a:buChar char="►"/>
              <a:defRPr/>
            </a:pPr>
            <a:endParaRPr lang="cs-CZ" sz="2300" kern="0" dirty="0">
              <a:solidFill>
                <a:srgbClr val="646464"/>
              </a:solidFill>
              <a:latin typeface="+mn-lt"/>
              <a:cs typeface="+mn-cs"/>
            </a:endParaRPr>
          </a:p>
          <a:p>
            <a:pPr marL="411066" indent="-411066" defTabSz="1043056">
              <a:spcBef>
                <a:spcPct val="20000"/>
              </a:spcBef>
              <a:buClr>
                <a:srgbClr val="FFD200"/>
              </a:buClr>
              <a:buSzPct val="75000"/>
              <a:buFont typeface="Arial" charset="0"/>
              <a:buChar char="►"/>
              <a:defRPr/>
            </a:pPr>
            <a:endParaRPr lang="cs-CZ" sz="2300" kern="0" dirty="0">
              <a:solidFill>
                <a:srgbClr val="646464"/>
              </a:solidFill>
              <a:latin typeface="+mn-lt"/>
              <a:cs typeface="+mn-cs"/>
            </a:endParaRPr>
          </a:p>
          <a:p>
            <a:pPr marL="411066" indent="-411066" defTabSz="1043056">
              <a:spcBef>
                <a:spcPct val="20000"/>
              </a:spcBef>
              <a:buClr>
                <a:srgbClr val="FFD200"/>
              </a:buClr>
              <a:buSzPct val="75000"/>
              <a:buFont typeface="Arial" charset="0"/>
              <a:buChar char="►"/>
              <a:defRPr/>
            </a:pPr>
            <a:endParaRPr lang="en-US" sz="2300" kern="0" dirty="0">
              <a:solidFill>
                <a:srgbClr val="646464"/>
              </a:solidFill>
              <a:latin typeface="+mn-lt"/>
              <a:cs typeface="+mn-cs"/>
            </a:endParaRPr>
          </a:p>
          <a:p>
            <a:pPr marL="411066" indent="-411066" defTabSz="1043056">
              <a:spcBef>
                <a:spcPct val="20000"/>
              </a:spcBef>
              <a:buClr>
                <a:srgbClr val="FFD200"/>
              </a:buClr>
              <a:buSzPct val="75000"/>
              <a:buFont typeface="Arial" charset="0"/>
              <a:buChar char="►"/>
              <a:defRPr/>
            </a:pPr>
            <a:endParaRPr lang="cs-CZ" sz="2300" kern="0" dirty="0">
              <a:solidFill>
                <a:srgbClr val="646464"/>
              </a:solidFill>
              <a:latin typeface="+mn-lt"/>
              <a:cs typeface="+mn-cs"/>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pPr eaLnBrk="1" hangingPunct="1"/>
            <a:r>
              <a:rPr lang="pl-PL" smtClean="0"/>
              <a:t>Daně v marketingu a prodeji V.</a:t>
            </a:r>
            <a:br>
              <a:rPr lang="pl-PL" smtClean="0"/>
            </a:br>
            <a:endParaRPr lang="cs-CZ" smtClean="0"/>
          </a:p>
        </p:txBody>
      </p:sp>
      <p:sp>
        <p:nvSpPr>
          <p:cNvPr id="121858" name="Content Placeholder 2"/>
          <p:cNvSpPr>
            <a:spLocks noGrp="1"/>
          </p:cNvSpPr>
          <p:nvPr>
            <p:ph idx="1"/>
          </p:nvPr>
        </p:nvSpPr>
        <p:spPr/>
        <p:txBody>
          <a:bodyPr/>
          <a:lstStyle/>
          <a:p>
            <a:pPr eaLnBrk="1" hangingPunct="1"/>
            <a:r>
              <a:rPr lang="cs-CZ" smtClean="0"/>
              <a:t>Informace uvedené v této prezentaci mají obecný charakter a jejich výhradním cílem je poskytovat pouze rámcový přehled příslušných témat. Tyto informace není možné považovat za zcela úplné nebo dostatečné pro rozhodování, ani je nelze použít místo poradenství poskytovaného odborným poradcem.   Ernst &amp; Young, s.r.o., nepřejímá žádnou odpovědnost za ztráty způsobené jednáním či opomenutím ze strany osob používajících tuto publikaci.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ctrTitle"/>
          </p:nvPr>
        </p:nvSpPr>
        <p:spPr>
          <a:ln/>
        </p:spPr>
        <p:txBody>
          <a:bodyPr/>
          <a:lstStyle/>
          <a:p>
            <a:pPr eaLnBrk="1" hangingPunct="1"/>
            <a:r>
              <a:rPr lang="cs-CZ" sz="2600" smtClean="0"/>
              <a:t>Děkuji za pozornost. </a:t>
            </a:r>
            <a:br>
              <a:rPr lang="cs-CZ" sz="2600" smtClean="0"/>
            </a:br>
            <a:endParaRPr lang="en-US" sz="2600" smtClean="0"/>
          </a:p>
        </p:txBody>
      </p:sp>
      <p:sp>
        <p:nvSpPr>
          <p:cNvPr id="4" name="Subtitle 3"/>
          <p:cNvSpPr>
            <a:spLocks noGrp="1"/>
          </p:cNvSpPr>
          <p:nvPr>
            <p:ph type="subTitle" idx="1"/>
          </p:nvPr>
        </p:nvSpPr>
        <p:spPr/>
        <p:txBody>
          <a:bodyPr>
            <a:normAutofit fontScale="47500" lnSpcReduction="20000"/>
          </a:bodyPr>
          <a:lstStyle/>
          <a:p>
            <a:pPr eaLnBrk="1" hangingPunct="1">
              <a:defRPr/>
            </a:pPr>
            <a:endParaRPr lang="cs-CZ" dirty="0" smtClean="0">
              <a:solidFill>
                <a:srgbClr val="000000"/>
              </a:solidFill>
            </a:endParaRPr>
          </a:p>
          <a:p>
            <a:pPr eaLnBrk="1" hangingPunct="1">
              <a:defRPr/>
            </a:pPr>
            <a:r>
              <a:rPr lang="cs-CZ" b="1" dirty="0" smtClean="0">
                <a:solidFill>
                  <a:srgbClr val="000000"/>
                </a:solidFill>
              </a:rPr>
              <a:t>David </a:t>
            </a:r>
            <a:r>
              <a:rPr lang="cs-CZ" b="1" dirty="0" err="1" smtClean="0">
                <a:solidFill>
                  <a:srgbClr val="000000"/>
                </a:solidFill>
              </a:rPr>
              <a:t>Kuzela</a:t>
            </a:r>
            <a:r>
              <a:rPr lang="cs-CZ" b="1" dirty="0" smtClean="0">
                <a:solidFill>
                  <a:srgbClr val="000000"/>
                </a:solidFill>
              </a:rPr>
              <a:t> | </a:t>
            </a:r>
            <a:r>
              <a:rPr lang="cs-CZ" b="1" dirty="0" err="1" smtClean="0">
                <a:solidFill>
                  <a:srgbClr val="000000"/>
                </a:solidFill>
              </a:rPr>
              <a:t>Manager</a:t>
            </a:r>
            <a:r>
              <a:rPr lang="cs-CZ" b="1" dirty="0" smtClean="0">
                <a:solidFill>
                  <a:srgbClr val="000000"/>
                </a:solidFill>
              </a:rPr>
              <a:t> | Tax </a:t>
            </a:r>
            <a:r>
              <a:rPr lang="cs-CZ" b="1" dirty="0" err="1" smtClean="0">
                <a:solidFill>
                  <a:srgbClr val="000000"/>
                </a:solidFill>
              </a:rPr>
              <a:t>services</a:t>
            </a:r>
            <a:r>
              <a:rPr lang="cs-CZ" b="1" dirty="0" smtClean="0">
                <a:solidFill>
                  <a:srgbClr val="000000"/>
                </a:solidFill>
              </a:rPr>
              <a:t> </a:t>
            </a:r>
            <a:br>
              <a:rPr lang="cs-CZ" b="1" dirty="0" smtClean="0">
                <a:solidFill>
                  <a:srgbClr val="000000"/>
                </a:solidFill>
              </a:rPr>
            </a:br>
            <a:r>
              <a:rPr lang="cs-CZ" b="1" dirty="0" smtClean="0">
                <a:solidFill>
                  <a:srgbClr val="000000"/>
                </a:solidFill>
              </a:rPr>
              <a:t> 	</a:t>
            </a:r>
          </a:p>
          <a:p>
            <a:pPr eaLnBrk="1" hangingPunct="1">
              <a:defRPr/>
            </a:pPr>
            <a:r>
              <a:rPr lang="cs-CZ" dirty="0" smtClean="0">
                <a:solidFill>
                  <a:srgbClr val="000000"/>
                </a:solidFill>
              </a:rPr>
              <a:t>Ernst &amp; </a:t>
            </a:r>
            <a:r>
              <a:rPr lang="cs-CZ" dirty="0" err="1" smtClean="0">
                <a:solidFill>
                  <a:srgbClr val="000000"/>
                </a:solidFill>
              </a:rPr>
              <a:t>Young</a:t>
            </a:r>
            <a:r>
              <a:rPr lang="cs-CZ" dirty="0" smtClean="0">
                <a:solidFill>
                  <a:srgbClr val="000000"/>
                </a:solidFill>
              </a:rPr>
              <a:t>, s.r.o.	</a:t>
            </a:r>
          </a:p>
          <a:p>
            <a:pPr eaLnBrk="1" hangingPunct="1">
              <a:defRPr/>
            </a:pPr>
            <a:r>
              <a:rPr lang="cs-CZ" dirty="0" smtClean="0">
                <a:solidFill>
                  <a:srgbClr val="000000"/>
                </a:solidFill>
              </a:rPr>
              <a:t>Karlovo </a:t>
            </a:r>
            <a:r>
              <a:rPr lang="cs-CZ" dirty="0" err="1" smtClean="0">
                <a:solidFill>
                  <a:srgbClr val="000000"/>
                </a:solidFill>
              </a:rPr>
              <a:t>namesti</a:t>
            </a:r>
            <a:r>
              <a:rPr lang="cs-CZ" dirty="0" smtClean="0">
                <a:solidFill>
                  <a:srgbClr val="000000"/>
                </a:solidFill>
              </a:rPr>
              <a:t> 10 , 120 00 </a:t>
            </a:r>
            <a:r>
              <a:rPr lang="cs-CZ" dirty="0" err="1" smtClean="0">
                <a:solidFill>
                  <a:srgbClr val="000000"/>
                </a:solidFill>
              </a:rPr>
              <a:t>Prague</a:t>
            </a:r>
            <a:r>
              <a:rPr lang="cs-CZ" dirty="0" smtClean="0">
                <a:solidFill>
                  <a:srgbClr val="000000"/>
                </a:solidFill>
              </a:rPr>
              <a:t> 2, </a:t>
            </a:r>
            <a:r>
              <a:rPr lang="cs-CZ" dirty="0" err="1" smtClean="0">
                <a:solidFill>
                  <a:srgbClr val="000000"/>
                </a:solidFill>
              </a:rPr>
              <a:t>Czech</a:t>
            </a:r>
            <a:r>
              <a:rPr lang="cs-CZ" dirty="0" smtClean="0">
                <a:solidFill>
                  <a:srgbClr val="000000"/>
                </a:solidFill>
              </a:rPr>
              <a:t> </a:t>
            </a:r>
            <a:r>
              <a:rPr lang="cs-CZ" dirty="0" err="1" smtClean="0">
                <a:solidFill>
                  <a:srgbClr val="000000"/>
                </a:solidFill>
              </a:rPr>
              <a:t>Republic</a:t>
            </a:r>
            <a:r>
              <a:rPr lang="cs-CZ" dirty="0" smtClean="0">
                <a:solidFill>
                  <a:srgbClr val="000000"/>
                </a:solidFill>
              </a:rPr>
              <a:t>	</a:t>
            </a:r>
          </a:p>
          <a:p>
            <a:pPr eaLnBrk="1" hangingPunct="1">
              <a:defRPr/>
            </a:pPr>
            <a:r>
              <a:rPr lang="en-US" dirty="0" smtClean="0">
                <a:solidFill>
                  <a:srgbClr val="000000"/>
                </a:solidFill>
              </a:rPr>
              <a:t>Office: +420 225 335 107 | Fax: +420 225 335 658 | </a:t>
            </a:r>
            <a:r>
              <a:rPr lang="cs-CZ" dirty="0" smtClean="0">
                <a:solidFill>
                  <a:srgbClr val="000000"/>
                </a:solidFill>
              </a:rPr>
              <a:t>David.Kuzela@cz.ey.com</a:t>
            </a:r>
            <a:endParaRPr lang="en-US" u="sng" dirty="0" smtClean="0">
              <a:solidFill>
                <a:srgbClr val="000000"/>
              </a:solidFill>
              <a:hlinkClick r:id="rId2"/>
            </a:endParaRPr>
          </a:p>
          <a:p>
            <a:pPr eaLnBrk="1" hangingPunct="1">
              <a:defRPr/>
            </a:pPr>
            <a:r>
              <a:rPr lang="it-IT" dirty="0" smtClean="0">
                <a:solidFill>
                  <a:srgbClr val="000000"/>
                </a:solidFill>
              </a:rPr>
              <a:t>Mobile: +420 731 627 085 	</a:t>
            </a:r>
          </a:p>
          <a:p>
            <a:pPr eaLnBrk="1" hangingPunct="1">
              <a:defRPr/>
            </a:pPr>
            <a:r>
              <a:rPr lang="cs-CZ" dirty="0" err="1" smtClean="0">
                <a:solidFill>
                  <a:srgbClr val="000000"/>
                </a:solidFill>
              </a:rPr>
              <a:t>Website</a:t>
            </a:r>
            <a:r>
              <a:rPr lang="cs-CZ" dirty="0" smtClean="0">
                <a:solidFill>
                  <a:srgbClr val="000000"/>
                </a:solidFill>
              </a:rPr>
              <a:t>: www.</a:t>
            </a:r>
            <a:r>
              <a:rPr lang="cs-CZ" dirty="0" err="1" smtClean="0">
                <a:solidFill>
                  <a:srgbClr val="000000"/>
                </a:solidFill>
              </a:rPr>
              <a:t>ey.com</a:t>
            </a:r>
            <a:r>
              <a:rPr lang="cs-CZ" dirty="0" smtClean="0">
                <a:solidFill>
                  <a:srgbClr val="000000"/>
                </a:solidFill>
              </a:rPr>
              <a:t>/</a:t>
            </a:r>
            <a:r>
              <a:rPr lang="cs-CZ" dirty="0" err="1" smtClean="0">
                <a:solidFill>
                  <a:srgbClr val="000000"/>
                </a:solidFill>
              </a:rPr>
              <a:t>cz</a:t>
            </a:r>
            <a:endParaRPr lang="cs-CZ" u="sng" dirty="0" smtClean="0">
              <a:solidFill>
                <a:srgbClr val="000000"/>
              </a:solidFill>
              <a:hlinkClick r:id="rId3"/>
            </a:endParaRPr>
          </a:p>
          <a:p>
            <a:pPr eaLnBrk="1" hangingPunct="1">
              <a:defRPr/>
            </a:pPr>
            <a:r>
              <a:rPr lang="en-US" dirty="0" smtClean="0"/>
              <a:t>	</a:t>
            </a:r>
          </a:p>
          <a:p>
            <a:pPr eaLnBrk="1" hangingPunct="1">
              <a:defRPr/>
            </a:pPr>
            <a:endParaRPr lang="cs-CZ"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noFill/>
        </p:spPr>
        <p:txBody>
          <a:bodyPr/>
          <a:lstStyle/>
          <a:p>
            <a:pPr defTabSz="995363"/>
            <a:fld id="{284AFB68-4D9C-44D8-95BC-699C3D82D723}" type="datetime1">
              <a:rPr lang="de-DE"/>
              <a:pPr defTabSz="995363"/>
              <a:t>18.04.2012</a:t>
            </a:fld>
            <a:endParaRPr lang="de-DE"/>
          </a:p>
        </p:txBody>
      </p:sp>
      <p:sp>
        <p:nvSpPr>
          <p:cNvPr id="38914" name="Footer Placeholder 4"/>
          <p:cNvSpPr>
            <a:spLocks noGrp="1"/>
          </p:cNvSpPr>
          <p:nvPr>
            <p:ph type="ftr" sz="quarter" idx="11"/>
          </p:nvPr>
        </p:nvSpPr>
        <p:spPr>
          <a:noFill/>
        </p:spPr>
        <p:txBody>
          <a:bodyPr/>
          <a:lstStyle/>
          <a:p>
            <a:pPr defTabSz="995363"/>
            <a:r>
              <a:rPr lang="de-DE"/>
              <a:t>Ernst &amp; Young</a:t>
            </a:r>
          </a:p>
        </p:txBody>
      </p:sp>
      <p:sp>
        <p:nvSpPr>
          <p:cNvPr id="38915" name="Rectangle 2"/>
          <p:cNvSpPr>
            <a:spLocks noGrp="1" noChangeArrowheads="1"/>
          </p:cNvSpPr>
          <p:nvPr>
            <p:ph type="title"/>
          </p:nvPr>
        </p:nvSpPr>
        <p:spPr/>
        <p:txBody>
          <a:bodyPr/>
          <a:lstStyle/>
          <a:p>
            <a:pPr eaLnBrk="1" hangingPunct="1"/>
            <a:r>
              <a:rPr lang="cs-CZ" smtClean="0"/>
              <a:t>Prodej akcií/podílů</a:t>
            </a:r>
          </a:p>
        </p:txBody>
      </p:sp>
      <p:sp>
        <p:nvSpPr>
          <p:cNvPr id="616451" name="Rectangle 3"/>
          <p:cNvSpPr>
            <a:spLocks noGrp="1" noChangeArrowheads="1"/>
          </p:cNvSpPr>
          <p:nvPr>
            <p:ph type="body" idx="1"/>
          </p:nvPr>
        </p:nvSpPr>
        <p:spPr/>
        <p:txBody>
          <a:bodyPr/>
          <a:lstStyle/>
          <a:p>
            <a:pPr marL="266700" indent="-266700" defTabSz="914400" eaLnBrk="1" hangingPunct="1">
              <a:defRPr/>
            </a:pPr>
            <a:r>
              <a:rPr lang="cs-CZ" sz="2300" dirty="0"/>
              <a:t>Prodávající </a:t>
            </a:r>
          </a:p>
          <a:p>
            <a:pPr marL="266700" lvl="1" indent="-266700" defTabSz="914400" eaLnBrk="1" hangingPunct="1">
              <a:defRPr/>
            </a:pPr>
            <a:r>
              <a:rPr lang="cs-CZ" sz="2300" dirty="0">
                <a:ea typeface="+mn-ea"/>
                <a:cs typeface="+mn-cs"/>
              </a:rPr>
              <a:t>Účtuje o prodeji finanční investice a o výnosech z prodeje:</a:t>
            </a:r>
          </a:p>
          <a:p>
            <a:pPr lvl="2" eaLnBrk="1" hangingPunct="1">
              <a:defRPr/>
            </a:pPr>
            <a:r>
              <a:rPr lang="cs-CZ" dirty="0"/>
              <a:t>MD – finanční náklady / D – finanční investice</a:t>
            </a:r>
          </a:p>
          <a:p>
            <a:pPr lvl="2" eaLnBrk="1" hangingPunct="1">
              <a:defRPr/>
            </a:pPr>
            <a:r>
              <a:rPr lang="cs-CZ" dirty="0"/>
              <a:t>MD – pohledávka(peníze) / D – finanční výnosy</a:t>
            </a:r>
          </a:p>
          <a:p>
            <a:pPr marL="266700" lvl="1" indent="-266700" defTabSz="914400" eaLnBrk="1" hangingPunct="1">
              <a:defRPr/>
            </a:pPr>
            <a:r>
              <a:rPr lang="cs-CZ" sz="2300" dirty="0">
                <a:solidFill>
                  <a:srgbClr val="646464"/>
                </a:solidFill>
                <a:ea typeface="+mn-ea"/>
                <a:cs typeface="+mn-cs"/>
              </a:rPr>
              <a:t>Z pohledu DPH = převod osvobozen (§ 54/1/a), resp. mimo předmět DPH (ESD) </a:t>
            </a:r>
            <a:r>
              <a:rPr lang="cs-CZ" sz="2300" dirty="0">
                <a:solidFill>
                  <a:srgbClr val="646464"/>
                </a:solidFill>
                <a:ea typeface="+mn-ea"/>
                <a:cs typeface="+mn-cs"/>
                <a:sym typeface="Wingdings" pitchFamily="2" charset="2"/>
              </a:rPr>
              <a:t></a:t>
            </a:r>
            <a:r>
              <a:rPr lang="en-US" sz="2300" dirty="0">
                <a:solidFill>
                  <a:srgbClr val="646464"/>
                </a:solidFill>
                <a:ea typeface="+mn-ea"/>
                <a:cs typeface="+mn-cs"/>
                <a:sym typeface="Wingdings" pitchFamily="2" charset="2"/>
              </a:rPr>
              <a:t> be</a:t>
            </a:r>
            <a:r>
              <a:rPr lang="cs-CZ" sz="2300" dirty="0">
                <a:solidFill>
                  <a:srgbClr val="646464"/>
                </a:solidFill>
                <a:ea typeface="+mn-ea"/>
                <a:cs typeface="+mn-cs"/>
                <a:sym typeface="Wingdings" pitchFamily="2" charset="2"/>
              </a:rPr>
              <a:t>z nároku na odpočet (?)</a:t>
            </a:r>
            <a:endParaRPr lang="cs-CZ" sz="2300" dirty="0">
              <a:solidFill>
                <a:srgbClr val="646464"/>
              </a:solidFill>
              <a:ea typeface="+mn-ea"/>
              <a:cs typeface="+mn-cs"/>
            </a:endParaRPr>
          </a:p>
          <a:p>
            <a:pPr lvl="2" eaLnBrk="1" hangingPunct="1">
              <a:defRPr/>
            </a:pPr>
            <a:endParaRPr lang="cs-CZ" dirty="0"/>
          </a:p>
          <a:p>
            <a:pPr marL="266700" indent="-266700" defTabSz="914400" eaLnBrk="1" hangingPunct="1">
              <a:defRPr/>
            </a:pPr>
            <a:r>
              <a:rPr lang="cs-CZ" sz="2300" dirty="0"/>
              <a:t>Kupující </a:t>
            </a:r>
          </a:p>
          <a:p>
            <a:pPr marL="266700" indent="-266700" defTabSz="914400" eaLnBrk="1" hangingPunct="1">
              <a:buFont typeface="Arial" charset="0"/>
              <a:buChar char="►"/>
              <a:defRPr/>
            </a:pPr>
            <a:r>
              <a:rPr lang="cs-CZ" sz="2300" dirty="0"/>
              <a:t>Účtuje o pořízení finančního aktiva</a:t>
            </a:r>
          </a:p>
          <a:p>
            <a:pPr marL="657225" lvl="1" indent="-266700" defTabSz="914400" eaLnBrk="1" hangingPunct="1">
              <a:defRPr/>
            </a:pPr>
            <a:r>
              <a:rPr lang="cs-CZ" sz="1900" dirty="0"/>
              <a:t>Daňová nabývací cena (akcií/podílů) = pořizovací cena (§24/7/c ZDP)</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noFill/>
        </p:spPr>
        <p:txBody>
          <a:bodyPr/>
          <a:lstStyle/>
          <a:p>
            <a:pPr defTabSz="995363"/>
            <a:fld id="{5481688A-A572-4AB9-922C-6E97A6EC93BE}" type="datetime1">
              <a:rPr lang="de-DE"/>
              <a:pPr defTabSz="995363"/>
              <a:t>18.04.2012</a:t>
            </a:fld>
            <a:endParaRPr lang="de-DE"/>
          </a:p>
        </p:txBody>
      </p:sp>
      <p:sp>
        <p:nvSpPr>
          <p:cNvPr id="39938" name="Footer Placeholder 4"/>
          <p:cNvSpPr>
            <a:spLocks noGrp="1"/>
          </p:cNvSpPr>
          <p:nvPr>
            <p:ph type="ftr" sz="quarter" idx="11"/>
          </p:nvPr>
        </p:nvSpPr>
        <p:spPr>
          <a:noFill/>
        </p:spPr>
        <p:txBody>
          <a:bodyPr/>
          <a:lstStyle/>
          <a:p>
            <a:pPr defTabSz="995363"/>
            <a:r>
              <a:rPr lang="de-DE"/>
              <a:t>Ernst &amp; Young</a:t>
            </a:r>
          </a:p>
        </p:txBody>
      </p:sp>
      <p:sp>
        <p:nvSpPr>
          <p:cNvPr id="39939" name="Rectangle 2"/>
          <p:cNvSpPr>
            <a:spLocks noGrp="1" noChangeArrowheads="1"/>
          </p:cNvSpPr>
          <p:nvPr>
            <p:ph type="title"/>
          </p:nvPr>
        </p:nvSpPr>
        <p:spPr/>
        <p:txBody>
          <a:bodyPr/>
          <a:lstStyle/>
          <a:p>
            <a:pPr eaLnBrk="1" hangingPunct="1"/>
            <a:r>
              <a:rPr lang="cs-CZ" smtClean="0"/>
              <a:t>Zisky z prodeje podílů</a:t>
            </a:r>
            <a:r>
              <a:rPr lang="en-US" smtClean="0"/>
              <a:t> (1)</a:t>
            </a:r>
            <a:r>
              <a:rPr lang="cs-CZ" smtClean="0"/>
              <a:t> - osvobození</a:t>
            </a:r>
            <a:endParaRPr lang="en-US" smtClean="0"/>
          </a:p>
        </p:txBody>
      </p:sp>
      <p:sp>
        <p:nvSpPr>
          <p:cNvPr id="39940" name="Rectangle 3"/>
          <p:cNvSpPr>
            <a:spLocks noGrp="1" noChangeArrowheads="1"/>
          </p:cNvSpPr>
          <p:nvPr>
            <p:ph type="body" idx="1"/>
          </p:nvPr>
        </p:nvSpPr>
        <p:spPr>
          <a:xfrm>
            <a:off x="588963" y="1633538"/>
            <a:ext cx="9271000" cy="4549775"/>
          </a:xfrm>
        </p:spPr>
        <p:txBody>
          <a:bodyPr/>
          <a:lstStyle/>
          <a:p>
            <a:pPr marL="266700" indent="-266700" defTabSz="914400" eaLnBrk="1" hangingPunct="1">
              <a:lnSpc>
                <a:spcPct val="80000"/>
              </a:lnSpc>
              <a:buFont typeface="Arial" charset="0"/>
              <a:buChar char="►"/>
            </a:pPr>
            <a:r>
              <a:rPr lang="cs-CZ" sz="2400" smtClean="0"/>
              <a:t>Právnické osoby - podmínky:</a:t>
            </a:r>
          </a:p>
          <a:p>
            <a:pPr lvl="2" defTabSz="914400" eaLnBrk="1" hangingPunct="1">
              <a:lnSpc>
                <a:spcPct val="80000"/>
              </a:lnSpc>
            </a:pPr>
            <a:r>
              <a:rPr lang="cs-CZ" smtClean="0"/>
              <a:t>Kapitálové společnosti (s.r.o. ,a.s. a zahraniční obdoby)</a:t>
            </a:r>
          </a:p>
          <a:p>
            <a:pPr lvl="2" defTabSz="914400" eaLnBrk="1" hangingPunct="1">
              <a:lnSpc>
                <a:spcPct val="80000"/>
              </a:lnSpc>
            </a:pPr>
            <a:r>
              <a:rPr lang="cs-CZ" smtClean="0"/>
              <a:t>Dceřiná společnost je ze státu, se kterým je uzavřena smlouva o zamezení dvojího zdanění</a:t>
            </a:r>
          </a:p>
          <a:p>
            <a:pPr lvl="2" defTabSz="914400" eaLnBrk="1" hangingPunct="1">
              <a:lnSpc>
                <a:spcPct val="80000"/>
              </a:lnSpc>
            </a:pPr>
            <a:r>
              <a:rPr lang="cs-CZ" smtClean="0"/>
              <a:t>Podléhá DPPO se sazbou alespoň 12 % a nemůže si zvolit osvobození</a:t>
            </a:r>
          </a:p>
          <a:p>
            <a:pPr lvl="2" defTabSz="914400" eaLnBrk="1" hangingPunct="1">
              <a:lnSpc>
                <a:spcPct val="80000"/>
              </a:lnSpc>
            </a:pPr>
            <a:r>
              <a:rPr lang="cs-CZ" smtClean="0"/>
              <a:t>Mateřská společnost drží alespoň 10 % v dceřiné po dobu aspoň 12 měsíců nepřetržitě (postupný prodej?)</a:t>
            </a:r>
          </a:p>
          <a:p>
            <a:pPr lvl="2" defTabSz="914400" eaLnBrk="1" hangingPunct="1">
              <a:lnSpc>
                <a:spcPct val="80000"/>
              </a:lnSpc>
            </a:pPr>
            <a:r>
              <a:rPr lang="cs-CZ" smtClean="0"/>
              <a:t>Skutečný vlastník příjmu</a:t>
            </a:r>
          </a:p>
          <a:p>
            <a:pPr lvl="2" defTabSz="914400" eaLnBrk="1" hangingPunct="1">
              <a:lnSpc>
                <a:spcPct val="80000"/>
              </a:lnSpc>
            </a:pPr>
            <a:r>
              <a:rPr lang="cs-CZ" smtClean="0"/>
              <a:t>Nesmí jít o podíl nabytý v rámci koupě podniku</a:t>
            </a:r>
          </a:p>
          <a:p>
            <a:pPr marL="266700" indent="-266700" defTabSz="914400" eaLnBrk="1" hangingPunct="1">
              <a:lnSpc>
                <a:spcPct val="80000"/>
              </a:lnSpc>
              <a:buFont typeface="Arial" charset="0"/>
              <a:buChar char="►"/>
            </a:pPr>
            <a:r>
              <a:rPr lang="cs-CZ" sz="2400" smtClean="0"/>
              <a:t>Fyzické osoby:</a:t>
            </a:r>
          </a:p>
          <a:p>
            <a:pPr lvl="2" defTabSz="914400" eaLnBrk="1" hangingPunct="1">
              <a:lnSpc>
                <a:spcPct val="80000"/>
              </a:lnSpc>
            </a:pPr>
            <a:r>
              <a:rPr lang="cs-CZ" smtClean="0"/>
              <a:t>Akcie (ne podíly) do 5 % (nebo nabyté do konce roku 2007) = osvobozeny pokud drženy déle než 6 měsíců</a:t>
            </a:r>
          </a:p>
          <a:p>
            <a:pPr lvl="2" defTabSz="914400" eaLnBrk="1" hangingPunct="1">
              <a:lnSpc>
                <a:spcPct val="80000"/>
              </a:lnSpc>
            </a:pPr>
            <a:r>
              <a:rPr lang="cs-CZ" smtClean="0"/>
              <a:t>Ostatní akcie/podíly: osvobozeny pokud drženy déle než 5 let</a:t>
            </a:r>
          </a:p>
          <a:p>
            <a:pPr marL="266700" indent="-266700" defTabSz="914400" eaLnBrk="1" hangingPunct="1">
              <a:lnSpc>
                <a:spcPct val="80000"/>
              </a:lnSpc>
            </a:pPr>
            <a:endParaRPr lang="cs-CZ" sz="350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Y_PPT_Template white">
  <a:themeElements>
    <a:clrScheme name="EY_PPT_Template white 2">
      <a:dk1>
        <a:srgbClr val="646464"/>
      </a:dk1>
      <a:lt1>
        <a:srgbClr val="FFFFFF"/>
      </a:lt1>
      <a:dk2>
        <a:srgbClr val="808080"/>
      </a:dk2>
      <a:lt2>
        <a:srgbClr val="646464"/>
      </a:lt2>
      <a:accent1>
        <a:srgbClr val="A6A6A6"/>
      </a:accent1>
      <a:accent2>
        <a:srgbClr val="CCCCCC"/>
      </a:accent2>
      <a:accent3>
        <a:srgbClr val="FFFFFF"/>
      </a:accent3>
      <a:accent4>
        <a:srgbClr val="545454"/>
      </a:accent4>
      <a:accent5>
        <a:srgbClr val="D0D0D0"/>
      </a:accent5>
      <a:accent6>
        <a:srgbClr val="B9B9B9"/>
      </a:accent6>
      <a:hlink>
        <a:srgbClr val="F2F2F2"/>
      </a:hlink>
      <a:folHlink>
        <a:srgbClr val="FFD200"/>
      </a:folHlink>
    </a:clrScheme>
    <a:fontScheme name="EY_PPT_Template 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20000"/>
          </a:spcBef>
          <a:spcAft>
            <a:spcPct val="0"/>
          </a:spcAft>
          <a:buClr>
            <a:srgbClr val="FFD200"/>
          </a:buClr>
          <a:buSzPct val="75000"/>
          <a:buFont typeface="Arial" charset="0"/>
          <a:buChar char="►"/>
          <a:tabLst/>
          <a:defRPr kumimoji="0" lang="de-DE" sz="26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20000"/>
          </a:spcBef>
          <a:spcAft>
            <a:spcPct val="0"/>
          </a:spcAft>
          <a:buClr>
            <a:srgbClr val="FFD200"/>
          </a:buClr>
          <a:buSzPct val="75000"/>
          <a:buFont typeface="Arial" charset="0"/>
          <a:buChar char="►"/>
          <a:tabLst/>
          <a:defRPr kumimoji="0" lang="de-DE" sz="2600" b="0" i="0" u="none" strike="noStrike" cap="none" normalizeH="0" baseline="0" smtClean="0">
            <a:ln>
              <a:noFill/>
            </a:ln>
            <a:solidFill>
              <a:schemeClr val="bg2"/>
            </a:solidFill>
            <a:effectLst/>
            <a:latin typeface="Arial" charset="0"/>
          </a:defRPr>
        </a:defPPr>
      </a:lstStyle>
    </a:lnDef>
  </a:objectDefaults>
  <a:extraClrSchemeLst>
    <a:extraClrScheme>
      <a:clrScheme name="EY_PPT_Template white 1">
        <a:dk1>
          <a:srgbClr val="000000"/>
        </a:dk1>
        <a:lt1>
          <a:srgbClr val="FFFFFF"/>
        </a:lt1>
        <a:dk2>
          <a:srgbClr val="808080"/>
        </a:dk2>
        <a:lt2>
          <a:srgbClr val="646464"/>
        </a:lt2>
        <a:accent1>
          <a:srgbClr val="A6A6A6"/>
        </a:accent1>
        <a:accent2>
          <a:srgbClr val="CCCCCC"/>
        </a:accent2>
        <a:accent3>
          <a:srgbClr val="FFFFFF"/>
        </a:accent3>
        <a:accent4>
          <a:srgbClr val="000000"/>
        </a:accent4>
        <a:accent5>
          <a:srgbClr val="D0D0D0"/>
        </a:accent5>
        <a:accent6>
          <a:srgbClr val="B9B9B9"/>
        </a:accent6>
        <a:hlink>
          <a:srgbClr val="F2F2F2"/>
        </a:hlink>
        <a:folHlink>
          <a:srgbClr val="FFD200"/>
        </a:folHlink>
      </a:clrScheme>
      <a:clrMap bg1="lt1" tx1="dk1" bg2="lt2" tx2="dk2" accent1="accent1" accent2="accent2" accent3="accent3" accent4="accent4" accent5="accent5" accent6="accent6" hlink="hlink" folHlink="folHlink"/>
    </a:extraClrScheme>
    <a:extraClrScheme>
      <a:clrScheme name="EY_PPT_Template white 2">
        <a:dk1>
          <a:srgbClr val="646464"/>
        </a:dk1>
        <a:lt1>
          <a:srgbClr val="FFFFFF"/>
        </a:lt1>
        <a:dk2>
          <a:srgbClr val="808080"/>
        </a:dk2>
        <a:lt2>
          <a:srgbClr val="646464"/>
        </a:lt2>
        <a:accent1>
          <a:srgbClr val="A6A6A6"/>
        </a:accent1>
        <a:accent2>
          <a:srgbClr val="CCCCCC"/>
        </a:accent2>
        <a:accent3>
          <a:srgbClr val="FFFFFF"/>
        </a:accent3>
        <a:accent4>
          <a:srgbClr val="545454"/>
        </a:accent4>
        <a:accent5>
          <a:srgbClr val="D0D0D0"/>
        </a:accent5>
        <a:accent6>
          <a:srgbClr val="B9B9B9"/>
        </a:accent6>
        <a:hlink>
          <a:srgbClr val="F2F2F2"/>
        </a:hlink>
        <a:folHlink>
          <a:srgbClr val="FFD2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white">
  <a:themeElements>
    <a:clrScheme name="Template white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Template 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20000"/>
          </a:spcBef>
          <a:spcAft>
            <a:spcPct val="0"/>
          </a:spcAft>
          <a:buClr>
            <a:srgbClr val="FFD200"/>
          </a:buClr>
          <a:buSzPct val="75000"/>
          <a:buFont typeface="Arial" charset="0"/>
          <a:buChar char="►"/>
          <a:tabLst/>
          <a:defRPr kumimoji="0" lang="de-DE" sz="26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20000"/>
          </a:spcBef>
          <a:spcAft>
            <a:spcPct val="0"/>
          </a:spcAft>
          <a:buClr>
            <a:srgbClr val="FFD200"/>
          </a:buClr>
          <a:buSzPct val="75000"/>
          <a:buFont typeface="Arial" charset="0"/>
          <a:buChar char="►"/>
          <a:tabLst/>
          <a:defRPr kumimoji="0" lang="de-DE" sz="2600" b="0" i="0" u="none" strike="noStrike" cap="none" normalizeH="0" baseline="0" smtClean="0">
            <a:ln>
              <a:noFill/>
            </a:ln>
            <a:solidFill>
              <a:schemeClr val="bg2"/>
            </a:solidFill>
            <a:effectLst/>
            <a:latin typeface="Arial" charset="0"/>
          </a:defRPr>
        </a:defPPr>
      </a:lstStyle>
    </a:lnDef>
  </a:objectDefaults>
  <a:extraClrSchemeLst>
    <a:extraClrScheme>
      <a:clrScheme name="Template white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
      <a:clrScheme name="Template white 2">
        <a:dk1>
          <a:srgbClr val="646464"/>
        </a:dk1>
        <a:lt1>
          <a:srgbClr val="FFFFFF"/>
        </a:lt1>
        <a:dk2>
          <a:srgbClr val="808080"/>
        </a:dk2>
        <a:lt2>
          <a:srgbClr val="646464"/>
        </a:lt2>
        <a:accent1>
          <a:srgbClr val="A6A6A6"/>
        </a:accent1>
        <a:accent2>
          <a:srgbClr val="CCCCCC"/>
        </a:accent2>
        <a:accent3>
          <a:srgbClr val="FFFFFF"/>
        </a:accent3>
        <a:accent4>
          <a:srgbClr val="545454"/>
        </a:accent4>
        <a:accent5>
          <a:srgbClr val="D0D0D0"/>
        </a:accent5>
        <a:accent6>
          <a:srgbClr val="B9B9B9"/>
        </a:accent6>
        <a:hlink>
          <a:srgbClr val="F2F2F2"/>
        </a:hlink>
        <a:folHlink>
          <a:srgbClr val="FFD2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646464"/>
      </a:dk1>
      <a:lt1>
        <a:srgbClr val="FFFFFF"/>
      </a:lt1>
      <a:dk2>
        <a:srgbClr val="A6A6A6"/>
      </a:dk2>
      <a:lt2>
        <a:srgbClr val="808080"/>
      </a:lt2>
      <a:accent1>
        <a:srgbClr val="CCCCCC"/>
      </a:accent1>
      <a:accent2>
        <a:srgbClr val="F2F2F2"/>
      </a:accent2>
      <a:accent3>
        <a:srgbClr val="FFFFFF"/>
      </a:accent3>
      <a:accent4>
        <a:srgbClr val="545454"/>
      </a:accent4>
      <a:accent5>
        <a:srgbClr val="E2E2E2"/>
      </a:accent5>
      <a:accent6>
        <a:srgbClr val="DBDBDB"/>
      </a:accent6>
      <a:hlink>
        <a:srgbClr val="FFD200"/>
      </a:hlink>
      <a:folHlink>
        <a:srgbClr val="FFE8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EY_PPT_Template white</Template>
  <TotalTime>8989</TotalTime>
  <Words>4909</Words>
  <Application>Microsoft Office PowerPoint</Application>
  <PresentationFormat>Vlastní</PresentationFormat>
  <Paragraphs>974</Paragraphs>
  <Slides>78</Slides>
  <Notes>11</Notes>
  <HiddenSlides>0</HiddenSlides>
  <MMClips>0</MMClips>
  <ScaleCrop>false</ScaleCrop>
  <HeadingPairs>
    <vt:vector size="8" baseType="variant">
      <vt:variant>
        <vt:lpstr>Použitá písma</vt:lpstr>
      </vt:variant>
      <vt:variant>
        <vt:i4>5</vt:i4>
      </vt:variant>
      <vt:variant>
        <vt:lpstr>Šablona návrhu</vt:lpstr>
      </vt:variant>
      <vt:variant>
        <vt:i4>3</vt:i4>
      </vt:variant>
      <vt:variant>
        <vt:lpstr>Vložené servery OLE</vt:lpstr>
      </vt:variant>
      <vt:variant>
        <vt:i4>1</vt:i4>
      </vt:variant>
      <vt:variant>
        <vt:lpstr>Nadpisy snímků</vt:lpstr>
      </vt:variant>
      <vt:variant>
        <vt:i4>78</vt:i4>
      </vt:variant>
    </vt:vector>
  </HeadingPairs>
  <TitlesOfParts>
    <vt:vector size="87" baseType="lpstr">
      <vt:lpstr>Arial</vt:lpstr>
      <vt:lpstr>EYInterstate Regular</vt:lpstr>
      <vt:lpstr>Wingdings</vt:lpstr>
      <vt:lpstr>Gulim</vt:lpstr>
      <vt:lpstr>Times New Roman</vt:lpstr>
      <vt:lpstr>EY_PPT_Template white</vt:lpstr>
      <vt:lpstr>Template white</vt:lpstr>
      <vt:lpstr>EY_PPT_Template white</vt:lpstr>
      <vt:lpstr>Chart</vt:lpstr>
      <vt:lpstr>Akvizice a přeměny  účetní a daňový pohled</vt:lpstr>
      <vt:lpstr>Program</vt:lpstr>
      <vt:lpstr>Zákony</vt:lpstr>
      <vt:lpstr>Snímek 4</vt:lpstr>
      <vt:lpstr>Akvizice - typy</vt:lpstr>
      <vt:lpstr>Snímek 6</vt:lpstr>
      <vt:lpstr>Prodej akcií/podílů - obecně</vt:lpstr>
      <vt:lpstr>Prodej akcií/podílů</vt:lpstr>
      <vt:lpstr>Zisky z prodeje podílů (1) - osvobození</vt:lpstr>
      <vt:lpstr>Zisky z prodeje podílů (2) - zdanění</vt:lpstr>
      <vt:lpstr>Náklady na získání a držbu podílu / akcií</vt:lpstr>
      <vt:lpstr>Snímek 12</vt:lpstr>
      <vt:lpstr>Koupě podniku - obecně (1)</vt:lpstr>
      <vt:lpstr>Koupě podniku - obecně (2)</vt:lpstr>
      <vt:lpstr>Účetnictví – prodávající</vt:lpstr>
      <vt:lpstr>Účetnictví – kupující (1) – ocenění</vt:lpstr>
      <vt:lpstr>Účetnictví – kupující (2) – goodwill</vt:lpstr>
      <vt:lpstr>ZDP – prodávající</vt:lpstr>
      <vt:lpstr>ZDP, daň z převodu – prodávající </vt:lpstr>
      <vt:lpstr>ZDP – kupující </vt:lpstr>
      <vt:lpstr>DPH (1)</vt:lpstr>
      <vt:lpstr>Snímek 22</vt:lpstr>
      <vt:lpstr>ZDP, daň z převodu</vt:lpstr>
      <vt:lpstr>DPH </vt:lpstr>
      <vt:lpstr>Akvizice – zjednodušený obecný přehled</vt:lpstr>
      <vt:lpstr>Snímek 26</vt:lpstr>
      <vt:lpstr>Způsoby přeměn společností</vt:lpstr>
      <vt:lpstr>Přeshraniční přeměny</vt:lpstr>
      <vt:lpstr>Fúze </vt:lpstr>
      <vt:lpstr>Převod jmění na společníka </vt:lpstr>
      <vt:lpstr>Rozdělení(1)</vt:lpstr>
      <vt:lpstr>Rozdělení (2)</vt:lpstr>
      <vt:lpstr>Rozdělení (3)</vt:lpstr>
      <vt:lpstr>Rozdělení (4)</vt:lpstr>
      <vt:lpstr>Změna právní formy</vt:lpstr>
      <vt:lpstr>Přeshraniční přemístění sídla</vt:lpstr>
      <vt:lpstr>Rozhodný den, právní účinky</vt:lpstr>
      <vt:lpstr>Ocenění jmění znalcem</vt:lpstr>
      <vt:lpstr>Ocenění – přehled</vt:lpstr>
      <vt:lpstr>Snímek 40</vt:lpstr>
      <vt:lpstr>Účetní závěrky, zahajovací rozvahy </vt:lpstr>
      <vt:lpstr>Přecenění jmění</vt:lpstr>
      <vt:lpstr>Zahajovací rozvaha nástupnické společnosti – struktura VK v návaznosti na ZoP (§5a)  </vt:lpstr>
      <vt:lpstr>Odložená daň</vt:lpstr>
      <vt:lpstr>Účtování při fúzi – upstream </vt:lpstr>
      <vt:lpstr>Účtování při fúzi – downstream </vt:lpstr>
      <vt:lpstr>Účtování při fúzi – s přeceněním</vt:lpstr>
      <vt:lpstr>Účtování při rozdělení</vt:lpstr>
      <vt:lpstr>Účtování při odštěpení</vt:lpstr>
      <vt:lpstr>Snímek 50</vt:lpstr>
      <vt:lpstr>Neutralita (1)</vt:lpstr>
      <vt:lpstr>Neutralita (2)</vt:lpstr>
      <vt:lpstr>Ustanovení ZDP</vt:lpstr>
      <vt:lpstr>Zdaňovací období</vt:lpstr>
      <vt:lpstr>Změny §3 ZoÚ (stanovení účetního období) </vt:lpstr>
      <vt:lpstr>Lhůta pro podání DP</vt:lpstr>
      <vt:lpstr>Opravné položky a rezervy</vt:lpstr>
      <vt:lpstr>Opravné položky a rezervy – ale?</vt:lpstr>
      <vt:lpstr>Daňové ztráty – převzetí</vt:lpstr>
      <vt:lpstr>Daňové ztráty – uplatnění (§ 38na)</vt:lpstr>
      <vt:lpstr>Daňový režim přeshraničních přeměn</vt:lpstr>
      <vt:lpstr>Snímek 62</vt:lpstr>
      <vt:lpstr>DPH – obecně</vt:lpstr>
      <vt:lpstr>DPH – plátce a registrace</vt:lpstr>
      <vt:lpstr>Další praktické aspekty</vt:lpstr>
      <vt:lpstr>Snímek 66</vt:lpstr>
      <vt:lpstr>Vybrané struktury z praxe</vt:lpstr>
      <vt:lpstr>Debt push down (1)</vt:lpstr>
      <vt:lpstr>Debt push down (2)</vt:lpstr>
      <vt:lpstr>Konverze na partnership</vt:lpstr>
      <vt:lpstr>„Prodej” v.o.s.</vt:lpstr>
      <vt:lpstr>QIF</vt:lpstr>
      <vt:lpstr>Právnická osoba z daňového ráje (1)</vt:lpstr>
      <vt:lpstr>Právnická osoba z daňového ráje (2)</vt:lpstr>
      <vt:lpstr>Právnická osoba z daňového ráje (3)</vt:lpstr>
      <vt:lpstr>Otázky, kontakty</vt:lpstr>
      <vt:lpstr>Daně v marketingu a prodeji V. </vt:lpstr>
      <vt:lpstr>Děkuji za pozornost.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EYU Training Session 5</dc:title>
  <dc:creator>KSch</dc:creator>
  <dc:description>Optimiert für PowerPoint 2003</dc:description>
  <cp:lastModifiedBy>adm_valouch</cp:lastModifiedBy>
  <cp:revision>327</cp:revision>
  <dcterms:created xsi:type="dcterms:W3CDTF">2008-11-05T09:11:54Z</dcterms:created>
  <dcterms:modified xsi:type="dcterms:W3CDTF">2012-04-18T20:47:31Z</dcterms:modified>
</cp:coreProperties>
</file>