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12"/>
  </p:handoutMasterIdLst>
  <p:sldIdLst>
    <p:sldId id="256" r:id="rId2"/>
    <p:sldId id="266" r:id="rId3"/>
    <p:sldId id="287" r:id="rId4"/>
    <p:sldId id="273" r:id="rId5"/>
    <p:sldId id="288" r:id="rId6"/>
    <p:sldId id="276" r:id="rId7"/>
    <p:sldId id="275" r:id="rId8"/>
    <p:sldId id="277" r:id="rId9"/>
    <p:sldId id="278" r:id="rId10"/>
    <p:sldId id="289" r:id="rId11"/>
  </p:sldIdLst>
  <p:sldSz cx="9144000" cy="6858000" type="screen4x3"/>
  <p:notesSz cx="6858000" cy="99456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68B9DC-3814-41DB-B017-6841039A73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92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28812 w 4917"/>
                <a:gd name="T3" fmla="*/ 0 h 1000"/>
                <a:gd name="T4" fmla="*/ 32081 w 4917"/>
                <a:gd name="T5" fmla="*/ 664 h 1000"/>
                <a:gd name="T6" fmla="*/ 28819 w 4917"/>
                <a:gd name="T7" fmla="*/ 1327 h 1000"/>
                <a:gd name="T8" fmla="*/ 0 w 4917"/>
                <a:gd name="T9" fmla="*/ 1327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0BB9D-D83B-48EB-ACED-5483865CB9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829575"/>
      </p:ext>
    </p:extLst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ECC50-D7CE-4922-9CF1-4D05D02BEC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709724"/>
      </p:ext>
    </p:extLst>
  </p:cSld>
  <p:clrMapOvr>
    <a:masterClrMapping/>
  </p:clrMapOvr>
  <p:transition advTm="20000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EEA3-7604-4055-9366-62A379E9ED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117702"/>
      </p:ext>
    </p:extLst>
  </p:cSld>
  <p:clrMapOvr>
    <a:masterClrMapping/>
  </p:clrMapOvr>
  <p:transition advTm="20000">
    <p:wipe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AB117-48BF-4A53-9FC8-B5C0CEF36E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93969"/>
      </p:ext>
    </p:extLst>
  </p:cSld>
  <p:clrMapOvr>
    <a:masterClrMapping/>
  </p:clrMapOvr>
  <p:transition advTm="20000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2A758-331B-4951-9242-8EFF23D3A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67067"/>
      </p:ext>
    </p:extLst>
  </p:cSld>
  <p:clrMapOvr>
    <a:masterClrMapping/>
  </p:clrMapOvr>
  <p:transition advTm="20000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7F90F-DE54-4E67-8395-4A4295FEDB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513971"/>
      </p:ext>
    </p:extLst>
  </p:cSld>
  <p:clrMapOvr>
    <a:masterClrMapping/>
  </p:clrMapOvr>
  <p:transition advTm="20000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C11A6-3ECE-4A54-B687-F890E866ED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12042"/>
      </p:ext>
    </p:extLst>
  </p:cSld>
  <p:clrMapOvr>
    <a:masterClrMapping/>
  </p:clrMapOvr>
  <p:transition advTm="20000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F3196-AD11-4861-990B-BF9D68B04E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180406"/>
      </p:ext>
    </p:extLst>
  </p:cSld>
  <p:clrMapOvr>
    <a:masterClrMapping/>
  </p:clrMapOvr>
  <p:transition advTm="20000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0D177-24BF-4F5E-B375-9CF05D057E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617338"/>
      </p:ext>
    </p:extLst>
  </p:cSld>
  <p:clrMapOvr>
    <a:masterClrMapping/>
  </p:clrMapOvr>
  <p:transition advTm="20000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9065-4D8D-4577-9FED-88329E494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273807"/>
      </p:ext>
    </p:extLst>
  </p:cSld>
  <p:clrMapOvr>
    <a:masterClrMapping/>
  </p:clrMapOvr>
  <p:transition advTm="20000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2D403-9BC1-4476-A01A-94134854F0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090847"/>
      </p:ext>
    </p:extLst>
  </p:cSld>
  <p:clrMapOvr>
    <a:masterClrMapping/>
  </p:clrMapOvr>
  <p:transition advTm="20000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5F683-2D13-4E2D-8D54-48EDD3CA82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946347"/>
      </p:ext>
    </p:extLst>
  </p:cSld>
  <p:clrMapOvr>
    <a:masterClrMapping/>
  </p:clrMapOvr>
  <p:transition advTm="20000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6833 w 7000"/>
                <a:gd name="T3" fmla="*/ 0 h 1000"/>
                <a:gd name="T4" fmla="*/ 28901 w 7000"/>
                <a:gd name="T5" fmla="*/ 295 h 1000"/>
                <a:gd name="T6" fmla="*/ 26837 w 7000"/>
                <a:gd name="T7" fmla="*/ 590 h 1000"/>
                <a:gd name="T8" fmla="*/ 0 w 7000"/>
                <a:gd name="T9" fmla="*/ 590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F3E3E81-985E-459E-ADAC-85991D764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ransition advTm="20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/>
      <p:bldP spid="4199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9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9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ormware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stemonline.cz/ekonomicke-system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cord.cz/" TargetMode="External"/><Relationship Id="rId2" Type="http://schemas.openxmlformats.org/officeDocument/2006/relationships/hyperlink" Target="http://www.abra.cz/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axa-sw.cz/" TargetMode="External"/><Relationship Id="rId4" Type="http://schemas.openxmlformats.org/officeDocument/2006/relationships/hyperlink" Target="http://www.altus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Účetní systémy na PC (MPF_USPC)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2. TÝDEN</a:t>
            </a:r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2.9 Software POHODA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hlinkClick r:id="rId2"/>
              </a:rPr>
              <a:t>STORMWARE s.r.o. - Ekonomické a informační systémy</a:t>
            </a:r>
            <a:endParaRPr lang="cs-CZ" smtClean="0"/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2.1 Vývoj nabídky ekonomického softwaru a současné trendy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ERP </a:t>
            </a:r>
            <a:r>
              <a:rPr lang="cs-CZ" sz="2000" dirty="0" err="1" smtClean="0"/>
              <a:t>systems</a:t>
            </a:r>
            <a:r>
              <a:rPr lang="cs-CZ" sz="2000" dirty="0" smtClean="0"/>
              <a:t> (</a:t>
            </a:r>
            <a:r>
              <a:rPr lang="cs-CZ" sz="2000" dirty="0" err="1" smtClean="0"/>
              <a:t>Enterprise</a:t>
            </a:r>
            <a:r>
              <a:rPr lang="cs-CZ" sz="2000" dirty="0" smtClean="0"/>
              <a:t> </a:t>
            </a:r>
            <a:r>
              <a:rPr lang="cs-CZ" sz="2000" dirty="0" err="1" smtClean="0"/>
              <a:t>Ressource</a:t>
            </a:r>
            <a:r>
              <a:rPr lang="cs-CZ" sz="2000" dirty="0" smtClean="0"/>
              <a:t> </a:t>
            </a:r>
            <a:r>
              <a:rPr lang="cs-CZ" sz="2000" dirty="0" err="1" smtClean="0"/>
              <a:t>Planning</a:t>
            </a:r>
            <a:r>
              <a:rPr lang="cs-CZ" sz="2000" dirty="0" smtClean="0"/>
              <a:t>) = komplexnější  podnikové informační systémy  - v ČR patřil k nejznámějším systém R3 německé společnosti </a:t>
            </a:r>
            <a:r>
              <a:rPr lang="cs-CZ" sz="2000" b="1" dirty="0" smtClean="0"/>
              <a:t>SAP</a:t>
            </a:r>
            <a:r>
              <a:rPr lang="cs-CZ" sz="20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mezi světově nejvýznamnější patřily produkty </a:t>
            </a:r>
            <a:r>
              <a:rPr lang="cs-CZ" sz="2000" dirty="0" err="1" smtClean="0"/>
              <a:t>Oracle</a:t>
            </a:r>
            <a:r>
              <a:rPr lang="cs-CZ" sz="2000" dirty="0" smtClean="0"/>
              <a:t> </a:t>
            </a:r>
            <a:r>
              <a:rPr lang="cs-CZ" sz="2000" dirty="0" err="1" smtClean="0"/>
              <a:t>Financials</a:t>
            </a:r>
            <a:r>
              <a:rPr lang="cs-CZ" sz="2000" dirty="0" smtClean="0"/>
              <a:t>, </a:t>
            </a:r>
            <a:r>
              <a:rPr lang="cs-CZ" sz="2000" b="1" dirty="0" smtClean="0"/>
              <a:t>J. D. </a:t>
            </a:r>
            <a:r>
              <a:rPr lang="cs-CZ" sz="2000" b="1" dirty="0" err="1" smtClean="0"/>
              <a:t>Edwards</a:t>
            </a:r>
            <a:r>
              <a:rPr lang="cs-CZ" sz="2000" dirty="0" smtClean="0"/>
              <a:t>, </a:t>
            </a:r>
            <a:r>
              <a:rPr lang="cs-CZ" sz="2000" dirty="0" err="1" smtClean="0"/>
              <a:t>MacPac</a:t>
            </a:r>
            <a:r>
              <a:rPr lang="cs-CZ" sz="2000" dirty="0" smtClean="0"/>
              <a:t>, Triton, </a:t>
            </a:r>
            <a:r>
              <a:rPr lang="cs-CZ" sz="2000" b="1" dirty="0" smtClean="0"/>
              <a:t>BPCS</a:t>
            </a:r>
            <a:r>
              <a:rPr lang="cs-CZ" sz="2000" dirty="0" smtClean="0"/>
              <a:t> a </a:t>
            </a:r>
            <a:r>
              <a:rPr lang="cs-CZ" sz="2000" b="1" dirty="0" smtClean="0"/>
              <a:t>Business 400, Navision</a:t>
            </a:r>
            <a:r>
              <a:rPr lang="cs-CZ" sz="2000" dirty="0" smtClean="0"/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ERP </a:t>
            </a:r>
            <a:r>
              <a:rPr lang="cs-CZ" sz="2000" dirty="0" err="1" smtClean="0"/>
              <a:t>systems</a:t>
            </a:r>
            <a:r>
              <a:rPr lang="cs-CZ" sz="2000" dirty="0" smtClean="0"/>
              <a:t> = u nás se používá pojem ekonomický (</a:t>
            </a:r>
            <a:r>
              <a:rPr lang="cs-CZ" sz="2000" dirty="0" err="1" smtClean="0"/>
              <a:t>příp.účetní</a:t>
            </a:r>
            <a:r>
              <a:rPr lang="cs-CZ" sz="2000" dirty="0" smtClean="0"/>
              <a:t>) software, české účetní programy na počátku 90. let MS DOS - FoxPro - DBF.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První programy zahrnovaly obvykle fakturaci, pokladnu, banku, později základní prostředky, sklady a mzdy.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základní moduly </a:t>
            </a:r>
            <a:r>
              <a:rPr lang="cs-CZ" sz="2000" dirty="0" smtClean="0"/>
              <a:t>+ </a:t>
            </a:r>
            <a:r>
              <a:rPr lang="cs-CZ" sz="2000" b="1" dirty="0" smtClean="0"/>
              <a:t>doplňkové aplikace</a:t>
            </a:r>
            <a:r>
              <a:rPr lang="cs-CZ" sz="2000" dirty="0" smtClean="0"/>
              <a:t>, </a:t>
            </a:r>
            <a:r>
              <a:rPr lang="cs-CZ" sz="2000" b="1" dirty="0" smtClean="0"/>
              <a:t>konsolidace trhu</a:t>
            </a:r>
            <a:r>
              <a:rPr lang="cs-CZ" sz="2000" dirty="0" smtClean="0"/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web </a:t>
            </a:r>
            <a:r>
              <a:rPr lang="cs-CZ" sz="2000" b="1" dirty="0" err="1" smtClean="0"/>
              <a:t>based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accounting</a:t>
            </a:r>
            <a:r>
              <a:rPr lang="cs-CZ" sz="2000" b="1" dirty="0" smtClean="0"/>
              <a:t> - přístup 24 hodin denně odkudkoliv</a:t>
            </a:r>
            <a:r>
              <a:rPr lang="cs-CZ" sz="2000" dirty="0" smtClean="0"/>
              <a:t>,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800" smtClean="0"/>
              <a:t>2.2 Faktory ovlivňující trh ERP systémů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Strukturu trhu</a:t>
            </a:r>
            <a:r>
              <a:rPr lang="cs-CZ" sz="2400" dirty="0" smtClean="0"/>
              <a:t> s ekonomickými systémy v současnosti </a:t>
            </a:r>
            <a:r>
              <a:rPr lang="cs-CZ" sz="2400" b="1" dirty="0" smtClean="0"/>
              <a:t>určují</a:t>
            </a:r>
            <a:r>
              <a:rPr lang="cs-CZ" sz="2400" dirty="0" smtClean="0"/>
              <a:t> zejména následující </a:t>
            </a:r>
            <a:r>
              <a:rPr lang="cs-CZ" sz="2400" b="1" dirty="0" smtClean="0"/>
              <a:t>faktory</a:t>
            </a:r>
            <a:r>
              <a:rPr lang="cs-CZ" sz="2400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velcí „ výrobci“ investovali do vývoje moderních systémů založených na SQL technologii a určených pro platformu Windows (popř. Linux, UNIX apod.),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rozšířila se </a:t>
            </a:r>
            <a:r>
              <a:rPr lang="cs-CZ" sz="2400" b="1" dirty="0" smtClean="0">
                <a:solidFill>
                  <a:srgbClr val="FF0000"/>
                </a:solidFill>
              </a:rPr>
              <a:t>nabídka doprovodných modulů</a:t>
            </a:r>
            <a:r>
              <a:rPr lang="cs-CZ" sz="2400" dirty="0" smtClean="0"/>
              <a:t>, systémy mají rostoucí možnosti a výrobci poskytují </a:t>
            </a:r>
            <a:r>
              <a:rPr lang="cs-CZ" sz="2400" dirty="0" smtClean="0">
                <a:solidFill>
                  <a:srgbClr val="FF0000"/>
                </a:solidFill>
              </a:rPr>
              <a:t>širší rozsah služeb</a:t>
            </a:r>
            <a:r>
              <a:rPr lang="cs-CZ" sz="2400" dirty="0" smtClean="0"/>
              <a:t> (servis, on-line technická podpora, školení atd.),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solidFill>
                  <a:srgbClr val="FF0000"/>
                </a:solidFill>
              </a:rPr>
              <a:t>k</a:t>
            </a:r>
            <a:r>
              <a:rPr lang="cs-CZ" sz="2400" dirty="0" smtClean="0">
                <a:solidFill>
                  <a:srgbClr val="FF0000"/>
                </a:solidFill>
              </a:rPr>
              <a:t>onsolidace trhu </a:t>
            </a:r>
            <a:r>
              <a:rPr lang="cs-CZ" sz="2400" dirty="0" smtClean="0"/>
              <a:t>- spojování </a:t>
            </a:r>
            <a:r>
              <a:rPr lang="cs-CZ" sz="2400" dirty="0" smtClean="0"/>
              <a:t>některých výrobců, firmy tak dosahují většího podílu na trhu, jsou finančně a personálně </a:t>
            </a:r>
            <a:r>
              <a:rPr lang="cs-CZ" sz="2400" dirty="0" smtClean="0"/>
              <a:t>stabilnější, získávají </a:t>
            </a:r>
            <a:r>
              <a:rPr lang="cs-CZ" sz="2400" dirty="0" smtClean="0"/>
              <a:t>náskok ve vývoji moderních programů.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2.3 Jak vybrat vhodný ekonomický software</a:t>
            </a:r>
            <a:r>
              <a:rPr lang="cs-CZ" sz="2000" smtClean="0"/>
              <a:t> </a:t>
            </a:r>
            <a:br>
              <a:rPr lang="cs-CZ" sz="2000" smtClean="0"/>
            </a:br>
            <a:endParaRPr lang="cs-CZ" sz="2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Jaké jsou </a:t>
            </a:r>
            <a:r>
              <a:rPr lang="cs-CZ" sz="1800" b="1" smtClean="0"/>
              <a:t>důvod</a:t>
            </a:r>
            <a:r>
              <a:rPr lang="cs-CZ" sz="1800" smtClean="0"/>
              <a:t>y, které nás vedou k výměně stávajícího softwaru?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Jaká by měla být </a:t>
            </a:r>
            <a:r>
              <a:rPr lang="cs-CZ" sz="1800" b="1" smtClean="0"/>
              <a:t>cena</a:t>
            </a:r>
            <a:r>
              <a:rPr lang="cs-CZ" sz="1800" smtClean="0"/>
              <a:t> účetního softwaru? Pro některé firmy představuje jediné kritérium…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Jaké je </a:t>
            </a:r>
            <a:r>
              <a:rPr lang="cs-CZ" sz="1800" b="1" smtClean="0"/>
              <a:t>datum předpokládaného nasazení</a:t>
            </a:r>
            <a:r>
              <a:rPr lang="cs-CZ" sz="1800" smtClean="0"/>
              <a:t> informačního systému?</a:t>
            </a:r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600" b="1" smtClean="0"/>
          </a:p>
          <a:p>
            <a:pPr marL="990600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 smtClean="0"/>
              <a:t>Analýza potřeb zákazníka</a:t>
            </a:r>
            <a:r>
              <a:rPr lang="cs-CZ" sz="1600" smtClean="0"/>
              <a:t> :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1600" smtClean="0"/>
              <a:t>identifikace vstupů a výstupů účetního systému,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1600" smtClean="0"/>
              <a:t>určení vzájemných vztahů mezi jednotlivými prvky,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1600" smtClean="0"/>
              <a:t>stanovení druhů účetních transakcí, které se mohou v podniku vyskytnout,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1600" smtClean="0"/>
              <a:t>zjištění pravděpodobného počtu transakcí každého druhu za účetní období,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cs-CZ" sz="1600" smtClean="0"/>
              <a:t>specifikace požadavků uživatelů na výkazy – jejich charakter, periodicitu apod.,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600" smtClean="0"/>
              <a:t>zjištění úrovně účetních a počítačových znalostí zaměstnanců účetního oddělení …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sz="16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600" smtClean="0"/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800" smtClean="0"/>
              <a:t>2.4 Kde hledat informace o ERP a „ekonomických systémech“?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Ukázka části přehledu dodavatelů podnikových informačních systémů</a:t>
            </a:r>
          </a:p>
          <a:p>
            <a:pPr eaLnBrk="1" hangingPunct="1"/>
            <a:r>
              <a:rPr lang="cs-CZ" smtClean="0"/>
              <a:t>Zdroj: </a:t>
            </a:r>
            <a:r>
              <a:rPr lang="cs-CZ" smtClean="0">
                <a:hlinkClick r:id="rId2"/>
              </a:rPr>
              <a:t>IT řešení pro malé a střední firmy, Kancelářské aplikace, Účetní</a:t>
            </a:r>
            <a:endParaRPr lang="cs-CZ" smtClean="0"/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800" smtClean="0"/>
              <a:t>2.5 Výběr softwaru pro firmu Novák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400" smtClean="0"/>
              <a:t>Firma Novák, s. r. o. se zabývá daňovým poradenstvím a vedením účetnictví.  </a:t>
            </a:r>
            <a:r>
              <a:rPr lang="cs-CZ" sz="1400" b="1" smtClean="0"/>
              <a:t>Požadavky na software</a:t>
            </a:r>
            <a:r>
              <a:rPr lang="cs-CZ" sz="1400" smtClean="0"/>
              <a:t> jsou stanoveny následujícím výčtem.</a:t>
            </a:r>
            <a:endParaRPr lang="cs-CZ" sz="1400" b="1" smtClean="0"/>
          </a:p>
          <a:p>
            <a:pPr eaLnBrk="1" hangingPunct="1">
              <a:lnSpc>
                <a:spcPct val="80000"/>
              </a:lnSpc>
            </a:pPr>
            <a:r>
              <a:rPr lang="cs-CZ" sz="1400" b="1" smtClean="0"/>
              <a:t>Potřebujeme program, který: </a:t>
            </a:r>
            <a:endParaRPr lang="cs-CZ" sz="1400" smtClean="0"/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umožňuje účtovat v systému podvojného účetnictví pod operačním systémem MS Windows,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splňuje legislativní normy a ve kterém mohou účtovat i firmy podléhající auditu,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je kvalitní a spolehlivý, má vynikající reference,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umožňuje snadné zadávání účetních zápisů a funguje na principu předkontací,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umožňuje účtovat odděleně jednotlivá střediska, zakázky a divize,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má příjemné uživatelské prostředí (grafika aplikací, zvuková upozornění),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vytváří kvalitní tiskové výstupy s možností vkládání loga, vytváření vlastních tiskových sestav,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je známý a je účetními firmami často používán,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je pravidelně aktualizován (výrobce zasílá upgrade) a reaguje na změny v legislativě,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poskytuje stabilní firma s dobrou pověstí (přednostně právní forma a.s.),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umožňuje odesílat přes internet výkazy z programu rovnou na úřady,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lze přenést data z tiskových sestav nebo i jednotlivé zápisy v účetním deníku </a:t>
            </a:r>
            <a:br>
              <a:rPr lang="cs-CZ" sz="1400" smtClean="0"/>
            </a:br>
            <a:r>
              <a:rPr lang="cs-CZ" sz="1400" smtClean="0"/>
              <a:t>do formulářů v Excelu,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zahrnuje telefonické a on-line poradenství,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dovoluje účtování neomezeného množství firem,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obsahuje moduly mezd s vytvořením interních dokladů,</a:t>
            </a:r>
          </a:p>
          <a:p>
            <a:pPr eaLnBrk="1" hangingPunct="1">
              <a:lnSpc>
                <a:spcPct val="80000"/>
              </a:lnSpc>
            </a:pPr>
            <a:endParaRPr lang="cs-CZ" sz="1400" smtClean="0"/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2.6 První přehled – firmy produkující vhodný softwar pro firmu Novák</a:t>
            </a:r>
            <a:br>
              <a:rPr lang="cs-CZ" sz="2400" smtClean="0"/>
            </a:br>
            <a:endParaRPr lang="cs-CZ" sz="2400" smtClean="0"/>
          </a:p>
        </p:txBody>
      </p:sp>
      <p:graphicFrame>
        <p:nvGraphicFramePr>
          <p:cNvPr id="48303" name="Group 175"/>
          <p:cNvGraphicFramePr>
            <a:graphicFrameLocks noGrp="1"/>
          </p:cNvGraphicFramePr>
          <p:nvPr>
            <p:ph type="tbl" idx="1"/>
          </p:nvPr>
        </p:nvGraphicFramePr>
        <p:xfrm>
          <a:off x="609600" y="1600200"/>
          <a:ext cx="7924800" cy="4419603"/>
        </p:xfrm>
        <a:graphic>
          <a:graphicData uri="http://schemas.openxmlformats.org/drawingml/2006/table">
            <a:tbl>
              <a:tblPr/>
              <a:tblGrid>
                <a:gridCol w="2543175"/>
                <a:gridCol w="2771775"/>
                <a:gridCol w="2609850"/>
              </a:tblGrid>
              <a:tr h="490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společnosti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softwaru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www stránky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Aktis, a.s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ABRA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http://www.abra.cz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ACCORD spol.s r.o.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 Lite a Peristop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http://www.accord.cz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Altus Development s.r.o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Altus VARIO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http://www.altus.cz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AXA, spol. s r.o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AXA ERP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http://www.axa-sw.cz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Beep, s.r.o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Twist Inspire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http://www.beep.cz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CÍGLER SOFTWARE, a.s.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Money S3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http://www.money.cz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CompCity s.r.o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FAKT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http://www.compcity.cz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CSH s. r. 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SYSEL – podvojné účetnictví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http://www.csh.cz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2.7 Základní kritéria - výběr softwaru pro firmu Novák</a:t>
            </a:r>
            <a:br>
              <a:rPr lang="cs-CZ" sz="2400" smtClean="0"/>
            </a:br>
            <a:endParaRPr lang="cs-CZ" sz="2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Nejvhodnější software pro zkoumanou firmu budeme volit pouze z těch společností, které reagovaly na náš dopis, protože ochota komunikovat je důležitou předností. Stupně ohodnocení jsou označení „velmi vhodný“, „vhodný“, „přijatelný“ a „nevhodný“ produkt. Podkladem toto pro ohodnocení je počet získaných bodů v závislosti na vyhodnocení: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základních vlastností softwaru,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cenové dostupnosti softwaru,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mimořádných předností softwaru,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právní formy společnosti.</a:t>
            </a:r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2.8 „Vítězové“ ve výběru softwaru pro firmu Novák</a:t>
            </a:r>
            <a:br>
              <a:rPr lang="cs-CZ" sz="2800" smtClean="0"/>
            </a:br>
            <a:endParaRPr lang="cs-CZ" sz="2800" smtClean="0"/>
          </a:p>
        </p:txBody>
      </p:sp>
      <p:graphicFrame>
        <p:nvGraphicFramePr>
          <p:cNvPr id="52425" name="Group 201"/>
          <p:cNvGraphicFramePr>
            <a:graphicFrameLocks noGrp="1"/>
          </p:cNvGraphicFramePr>
          <p:nvPr>
            <p:ph type="tbl" idx="1"/>
          </p:nvPr>
        </p:nvGraphicFramePr>
        <p:xfrm>
          <a:off x="609600" y="1600200"/>
          <a:ext cx="7924800" cy="4419602"/>
        </p:xfrm>
        <a:graphic>
          <a:graphicData uri="http://schemas.openxmlformats.org/drawingml/2006/table">
            <a:tbl>
              <a:tblPr/>
              <a:tblGrid>
                <a:gridCol w="801688"/>
                <a:gridCol w="1104900"/>
                <a:gridCol w="2209800"/>
                <a:gridCol w="2524125"/>
                <a:gridCol w="128428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Pořadí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bodů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Software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Ohodnocení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 Software do Kč 100 500,-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Money S3   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CÍGLER SOFTWARE, a.s.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velmi vhodný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Premiér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PREMIER systém, s.r.o.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velmi vhodný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POHODA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STORMWARE, s.r.o.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velmi vhodný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LCS SIS   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LCS Softprofes, a.s.    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velmi vhodný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LCS Helios IQ 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LCS International, a.s.    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velmi vhodný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STEREO 2004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KASTNER software, s.r.o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velmi vhodný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KelWin 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Keloc CS, s.r.o.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vhodný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louky">
  <a:themeElements>
    <a:clrScheme name="Oblou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blou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lou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519</TotalTime>
  <Words>381</Words>
  <Application>Microsoft Office PowerPoint</Application>
  <PresentationFormat>Předvádění na obrazovce (4:3)</PresentationFormat>
  <Paragraphs>125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Wingdings</vt:lpstr>
      <vt:lpstr>Calibri</vt:lpstr>
      <vt:lpstr>Times New Roman</vt:lpstr>
      <vt:lpstr>Arial Black</vt:lpstr>
      <vt:lpstr>Oblouky</vt:lpstr>
      <vt:lpstr>Účetní systémy na PC (MPF_USPC)</vt:lpstr>
      <vt:lpstr>2.1 Vývoj nabídky ekonomického softwaru a současné trendy</vt:lpstr>
      <vt:lpstr>2.2 Faktory ovlivňující trh ERP systémů</vt:lpstr>
      <vt:lpstr>2.3 Jak vybrat vhodný ekonomický software  </vt:lpstr>
      <vt:lpstr>2.4 Kde hledat informace o ERP a „ekonomických systémech“?</vt:lpstr>
      <vt:lpstr>2.5 Výběr softwaru pro firmu Novák</vt:lpstr>
      <vt:lpstr>2.6 První přehled – firmy produkující vhodný softwar pro firmu Novák </vt:lpstr>
      <vt:lpstr>2.7 Základní kritéria - výběr softwaru pro firmu Novák </vt:lpstr>
      <vt:lpstr>2.8 „Vítězové“ ve výběru softwaru pro firmu Novák </vt:lpstr>
      <vt:lpstr>2.9 Software POHODA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Your User Name</cp:lastModifiedBy>
  <cp:revision>32</cp:revision>
  <cp:lastPrinted>1601-01-01T00:00:00Z</cp:lastPrinted>
  <dcterms:created xsi:type="dcterms:W3CDTF">1601-01-01T00:00:00Z</dcterms:created>
  <dcterms:modified xsi:type="dcterms:W3CDTF">2012-02-21T13:54:22Z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