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76" r:id="rId4"/>
    <p:sldId id="277" r:id="rId5"/>
    <p:sldId id="259" r:id="rId6"/>
    <p:sldId id="260" r:id="rId7"/>
    <p:sldId id="263" r:id="rId8"/>
    <p:sldId id="265" r:id="rId9"/>
    <p:sldId id="262" r:id="rId10"/>
    <p:sldId id="279" r:id="rId11"/>
    <p:sldId id="272" r:id="rId12"/>
    <p:sldId id="278" r:id="rId13"/>
    <p:sldId id="27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0000"/>
    <a:srgbClr val="99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016DA-9F44-44A7-821B-E277C322BB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9EB5F-1DB9-4788-AAA2-5A3DA3A5B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665DF-1D1A-48E0-9335-EE6019192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6132-38A5-478A-AE79-1EAD61F96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91953-71C6-47AD-A5CB-FFE2B9897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22800-0ADB-4CC3-8569-C87D364DE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3422-BCDB-49C5-A7B2-01529305C4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B85A3-3538-4A1A-9392-F7045B1342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CB6FD-1B71-4DAC-B62C-DD26AE0BB7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BB9BC-9E08-439A-A83F-66FA0C923A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D19AC-32A6-480A-9615-FF7FA045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8EBB4-CF5A-4C64-8240-DB014EF7B5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8DA1A8E-8C11-43F3-86FF-37B7EBB758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is.muni.cz/auth/el/1456/jaro2012/MPH_FMAN/um/financni_management_klikaci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tice.cz/" TargetMode="External"/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hyperlink" Target="http://http/cs.wikipedia.org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dirty="0" smtClean="0">
                <a:latin typeface="Verdana" pitchFamily="34" charset="0"/>
              </a:rPr>
              <a:t>MPH_FMAN</a:t>
            </a:r>
            <a:br>
              <a:rPr lang="cs-CZ" dirty="0" smtClean="0">
                <a:latin typeface="Verdana" pitchFamily="34" charset="0"/>
              </a:rPr>
            </a:br>
            <a:r>
              <a:rPr lang="cs-CZ" sz="4700" b="1" dirty="0" smtClean="0">
                <a:solidFill>
                  <a:srgbClr val="990000"/>
                </a:solidFill>
                <a:latin typeface="Verdana" pitchFamily="34" charset="0"/>
              </a:rPr>
              <a:t>Finanční management</a:t>
            </a:r>
            <a:r>
              <a:rPr lang="cs-CZ" sz="4700" dirty="0" smtClean="0">
                <a:solidFill>
                  <a:srgbClr val="990000"/>
                </a:solidFill>
                <a:latin typeface="Verdana" pitchFamily="34" charset="0"/>
              </a:rPr>
              <a:t/>
            </a:r>
            <a:br>
              <a:rPr lang="cs-CZ" sz="4700" dirty="0" smtClean="0">
                <a:solidFill>
                  <a:srgbClr val="990000"/>
                </a:solidFill>
                <a:latin typeface="Verdana" pitchFamily="34" charset="0"/>
              </a:rPr>
            </a:br>
            <a:r>
              <a:rPr lang="cs-CZ" dirty="0" smtClean="0">
                <a:latin typeface="Verdana" pitchFamily="34" charset="0"/>
              </a:rPr>
              <a:t/>
            </a:r>
            <a:br>
              <a:rPr lang="cs-CZ" dirty="0" smtClean="0">
                <a:latin typeface="Verdana" pitchFamily="34" charset="0"/>
              </a:rPr>
            </a:br>
            <a:r>
              <a:rPr lang="cs-CZ" sz="3600" dirty="0" smtClean="0">
                <a:latin typeface="Verdana" pitchFamily="34" charset="0"/>
              </a:rPr>
              <a:t>Jaro 2012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77200" cy="762000"/>
          </a:xfrm>
        </p:spPr>
        <p:txBody>
          <a:bodyPr/>
          <a:lstStyle/>
          <a:p>
            <a:pPr algn="l" eaLnBrk="1" hangingPunct="1"/>
            <a:r>
              <a:rPr lang="cs-CZ" sz="4000" b="1" dirty="0" smtClean="0">
                <a:solidFill>
                  <a:srgbClr val="990000"/>
                </a:solidFill>
                <a:latin typeface="Verdana" pitchFamily="34" charset="0"/>
              </a:rPr>
              <a:t>Prezentace</a:t>
            </a:r>
          </a:p>
        </p:txBody>
      </p:sp>
      <p:pic>
        <p:nvPicPr>
          <p:cNvPr id="9220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57199" y="1524000"/>
          <a:ext cx="8458200" cy="4722020"/>
        </p:xfrm>
        <a:graphic>
          <a:graphicData uri="http://schemas.openxmlformats.org/drawingml/2006/table">
            <a:tbl>
              <a:tblPr/>
              <a:tblGrid>
                <a:gridCol w="1075803"/>
                <a:gridCol w="918017"/>
                <a:gridCol w="3480820"/>
                <a:gridCol w="1491780"/>
                <a:gridCol w="1491780"/>
              </a:tblGrid>
              <a:tr h="2369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Datum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Téma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Prezentující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Prezentující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Seminář 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20.2.2012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Nic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Seminář 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27.2.2012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Nic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Analýza rozvahy a výkazu zisků a ztrát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12.3.2012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Poměrové ukazatele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19.3.2012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Finanční a provozní páka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26.3.2012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Pyramidové rozklady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Seminář 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Alternativní náklady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Seminář 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9.4.2012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Velikonoce</a:t>
                      </a:r>
                      <a:endParaRPr lang="cs-CZ" sz="16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Bonitní modely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9409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Bankrotní modely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77200" cy="762000"/>
          </a:xfrm>
        </p:spPr>
        <p:txBody>
          <a:bodyPr/>
          <a:lstStyle/>
          <a:p>
            <a:pPr algn="l" eaLnBrk="1" hangingPunct="1"/>
            <a:r>
              <a:rPr lang="cs-CZ" sz="4000" b="1" dirty="0" smtClean="0">
                <a:solidFill>
                  <a:srgbClr val="990000"/>
                </a:solidFill>
                <a:latin typeface="Verdana" pitchFamily="34" charset="0"/>
              </a:rPr>
              <a:t>Studijní materiály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382000" cy="4038600"/>
          </a:xfrm>
        </p:spPr>
        <p:txBody>
          <a:bodyPr/>
          <a:lstStyle/>
          <a:p>
            <a:pPr marL="87313" indent="-87313" eaLnBrk="1" hangingPunct="1">
              <a:buFontTx/>
              <a:buNone/>
            </a:pPr>
            <a:r>
              <a:rPr lang="cs-CZ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Finanční management (DSO)</a:t>
            </a:r>
          </a:p>
          <a:p>
            <a:pPr marL="87313" indent="-87313" eaLnBrk="1" hangingPunct="1">
              <a:buFontTx/>
              <a:buNone/>
            </a:pPr>
            <a:r>
              <a:rPr lang="cs-CZ" sz="13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https://is.muni.cz/auth/el/1456/jaro2012/MPH_FMAN/um/financni_management_klikaci.pdf</a:t>
            </a:r>
            <a:r>
              <a:rPr lang="cs-CZ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cs-CZ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7313" indent="-87313" eaLnBrk="1" hangingPunct="1">
              <a:buFontTx/>
              <a:buNone/>
            </a:pPr>
            <a:r>
              <a:rPr lang="cs-CZ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SUCHÁNEK, Petr. </a:t>
            </a:r>
            <a:r>
              <a:rPr lang="cs-CZ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Podnikohospodářská analýza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marL="87313" indent="-87313" eaLnBrk="1" hangingPunct="1">
              <a:buFontTx/>
              <a:buAutoNum type="arabicPeriod"/>
            </a:pP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vyd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Brno: Masarykova univerzita, 2006. 110 s. </a:t>
            </a:r>
          </a:p>
          <a:p>
            <a:pPr marL="87313" indent="-87313" eaLnBrk="1" hangingPunct="1">
              <a:buFontTx/>
              <a:buNone/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Monografie 1. ISBN 80-210-3985-X</a:t>
            </a:r>
            <a:endParaRPr lang="cs-CZ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7313" indent="-87313" eaLnBrk="1" hangingPunct="1">
              <a:buFontTx/>
              <a:buNone/>
            </a:pPr>
            <a:r>
              <a:rPr lang="cs-CZ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SEDLÁČEK, Jaroslav. </a:t>
            </a:r>
            <a:r>
              <a:rPr lang="cs-CZ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Účetní data v rukou manažera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marL="87313" indent="-87313" eaLnBrk="1" hangingPunct="1">
              <a:buFontTx/>
              <a:buNone/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doplněné vydání. Praha: 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Computer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Press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2001. 220 s. </a:t>
            </a:r>
          </a:p>
          <a:p>
            <a:pPr marL="87313" indent="-87313" eaLnBrk="1" hangingPunct="1">
              <a:buFontTx/>
              <a:buNone/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Business 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books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ISBN 80-7226-562-8.</a:t>
            </a:r>
          </a:p>
          <a:p>
            <a:pPr marL="87313" indent="-87313" eaLnBrk="1" hangingPunct="1">
              <a:buFontTx/>
              <a:buNone/>
            </a:pPr>
            <a:endParaRPr lang="cs-CZ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4" name="Picture 4" descr="ESF_hlapa_zahlavi-prazd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ESF_hlapa_zahlavi-prazd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53400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sz="4000" b="1" dirty="0" smtClean="0">
                <a:solidFill>
                  <a:srgbClr val="990000"/>
                </a:solidFill>
                <a:latin typeface="Verdana" pitchFamily="34" charset="0"/>
              </a:rPr>
              <a:t>Studijní materiály - další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382000" cy="4419600"/>
          </a:xfrm>
        </p:spPr>
        <p:txBody>
          <a:bodyPr>
            <a:normAutofit fontScale="92500" lnSpcReduction="20000"/>
          </a:bodyPr>
          <a:lstStyle/>
          <a:p>
            <a:pPr marL="87313" indent="-87313" eaLnBrk="1" hangingPunct="1">
              <a:buFontTx/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KOVANICOVÁ, Dana; KOVANIC, Pavel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 </a:t>
            </a:r>
            <a:r>
              <a:rPr lang="cs-CZ" sz="20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Poklady skryté v účetnictví.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Praha: Polygon, 1997. </a:t>
            </a:r>
            <a:r>
              <a:rPr lang="cs-CZ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288 s. ISBN 80-85967-56-1</a:t>
            </a:r>
          </a:p>
          <a:p>
            <a:pPr marL="87313" indent="-87313" eaLnBrk="1" hangingPunct="1">
              <a:buFontTx/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MRKVIČKA, Josef; KOLÁŘ, Pavel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 </a:t>
            </a:r>
            <a:r>
              <a:rPr lang="cs-CZ" sz="20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Finanční analýza. 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Praha: ASPI, 2006. 228 s. ISBN 80-7357-219-2</a:t>
            </a:r>
          </a:p>
          <a:p>
            <a:pPr marL="87313" indent="-87313" eaLnBrk="1" hangingPunct="1">
              <a:buFontTx/>
              <a:buNone/>
            </a:pPr>
            <a:r>
              <a:rPr lang="cs-CZ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SYNEK</a:t>
            </a:r>
            <a:r>
              <a:rPr lang="cs-CZ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kol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 </a:t>
            </a:r>
            <a:r>
              <a:rPr lang="cs-CZ" sz="20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Manažerské výpočty a ekonomická analýza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1. </a:t>
            </a:r>
            <a:r>
              <a:rPr lang="cs-CZ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vyd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Praha: C.H. </a:t>
            </a:r>
            <a:r>
              <a:rPr lang="cs-CZ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Beck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2009. </a:t>
            </a:r>
            <a:r>
              <a:rPr lang="cs-CZ" sz="20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xviii</a:t>
            </a:r>
            <a:r>
              <a:rPr lang="cs-CZ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301. ISBN 9788074001543.</a:t>
            </a:r>
          </a:p>
          <a:p>
            <a:pPr marL="87313" indent="-87313" eaLnBrk="1" hangingPunct="1">
              <a:buFontTx/>
              <a:buNone/>
            </a:pPr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7313" indent="-87313" eaLnBrk="1" hangingPunct="1">
              <a:buFontTx/>
              <a:buNone/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http://www.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czso.cz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/</a:t>
            </a:r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7313" indent="-87313" eaLnBrk="1" hangingPunct="1">
              <a:buFontTx/>
              <a:buNone/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http://www.justice.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cz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/</a:t>
            </a:r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7313" indent="-87313" eaLnBrk="1" hangingPunct="1">
              <a:buFontTx/>
              <a:buNone/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</a:t>
            </a:r>
            <a:r>
              <a:rPr lang="cs-CZ" sz="18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http://cs.wikipedia.org/</a:t>
            </a:r>
            <a:r>
              <a:rPr lang="cs-CZ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Ne-e</a:t>
            </a:r>
          </a:p>
          <a:p>
            <a:pPr marL="87313" indent="-87313" eaLnBrk="1" hangingPunct="1">
              <a:buFontTx/>
              <a:buNone/>
            </a:pPr>
            <a:endParaRPr lang="cs-CZ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87313" indent="-87313" eaLnBrk="1" hangingPunct="1">
              <a:buFontTx/>
              <a:buNone/>
            </a:pPr>
            <a:r>
              <a:rPr lang="cs-CZ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Prezentace</a:t>
            </a:r>
          </a:p>
          <a:p>
            <a:pPr marL="806450" lvl="1" indent="-363538" eaLnBrk="1" hangingPunct="1"/>
            <a:r>
              <a:rPr lang="cs-CZ" sz="1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Doc. Suchánek</a:t>
            </a:r>
          </a:p>
          <a:p>
            <a:pPr marL="806450" lvl="1" indent="-363538" eaLnBrk="1" hangingPunct="1"/>
            <a:r>
              <a:rPr lang="cs-CZ" sz="1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Ing. Dobrý MKH_FMAN Finanční management</a:t>
            </a:r>
          </a:p>
          <a:p>
            <a:pPr marL="806450" lvl="1" indent="-363538" eaLnBrk="1" hangingPunct="1"/>
            <a:r>
              <a:rPr lang="cs-CZ" sz="1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Cvičící</a:t>
            </a:r>
            <a:endParaRPr lang="cs-CZ" sz="19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4" name="Picture 4" descr="ESF_hlapa_zahlavi-prazdn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ESF_hlapa_zahlavi-prazdn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95600"/>
            <a:ext cx="8077200" cy="762000"/>
          </a:xfrm>
        </p:spPr>
        <p:txBody>
          <a:bodyPr/>
          <a:lstStyle/>
          <a:p>
            <a:pPr algn="l" eaLnBrk="1" hangingPunct="1"/>
            <a:r>
              <a:rPr lang="cs-CZ" sz="4000" b="1" dirty="0" smtClean="0">
                <a:solidFill>
                  <a:srgbClr val="990000"/>
                </a:solidFill>
                <a:latin typeface="Verdana" pitchFamily="34" charset="0"/>
              </a:rPr>
              <a:t>Dotazy?</a:t>
            </a:r>
          </a:p>
        </p:txBody>
      </p:sp>
      <p:pic>
        <p:nvPicPr>
          <p:cNvPr id="11267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77200" cy="762000"/>
          </a:xfrm>
        </p:spPr>
        <p:txBody>
          <a:bodyPr/>
          <a:lstStyle/>
          <a:p>
            <a:pPr algn="l" eaLnBrk="1" hangingPunct="1"/>
            <a:r>
              <a:rPr lang="sk-SK" sz="4000" b="1" smtClean="0">
                <a:solidFill>
                  <a:srgbClr val="990000"/>
                </a:solidFill>
                <a:latin typeface="Verdana" pitchFamily="34" charset="0"/>
              </a:rPr>
              <a:t>Kontaktní údaje</a:t>
            </a:r>
            <a:endParaRPr lang="cs-CZ" sz="4000" b="1" smtClean="0">
              <a:solidFill>
                <a:srgbClr val="990000"/>
              </a:solidFill>
              <a:latin typeface="Verdan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038600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cs-CZ" sz="3000" b="1" dirty="0" smtClean="0">
                <a:latin typeface="Verdana" pitchFamily="34" charset="0"/>
              </a:rPr>
              <a:t>Ing. Jiří Richter</a:t>
            </a:r>
          </a:p>
          <a:p>
            <a:pPr eaLnBrk="1" hangingPunct="1">
              <a:buFontTx/>
              <a:buNone/>
            </a:pPr>
            <a:r>
              <a:rPr lang="cs-CZ" sz="3000" dirty="0" err="1" smtClean="0">
                <a:latin typeface="Verdana" pitchFamily="34" charset="0"/>
              </a:rPr>
              <a:t>jiri.a.richter</a:t>
            </a:r>
            <a:r>
              <a:rPr lang="cs-CZ" sz="3000" dirty="0" smtClean="0">
                <a:latin typeface="Verdana" pitchFamily="34" charset="0"/>
              </a:rPr>
              <a:t>@</a:t>
            </a:r>
            <a:r>
              <a:rPr lang="cs-CZ" sz="3000" dirty="0" err="1" smtClean="0">
                <a:latin typeface="Verdana" pitchFamily="34" charset="0"/>
              </a:rPr>
              <a:t>gmail.com</a:t>
            </a:r>
            <a:endParaRPr lang="cs-CZ" sz="3000" dirty="0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endParaRPr lang="cs-CZ" sz="2000" dirty="0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r>
              <a:rPr lang="cs-CZ" sz="3000" b="1" dirty="0" smtClean="0">
                <a:latin typeface="Verdana" pitchFamily="34" charset="0"/>
              </a:rPr>
              <a:t>Konzultace</a:t>
            </a:r>
            <a:endParaRPr lang="cs-CZ" sz="3000" dirty="0" smtClean="0">
              <a:latin typeface="Verdana" pitchFamily="34" charset="0"/>
            </a:endParaRPr>
          </a:p>
          <a:p>
            <a:pPr eaLnBrk="1" hangingPunct="1">
              <a:buNone/>
            </a:pPr>
            <a:r>
              <a:rPr lang="cs-CZ" sz="3000" dirty="0" smtClean="0">
                <a:latin typeface="Verdana" pitchFamily="34" charset="0"/>
              </a:rPr>
              <a:t>Kancelář 645</a:t>
            </a:r>
          </a:p>
          <a:p>
            <a:pPr eaLnBrk="1" hangingPunct="1">
              <a:buFontTx/>
              <a:buNone/>
            </a:pPr>
            <a:r>
              <a:rPr lang="cs-CZ" sz="3000" dirty="0" smtClean="0">
                <a:latin typeface="Verdana" pitchFamily="34" charset="0"/>
              </a:rPr>
              <a:t>Pondělí 13-15</a:t>
            </a:r>
          </a:p>
          <a:p>
            <a:pPr eaLnBrk="1" hangingPunct="1">
              <a:buFontTx/>
              <a:buNone/>
            </a:pPr>
            <a:endParaRPr lang="cs-CZ" sz="3000" dirty="0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r>
              <a:rPr lang="cs-CZ" sz="26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https://is.muni.cz/auth/cd/1456/jaro2012/MPH_FMAN.02/</a:t>
            </a:r>
            <a:endParaRPr lang="cs-CZ" sz="2600" i="1" dirty="0" smtClean="0">
              <a:latin typeface="Verdana" pitchFamily="34" charset="0"/>
            </a:endParaRPr>
          </a:p>
        </p:txBody>
      </p:sp>
      <p:pic>
        <p:nvPicPr>
          <p:cNvPr id="3076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77200" cy="762000"/>
          </a:xfrm>
        </p:spPr>
        <p:txBody>
          <a:bodyPr/>
          <a:lstStyle/>
          <a:p>
            <a:pPr algn="l" eaLnBrk="1" hangingPunct="1"/>
            <a:r>
              <a:rPr lang="cs-CZ" sz="4000" b="1" smtClean="0">
                <a:solidFill>
                  <a:srgbClr val="990000"/>
                </a:solidFill>
                <a:latin typeface="Verdana" pitchFamily="34" charset="0"/>
              </a:rPr>
              <a:t>Informace o předmětu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4419600"/>
          </a:xfrm>
        </p:spPr>
        <p:txBody>
          <a:bodyPr/>
          <a:lstStyle/>
          <a:p>
            <a:pPr marL="269875" indent="-269875" eaLnBrk="1" hangingPunct="1">
              <a:defRPr/>
            </a:pPr>
            <a:r>
              <a:rPr lang="cs-CZ" sz="3000" dirty="0" smtClean="0">
                <a:latin typeface="Verdana" pitchFamily="34" charset="0"/>
              </a:rPr>
              <a:t>Garant předmětu</a:t>
            </a:r>
          </a:p>
          <a:p>
            <a:pPr marL="400050" lvl="1" indent="0" eaLnBrk="1" hangingPunct="1">
              <a:buFontTx/>
              <a:buNone/>
              <a:defRPr/>
            </a:pPr>
            <a:r>
              <a:rPr lang="cs-CZ" sz="2600" b="1" dirty="0" smtClean="0">
                <a:latin typeface="Verdana" pitchFamily="34" charset="0"/>
              </a:rPr>
              <a:t>Doc. Ing. Petr Suchánek, Ph.D.</a:t>
            </a:r>
          </a:p>
          <a:p>
            <a:pPr marL="269875" indent="-269875" eaLnBrk="1" hangingPunct="1">
              <a:defRPr/>
            </a:pPr>
            <a:endParaRPr lang="cs-CZ" sz="1000" dirty="0" smtClean="0">
              <a:latin typeface="Verdana" pitchFamily="34" charset="0"/>
            </a:endParaRPr>
          </a:p>
          <a:p>
            <a:pPr marL="269875" indent="-269875" eaLnBrk="1" hangingPunct="1">
              <a:defRPr/>
            </a:pPr>
            <a:r>
              <a:rPr lang="cs-CZ" sz="3000" dirty="0" smtClean="0">
                <a:latin typeface="Verdana" pitchFamily="34" charset="0"/>
              </a:rPr>
              <a:t>Ukončení</a:t>
            </a:r>
          </a:p>
          <a:p>
            <a:pPr marL="669925" lvl="1" indent="-269875" eaLnBrk="1" hangingPunct="1">
              <a:defRPr/>
            </a:pPr>
            <a:r>
              <a:rPr lang="cs-CZ" sz="2600" dirty="0" smtClean="0">
                <a:latin typeface="Verdana" pitchFamily="34" charset="0"/>
              </a:rPr>
              <a:t>Prezentace na semináři</a:t>
            </a:r>
          </a:p>
          <a:p>
            <a:pPr marL="669925" lvl="1" indent="-269875" eaLnBrk="1" hangingPunct="1">
              <a:defRPr/>
            </a:pPr>
            <a:r>
              <a:rPr lang="cs-CZ" sz="2600" dirty="0" smtClean="0">
                <a:latin typeface="Verdana" pitchFamily="34" charset="0"/>
              </a:rPr>
              <a:t>Prezentace u kolokvia</a:t>
            </a:r>
          </a:p>
          <a:p>
            <a:pPr marL="269875" indent="-269875" eaLnBrk="1" hangingPunct="1">
              <a:defRPr/>
            </a:pPr>
            <a:endParaRPr lang="cs-CZ" sz="1000" dirty="0" smtClean="0">
              <a:latin typeface="Verdana" pitchFamily="34" charset="0"/>
            </a:endParaRPr>
          </a:p>
          <a:p>
            <a:pPr marL="269875" indent="-269875" eaLnBrk="1" hangingPunct="1">
              <a:buNone/>
              <a:defRPr/>
            </a:pPr>
            <a:endParaRPr lang="cs-CZ" sz="500" dirty="0" smtClean="0">
              <a:latin typeface="Verdana" pitchFamily="34" charset="0"/>
            </a:endParaRPr>
          </a:p>
        </p:txBody>
      </p:sp>
      <p:pic>
        <p:nvPicPr>
          <p:cNvPr id="4100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77200" cy="762000"/>
          </a:xfrm>
        </p:spPr>
        <p:txBody>
          <a:bodyPr/>
          <a:lstStyle/>
          <a:p>
            <a:pPr algn="l" eaLnBrk="1" hangingPunct="1"/>
            <a:r>
              <a:rPr lang="cs-CZ" sz="4000" b="1" smtClean="0">
                <a:solidFill>
                  <a:srgbClr val="990000"/>
                </a:solidFill>
                <a:latin typeface="Verdana" pitchFamily="34" charset="0"/>
              </a:rPr>
              <a:t>Semináře</a:t>
            </a:r>
          </a:p>
        </p:txBody>
      </p:sp>
      <p:pic>
        <p:nvPicPr>
          <p:cNvPr id="5124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685800" y="1447800"/>
          <a:ext cx="8229600" cy="4613910"/>
        </p:xfrm>
        <a:graphic>
          <a:graphicData uri="http://schemas.openxmlformats.org/drawingml/2006/table">
            <a:tbl>
              <a:tblPr/>
              <a:tblGrid>
                <a:gridCol w="988607"/>
                <a:gridCol w="840193"/>
                <a:gridCol w="3202109"/>
                <a:gridCol w="3198691"/>
              </a:tblGrid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Datum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Vyučující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Vyučovaní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Seminář 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20.2.2012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Něco málo obecně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Seminář 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27.2.2012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Analýza rozvahy a výkazu zisků a ztrát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Seminář 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5.3.2012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Poměrové ukazatele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Analýza rozvahy a výkazu zisků a ztrát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12.3.2012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Finanční a provozní páka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Poměrové ukazatele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19.3.2012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Pyramidové rozklady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Finanční a provozní páka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26.3.2012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Alternativní náklady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Pyramidové rozklady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Seminář 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EVA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Alternativní náklady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Seminář 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9.4.2012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Velikonoce</a:t>
                      </a:r>
                      <a:endParaRPr lang="cs-CZ" sz="16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Nic</a:t>
                      </a:r>
                      <a:endParaRPr lang="cs-CZ" sz="16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Bonitní modely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Bankrotní modely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Bonitní modely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Seminář 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30.4.2012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Bankrotní modely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77200" cy="762000"/>
          </a:xfrm>
        </p:spPr>
        <p:txBody>
          <a:bodyPr/>
          <a:lstStyle/>
          <a:p>
            <a:pPr algn="l" eaLnBrk="1" hangingPunct="1"/>
            <a:r>
              <a:rPr lang="cs-CZ" sz="4000" b="1" smtClean="0">
                <a:solidFill>
                  <a:srgbClr val="990000"/>
                </a:solidFill>
                <a:latin typeface="Verdana" pitchFamily="34" charset="0"/>
              </a:rPr>
              <a:t>Semináře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77200" cy="3207032"/>
          </a:xfrm>
        </p:spPr>
        <p:txBody>
          <a:bodyPr>
            <a:spAutoFit/>
          </a:bodyPr>
          <a:lstStyle/>
          <a:p>
            <a:pPr marL="269875" indent="-269875" eaLnBrk="1" hangingPunct="1">
              <a:lnSpc>
                <a:spcPct val="120000"/>
              </a:lnSpc>
            </a:pPr>
            <a:r>
              <a:rPr lang="cs-CZ" sz="2400" dirty="0" smtClean="0">
                <a:latin typeface="Verdana" pitchFamily="34" charset="0"/>
              </a:rPr>
              <a:t>Přednáška není</a:t>
            </a:r>
          </a:p>
          <a:p>
            <a:pPr marL="269875" indent="-269875" eaLnBrk="1" hangingPunct="1">
              <a:lnSpc>
                <a:spcPct val="120000"/>
              </a:lnSpc>
            </a:pPr>
            <a:r>
              <a:rPr lang="cs-CZ" sz="2400" dirty="0" smtClean="0">
                <a:latin typeface="Verdana" pitchFamily="34" charset="0"/>
              </a:rPr>
              <a:t>Účast </a:t>
            </a:r>
            <a:r>
              <a:rPr lang="cs-CZ" sz="2400" dirty="0" smtClean="0">
                <a:latin typeface="Verdana" pitchFamily="34" charset="0"/>
              </a:rPr>
              <a:t>na prezentaci povinná</a:t>
            </a:r>
            <a:endParaRPr lang="cs-CZ" sz="2000" dirty="0" smtClean="0">
              <a:latin typeface="Verdana" pitchFamily="34" charset="0"/>
            </a:endParaRPr>
          </a:p>
          <a:p>
            <a:pPr marL="269875" indent="-269875" eaLnBrk="1" hangingPunct="1">
              <a:lnSpc>
                <a:spcPct val="120000"/>
              </a:lnSpc>
            </a:pPr>
            <a:endParaRPr lang="cs-CZ" sz="2000" dirty="0" smtClean="0">
              <a:latin typeface="Verdana" pitchFamily="34" charset="0"/>
            </a:endParaRPr>
          </a:p>
          <a:p>
            <a:pPr marL="269875" indent="-269875" eaLnBrk="1" hangingPunct="1">
              <a:lnSpc>
                <a:spcPct val="120000"/>
              </a:lnSpc>
            </a:pPr>
            <a:r>
              <a:rPr lang="cs-CZ" sz="2000" dirty="0" smtClean="0">
                <a:latin typeface="Verdana" pitchFamily="34" charset="0"/>
              </a:rPr>
              <a:t>Průběh</a:t>
            </a:r>
          </a:p>
          <a:p>
            <a:pPr marL="669925" lvl="1" indent="-269875" eaLnBrk="1" hangingPunct="1">
              <a:lnSpc>
                <a:spcPct val="120000"/>
              </a:lnSpc>
            </a:pPr>
            <a:r>
              <a:rPr lang="cs-CZ" sz="2000" dirty="0" smtClean="0">
                <a:latin typeface="Verdana" pitchFamily="34" charset="0"/>
              </a:rPr>
              <a:t>Prezentace</a:t>
            </a:r>
          </a:p>
          <a:p>
            <a:pPr marL="669925" lvl="1" indent="-269875" eaLnBrk="1" hangingPunct="1">
              <a:lnSpc>
                <a:spcPct val="120000"/>
              </a:lnSpc>
            </a:pPr>
            <a:r>
              <a:rPr lang="cs-CZ" sz="2000" dirty="0" smtClean="0">
                <a:latin typeface="Verdana" pitchFamily="34" charset="0"/>
              </a:rPr>
              <a:t>„Přednáška“</a:t>
            </a:r>
          </a:p>
          <a:p>
            <a:pPr marL="669925" lvl="1" indent="-269875" eaLnBrk="1" hangingPunct="1">
              <a:lnSpc>
                <a:spcPct val="120000"/>
              </a:lnSpc>
            </a:pPr>
            <a:r>
              <a:rPr lang="cs-CZ" sz="2000" dirty="0" smtClean="0">
                <a:latin typeface="Verdana" pitchFamily="34" charset="0"/>
              </a:rPr>
              <a:t>Diskuze</a:t>
            </a:r>
          </a:p>
        </p:txBody>
      </p:sp>
      <p:pic>
        <p:nvPicPr>
          <p:cNvPr id="5124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77200" cy="762000"/>
          </a:xfrm>
        </p:spPr>
        <p:txBody>
          <a:bodyPr/>
          <a:lstStyle/>
          <a:p>
            <a:pPr algn="l" eaLnBrk="1" hangingPunct="1"/>
            <a:r>
              <a:rPr lang="cs-CZ" sz="4000" b="1" dirty="0" smtClean="0">
                <a:solidFill>
                  <a:srgbClr val="990000"/>
                </a:solidFill>
                <a:latin typeface="Verdana" pitchFamily="34" charset="0"/>
              </a:rPr>
              <a:t>Seminární práce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77200" cy="46101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400" dirty="0" err="1" smtClean="0">
                <a:latin typeface="Verdana" pitchFamily="34" charset="0"/>
              </a:rPr>
              <a:t>Info</a:t>
            </a:r>
            <a:r>
              <a:rPr lang="cs-CZ" sz="2400" dirty="0" smtClean="0">
                <a:latin typeface="Verdana" pitchFamily="34" charset="0"/>
              </a:rPr>
              <a:t> viz </a:t>
            </a:r>
            <a:r>
              <a:rPr lang="cs-CZ" sz="2400" i="1" dirty="0" err="1" smtClean="0">
                <a:latin typeface="Verdana" pitchFamily="34" charset="0"/>
              </a:rPr>
              <a:t>Pozadavky</a:t>
            </a:r>
            <a:r>
              <a:rPr lang="cs-CZ" sz="2400" i="1" dirty="0" smtClean="0">
                <a:latin typeface="Verdana" pitchFamily="34" charset="0"/>
              </a:rPr>
              <a:t>_</a:t>
            </a:r>
            <a:r>
              <a:rPr lang="cs-CZ" sz="2400" i="1" dirty="0" err="1" smtClean="0">
                <a:latin typeface="Verdana" pitchFamily="34" charset="0"/>
              </a:rPr>
              <a:t>seminarka.doc</a:t>
            </a:r>
            <a:endParaRPr lang="cs-CZ" sz="2400" i="1" dirty="0" smtClean="0">
              <a:latin typeface="Verdana" pitchFamily="34" charset="0"/>
            </a:endParaRPr>
          </a:p>
          <a:p>
            <a:pPr eaLnBrk="1" hangingPunct="1">
              <a:defRPr/>
            </a:pPr>
            <a:r>
              <a:rPr lang="cs-CZ" sz="2400" dirty="0" smtClean="0">
                <a:latin typeface="Verdana" pitchFamily="34" charset="0"/>
              </a:rPr>
              <a:t>Zpracovává se jednotlivě</a:t>
            </a:r>
          </a:p>
          <a:p>
            <a:pPr eaLnBrk="1" hangingPunct="1">
              <a:defRPr/>
            </a:pPr>
            <a:r>
              <a:rPr lang="cs-CZ" sz="2400" dirty="0" smtClean="0">
                <a:latin typeface="Verdana" pitchFamily="34" charset="0"/>
              </a:rPr>
              <a:t>Rozsah práce cca 10 až 15 stran </a:t>
            </a:r>
          </a:p>
          <a:p>
            <a:pPr eaLnBrk="1" hangingPunct="1">
              <a:defRPr/>
            </a:pPr>
            <a:r>
              <a:rPr lang="cs-CZ" sz="2400" dirty="0" smtClean="0">
                <a:latin typeface="Verdana" pitchFamily="34" charset="0"/>
              </a:rPr>
              <a:t>Obsahové dělení</a:t>
            </a:r>
          </a:p>
          <a:p>
            <a:pPr lvl="1" eaLnBrk="1" hangingPunct="1">
              <a:defRPr/>
            </a:pPr>
            <a:r>
              <a:rPr lang="cs-CZ" sz="1800" dirty="0" smtClean="0">
                <a:latin typeface="Verdana" pitchFamily="34" charset="0"/>
              </a:rPr>
              <a:t>Teoretická část: objasnění konstrukce a využití daného ukazatele</a:t>
            </a:r>
          </a:p>
          <a:p>
            <a:pPr lvl="1" eaLnBrk="1" hangingPunct="1">
              <a:defRPr/>
            </a:pPr>
            <a:r>
              <a:rPr lang="cs-CZ" sz="1800" dirty="0" smtClean="0">
                <a:latin typeface="Verdana" pitchFamily="34" charset="0"/>
              </a:rPr>
              <a:t>Praktická část: aplikace teoretických poznatků na datech konkrétního podniku</a:t>
            </a:r>
          </a:p>
          <a:p>
            <a:pPr eaLnBrk="1" hangingPunct="1">
              <a:defRPr/>
            </a:pPr>
            <a:r>
              <a:rPr lang="cs-CZ" sz="2200" dirty="0" smtClean="0">
                <a:latin typeface="Verdana" pitchFamily="34" charset="0"/>
              </a:rPr>
              <a:t>Období min 3 roky</a:t>
            </a:r>
          </a:p>
          <a:p>
            <a:pPr eaLnBrk="1" hangingPunct="1">
              <a:defRPr/>
            </a:pPr>
            <a:r>
              <a:rPr lang="cs-CZ" sz="2200" dirty="0" smtClean="0">
                <a:latin typeface="Verdana" pitchFamily="34" charset="0"/>
              </a:rPr>
              <a:t>Podnik dle vlastního výběru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sz="1800" dirty="0" smtClean="0">
              <a:latin typeface="Verdana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1800" i="1" dirty="0" smtClean="0">
                <a:latin typeface="Verdana" pitchFamily="34" charset="0"/>
              </a:rPr>
              <a:t>http://www.econ.muni.cz/manual-studenta/radne-ukonceni-studia/zaverecna-bakalarska-diplomova-disertacni-prace/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>
              <a:latin typeface="Verdana" pitchFamily="34" charset="0"/>
            </a:endParaRPr>
          </a:p>
        </p:txBody>
      </p:sp>
      <p:pic>
        <p:nvPicPr>
          <p:cNvPr id="6148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53400" cy="762000"/>
          </a:xfrm>
        </p:spPr>
        <p:txBody>
          <a:bodyPr>
            <a:noAutofit/>
          </a:bodyPr>
          <a:lstStyle/>
          <a:p>
            <a:pPr algn="l" eaLnBrk="1" hangingPunct="1"/>
            <a:r>
              <a:rPr lang="cs-CZ" sz="4000" b="1" dirty="0" smtClean="0">
                <a:solidFill>
                  <a:srgbClr val="990000"/>
                </a:solidFill>
                <a:latin typeface="Verdana" pitchFamily="34" charset="0"/>
              </a:rPr>
              <a:t>Seminární práce - struktura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77200" cy="4267200"/>
          </a:xfrm>
        </p:spPr>
        <p:txBody>
          <a:bodyPr/>
          <a:lstStyle/>
          <a:p>
            <a:pPr marL="457200" indent="-457200" eaLnBrk="1" hangingPunct="1">
              <a:lnSpc>
                <a:spcPct val="120000"/>
              </a:lnSpc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Charakteristika metod finanční analýzy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Aplikace metod na podniková data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Shrnutí dosavadního vývoje, identifikace příčin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Zhodnocení ekonomické výkonnosti podniku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Návrhy na rozvoj podniku</a:t>
            </a:r>
          </a:p>
        </p:txBody>
      </p:sp>
      <p:pic>
        <p:nvPicPr>
          <p:cNvPr id="7172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77200" cy="762000"/>
          </a:xfrm>
        </p:spPr>
        <p:txBody>
          <a:bodyPr/>
          <a:lstStyle/>
          <a:p>
            <a:pPr algn="l" eaLnBrk="1" hangingPunct="1"/>
            <a:r>
              <a:rPr lang="cs-CZ" sz="4000" b="1" dirty="0" smtClean="0">
                <a:solidFill>
                  <a:srgbClr val="990000"/>
                </a:solidFill>
                <a:latin typeface="Verdana" pitchFamily="34" charset="0"/>
              </a:rPr>
              <a:t>Seminární práce - metody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77200" cy="40386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77825" lvl="8" indent="-342900">
              <a:buFont typeface="Arial" pitchFamily="34" charset="0"/>
              <a:buChar char="•"/>
              <a:defRPr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Vertikální a horizontální rozbor rozvahy a výkazu ZZ</a:t>
            </a:r>
          </a:p>
          <a:p>
            <a:pPr marL="377825" lvl="8" indent="-342900">
              <a:buFont typeface="Arial" pitchFamily="34" charset="0"/>
              <a:buChar char="•"/>
              <a:defRPr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Poměrové ukazatele </a:t>
            </a:r>
          </a:p>
          <a:p>
            <a:pPr marL="34925" lvl="8" indent="0" defTabSz="446088">
              <a:buNone/>
              <a:tabLst>
                <a:tab pos="446088" algn="l"/>
              </a:tabLst>
              <a:defRPr/>
            </a:pPr>
            <a:r>
              <a:rPr lang="cs-CZ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(min. rentability, aktivity, likvidity a platební schopnosti)</a:t>
            </a:r>
          </a:p>
          <a:p>
            <a:pPr marL="377825" lvl="8" indent="-342900">
              <a:buFont typeface="Arial" pitchFamily="34" charset="0"/>
              <a:buChar char="•"/>
              <a:defRPr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Analýza finanční, event. provozní páky podniku </a:t>
            </a:r>
          </a:p>
          <a:p>
            <a:pPr marL="34925" lvl="8" indent="0" defTabSz="446088">
              <a:buNone/>
              <a:tabLst>
                <a:tab pos="446088" algn="l"/>
              </a:tabLst>
              <a:defRPr/>
            </a:pPr>
            <a:r>
              <a:rPr lang="cs-CZ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(může být dílčí součástí jiného, obecnějšího nástroje)</a:t>
            </a:r>
          </a:p>
          <a:p>
            <a:pPr marL="354013" lvl="8" indent="-319088">
              <a:buFont typeface="Arial" pitchFamily="34" charset="0"/>
              <a:buChar char="•"/>
              <a:defRPr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Výpočet alternativních nákladů nebo ukazatele EVA </a:t>
            </a:r>
          </a:p>
          <a:p>
            <a:pPr marL="34925" lvl="8" indent="0">
              <a:buNone/>
              <a:tabLst>
                <a:tab pos="446088" algn="l"/>
              </a:tabLst>
              <a:defRPr/>
            </a:pPr>
            <a:r>
              <a:rPr lang="cs-CZ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(alespoň jedním způsobem)</a:t>
            </a:r>
          </a:p>
          <a:p>
            <a:pPr marL="377825" lvl="8" indent="-342900">
              <a:buFont typeface="Arial" pitchFamily="34" charset="0"/>
              <a:buChar char="•"/>
              <a:defRPr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Pyramidový rozklad </a:t>
            </a:r>
          </a:p>
          <a:p>
            <a:pPr marL="34925" lvl="8" indent="0">
              <a:buNone/>
              <a:tabLst>
                <a:tab pos="446088" algn="l"/>
              </a:tabLst>
              <a:defRPr/>
            </a:pPr>
            <a:r>
              <a:rPr lang="cs-CZ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(alespoň jednoho vybraného ukazatele)</a:t>
            </a:r>
          </a:p>
          <a:p>
            <a:pPr marL="377825" lvl="8" indent="-342900">
              <a:buFont typeface="Arial" pitchFamily="34" charset="0"/>
              <a:buChar char="•"/>
              <a:defRPr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Komplexní model hodnocení podniku </a:t>
            </a:r>
          </a:p>
          <a:p>
            <a:pPr marL="34925" lvl="8" indent="0">
              <a:buNone/>
              <a:tabLst>
                <a:tab pos="446088" algn="l"/>
              </a:tabLst>
              <a:defRPr/>
            </a:pPr>
            <a:r>
              <a:rPr lang="cs-CZ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(min. jeden vybraný bonitní nebo bankrotní model)</a:t>
            </a:r>
          </a:p>
        </p:txBody>
      </p:sp>
      <p:pic>
        <p:nvPicPr>
          <p:cNvPr id="8196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77200" cy="762000"/>
          </a:xfrm>
        </p:spPr>
        <p:txBody>
          <a:bodyPr/>
          <a:lstStyle/>
          <a:p>
            <a:pPr algn="l" eaLnBrk="1" hangingPunct="1"/>
            <a:r>
              <a:rPr lang="cs-CZ" sz="4000" b="1" dirty="0" smtClean="0">
                <a:solidFill>
                  <a:srgbClr val="990000"/>
                </a:solidFill>
                <a:latin typeface="Verdana" pitchFamily="34" charset="0"/>
              </a:rPr>
              <a:t>Prezentace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77200" cy="4343400"/>
          </a:xfrm>
        </p:spPr>
        <p:txBody>
          <a:bodyPr>
            <a:normAutofit fontScale="92500" lnSpcReduction="10000"/>
          </a:bodyPr>
          <a:lstStyle/>
          <a:p>
            <a:pPr marL="354013" indent="-354013" eaLnBrk="1" hangingPunct="1">
              <a:lnSpc>
                <a:spcPct val="120000"/>
              </a:lnSpc>
              <a:defRPr/>
            </a:pPr>
            <a:r>
              <a:rPr lang="cs-CZ" sz="2400" dirty="0" smtClean="0">
                <a:latin typeface="Verdana" pitchFamily="34" charset="0"/>
              </a:rPr>
              <a:t>Dílčí část seminární práce</a:t>
            </a:r>
          </a:p>
          <a:p>
            <a:pPr marL="354013" indent="-354013" eaLnBrk="1" hangingPunct="1">
              <a:lnSpc>
                <a:spcPct val="120000"/>
              </a:lnSpc>
              <a:defRPr/>
            </a:pPr>
            <a:r>
              <a:rPr lang="cs-CZ" sz="2400" dirty="0" smtClean="0">
                <a:latin typeface="Verdana" pitchFamily="34" charset="0"/>
              </a:rPr>
              <a:t>Aplikace metodiky na data</a:t>
            </a:r>
          </a:p>
          <a:p>
            <a:pPr marL="354013" indent="-354013" eaLnBrk="1" hangingPunct="1">
              <a:lnSpc>
                <a:spcPct val="120000"/>
              </a:lnSpc>
              <a:defRPr/>
            </a:pPr>
            <a:r>
              <a:rPr lang="cs-CZ" sz="2400" dirty="0" smtClean="0">
                <a:latin typeface="Verdana" pitchFamily="34" charset="0"/>
              </a:rPr>
              <a:t>Forma</a:t>
            </a:r>
          </a:p>
          <a:p>
            <a:pPr marL="754063" lvl="1" indent="-354013" eaLnBrk="1" hangingPunct="1">
              <a:lnSpc>
                <a:spcPct val="120000"/>
              </a:lnSpc>
              <a:defRPr/>
            </a:pPr>
            <a:r>
              <a:rPr lang="cs-CZ" sz="2000" dirty="0" smtClean="0">
                <a:latin typeface="Verdana" pitchFamily="34" charset="0"/>
              </a:rPr>
              <a:t>PowerPoint </a:t>
            </a:r>
            <a:r>
              <a:rPr lang="cs-CZ" sz="2000" dirty="0" smtClean="0">
                <a:latin typeface="Verdana" pitchFamily="34" charset="0"/>
              </a:rPr>
              <a:t>nebo Excel nebo oboje</a:t>
            </a:r>
          </a:p>
          <a:p>
            <a:pPr marL="754063" lvl="1" indent="-354013" eaLnBrk="1" hangingPunct="1">
              <a:lnSpc>
                <a:spcPct val="120000"/>
              </a:lnSpc>
              <a:defRPr/>
            </a:pPr>
            <a:r>
              <a:rPr lang="cs-CZ" sz="2000" dirty="0" smtClean="0">
                <a:latin typeface="Verdana" pitchFamily="34" charset="0"/>
              </a:rPr>
              <a:t>Doporučuje se odevzdat s předstihem</a:t>
            </a:r>
          </a:p>
          <a:p>
            <a:pPr marL="354013" indent="-354013" eaLnBrk="1" hangingPunct="1">
              <a:lnSpc>
                <a:spcPct val="120000"/>
              </a:lnSpc>
              <a:tabLst>
                <a:tab pos="354013" algn="l"/>
              </a:tabLst>
              <a:defRPr/>
            </a:pPr>
            <a:r>
              <a:rPr lang="cs-CZ" sz="2400" dirty="0" smtClean="0">
                <a:latin typeface="Verdana" pitchFamily="34" charset="0"/>
              </a:rPr>
              <a:t>Prezentace (cca 15 minut):</a:t>
            </a:r>
          </a:p>
          <a:p>
            <a:pPr marL="990600" lvl="1" indent="-269875" eaLnBrk="1" hangingPunct="1">
              <a:lnSpc>
                <a:spcPct val="120000"/>
              </a:lnSpc>
              <a:tabLst>
                <a:tab pos="354013" algn="l"/>
              </a:tabLst>
              <a:defRPr/>
            </a:pPr>
            <a:r>
              <a:rPr lang="cs-CZ" sz="1800" dirty="0" smtClean="0">
                <a:latin typeface="Verdana" pitchFamily="34" charset="0"/>
              </a:rPr>
              <a:t>Cíl práce (co jste řešili)</a:t>
            </a:r>
          </a:p>
          <a:p>
            <a:pPr marL="990600" lvl="1" indent="-269875" eaLnBrk="1" hangingPunct="1">
              <a:lnSpc>
                <a:spcPct val="120000"/>
              </a:lnSpc>
              <a:tabLst>
                <a:tab pos="354013" algn="l"/>
              </a:tabLst>
              <a:defRPr/>
            </a:pPr>
            <a:r>
              <a:rPr lang="cs-CZ" sz="1800" dirty="0" smtClean="0">
                <a:latin typeface="Verdana" pitchFamily="34" charset="0"/>
              </a:rPr>
              <a:t>Způsob řešení (metodika)</a:t>
            </a:r>
          </a:p>
          <a:p>
            <a:pPr marL="990600" lvl="1" indent="-269875" eaLnBrk="1" hangingPunct="1">
              <a:lnSpc>
                <a:spcPct val="120000"/>
              </a:lnSpc>
              <a:tabLst>
                <a:tab pos="354013" algn="l"/>
              </a:tabLst>
              <a:defRPr/>
            </a:pPr>
            <a:r>
              <a:rPr lang="cs-CZ" sz="1800" dirty="0" smtClean="0">
                <a:latin typeface="Verdana" pitchFamily="34" charset="0"/>
              </a:rPr>
              <a:t>Výsledky (k čemu jste došli)</a:t>
            </a:r>
          </a:p>
          <a:p>
            <a:pPr marL="990600" lvl="1" indent="-269875" eaLnBrk="1" hangingPunct="1">
              <a:lnSpc>
                <a:spcPct val="120000"/>
              </a:lnSpc>
              <a:tabLst>
                <a:tab pos="354013" algn="l"/>
              </a:tabLst>
              <a:defRPr/>
            </a:pPr>
            <a:r>
              <a:rPr lang="cs-CZ" sz="1800" dirty="0" smtClean="0">
                <a:latin typeface="Verdana" pitchFamily="34" charset="0"/>
              </a:rPr>
              <a:t>Závěr (naplnění cíle práce)</a:t>
            </a:r>
          </a:p>
          <a:p>
            <a:pPr marL="990600" lvl="1" indent="-269875" eaLnBrk="1" hangingPunct="1">
              <a:lnSpc>
                <a:spcPct val="120000"/>
              </a:lnSpc>
              <a:tabLst>
                <a:tab pos="354013" algn="l"/>
              </a:tabLst>
              <a:defRPr/>
            </a:pPr>
            <a:r>
              <a:rPr lang="cs-CZ" sz="1800" dirty="0" smtClean="0">
                <a:latin typeface="Verdana" pitchFamily="34" charset="0"/>
              </a:rPr>
              <a:t>Diskuze</a:t>
            </a:r>
          </a:p>
        </p:txBody>
      </p:sp>
      <p:pic>
        <p:nvPicPr>
          <p:cNvPr id="9220" name="Picture 4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ESF_hlapa_zahlavi-prazd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437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</TotalTime>
  <Words>395</Words>
  <Application>Microsoft Office PowerPoint</Application>
  <PresentationFormat>Předvádění na obrazovce (4:3)</PresentationFormat>
  <Paragraphs>177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MPH_FMAN Finanční management  Jaro 2012</vt:lpstr>
      <vt:lpstr>Kontaktní údaje</vt:lpstr>
      <vt:lpstr>Informace o předmětu</vt:lpstr>
      <vt:lpstr>Semináře</vt:lpstr>
      <vt:lpstr>Semináře</vt:lpstr>
      <vt:lpstr>Seminární práce</vt:lpstr>
      <vt:lpstr>Seminární práce - struktura</vt:lpstr>
      <vt:lpstr>Seminární práce - metody</vt:lpstr>
      <vt:lpstr>Prezentace</vt:lpstr>
      <vt:lpstr>Prezentace</vt:lpstr>
      <vt:lpstr>Studijní materiály</vt:lpstr>
      <vt:lpstr>Studijní materiály - další</vt:lpstr>
      <vt:lpstr>Dotazy?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Jirka Richter</dc:creator>
  <cp:lastModifiedBy>Jirka Richter</cp:lastModifiedBy>
  <cp:revision>48</cp:revision>
  <cp:lastPrinted>1601-01-01T00:00:00Z</cp:lastPrinted>
  <dcterms:created xsi:type="dcterms:W3CDTF">1601-01-01T00:00:00Z</dcterms:created>
  <dcterms:modified xsi:type="dcterms:W3CDTF">2012-02-20T15:31:16Z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