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9" r:id="rId4"/>
    <p:sldId id="271" r:id="rId5"/>
    <p:sldId id="294" r:id="rId6"/>
    <p:sldId id="295" r:id="rId7"/>
    <p:sldId id="272" r:id="rId8"/>
    <p:sldId id="296" r:id="rId9"/>
    <p:sldId id="297" r:id="rId10"/>
    <p:sldId id="298" r:id="rId11"/>
    <p:sldId id="275" r:id="rId12"/>
    <p:sldId id="276" r:id="rId13"/>
    <p:sldId id="277" r:id="rId14"/>
    <p:sldId id="279" r:id="rId15"/>
    <p:sldId id="293" r:id="rId16"/>
    <p:sldId id="303" r:id="rId17"/>
    <p:sldId id="302" r:id="rId18"/>
    <p:sldId id="299" r:id="rId19"/>
    <p:sldId id="301" r:id="rId20"/>
    <p:sldId id="300" r:id="rId21"/>
    <p:sldId id="304" r:id="rId22"/>
    <p:sldId id="305" r:id="rId23"/>
    <p:sldId id="306" r:id="rId24"/>
    <p:sldId id="307" r:id="rId25"/>
    <p:sldId id="308" r:id="rId26"/>
    <p:sldId id="273" r:id="rId27"/>
    <p:sldId id="278" r:id="rId28"/>
    <p:sldId id="274" r:id="rId29"/>
    <p:sldId id="25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om/textbook/elementary-concepts-in-statistics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kubholy.net/humanities/disman-soc_znalos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trics.com/university/researchsuite/ebook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a.muni.cz/res/file/ucebnice/jarkovsky-vicerozmerne-statisticke-metody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a.muni.cz/esf/res/file/bimat-prednasky/vicerozmerne-statisticke-metody/VSM-05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software/course.php?anchor=xlstatistic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imarcik.com/navigator/" TargetMode="External"/><Relationship Id="rId2" Type="http://schemas.openxmlformats.org/officeDocument/2006/relationships/hyperlink" Target="http://iastat.vs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auth/el/1423/podzim2005/SOC708/um/?info=1" TargetMode="External"/><Relationship Id="rId4" Type="http://schemas.openxmlformats.org/officeDocument/2006/relationships/hyperlink" Target="http://www.statsoft.com/textboo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image" Target="../media/image8.jpeg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hyperlink" Target="http://www.physics.csbsju.edu/stats/box2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Kvantitativní zpracování dat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Radoslav </a:t>
            </a:r>
            <a:r>
              <a:rPr lang="cs-CZ" dirty="0" err="1" smtClean="0"/>
              <a:t>Škapa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3" descr="pwp_nov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11150" y="739775"/>
            <a:ext cx="85693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DRUHOSTUPŇOVÉ TŘÍDĚNÍ – UKÁZKA</a:t>
            </a:r>
            <a:endParaRPr lang="cs-CZ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i="1">
                <a:latin typeface="Arial Narrow" pitchFamily="34" charset="0"/>
              </a:rPr>
              <a:t>„Můžete mi prosím říct zda, vaše firma v souvislosti s finanční a ekonomickou krizí přistoupil/a ke krácení investic do marketingového výzkumu?“ (q24)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5580063" y="6381750"/>
            <a:ext cx="29511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cs-CZ" sz="1100" i="1">
                <a:latin typeface="Arial Narrow" pitchFamily="34" charset="0"/>
              </a:rPr>
              <a:t>%,  N = 272, provedli alespoň jeden výzkum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2133600"/>
          <a:ext cx="642937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Graf" r:id="rId4" imgW="7477110" imgH="4714875" progId="MSGraph.Chart.8">
                  <p:embed/>
                </p:oleObj>
              </mc:Choice>
              <mc:Fallback>
                <p:oleObj name="Graf" r:id="rId4" imgW="7477110" imgH="47148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33600"/>
                        <a:ext cx="6429375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95350" y="1885950"/>
            <a:ext cx="2625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+mn-lt"/>
              </a:rPr>
              <a:t>počet zaměstnanců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72063" y="1885950"/>
            <a:ext cx="2606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+mn-lt"/>
              </a:rPr>
              <a:t>podnikání v B2B / B2C segmentu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72000" y="2276475"/>
          <a:ext cx="5876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Graf" r:id="rId6" imgW="6829380" imgH="4067085" progId="MSGraph.Chart.8">
                  <p:embed/>
                </p:oleObj>
              </mc:Choice>
              <mc:Fallback>
                <p:oleObj name="Graf" r:id="rId6" imgW="6829380" imgH="406708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475"/>
                        <a:ext cx="5876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Nalezení vztahů je obecným finálním cílem každého výzkumu</a:t>
            </a:r>
          </a:p>
          <a:p>
            <a:r>
              <a:rPr lang="cs-CZ" dirty="0" smtClean="0"/>
              <a:t>Dvě dimenze vztahu:</a:t>
            </a:r>
          </a:p>
          <a:p>
            <a:pPr lvl="1"/>
            <a:r>
              <a:rPr lang="cs-CZ" sz="2200" dirty="0" smtClean="0"/>
              <a:t>Velikost (síla) </a:t>
            </a:r>
            <a:r>
              <a:rPr lang="cs-CZ" sz="2200" dirty="0" smtClean="0"/>
              <a:t>vztahu– </a:t>
            </a:r>
            <a:r>
              <a:rPr lang="cs-CZ" sz="2200" dirty="0" smtClean="0"/>
              <a:t>hodnocení na výzkumníkovi. Obecně ve společenských vědách se za silné vazby považují už nižší koeficienty asociace (např. 0,7) něž přírodní vědy. </a:t>
            </a:r>
            <a:r>
              <a:rPr lang="cs-CZ" sz="2200" dirty="0" smtClean="0"/>
              <a:t>Příklad </a:t>
            </a:r>
            <a:r>
              <a:rPr lang="cs-CZ" sz="2200" dirty="0" err="1" smtClean="0"/>
              <a:t>Pearsonův</a:t>
            </a:r>
            <a:r>
              <a:rPr lang="cs-CZ" sz="2200" dirty="0" smtClean="0"/>
              <a:t> produktový koeficient korelace.</a:t>
            </a:r>
          </a:p>
          <a:p>
            <a:pPr lvl="1"/>
            <a:r>
              <a:rPr lang="cs-CZ" sz="2200" dirty="0" smtClean="0"/>
              <a:t>Spolehlivost (</a:t>
            </a:r>
            <a:r>
              <a:rPr lang="cs-CZ" sz="2200" dirty="0" err="1" smtClean="0"/>
              <a:t>reliabilita</a:t>
            </a:r>
            <a:r>
              <a:rPr lang="cs-CZ" sz="2200" dirty="0" smtClean="0"/>
              <a:t>, pravdivost) – pravděpodobnost, že výsledek není náhodný. Spolehlivost s jakou lze výsledek zobecnit na základní soubor. Měří se pomocí „p-</a:t>
            </a:r>
            <a:r>
              <a:rPr lang="cs-CZ" sz="2200" dirty="0" err="1" smtClean="0"/>
              <a:t>value</a:t>
            </a:r>
            <a:r>
              <a:rPr lang="cs-CZ" sz="2200" dirty="0" smtClean="0"/>
              <a:t>“ (</a:t>
            </a:r>
            <a:r>
              <a:rPr lang="cs-CZ" sz="2200" dirty="0" err="1" smtClean="0"/>
              <a:t>statistical</a:t>
            </a:r>
            <a:r>
              <a:rPr lang="cs-CZ" sz="2200" dirty="0" smtClean="0"/>
              <a:t> </a:t>
            </a:r>
            <a:r>
              <a:rPr lang="cs-CZ" sz="2200" dirty="0" err="1" smtClean="0"/>
              <a:t>significance</a:t>
            </a:r>
            <a:r>
              <a:rPr lang="cs-CZ" sz="2200" dirty="0" smtClean="0"/>
              <a:t>) – pravděpodobnosti chyby. Např. p-</a:t>
            </a:r>
            <a:r>
              <a:rPr lang="cs-CZ" sz="2200" dirty="0" err="1" smtClean="0"/>
              <a:t>value</a:t>
            </a:r>
            <a:r>
              <a:rPr lang="cs-CZ" sz="2200" dirty="0" smtClean="0"/>
              <a:t>=0,05 znamená 95% spolehlivost.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600" dirty="0" smtClean="0"/>
              <a:t>Z jiného pohledu: p-</a:t>
            </a:r>
            <a:r>
              <a:rPr lang="cs-CZ" sz="2600" dirty="0" err="1" smtClean="0"/>
              <a:t>value</a:t>
            </a:r>
            <a:r>
              <a:rPr lang="cs-CZ" sz="2600" dirty="0" smtClean="0"/>
              <a:t>=0,05 znamená např. že cca při 20 měřeních korelací nesouvisejících proměnných nám jedna vyjde </a:t>
            </a:r>
            <a:r>
              <a:rPr lang="cs-CZ" sz="2600" dirty="0" smtClean="0"/>
              <a:t>spolehlivá (</a:t>
            </a:r>
            <a:r>
              <a:rPr lang="cs-CZ" sz="2600" dirty="0" smtClean="0"/>
              <a:t>tzv. chyba 1. typu</a:t>
            </a:r>
            <a:r>
              <a:rPr lang="cs-CZ" sz="2600" dirty="0" smtClean="0"/>
              <a:t>).</a:t>
            </a:r>
          </a:p>
          <a:p>
            <a:pPr lvl="1"/>
            <a:r>
              <a:rPr lang="cs-CZ" sz="2400" dirty="0" smtClean="0"/>
              <a:t>Čím více textů provedeme na datech, tím více „chybných“ vztahů objevíme.</a:t>
            </a:r>
            <a:endParaRPr lang="cs-CZ" sz="2400" dirty="0" smtClean="0"/>
          </a:p>
          <a:p>
            <a:r>
              <a:rPr lang="cs-CZ" sz="2600" dirty="0" smtClean="0"/>
              <a:t>Existuje </a:t>
            </a:r>
            <a:r>
              <a:rPr lang="cs-CZ" sz="2600" dirty="0" smtClean="0"/>
              <a:t>(pozitivní) vztah </a:t>
            </a:r>
            <a:r>
              <a:rPr lang="cs-CZ" sz="2600" dirty="0" smtClean="0"/>
              <a:t>mezi sílou a spolehlivostí vypočteného vztahu (</a:t>
            </a:r>
            <a:r>
              <a:rPr lang="cs-CZ" sz="2600" dirty="0" smtClean="0"/>
              <a:t>příklad </a:t>
            </a:r>
            <a:r>
              <a:rPr lang="cs-CZ" sz="2600" dirty="0" smtClean="0"/>
              <a:t>porodnice)</a:t>
            </a:r>
          </a:p>
          <a:p>
            <a:r>
              <a:rPr lang="cs-CZ" sz="2600" dirty="0" smtClean="0"/>
              <a:t>Ve stejně velkém vzorku, silnější vztahy víc spolehlivé.</a:t>
            </a:r>
          </a:p>
          <a:p>
            <a:r>
              <a:rPr lang="cs-CZ" sz="2600" dirty="0" smtClean="0"/>
              <a:t>K prokázání slabých vztahů je třeba velké vzorky. (</a:t>
            </a:r>
            <a:r>
              <a:rPr lang="cs-CZ" sz="2600" dirty="0" smtClean="0"/>
              <a:t>K prokázání </a:t>
            </a:r>
            <a:r>
              <a:rPr lang="cs-CZ" sz="2600" dirty="0" smtClean="0"/>
              <a:t>neexistence žádného vztahu – prozkoumat téměř celou populaci). (příklad – slabě vychýlená mince).</a:t>
            </a:r>
          </a:p>
          <a:p>
            <a:pPr lvl="1"/>
            <a:r>
              <a:rPr lang="cs-CZ" sz="2300" dirty="0" smtClean="0">
                <a:sym typeface="Symbol"/>
              </a:rPr>
              <a:t> ve velkých vzorcích i slabé vztahy budou statisticky významné – proto při interpretaci se vždy zamyslet, zda je takový vztah dostatečně silný, aby mělo smysl o něm mluvit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smtClean="0">
                <a:sym typeface="Symbol"/>
              </a:rPr>
              <a:t>Statisticky nevýznamné výsledky nejsou publikovány.</a:t>
            </a:r>
            <a:endParaRPr lang="cs-CZ" dirty="0" smtClean="0">
              <a:sym typeface="Symbol"/>
            </a:endParaRPr>
          </a:p>
          <a:p>
            <a:pPr lvl="1"/>
            <a:endParaRPr lang="cs-CZ" dirty="0" smtClean="0">
              <a:sym typeface="Symbol"/>
            </a:endParaRPr>
          </a:p>
          <a:p>
            <a:pPr lvl="1">
              <a:buNone/>
            </a:pPr>
            <a:r>
              <a:rPr lang="cs-CZ" dirty="0" smtClean="0">
                <a:sym typeface="Symbol"/>
              </a:rPr>
              <a:t> </a:t>
            </a:r>
            <a:endParaRPr lang="cs-CZ" dirty="0"/>
          </a:p>
        </p:txBody>
      </p:sp>
      <p:pic>
        <p:nvPicPr>
          <p:cNvPr id="1026" name="Picture 2" descr="C:\Users\user_skapa\Pictures\Galerie médií\bd1960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652651"/>
            <a:ext cx="1890389" cy="107157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6357958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statsoft.com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textbook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elementary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concepts</a:t>
            </a:r>
            <a:r>
              <a:rPr lang="cs-CZ" sz="1400" dirty="0" smtClean="0">
                <a:hlinkClick r:id="rId3"/>
              </a:rPr>
              <a:t>-in-</a:t>
            </a:r>
            <a:r>
              <a:rPr lang="cs-CZ" sz="1400" dirty="0" err="1" smtClean="0">
                <a:hlinkClick r:id="rId3"/>
              </a:rPr>
              <a:t>statistics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počítá spolehlivost?</a:t>
            </a:r>
            <a:endParaRPr lang="cs-CZ" dirty="0"/>
          </a:p>
        </p:txBody>
      </p:sp>
      <p:pic>
        <p:nvPicPr>
          <p:cNvPr id="4" name="Obrázek 3" descr="IMGP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833818" cy="2054687"/>
          </a:xfrm>
          <a:prstGeom prst="rect">
            <a:avLst/>
          </a:prstGeom>
        </p:spPr>
      </p:pic>
      <p:pic>
        <p:nvPicPr>
          <p:cNvPr id="5" name="Obrázek 4" descr="IMGP4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5" y="2071678"/>
            <a:ext cx="3071834" cy="2222280"/>
          </a:xfrm>
          <a:prstGeom prst="rect">
            <a:avLst/>
          </a:prstGeom>
        </p:spPr>
      </p:pic>
      <p:pic>
        <p:nvPicPr>
          <p:cNvPr id="6" name="Obrázek 5" descr="IMGP4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357694"/>
            <a:ext cx="3921381" cy="2181268"/>
          </a:xfrm>
          <a:prstGeom prst="rect">
            <a:avLst/>
          </a:prstGeom>
        </p:spPr>
      </p:pic>
      <p:pic>
        <p:nvPicPr>
          <p:cNvPr id="7" name="Obrázek 6" descr="IMGP4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286256"/>
            <a:ext cx="2294615" cy="2240835"/>
          </a:xfrm>
          <a:prstGeom prst="rect">
            <a:avLst/>
          </a:prstGeom>
        </p:spPr>
      </p:pic>
      <p:pic>
        <p:nvPicPr>
          <p:cNvPr id="8" name="Obrázek 7" descr="IMGP44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286256"/>
            <a:ext cx="2286048" cy="23559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7158" y="6550223"/>
            <a:ext cx="8287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Magnusson, W. E., and G.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Mourão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2004. Statistics without math.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Sinauer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Associates, Londrina,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Brasil</a:t>
            </a:r>
            <a:endParaRPr lang="cs-CZ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2071678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Dif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=-3.9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2085578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Dif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=0.7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Zkreslení při použití korelací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Nepravá korelace</a:t>
            </a:r>
            <a:r>
              <a:rPr lang="cs-CZ" dirty="0"/>
              <a:t>: </a:t>
            </a:r>
            <a:r>
              <a:rPr lang="cs-CZ" dirty="0" smtClean="0"/>
              <a:t>místo (</a:t>
            </a:r>
            <a:r>
              <a:rPr lang="cs-CZ" dirty="0" err="1" smtClean="0"/>
              <a:t>x→y</a:t>
            </a:r>
            <a:r>
              <a:rPr lang="cs-CZ" dirty="0" smtClean="0"/>
              <a:t>) proměnné ovlivňovány </a:t>
            </a:r>
            <a:r>
              <a:rPr lang="cs-CZ" dirty="0"/>
              <a:t>třetí proměnnou </a:t>
            </a:r>
            <a:endParaRPr lang="cs-CZ" dirty="0" smtClean="0"/>
          </a:p>
          <a:p>
            <a:pPr marL="109728" indent="0">
              <a:buNone/>
            </a:pPr>
            <a:endParaRPr lang="cs-CZ" i="1" dirty="0"/>
          </a:p>
          <a:p>
            <a:r>
              <a:rPr lang="cs-CZ" i="1" dirty="0" smtClean="0"/>
              <a:t>Vývojová </a:t>
            </a:r>
            <a:r>
              <a:rPr lang="cs-CZ" i="1" dirty="0"/>
              <a:t>sekvence</a:t>
            </a:r>
            <a:r>
              <a:rPr lang="cs-CZ" dirty="0"/>
              <a:t>: </a:t>
            </a:r>
            <a:r>
              <a:rPr lang="cs-CZ" dirty="0" smtClean="0"/>
              <a:t>zdá </a:t>
            </a:r>
            <a:r>
              <a:rPr lang="cs-CZ" dirty="0"/>
              <a:t>se </a:t>
            </a:r>
            <a:r>
              <a:rPr lang="cs-CZ" dirty="0" err="1"/>
              <a:t>x→y</a:t>
            </a:r>
            <a:r>
              <a:rPr lang="cs-CZ" dirty="0"/>
              <a:t>, je </a:t>
            </a:r>
            <a:r>
              <a:rPr lang="cs-CZ" dirty="0" err="1"/>
              <a:t>z→x→</a:t>
            </a:r>
            <a:r>
              <a:rPr lang="cs-CZ" dirty="0" err="1" smtClean="0"/>
              <a:t>y</a:t>
            </a:r>
            <a:endParaRPr lang="cs-CZ" dirty="0" smtClean="0"/>
          </a:p>
          <a:p>
            <a:endParaRPr lang="cs-CZ" i="1" dirty="0" smtClean="0"/>
          </a:p>
          <a:p>
            <a:r>
              <a:rPr lang="cs-CZ" i="1" dirty="0" smtClean="0"/>
              <a:t>Chybějící </a:t>
            </a:r>
            <a:r>
              <a:rPr lang="cs-CZ" i="1" dirty="0"/>
              <a:t>střední člen</a:t>
            </a:r>
            <a:r>
              <a:rPr lang="cs-CZ" dirty="0"/>
              <a:t>: </a:t>
            </a:r>
            <a:r>
              <a:rPr lang="cs-CZ" dirty="0" smtClean="0"/>
              <a:t>zdá </a:t>
            </a:r>
            <a:r>
              <a:rPr lang="cs-CZ" dirty="0"/>
              <a:t>se </a:t>
            </a:r>
            <a:r>
              <a:rPr lang="cs-CZ" dirty="0" err="1"/>
              <a:t>x→y</a:t>
            </a:r>
            <a:r>
              <a:rPr lang="cs-CZ" dirty="0" smtClean="0"/>
              <a:t>, ale je </a:t>
            </a:r>
            <a:r>
              <a:rPr lang="cs-CZ" dirty="0" err="1"/>
              <a:t>x→z→</a:t>
            </a:r>
            <a:r>
              <a:rPr lang="cs-CZ" dirty="0" err="1" smtClean="0"/>
              <a:t>y</a:t>
            </a:r>
            <a:endParaRPr lang="cs-CZ" dirty="0" smtClean="0"/>
          </a:p>
          <a:p>
            <a:endParaRPr lang="cs-CZ" i="1" dirty="0" smtClean="0"/>
          </a:p>
          <a:p>
            <a:r>
              <a:rPr lang="cs-CZ" i="1" dirty="0" smtClean="0"/>
              <a:t>Dvojí </a:t>
            </a:r>
            <a:r>
              <a:rPr lang="cs-CZ" i="1" dirty="0"/>
              <a:t>příčina</a:t>
            </a:r>
            <a:r>
              <a:rPr lang="cs-CZ" dirty="0"/>
              <a:t>: závislá proměnná y má dvě příčiny, ale jen jedna, x, je zahrnuta do </a:t>
            </a:r>
            <a:r>
              <a:rPr lang="cs-CZ" dirty="0" smtClean="0"/>
              <a:t>výzkumu</a:t>
            </a:r>
          </a:p>
          <a:p>
            <a:endParaRPr lang="cs-CZ" dirty="0" smtClean="0"/>
          </a:p>
          <a:p>
            <a:endParaRPr lang="cs-CZ" dirty="0" smtClean="0"/>
          </a:p>
          <a:p>
            <a:pPr marL="109728" lvl="0" indent="0">
              <a:buClr>
                <a:srgbClr val="A04DA3"/>
              </a:buClr>
              <a:buNone/>
            </a:pPr>
            <a:r>
              <a:rPr lang="cs-CZ" sz="1600" dirty="0" smtClean="0">
                <a:solidFill>
                  <a:prstClr val="black"/>
                </a:solidFill>
                <a:hlinkClick r:id="rId2"/>
              </a:rPr>
              <a:t>http://www.jakubholy.net/humanities/disman-soc_znalost.html</a:t>
            </a:r>
            <a:endParaRPr lang="cs-CZ" sz="1600" b="1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5244" y="2708920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</a:t>
            </a:r>
            <a:r>
              <a:rPr lang="cs-CZ" sz="2000" dirty="0"/>
              <a:t> </a:t>
            </a:r>
            <a:r>
              <a:rPr lang="cs-CZ" sz="2000" dirty="0" smtClean="0"/>
              <a:t>→X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 →Y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20272" y="515719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</a:p>
          <a:p>
            <a:r>
              <a:rPr lang="cs-CZ" dirty="0" smtClean="0"/>
              <a:t>	Y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Z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380312" y="5373216"/>
            <a:ext cx="504056" cy="245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7380312" y="573325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44" y="548680"/>
            <a:ext cx="6192688" cy="588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6494678"/>
            <a:ext cx="4966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www.qualtrics.com/university/researchsuite/ebooks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Vícerozměrné statistické metody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400" dirty="0" smtClean="0"/>
              <a:t>Cíle:</a:t>
            </a:r>
          </a:p>
          <a:p>
            <a:r>
              <a:rPr lang="cs-CZ" sz="2400" dirty="0" smtClean="0"/>
              <a:t>nalezení </a:t>
            </a:r>
            <a:r>
              <a:rPr lang="cs-CZ" sz="2400" dirty="0"/>
              <a:t>smysluplných pohledů na data popsaná velkým množstvím </a:t>
            </a:r>
            <a:r>
              <a:rPr lang="cs-CZ" sz="2400" dirty="0" smtClean="0"/>
              <a:t>proměnných</a:t>
            </a:r>
          </a:p>
          <a:p>
            <a:r>
              <a:rPr lang="cs-CZ" sz="2400" dirty="0" smtClean="0"/>
              <a:t>nalezení </a:t>
            </a:r>
            <a:r>
              <a:rPr lang="cs-CZ" sz="2400" dirty="0"/>
              <a:t>a popsání skrytých vazeb mezi proměnnými a tím zjednodušení jejich </a:t>
            </a:r>
            <a:r>
              <a:rPr lang="cs-CZ" sz="2400" dirty="0" smtClean="0"/>
              <a:t>struktury</a:t>
            </a:r>
          </a:p>
          <a:p>
            <a:r>
              <a:rPr lang="cs-CZ" sz="2400" dirty="0" smtClean="0"/>
              <a:t>jednoduchá </a:t>
            </a:r>
            <a:r>
              <a:rPr lang="cs-CZ" sz="2400" dirty="0"/>
              <a:t>vizualizace dat, kdy se v jediném grafu skrývá informace např. z 20 </a:t>
            </a:r>
            <a:r>
              <a:rPr lang="cs-CZ" sz="2400" dirty="0" smtClean="0"/>
              <a:t>proměnných</a:t>
            </a:r>
            <a:endParaRPr lang="cs-CZ" sz="2400" dirty="0"/>
          </a:p>
          <a:p>
            <a:r>
              <a:rPr lang="cs-CZ" sz="2400" dirty="0" smtClean="0"/>
              <a:t>umožnění </a:t>
            </a:r>
            <a:r>
              <a:rPr lang="cs-CZ" sz="2400" dirty="0"/>
              <a:t>a/nebo zjednodušení interpretace dat na základě jejich zjednodušení </a:t>
            </a:r>
            <a:r>
              <a:rPr lang="cs-CZ" sz="2400" dirty="0" smtClean="0"/>
              <a:t>a vizualizace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6519446"/>
            <a:ext cx="841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2"/>
              </a:rPr>
              <a:t>http://www.iba.muni.cz/res/file/ucebnice/jarkovsky-vicerozmerne-statisticke-metody.pdf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455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Vícerozměrné statistické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Vícenásobná regrese </a:t>
            </a:r>
            <a:r>
              <a:rPr lang="cs-CZ" i="1" dirty="0"/>
              <a:t>(</a:t>
            </a:r>
            <a:r>
              <a:rPr lang="cs-CZ" i="1" dirty="0" err="1"/>
              <a:t>Multiple</a:t>
            </a:r>
            <a:r>
              <a:rPr lang="cs-CZ" i="1" dirty="0"/>
              <a:t> </a:t>
            </a:r>
            <a:r>
              <a:rPr lang="cs-CZ" i="1" dirty="0" err="1"/>
              <a:t>regression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Analýza hlavních komponent </a:t>
            </a:r>
            <a:r>
              <a:rPr lang="cs-CZ" i="1" dirty="0"/>
              <a:t>(</a:t>
            </a:r>
            <a:r>
              <a:rPr lang="cs-CZ" i="1" dirty="0" err="1"/>
              <a:t>Principal</a:t>
            </a:r>
            <a:r>
              <a:rPr lang="cs-CZ" i="1" dirty="0"/>
              <a:t> </a:t>
            </a:r>
            <a:r>
              <a:rPr lang="cs-CZ" i="1" dirty="0" err="1"/>
              <a:t>Component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Faktorová analýza </a:t>
            </a:r>
            <a:r>
              <a:rPr lang="cs-CZ" i="1" dirty="0"/>
              <a:t>(</a:t>
            </a:r>
            <a:r>
              <a:rPr lang="cs-CZ" i="1" dirty="0" err="1"/>
              <a:t>Factor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Shluková analýza </a:t>
            </a:r>
            <a:r>
              <a:rPr lang="cs-CZ" i="1" dirty="0"/>
              <a:t>(Cluster </a:t>
            </a:r>
            <a:r>
              <a:rPr lang="cs-CZ" i="1" dirty="0" err="1"/>
              <a:t>Analysis</a:t>
            </a:r>
            <a:r>
              <a:rPr lang="cs-CZ" i="1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Diskriminační analýza </a:t>
            </a:r>
            <a:r>
              <a:rPr lang="cs-CZ" i="1" dirty="0"/>
              <a:t>(</a:t>
            </a:r>
            <a:r>
              <a:rPr lang="cs-CZ" i="1" dirty="0" err="1"/>
              <a:t>Discriminant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Korespondenční analýza </a:t>
            </a:r>
            <a:r>
              <a:rPr lang="cs-CZ" i="1" dirty="0"/>
              <a:t>(</a:t>
            </a:r>
            <a:r>
              <a:rPr lang="cs-CZ" i="1" dirty="0" err="1"/>
              <a:t>Correspondence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Kanonická korelace </a:t>
            </a:r>
            <a:r>
              <a:rPr lang="cs-CZ" i="1" dirty="0"/>
              <a:t>(</a:t>
            </a:r>
            <a:r>
              <a:rPr lang="cs-CZ" i="1" dirty="0" err="1"/>
              <a:t>Canonical</a:t>
            </a:r>
            <a:r>
              <a:rPr lang="cs-CZ" i="1" dirty="0"/>
              <a:t> </a:t>
            </a:r>
            <a:r>
              <a:rPr lang="cs-CZ" i="1" dirty="0" err="1"/>
              <a:t>Correlation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Vícerozměrné </a:t>
            </a:r>
            <a:r>
              <a:rPr lang="cs-CZ" dirty="0" err="1"/>
              <a:t>škálování</a:t>
            </a:r>
            <a:r>
              <a:rPr lang="cs-CZ" dirty="0"/>
              <a:t> </a:t>
            </a:r>
            <a:r>
              <a:rPr lang="cs-CZ" i="1" dirty="0"/>
              <a:t>(</a:t>
            </a:r>
            <a:r>
              <a:rPr lang="cs-CZ" i="1" dirty="0" err="1"/>
              <a:t>Multidimensional</a:t>
            </a:r>
            <a:r>
              <a:rPr lang="cs-CZ" i="1" dirty="0"/>
              <a:t> </a:t>
            </a:r>
            <a:r>
              <a:rPr lang="cs-CZ" i="1" dirty="0" err="1"/>
              <a:t>Scaling</a:t>
            </a:r>
            <a:r>
              <a:rPr lang="cs-CZ" i="1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Klasifikační stromy </a:t>
            </a:r>
            <a:r>
              <a:rPr lang="cs-CZ" i="1" dirty="0"/>
              <a:t>(</a:t>
            </a:r>
            <a:r>
              <a:rPr lang="cs-CZ" i="1" dirty="0" err="1"/>
              <a:t>Classification</a:t>
            </a:r>
            <a:r>
              <a:rPr lang="cs-CZ" i="1" dirty="0"/>
              <a:t> </a:t>
            </a:r>
            <a:r>
              <a:rPr lang="cs-CZ" i="1" dirty="0" err="1"/>
              <a:t>Trees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Pěšinková analýzy </a:t>
            </a:r>
            <a:r>
              <a:rPr lang="cs-CZ" i="1" dirty="0"/>
              <a:t>(</a:t>
            </a:r>
            <a:r>
              <a:rPr lang="cs-CZ" i="1" dirty="0" err="1"/>
              <a:t>Path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Strukturní modelování </a:t>
            </a:r>
            <a:r>
              <a:rPr lang="cs-CZ" i="1" dirty="0"/>
              <a:t>(</a:t>
            </a:r>
            <a:r>
              <a:rPr lang="cs-CZ" i="1" dirty="0" err="1"/>
              <a:t>Structrual</a:t>
            </a:r>
            <a:r>
              <a:rPr lang="cs-CZ" i="1" dirty="0"/>
              <a:t> </a:t>
            </a:r>
            <a:r>
              <a:rPr lang="cs-CZ" i="1" dirty="0" err="1"/>
              <a:t>equation</a:t>
            </a:r>
            <a:r>
              <a:rPr lang="cs-CZ" i="1" dirty="0"/>
              <a:t> modeling)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Preferenční analýza </a:t>
            </a:r>
            <a:r>
              <a:rPr lang="cs-CZ" i="1" dirty="0"/>
              <a:t>(</a:t>
            </a:r>
            <a:r>
              <a:rPr lang="cs-CZ" i="1" dirty="0" err="1"/>
              <a:t>Conjoint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994"/>
            <a:ext cx="88296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7163" y="6597352"/>
            <a:ext cx="825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3"/>
              </a:rPr>
              <a:t>http://www.iba.muni.cz/esf/res/file/bimat-prednasky/vicerozmerne-statisticke-metody/VSM-05.pdf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7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cs-CZ" dirty="0" err="1" smtClean="0"/>
              <a:t>Dendrogram</a:t>
            </a:r>
            <a:r>
              <a:rPr lang="cs-CZ" dirty="0" smtClean="0"/>
              <a:t> </a:t>
            </a:r>
            <a:r>
              <a:rPr lang="cs-CZ" dirty="0"/>
              <a:t>shlukové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www.weizmann.ac.il/matlab/toolbox/stats/dendrog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1814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 err="1" smtClean="0"/>
              <a:t>Neparametrické</a:t>
            </a:r>
            <a:endParaRPr lang="cs-CZ" sz="3000" dirty="0" smtClean="0"/>
          </a:p>
          <a:p>
            <a:pPr lvl="1"/>
            <a:r>
              <a:rPr lang="cs-CZ" sz="2600" dirty="0" smtClean="0"/>
              <a:t>Nominální (</a:t>
            </a:r>
            <a:r>
              <a:rPr lang="cs-CZ" sz="2600" dirty="0" err="1" smtClean="0"/>
              <a:t>nominal</a:t>
            </a:r>
            <a:r>
              <a:rPr lang="cs-CZ" sz="2600" dirty="0" smtClean="0"/>
              <a:t>) – např. pohlaví</a:t>
            </a:r>
          </a:p>
          <a:p>
            <a:pPr lvl="1"/>
            <a:r>
              <a:rPr lang="cs-CZ" sz="2600" dirty="0" smtClean="0"/>
              <a:t>Ordinální (</a:t>
            </a:r>
            <a:r>
              <a:rPr lang="cs-CZ" sz="2600" dirty="0" err="1" smtClean="0"/>
              <a:t>ordinal</a:t>
            </a:r>
            <a:r>
              <a:rPr lang="cs-CZ" sz="2600" dirty="0" smtClean="0"/>
              <a:t>) – např. preference vyjádřené na škálách, sociální třídy, stupeň vzdělání, toto třídění proměnných z hlediska množství obsažené informace.</a:t>
            </a:r>
          </a:p>
          <a:p>
            <a:r>
              <a:rPr lang="cs-CZ" sz="3000" dirty="0" smtClean="0"/>
              <a:t>Metrické (parametrické)</a:t>
            </a:r>
          </a:p>
          <a:p>
            <a:pPr lvl="1"/>
            <a:r>
              <a:rPr lang="cs-CZ" sz="2600" dirty="0" smtClean="0"/>
              <a:t>Intervalové (interval) – např. teplota, </a:t>
            </a:r>
            <a:r>
              <a:rPr lang="cs-CZ" sz="2600" dirty="0" err="1" smtClean="0"/>
              <a:t>Likertovy</a:t>
            </a:r>
            <a:r>
              <a:rPr lang="cs-CZ" sz="2600" dirty="0" smtClean="0"/>
              <a:t> škály – intervaly jsou mezi stupni stejně velké. Nemá ale smysl mluvit o tom, že je např. 2x větší teplota (10 vs. 20 stupňů C). V sociálních výzkumech spíš zřídka.</a:t>
            </a:r>
          </a:p>
          <a:p>
            <a:pPr lvl="1"/>
            <a:r>
              <a:rPr lang="cs-CZ" sz="2600" dirty="0" smtClean="0"/>
              <a:t>Poměrové (ratio) – např. věk, obrat. Existuje nula. Mnoho statistických testů nerozlišuje mezi intervalovými a poměrovými proměnnými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147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tx2"/>
                </a:solidFill>
              </a:rPr>
              <a:t>Důležitost atributů v </a:t>
            </a:r>
            <a:r>
              <a:rPr lang="cs-CZ" sz="4000" dirty="0" smtClean="0">
                <a:solidFill>
                  <a:schemeClr val="tx2"/>
                </a:solidFill>
              </a:rPr>
              <a:t>% pro tři shluky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45337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156175" y="5229200"/>
          <a:ext cx="2029089" cy="10782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82798"/>
                <a:gridCol w="693627"/>
                <a:gridCol w="452664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/>
                        <a:t>Shluk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/>
                        <a:t>Četnost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/>
                        <a:t>%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/>
                        <a:t>1</a:t>
                      </a:r>
                      <a:endParaRPr lang="cs-CZ" sz="1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42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/>
                        <a:t>25,6</a:t>
                      </a:r>
                      <a:endParaRPr lang="cs-CZ" sz="1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/>
                        <a:t>2</a:t>
                      </a:r>
                      <a:endParaRPr lang="cs-CZ" sz="1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52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31,7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/>
                        <a:t>3</a:t>
                      </a:r>
                      <a:endParaRPr lang="cs-CZ" sz="1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70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42,7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/>
                        <a:t>Celkem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/>
                        <a:t>164</a:t>
                      </a:r>
                      <a:endParaRPr lang="cs-CZ" sz="1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/>
                        <a:t>100,0</a:t>
                      </a:r>
                      <a:endParaRPr lang="cs-CZ" sz="1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0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Analytické metody výzkumu, seminář</a:t>
            </a:r>
          </a:p>
          <a:p>
            <a:r>
              <a:rPr lang="cs-CZ"/>
              <a:t>Jindřich Krejčí, 8. 11. 2005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 sz="1300" b="1">
                <a:solidFill>
                  <a:srgbClr val="C224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Str. </a:t>
            </a:r>
            <a:fld id="{AE726C67-E224-4C74-B6CC-40A43A037C8B}" type="slidenum">
              <a:rPr lang="cs-CZ" sz="1800" b="1">
                <a:solidFill>
                  <a:srgbClr val="C224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21</a:t>
            </a:fld>
            <a:endParaRPr lang="cs-CZ" sz="1800" b="1">
              <a:solidFill>
                <a:srgbClr val="C224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317500"/>
            <a:ext cx="8337550" cy="930275"/>
          </a:xfrm>
        </p:spPr>
        <p:txBody>
          <a:bodyPr/>
          <a:lstStyle/>
          <a:p>
            <a:r>
              <a:rPr lang="cs-CZ"/>
              <a:t>Faktorová analýza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8428038" cy="5156200"/>
          </a:xfrm>
        </p:spPr>
        <p:txBody>
          <a:bodyPr>
            <a:normAutofit lnSpcReduction="10000"/>
          </a:bodyPr>
          <a:lstStyle/>
          <a:p>
            <a:r>
              <a:rPr lang="cs-CZ" sz="2800" b="1" u="sng"/>
              <a:t>explorační</a:t>
            </a:r>
            <a:r>
              <a:rPr lang="cs-CZ" sz="2800"/>
              <a:t> </a:t>
            </a:r>
            <a:r>
              <a:rPr lang="cs-CZ"/>
              <a:t>/ konfirmační</a:t>
            </a:r>
          </a:p>
          <a:p>
            <a:pPr>
              <a:spcBef>
                <a:spcPct val="50000"/>
              </a:spcBef>
            </a:pPr>
            <a:r>
              <a:rPr lang="cs-CZ"/>
              <a:t>cíl: identifikace několika málo faktorů, které reprezentují vztahy ve větším počtu vzájemně souvisejících prom.</a:t>
            </a:r>
          </a:p>
          <a:p>
            <a:pPr>
              <a:spcBef>
                <a:spcPct val="50000"/>
              </a:spcBef>
            </a:pPr>
            <a:r>
              <a:rPr lang="cs-CZ"/>
              <a:t>metoda:</a:t>
            </a:r>
          </a:p>
          <a:p>
            <a:pPr lvl="1"/>
            <a:r>
              <a:rPr lang="cs-CZ" sz="2200"/>
              <a:t>analýza korelací uvnitř sady proměnných </a:t>
            </a:r>
          </a:p>
          <a:p>
            <a:pPr lvl="1"/>
            <a:r>
              <a:rPr lang="cs-CZ" sz="2200"/>
              <a:t>identifikace faktorů, různé úlohy:</a:t>
            </a:r>
          </a:p>
          <a:p>
            <a:pPr lvl="2"/>
            <a:r>
              <a:rPr lang="cs-CZ" sz="2200"/>
              <a:t>popis vztahů mezi proměnnými pomocí faktorů </a:t>
            </a:r>
          </a:p>
          <a:p>
            <a:pPr lvl="2"/>
            <a:r>
              <a:rPr lang="cs-CZ" sz="2200"/>
              <a:t>interpretace faktorů podle shluků silně korelovaných proměnných</a:t>
            </a:r>
          </a:p>
          <a:p>
            <a:pPr lvl="1"/>
            <a:r>
              <a:rPr lang="cs-CZ" sz="2200"/>
              <a:t>vytvoření nových proměnných shrnujících variabilitu celé sady proměnných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6381328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http://metody.webz.cz/A07%20factor.ppt</a:t>
            </a:r>
          </a:p>
        </p:txBody>
      </p:sp>
    </p:spTree>
    <p:extLst>
      <p:ext uri="{BB962C8B-B14F-4D97-AF65-F5344CB8AC3E}">
        <p14:creationId xmlns:p14="http://schemas.microsoft.com/office/powerpoint/2010/main" val="21906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09538"/>
            <a:ext cx="8337550" cy="930275"/>
          </a:xfrm>
        </p:spPr>
        <p:txBody>
          <a:bodyPr/>
          <a:lstStyle/>
          <a:p>
            <a:r>
              <a:rPr lang="cs-CZ" dirty="0"/>
              <a:t>Model pro </a:t>
            </a:r>
            <a:r>
              <a:rPr lang="cs-CZ" dirty="0" smtClean="0"/>
              <a:t>faktorovou analýzu</a:t>
            </a:r>
            <a:endParaRPr lang="cs-CZ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136650"/>
            <a:ext cx="8670925" cy="5065713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teoreticky zdůvodněný výběr proměnných </a:t>
            </a:r>
            <a:br>
              <a:rPr lang="cs-CZ"/>
            </a:br>
            <a:r>
              <a:rPr lang="cs-CZ" sz="2000"/>
              <a:t>(nikoliv výlov rybníka)</a:t>
            </a:r>
          </a:p>
          <a:p>
            <a:pPr>
              <a:spcBef>
                <a:spcPct val="50000"/>
              </a:spcBef>
            </a:pPr>
            <a:r>
              <a:rPr lang="cs-CZ"/>
              <a:t>předpoklad, že za sadou měřených proměnných je skrytá dimenze - faktor (1 - více) vysvětlující komplexnější jev</a:t>
            </a:r>
          </a:p>
          <a:p>
            <a:pPr>
              <a:spcBef>
                <a:spcPct val="50000"/>
              </a:spcBef>
            </a:pPr>
            <a:r>
              <a:rPr lang="cs-CZ"/>
              <a:t>měřené proměnné v sadě lze vyjádřit jako lineární kombinace faktorů, která nejsou přímo měřené a  společné faktory zakládají některé vztahy mezi prom.</a:t>
            </a:r>
          </a:p>
          <a:p>
            <a:pPr>
              <a:spcBef>
                <a:spcPct val="80000"/>
              </a:spcBef>
              <a:buFont typeface="Wingdings" pitchFamily="2" charset="2"/>
              <a:buNone/>
            </a:pPr>
            <a:r>
              <a:rPr lang="cs-CZ"/>
              <a:t>Logika dobré analýzy:</a:t>
            </a:r>
          </a:p>
          <a:p>
            <a:pPr>
              <a:spcBef>
                <a:spcPct val="50000"/>
              </a:spcBef>
            </a:pPr>
            <a:r>
              <a:rPr lang="cs-CZ"/>
              <a:t>cílem je sumarizace a simplifikace</a:t>
            </a:r>
          </a:p>
          <a:p>
            <a:pPr>
              <a:spcBef>
                <a:spcPct val="50000"/>
              </a:spcBef>
            </a:pPr>
            <a:r>
              <a:rPr lang="cs-CZ"/>
              <a:t>hledáme malý počet smysluplných - dobře interpretovatelných faktorů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6309320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http://metody.webz.cz/A07%20factor.ppt</a:t>
            </a:r>
          </a:p>
        </p:txBody>
      </p:sp>
    </p:spTree>
    <p:extLst>
      <p:ext uri="{BB962C8B-B14F-4D97-AF65-F5344CB8AC3E}">
        <p14:creationId xmlns:p14="http://schemas.microsoft.com/office/powerpoint/2010/main" val="30360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emeraldinsight.com/content_images/fig/00405308010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974078" cy="53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976" y="1440584"/>
            <a:ext cx="3118448" cy="428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04647"/>
              </p:ext>
            </p:extLst>
          </p:nvPr>
        </p:nvGraphicFramePr>
        <p:xfrm>
          <a:off x="1763688" y="5843235"/>
          <a:ext cx="5919470" cy="31218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84835"/>
                <a:gridCol w="584835"/>
                <a:gridCol w="584835"/>
                <a:gridCol w="584835"/>
                <a:gridCol w="584835"/>
                <a:gridCol w="584835"/>
                <a:gridCol w="584835"/>
                <a:gridCol w="584835"/>
                <a:gridCol w="585470"/>
                <a:gridCol w="655320"/>
              </a:tblGrid>
              <a:tr h="159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2.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3.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4.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5.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6.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7.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8.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9.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10. volba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63688" y="5478705"/>
            <a:ext cx="59046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Pořadí v jakém byste se rozhodli zakoupit jednotlivé vysavače: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09196"/>
              </p:ext>
            </p:extLst>
          </p:nvPr>
        </p:nvGraphicFramePr>
        <p:xfrm>
          <a:off x="1331640" y="1592796"/>
          <a:ext cx="3096344" cy="34321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7631"/>
                <a:gridCol w="1718713"/>
              </a:tblGrid>
              <a:tr h="4412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Délka lhůt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Záruční lhůta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  <a:tr h="662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Lhůta na vrácení bez udání důvodu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  <a:tr h="7020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/>
                        <a:t>Transakční náklady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Realizace reklamace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  <a:tr h="662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Kupón za oprávněnou reklamaci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  <a:tr h="2206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Vnímaná </a:t>
                      </a:r>
                      <a:r>
                        <a:rPr lang="cs-CZ" sz="1400" dirty="0" smtClean="0"/>
                        <a:t>kvalita (reference)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Značka výrobku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  <a:tr h="662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/>
                        <a:t>Hodnocení výrobku na internetu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8" marR="52418" marT="6795" marB="0" anchor="ctr"/>
                </a:tc>
              </a:tr>
            </a:tbl>
          </a:graphicData>
        </a:graphic>
      </p:graphicFrame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9975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Conjoitní</a:t>
            </a:r>
            <a:r>
              <a:rPr lang="cs-CZ" sz="3200" dirty="0" smtClean="0"/>
              <a:t> </a:t>
            </a:r>
            <a:r>
              <a:rPr lang="cs-CZ" sz="3200" dirty="0" smtClean="0"/>
              <a:t>analýza – preferenční analýza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263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Conjoitní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Spotřebitel se typicky nerozhoduje podle jedné vlastnosti produktu, ale podle kombinací vlastností, které jsou dosažitelné.</a:t>
            </a:r>
          </a:p>
          <a:p>
            <a:r>
              <a:rPr lang="cs-CZ" sz="2000" dirty="0"/>
              <a:t>Zjišťování preferencí ne podle izolovaných atributů ale podle atributů sledovaných </a:t>
            </a:r>
            <a:r>
              <a:rPr lang="cs-CZ" sz="2000" dirty="0" smtClean="0"/>
              <a:t>současně </a:t>
            </a:r>
            <a:r>
              <a:rPr lang="cs-CZ" sz="2000" dirty="0" smtClean="0">
                <a:sym typeface="Symbol"/>
              </a:rPr>
              <a:t> </a:t>
            </a:r>
          </a:p>
          <a:p>
            <a:pPr lvl="1"/>
            <a:r>
              <a:rPr lang="cs-CZ" sz="1800" dirty="0" err="1" smtClean="0"/>
              <a:t>CONsider</a:t>
            </a:r>
            <a:r>
              <a:rPr lang="cs-CZ" sz="1800" dirty="0" smtClean="0"/>
              <a:t> </a:t>
            </a:r>
            <a:r>
              <a:rPr lang="cs-CZ" sz="1800" dirty="0" err="1" smtClean="0"/>
              <a:t>JOINTly</a:t>
            </a:r>
            <a:endParaRPr lang="cs-CZ" sz="1800" dirty="0" smtClean="0"/>
          </a:p>
          <a:p>
            <a:pPr lvl="1"/>
            <a:r>
              <a:rPr lang="cs-CZ" sz="1800" dirty="0"/>
              <a:t>Věrněji se tak modeluje reálná </a:t>
            </a:r>
            <a:r>
              <a:rPr lang="cs-CZ" sz="1800" dirty="0" smtClean="0"/>
              <a:t>situace nákupního rozhodování.</a:t>
            </a:r>
            <a:endParaRPr lang="cs-CZ" sz="1800" dirty="0"/>
          </a:p>
          <a:p>
            <a:r>
              <a:rPr lang="cs-CZ" sz="2000" dirty="0" smtClean="0"/>
              <a:t>Dotazovaný je </a:t>
            </a:r>
            <a:r>
              <a:rPr lang="cs-CZ" sz="2000" dirty="0"/>
              <a:t>nucen rozhodnout se mezi </a:t>
            </a:r>
            <a:r>
              <a:rPr lang="cs-CZ" sz="2000" b="1" dirty="0" smtClean="0"/>
              <a:t>dosažitelnými</a:t>
            </a:r>
            <a:r>
              <a:rPr lang="cs-CZ" sz="2000" dirty="0" smtClean="0"/>
              <a:t> kombinacemi vlastností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trade-offs</a:t>
            </a:r>
            <a:r>
              <a:rPr lang="cs-CZ" sz="2000" dirty="0" smtClean="0"/>
              <a:t>). </a:t>
            </a:r>
          </a:p>
          <a:p>
            <a:r>
              <a:rPr lang="cs-CZ" sz="2000" dirty="0" smtClean="0"/>
              <a:t>Lze </a:t>
            </a:r>
            <a:r>
              <a:rPr lang="cs-CZ" sz="2000" dirty="0"/>
              <a:t>u</a:t>
            </a:r>
            <a:r>
              <a:rPr lang="cs-CZ" sz="2000" dirty="0" smtClean="0"/>
              <a:t>kázat, jak různé vlastnosti produktu predikují zákaznické preference po tomto produktu. Tj. jaký je s nimi spojen užitek.</a:t>
            </a:r>
          </a:p>
          <a:p>
            <a:pPr lvl="1"/>
            <a:r>
              <a:rPr lang="cs-CZ" sz="1800" dirty="0"/>
              <a:t>Optimalizace stávajícího sortimentu/portfolia produktů ale i návrh nového produktu.</a:t>
            </a:r>
          </a:p>
          <a:p>
            <a:pPr lvl="1"/>
            <a:r>
              <a:rPr lang="cs-CZ" sz="1800" dirty="0" smtClean="0"/>
              <a:t>Odhad </a:t>
            </a:r>
            <a:r>
              <a:rPr lang="cs-CZ" sz="1800" dirty="0"/>
              <a:t>užitku lze spočítat pro jednotlivce i pro skupinu </a:t>
            </a:r>
            <a:r>
              <a:rPr lang="cs-CZ" sz="1800" dirty="0" smtClean="0"/>
              <a:t>respondentů </a:t>
            </a:r>
            <a:r>
              <a:rPr lang="cs-CZ" sz="1800" dirty="0" smtClean="0">
                <a:sym typeface="Symbol"/>
              </a:rPr>
              <a:t>využitelnost pro segmentaci.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14.3.2012, ESF MU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498B-EC06-4480-8FA4-3F69F6BB77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postupu statistického vyhodnocování dat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6848576" cy="397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00100" y="6429396"/>
            <a:ext cx="736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Smith</a:t>
            </a:r>
            <a:r>
              <a:rPr lang="cs-CZ" dirty="0" smtClean="0"/>
              <a:t>, </a:t>
            </a:r>
            <a:r>
              <a:rPr lang="en-US" dirty="0" smtClean="0"/>
              <a:t>Fletcher</a:t>
            </a:r>
            <a:r>
              <a:rPr lang="cs-CZ" dirty="0" smtClean="0"/>
              <a:t>: </a:t>
            </a:r>
            <a:r>
              <a:rPr lang="en-US" dirty="0" smtClean="0"/>
              <a:t>The Art &amp; Science of Interpreting Market Research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analýzy v práci použít?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Třídění 1. a 2. stupně + alespoň několik analýz 3. stupně:</a:t>
            </a:r>
          </a:p>
          <a:p>
            <a:pPr lvl="1"/>
            <a:r>
              <a:rPr lang="cs-CZ" dirty="0" smtClean="0"/>
              <a:t>Popisná statistika: (analýza četností, polohy, </a:t>
            </a:r>
            <a:r>
              <a:rPr lang="cs-CZ" dirty="0" err="1" smtClean="0"/>
              <a:t>variablity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Kontingenční tabulky</a:t>
            </a:r>
          </a:p>
          <a:p>
            <a:pPr lvl="1"/>
            <a:r>
              <a:rPr lang="cs-CZ" dirty="0" smtClean="0"/>
              <a:t>Rozdíly ve středních hodnotách (t-test, </a:t>
            </a:r>
            <a:r>
              <a:rPr lang="cs-CZ" dirty="0" err="1" smtClean="0"/>
              <a:t>Mann</a:t>
            </a:r>
            <a:r>
              <a:rPr lang="cs-CZ" dirty="0" smtClean="0"/>
              <a:t>-</a:t>
            </a:r>
            <a:r>
              <a:rPr lang="cs-CZ" dirty="0" err="1" smtClean="0"/>
              <a:t>Whitney</a:t>
            </a:r>
            <a:r>
              <a:rPr lang="cs-CZ" dirty="0" smtClean="0"/>
              <a:t> test – ordinální data)</a:t>
            </a:r>
          </a:p>
          <a:p>
            <a:pPr lvl="1"/>
            <a:r>
              <a:rPr lang="cs-CZ" dirty="0" smtClean="0"/>
              <a:t>Korelace (</a:t>
            </a:r>
            <a:r>
              <a:rPr lang="cs-CZ" dirty="0" err="1" smtClean="0"/>
              <a:t>Pearson</a:t>
            </a:r>
            <a:r>
              <a:rPr lang="cs-CZ" dirty="0" smtClean="0"/>
              <a:t>, </a:t>
            </a:r>
            <a:r>
              <a:rPr lang="cs-CZ" dirty="0" err="1" smtClean="0"/>
              <a:t>Spearman</a:t>
            </a:r>
            <a:r>
              <a:rPr lang="cs-CZ" dirty="0" smtClean="0"/>
              <a:t> (</a:t>
            </a:r>
            <a:r>
              <a:rPr lang="cs-CZ" dirty="0" err="1" smtClean="0"/>
              <a:t>Kendall</a:t>
            </a:r>
            <a:r>
              <a:rPr lang="cs-CZ" dirty="0" smtClean="0"/>
              <a:t>) – ordinální data)</a:t>
            </a:r>
          </a:p>
          <a:p>
            <a:endParaRPr lang="cs-CZ" dirty="0" smtClean="0"/>
          </a:p>
          <a:p>
            <a:r>
              <a:rPr lang="cs-CZ" dirty="0" smtClean="0"/>
              <a:t>Nezapomenout na interpretaci výsledků</a:t>
            </a:r>
          </a:p>
          <a:p>
            <a:r>
              <a:rPr lang="cs-CZ" dirty="0" smtClean="0"/>
              <a:t>Ideálně další a náročnější metody – vícerozměrná regrese, shluková analýza, diskriminační analýza, </a:t>
            </a:r>
            <a:r>
              <a:rPr lang="cs-CZ" dirty="0" err="1" smtClean="0"/>
              <a:t>conjoint</a:t>
            </a:r>
            <a:r>
              <a:rPr lang="cs-CZ" dirty="0" smtClean="0"/>
              <a:t> </a:t>
            </a:r>
            <a:r>
              <a:rPr lang="cs-CZ" dirty="0" err="1" smtClean="0"/>
              <a:t>analyza</a:t>
            </a:r>
            <a:r>
              <a:rPr lang="cs-CZ" dirty="0" smtClean="0"/>
              <a:t>, faktorová analýza. </a:t>
            </a:r>
            <a:r>
              <a:rPr lang="cs-CZ" dirty="0" smtClean="0"/>
              <a:t>(Ty je </a:t>
            </a:r>
            <a:r>
              <a:rPr lang="cs-CZ" dirty="0" smtClean="0"/>
              <a:t>třeba samostatně nastudovat, použít vhodně vzhledem k cíli a sestavit dotazník způsobem, abyste metodu mohli </a:t>
            </a:r>
            <a:r>
              <a:rPr lang="cs-CZ" dirty="0" smtClean="0"/>
              <a:t>využít)</a:t>
            </a:r>
            <a:endParaRPr lang="cs-CZ" dirty="0"/>
          </a:p>
        </p:txBody>
      </p:sp>
      <p:pic>
        <p:nvPicPr>
          <p:cNvPr id="2050" name="Picture 2" descr="C:\Users\user_skapa\Pictures\Galerie médií\j04102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14818"/>
            <a:ext cx="1176954" cy="115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MS Excel – doplněk Analýza dat</a:t>
            </a:r>
          </a:p>
          <a:p>
            <a:pPr lvl="1"/>
            <a:r>
              <a:rPr lang="cs-CZ" b="1" dirty="0" err="1" smtClean="0"/>
              <a:t>XLStatistics</a:t>
            </a:r>
            <a:r>
              <a:rPr lang="cs-CZ" b="1" dirty="0" smtClean="0"/>
              <a:t> </a:t>
            </a:r>
            <a:r>
              <a:rPr lang="cs-CZ" dirty="0">
                <a:hlinkClick r:id="rId2"/>
              </a:rPr>
              <a:t>http://www.deakin.edu.au/software/course.php?anchor=xlstatistics</a:t>
            </a:r>
            <a:r>
              <a:rPr lang="cs-CZ" b="1" dirty="0" smtClean="0"/>
              <a:t>  </a:t>
            </a:r>
          </a:p>
          <a:p>
            <a:r>
              <a:rPr lang="cs-CZ" sz="3200" dirty="0" err="1" smtClean="0"/>
              <a:t>Statistica</a:t>
            </a:r>
            <a:r>
              <a:rPr lang="cs-CZ" sz="3200" dirty="0" smtClean="0"/>
              <a:t> </a:t>
            </a:r>
            <a:r>
              <a:rPr lang="cs-CZ" sz="3200" dirty="0"/>
              <a:t>– licence MU</a:t>
            </a:r>
          </a:p>
          <a:p>
            <a:r>
              <a:rPr lang="cs-CZ" dirty="0" err="1" smtClean="0"/>
              <a:t>SPSS</a:t>
            </a:r>
            <a:r>
              <a:rPr lang="cs-CZ" dirty="0" smtClean="0"/>
              <a:t> </a:t>
            </a:r>
            <a:r>
              <a:rPr lang="cs-CZ" dirty="0"/>
              <a:t>– Multilicence MU</a:t>
            </a:r>
          </a:p>
          <a:p>
            <a:r>
              <a:rPr lang="cs-CZ" dirty="0" err="1"/>
              <a:t>Statgraphics</a:t>
            </a:r>
            <a:r>
              <a:rPr lang="cs-CZ" dirty="0"/>
              <a:t> – zaměřený spíš na průmysl. Výhodou jsou automatické komentáře k výsledkům.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i="1" dirty="0"/>
              <a:t>IASTAT -</a:t>
            </a:r>
            <a:r>
              <a:rPr lang="cs-CZ" b="1" dirty="0"/>
              <a:t> INTERAKTIVNÍ UČEBNICE </a:t>
            </a:r>
            <a:r>
              <a:rPr lang="cs-CZ" b="1" dirty="0" smtClean="0"/>
              <a:t>STATISTIKY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http://iastat.vse.cz/</a:t>
            </a:r>
            <a:endParaRPr lang="cs-CZ" dirty="0" smtClean="0"/>
          </a:p>
          <a:p>
            <a:pPr>
              <a:buNone/>
            </a:pPr>
            <a:r>
              <a:rPr lang="cs-CZ" b="1" dirty="0" err="1"/>
              <a:t>Štatistický</a:t>
            </a:r>
            <a:r>
              <a:rPr lang="cs-CZ" b="1" dirty="0"/>
              <a:t> </a:t>
            </a:r>
            <a:r>
              <a:rPr lang="cs-CZ" b="1" dirty="0" smtClean="0"/>
              <a:t>navigátor</a:t>
            </a:r>
            <a:endParaRPr lang="cs-CZ" b="1" dirty="0">
              <a:hlinkClick r:id="rId3"/>
            </a:endParaRPr>
          </a:p>
          <a:p>
            <a:pPr>
              <a:buNone/>
            </a:pPr>
            <a:r>
              <a:rPr lang="cs-CZ" dirty="0" smtClean="0">
                <a:hlinkClick r:id="rId3"/>
              </a:rPr>
              <a:t>http://rimarcik.com/navigator/</a:t>
            </a:r>
            <a:endParaRPr lang="cs-CZ" dirty="0" smtClean="0"/>
          </a:p>
          <a:p>
            <a:pPr>
              <a:buNone/>
            </a:pPr>
            <a:r>
              <a:rPr lang="cs-CZ" b="1" dirty="0" err="1"/>
              <a:t>StatSoft</a:t>
            </a:r>
            <a:r>
              <a:rPr lang="cs-CZ" b="1" dirty="0"/>
              <a:t>, </a:t>
            </a:r>
            <a:r>
              <a:rPr lang="cs-CZ" b="1" dirty="0" err="1"/>
              <a:t>Inc</a:t>
            </a:r>
            <a:r>
              <a:rPr lang="cs-CZ" b="1" dirty="0"/>
              <a:t>. (2010). </a:t>
            </a:r>
            <a:r>
              <a:rPr lang="cs-CZ" b="1" dirty="0" err="1"/>
              <a:t>Electronic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r>
              <a:rPr lang="cs-CZ" b="1" dirty="0"/>
              <a:t> </a:t>
            </a:r>
            <a:r>
              <a:rPr lang="cs-CZ" b="1" dirty="0" err="1"/>
              <a:t>Textbook</a:t>
            </a:r>
            <a:r>
              <a:rPr lang="cs-CZ" b="1" dirty="0" smtClean="0"/>
              <a:t>.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</a:t>
            </a:r>
            <a:r>
              <a:rPr lang="cs-CZ" dirty="0" err="1">
                <a:hlinkClick r:id="rId4"/>
              </a:rPr>
              <a:t>statsoft.com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textbook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sz="2900" b="1" dirty="0" smtClean="0"/>
              <a:t>Petr </a:t>
            </a:r>
            <a:r>
              <a:rPr lang="cs-CZ" sz="2900" b="1" dirty="0" smtClean="0"/>
              <a:t>Mareš, Ladislav Rabušic: Studijní materiály pro </a:t>
            </a:r>
            <a:r>
              <a:rPr lang="cs-CZ" sz="2900" b="1" dirty="0" err="1" smtClean="0"/>
              <a:t>předět</a:t>
            </a:r>
            <a:r>
              <a:rPr lang="cs-CZ" sz="2900" b="1" dirty="0" smtClean="0"/>
              <a:t> SOC708</a:t>
            </a:r>
          </a:p>
          <a:p>
            <a:pPr>
              <a:buNone/>
            </a:pPr>
            <a:r>
              <a:rPr lang="cs-CZ" dirty="0" smtClean="0">
                <a:hlinkClick r:id="rId5"/>
              </a:rPr>
              <a:t>https://is.muni.cz/auth/el/1423/podzim2005/SOC708/um/?info=1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14348" y="5429264"/>
            <a:ext cx="75009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Popisná statistika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smtClean="0"/>
              <a:t>Jedno a dvourozměrná </a:t>
            </a:r>
            <a:r>
              <a:rPr lang="cs-CZ" dirty="0" smtClean="0"/>
              <a:t>analýza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		Vícerozměrné analýzy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				</a:t>
            </a:r>
            <a:r>
              <a:rPr lang="cs-CZ" dirty="0" smtClean="0">
                <a:solidFill>
                  <a:schemeClr val="bg1"/>
                </a:solidFill>
              </a:rPr>
              <a:t>Interpretace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rot="5400000">
            <a:off x="-215140" y="3929066"/>
            <a:ext cx="22868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>
            <a:off x="2535223" y="4393413"/>
            <a:ext cx="135811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5214148" y="4929198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14678" y="6215082"/>
            <a:ext cx="248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Třídění 1., 2. a 3. stupně</a:t>
            </a:r>
            <a:endParaRPr lang="cs-CZ" dirty="0"/>
          </a:p>
        </p:txBody>
      </p:sp>
      <p:pic>
        <p:nvPicPr>
          <p:cNvPr id="2050" name="Picture 2" descr="C:\Users\user_skapa\Pictures\Galerie médií\j0436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28" y="5500702"/>
            <a:ext cx="1158872" cy="11588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3519" y="6519446"/>
            <a:ext cx="6253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Více např. zde: www.lsvv.eu/workshop/dytrt/dytrt_prezentace.ppt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Ukazatelé polohy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proměnné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Přípustné operace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Nominální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Modus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Ordinální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Modus, medián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Intervalové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Modus, medián,</a:t>
                      </a:r>
                      <a:r>
                        <a:rPr lang="cs-CZ" baseline="0" dirty="0" smtClean="0"/>
                        <a:t> průměr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Poměrové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Modus, medián,</a:t>
                      </a:r>
                      <a:r>
                        <a:rPr lang="cs-CZ" baseline="0" dirty="0" smtClean="0"/>
                        <a:t> průměr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00034" y="4286256"/>
            <a:ext cx="81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U ordinálních by se neměl počítat průměr. U </a:t>
            </a:r>
            <a:r>
              <a:rPr lang="cs-CZ" dirty="0" err="1" smtClean="0"/>
              <a:t>Likertových</a:t>
            </a:r>
            <a:r>
              <a:rPr lang="cs-CZ" dirty="0" smtClean="0"/>
              <a:t> škál lze.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Je vhodné sledovat všechny ukazatele polohy.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Obrázek 3" descr="pwp_nov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850" y="836613"/>
            <a:ext cx="85693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PRVOSTUPŇOVÉ TŘÍDĚNÍ – UKÁZKY</a:t>
            </a:r>
            <a:endParaRPr lang="cs-CZ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697038"/>
          <a:ext cx="370522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Graf" r:id="rId4" imgW="4305233" imgH="3314700" progId="MSGraph.Chart.8">
                  <p:embed/>
                </p:oleObj>
              </mc:Choice>
              <mc:Fallback>
                <p:oleObj name="Graf" r:id="rId4" imgW="4305233" imgH="33147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7038"/>
                        <a:ext cx="370522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916238" y="1773238"/>
          <a:ext cx="2595562" cy="792164"/>
        </p:xfrm>
        <a:graphic>
          <a:graphicData uri="http://schemas.openxmlformats.org/drawingml/2006/table">
            <a:tbl>
              <a:tblPr/>
              <a:tblGrid>
                <a:gridCol w="1947468"/>
                <a:gridCol w="648094"/>
              </a:tblGrid>
              <a:tr h="1980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důvody nespokojenosti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nebylo podle našich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představ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neznají náš trh, nejdou do hloubky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byrokracie, zdržuje nás to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2002" marR="72002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4221163"/>
          <a:ext cx="4419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Graf" r:id="rId6" imgW="5743457" imgH="2676457" progId="MSGraph.Chart.8">
                  <p:embed/>
                </p:oleObj>
              </mc:Choice>
              <mc:Fallback>
                <p:oleObj name="Graf" r:id="rId6" imgW="5743457" imgH="2676457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21163"/>
                        <a:ext cx="4419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859338" y="4635500"/>
          <a:ext cx="3998912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Graf" r:id="rId8" imgW="4629184" imgH="2571885" progId="MSGraph.Chart.8">
                  <p:embed/>
                </p:oleObj>
              </mc:Choice>
              <mc:Fallback>
                <p:oleObj name="Graf" r:id="rId8" imgW="4629184" imgH="257188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635500"/>
                        <a:ext cx="3998912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795963" y="1484313"/>
          <a:ext cx="5534025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Graf" r:id="rId10" imgW="6438833" imgH="3743257" progId="MSGraph.Chart.8">
                  <p:embed/>
                </p:oleObj>
              </mc:Choice>
              <mc:Fallback>
                <p:oleObj name="Graf" r:id="rId10" imgW="6438833" imgH="3743257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484313"/>
                        <a:ext cx="5534025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2916238" y="2205038"/>
          <a:ext cx="3252787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Graf" r:id="rId12" imgW="3781408" imgH="2571885" progId="MSGraph.Chart.8">
                  <p:embed/>
                </p:oleObj>
              </mc:Choice>
              <mc:Fallback>
                <p:oleObj name="Graf" r:id="rId12" imgW="3781408" imgH="257188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05038"/>
                        <a:ext cx="3252787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9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 descr="pwp_no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0825" y="981075"/>
            <a:ext cx="85693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PRVOSTUPŇOVÉ TŘÍDĚNÍ – ALTERNATIVNÍ VÝSTUPY</a:t>
            </a:r>
            <a:endParaRPr lang="cs-CZ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45306" r="20467" b="17996"/>
          <a:stretch>
            <a:fillRect/>
          </a:stretch>
        </p:blipFill>
        <p:spPr bwMode="auto">
          <a:xfrm>
            <a:off x="395288" y="2492375"/>
            <a:ext cx="84391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2"/>
          <p:cNvSpPr txBox="1">
            <a:spLocks noChangeArrowheads="1"/>
          </p:cNvSpPr>
          <p:nvPr/>
        </p:nvSpPr>
        <p:spPr bwMode="auto">
          <a:xfrm>
            <a:off x="395288" y="1989138"/>
            <a:ext cx="1944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atin typeface="+mn-lt"/>
              </a:rPr>
              <a:t>Odpovědi na </a:t>
            </a:r>
            <a:r>
              <a:rPr lang="cs-CZ" b="1" dirty="0" err="1">
                <a:latin typeface="+mn-lt"/>
              </a:rPr>
              <a:t>ot</a:t>
            </a:r>
            <a:r>
              <a:rPr lang="cs-CZ" b="1" dirty="0">
                <a:latin typeface="+mn-lt"/>
              </a:rPr>
              <a:t>. 14: „Z jakého důvodu jste dosud nerealizovali žádný výzkum?“ </a:t>
            </a:r>
          </a:p>
        </p:txBody>
      </p:sp>
    </p:spTree>
    <p:extLst>
      <p:ext uri="{BB962C8B-B14F-4D97-AF65-F5344CB8AC3E}">
        <p14:creationId xmlns:p14="http://schemas.microsoft.com/office/powerpoint/2010/main" val="41858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Krabicový diagram</a:t>
            </a:r>
            <a:endParaRPr lang="cs-CZ" dirty="0"/>
          </a:p>
        </p:txBody>
      </p:sp>
      <p:pic>
        <p:nvPicPr>
          <p:cNvPr id="4" name="Picture 4" descr="http://www.physics.csbsju.edu/stats/simple.box.def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2857520" cy="2904623"/>
          </a:xfrm>
          <a:prstGeom prst="rect">
            <a:avLst/>
          </a:prstGeom>
          <a:noFill/>
        </p:spPr>
      </p:pic>
      <p:pic>
        <p:nvPicPr>
          <p:cNvPr id="29698" name="Picture 2" descr="http://www.physics.csbsju.edu/stats/complex.box.def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2928958" cy="301603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071934" y="6286520"/>
            <a:ext cx="463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physics.csbsju.edu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stats</a:t>
            </a:r>
            <a:r>
              <a:rPr lang="cs-CZ" dirty="0" smtClean="0">
                <a:hlinkClick r:id="rId4"/>
              </a:rPr>
              <a:t>/box2.html</a:t>
            </a:r>
            <a:endParaRPr lang="cs-CZ" dirty="0"/>
          </a:p>
        </p:txBody>
      </p:sp>
      <p:pic>
        <p:nvPicPr>
          <p:cNvPr id="7" name="Picture 6" descr="http://www.physics.csbsju.edu/stats/bimodal.bee.swar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214686"/>
            <a:ext cx="1292292" cy="2966042"/>
          </a:xfrm>
          <a:prstGeom prst="rect">
            <a:avLst/>
          </a:prstGeom>
          <a:noFill/>
        </p:spPr>
      </p:pic>
      <p:pic>
        <p:nvPicPr>
          <p:cNvPr id="8" name="Picture 8" descr="http://www.physics.csbsju.edu/stats/bimodal.w.box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526" y="3262896"/>
            <a:ext cx="1263958" cy="290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3" descr="pwp_no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0825" y="981075"/>
            <a:ext cx="85693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DRUHOSTUPŇOVÉ TŘÍDĚNÍ</a:t>
            </a:r>
            <a:endParaRPr lang="cs-CZ" dirty="0"/>
          </a:p>
        </p:txBody>
      </p:sp>
      <p:sp>
        <p:nvSpPr>
          <p:cNvPr id="27652" name="Zástupný symbol pro obsah 7"/>
          <p:cNvSpPr>
            <a:spLocks noGrp="1"/>
          </p:cNvSpPr>
          <p:nvPr>
            <p:ph idx="1"/>
          </p:nvPr>
        </p:nvSpPr>
        <p:spPr>
          <a:xfrm>
            <a:off x="323850" y="1916113"/>
            <a:ext cx="8424863" cy="4400550"/>
          </a:xfrm>
        </p:spPr>
        <p:txBody>
          <a:bodyPr/>
          <a:lstStyle/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Mapuje </a:t>
            </a:r>
            <a:r>
              <a:rPr lang="cs-CZ" sz="2400" b="1" smtClean="0"/>
              <a:t>vzájemné souvislosti proměnných </a:t>
            </a:r>
            <a:r>
              <a:rPr lang="cs-CZ" sz="2400" smtClean="0"/>
              <a:t>- porovnáváme distribuci dat závisle proměnné na základě kategorií nezávislé proměnné.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Výstupy z SPSS získáme např. pomocí procedur </a:t>
            </a:r>
            <a:r>
              <a:rPr lang="cs-CZ" sz="2400" b="1" smtClean="0"/>
              <a:t>General Tables, Tables of Frequencis, Crosstabs.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Prováděná druhostupňová třídění by měla korespondovat s našimi hypotézami a výzkumnými záměry, případně prezentovat zajímavá a významná zjištění.</a:t>
            </a:r>
          </a:p>
          <a:p>
            <a:pPr lvl="1" eaLnBrk="1" hangingPunct="1">
              <a:tabLst>
                <a:tab pos="177800" algn="l"/>
              </a:tabLst>
            </a:pPr>
            <a:endParaRPr lang="cs-CZ" sz="2400" b="1" smtClean="0"/>
          </a:p>
          <a:p>
            <a:pPr lvl="1" eaLnBrk="1" hangingPunct="1">
              <a:tabLst>
                <a:tab pos="177800" algn="l"/>
              </a:tabLst>
            </a:pPr>
            <a:endParaRPr lang="cs-CZ" sz="2600" b="1" smtClean="0"/>
          </a:p>
        </p:txBody>
      </p:sp>
    </p:spTree>
    <p:extLst>
      <p:ext uri="{BB962C8B-B14F-4D97-AF65-F5344CB8AC3E}">
        <p14:creationId xmlns:p14="http://schemas.microsoft.com/office/powerpoint/2010/main" val="1231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3" descr="pwp_no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0825" y="981075"/>
            <a:ext cx="85693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DRUHOSTUPŇOVÉ TŘÍDĚNÍ</a:t>
            </a:r>
            <a:endParaRPr lang="cs-CZ" dirty="0"/>
          </a:p>
        </p:txBody>
      </p:sp>
      <p:sp>
        <p:nvSpPr>
          <p:cNvPr id="28676" name="Zástupný symbol pro obsah 7"/>
          <p:cNvSpPr>
            <a:spLocks noGrp="1"/>
          </p:cNvSpPr>
          <p:nvPr>
            <p:ph idx="1"/>
          </p:nvPr>
        </p:nvSpPr>
        <p:spPr>
          <a:xfrm>
            <a:off x="323850" y="1916113"/>
            <a:ext cx="8424863" cy="4400550"/>
          </a:xfrm>
        </p:spPr>
        <p:txBody>
          <a:bodyPr/>
          <a:lstStyle/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Klasickými nezávislými proměnnými pro druhostupňová třídění jsou </a:t>
            </a:r>
            <a:r>
              <a:rPr lang="cs-CZ" sz="2400" b="1" smtClean="0"/>
              <a:t>demografické a socioekonomické charakteristiky respondentů </a:t>
            </a:r>
            <a:r>
              <a:rPr lang="cs-CZ" sz="2400" smtClean="0"/>
              <a:t>(pohlaví, věk, vzdělání, velikost obce bydliště, region, příjem, ekonomická aktivita …).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Výstupy jsou prezentovány v různých typech grafů; záleží na typu proměnných.</a:t>
            </a:r>
            <a:endParaRPr lang="cs-CZ" sz="2400" b="1" smtClean="0"/>
          </a:p>
          <a:p>
            <a:pPr lvl="1" eaLnBrk="1" hangingPunct="1">
              <a:tabLst>
                <a:tab pos="177800" algn="l"/>
              </a:tabLst>
            </a:pPr>
            <a:r>
              <a:rPr lang="cs-CZ" sz="2400" smtClean="0"/>
              <a:t>Ve výzkumu postoje firem k výzkumům byly jako nezávislé proměnné používány hlavně počet zaměstnanců organizace a působení v B2B / B2C sektoru.</a:t>
            </a:r>
          </a:p>
          <a:p>
            <a:pPr lvl="1" eaLnBrk="1" hangingPunct="1">
              <a:tabLst>
                <a:tab pos="177800" algn="l"/>
              </a:tabLst>
            </a:pPr>
            <a:endParaRPr lang="cs-CZ" sz="2400" b="1" smtClean="0"/>
          </a:p>
          <a:p>
            <a:pPr lvl="1" eaLnBrk="1" hangingPunct="1">
              <a:tabLst>
                <a:tab pos="177800" algn="l"/>
              </a:tabLst>
            </a:pPr>
            <a:endParaRPr lang="cs-CZ" sz="2600" b="1" smtClean="0"/>
          </a:p>
        </p:txBody>
      </p:sp>
    </p:spTree>
    <p:extLst>
      <p:ext uri="{BB962C8B-B14F-4D97-AF65-F5344CB8AC3E}">
        <p14:creationId xmlns:p14="http://schemas.microsoft.com/office/powerpoint/2010/main" val="663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898</TotalTime>
  <Words>1299</Words>
  <Application>Microsoft Office PowerPoint</Application>
  <PresentationFormat>Předvádění na obrazovce (4:3)</PresentationFormat>
  <Paragraphs>224</Paragraphs>
  <Slides>29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Urbanistický</vt:lpstr>
      <vt:lpstr>Graf aplikace Microsoft Graph</vt:lpstr>
      <vt:lpstr>Kvantitativní zpracování dat</vt:lpstr>
      <vt:lpstr>Typy dat</vt:lpstr>
      <vt:lpstr>Analýza dat</vt:lpstr>
      <vt:lpstr>Ukazatelé polohy</vt:lpstr>
      <vt:lpstr>PRVOSTUPŇOVÉ TŘÍDĚNÍ – UKÁZKY</vt:lpstr>
      <vt:lpstr>PRVOSTUPŇOVÉ TŘÍDĚNÍ – ALTERNATIVNÍ VÝSTUPY</vt:lpstr>
      <vt:lpstr>Krabicový diagram</vt:lpstr>
      <vt:lpstr>DRUHOSTUPŇOVÉ TŘÍDĚNÍ</vt:lpstr>
      <vt:lpstr>DRUHOSTUPŇOVÉ TŘÍDĚNÍ</vt:lpstr>
      <vt:lpstr>DRUHOSTUPŇOVÉ TŘÍDĚNÍ – UKÁZKA</vt:lpstr>
      <vt:lpstr>Vztahy mezi proměnnými</vt:lpstr>
      <vt:lpstr>Vztahy mezi proměnnými</vt:lpstr>
      <vt:lpstr>Jak se počítá spolehlivost?</vt:lpstr>
      <vt:lpstr>Zkreslení při použití korelací</vt:lpstr>
      <vt:lpstr>Prezentace aplikace PowerPoint</vt:lpstr>
      <vt:lpstr>Vícerozměrné statistické metody</vt:lpstr>
      <vt:lpstr>Vícerozměrné statistické metody</vt:lpstr>
      <vt:lpstr>Prezentace aplikace PowerPoint</vt:lpstr>
      <vt:lpstr>Dendrogram shlukové analýzy</vt:lpstr>
      <vt:lpstr>Důležitost atributů v % pro tři shluky</vt:lpstr>
      <vt:lpstr>Faktorová analýza</vt:lpstr>
      <vt:lpstr>Model pro faktorovou analýzu</vt:lpstr>
      <vt:lpstr>Prezentace aplikace PowerPoint</vt:lpstr>
      <vt:lpstr>Conjoitní analýza – preferenční analýza </vt:lpstr>
      <vt:lpstr>Conjoitní analýza</vt:lpstr>
      <vt:lpstr>Příklad postupu statistického vyhodnocování dat</vt:lpstr>
      <vt:lpstr>Které analýzy v práci použít?</vt:lpstr>
      <vt:lpstr>Software</vt:lpstr>
      <vt:lpstr>Literatura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user_skapa</dc:creator>
  <cp:lastModifiedBy>Skapa Radoslav</cp:lastModifiedBy>
  <cp:revision>112</cp:revision>
  <dcterms:created xsi:type="dcterms:W3CDTF">2010-03-06T15:19:54Z</dcterms:created>
  <dcterms:modified xsi:type="dcterms:W3CDTF">2012-04-05T15:48:09Z</dcterms:modified>
</cp:coreProperties>
</file>