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</p:sldMasterIdLst>
  <p:sldIdLst>
    <p:sldId id="256" r:id="rId3"/>
    <p:sldId id="280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81" r:id="rId12"/>
    <p:sldId id="294" r:id="rId13"/>
    <p:sldId id="265" r:id="rId14"/>
    <p:sldId id="285" r:id="rId15"/>
    <p:sldId id="284" r:id="rId16"/>
    <p:sldId id="282" r:id="rId17"/>
    <p:sldId id="283" r:id="rId18"/>
    <p:sldId id="267" r:id="rId19"/>
    <p:sldId id="266" r:id="rId20"/>
    <p:sldId id="268" r:id="rId21"/>
    <p:sldId id="286" r:id="rId22"/>
    <p:sldId id="292" r:id="rId23"/>
    <p:sldId id="289" r:id="rId24"/>
    <p:sldId id="290" r:id="rId25"/>
    <p:sldId id="291" r:id="rId26"/>
    <p:sldId id="29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407339" y="3961546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373646" y="4060129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6476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583680" y="4206240"/>
            <a:ext cx="960120" cy="457200"/>
          </a:xfrm>
        </p:spPr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257800" y="4205288"/>
            <a:ext cx="1321592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pwp_nov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571488"/>
            <a:ext cx="7543824" cy="1143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714488"/>
            <a:ext cx="7543824" cy="4411675"/>
          </a:xfrm>
        </p:spPr>
        <p:txBody>
          <a:bodyPr/>
          <a:lstStyle>
            <a:lvl1pPr>
              <a:defRPr sz="2000"/>
            </a:lvl1pPr>
            <a:lvl2pPr>
              <a:buFont typeface="Wingdings" pitchFamily="2" charset="2"/>
              <a:buChar char="q"/>
              <a:defRPr sz="1800"/>
            </a:lvl2pPr>
            <a:lvl3pPr>
              <a:buFont typeface="Wingdings" pitchFamily="2" charset="2"/>
              <a:buChar char="ü"/>
              <a:defRPr sz="1600"/>
            </a:lvl3pPr>
            <a:lvl4pPr>
              <a:buFont typeface="Courier New" pitchFamily="49" charset="0"/>
              <a:buChar char="o"/>
              <a:defRPr sz="1400"/>
            </a:lvl4pPr>
            <a:lvl5pP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</a:rPr>
              <a:t>Od zadání k projektu výzkumu.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EFB8-983D-4A65-B123-F06EE1C53A4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7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96E39-4ACC-402D-B15E-6D124C3D003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5.4.2012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Od zadání k projektu výzkumu.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1B04-A953-4C12-B2D0-FC30BCA3EAD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95648"/>
            <a:ext cx="7772400" cy="1509712"/>
          </a:xfrm>
        </p:spPr>
        <p:txBody>
          <a:bodyPr anchor="t"/>
          <a:lstStyle>
            <a:lvl1pPr marL="32004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5" y="220980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267334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67334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06680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496" y="1938337"/>
            <a:ext cx="3383280" cy="4690872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776287"/>
            <a:ext cx="51117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2" y="769088"/>
            <a:ext cx="594360" cy="4628704"/>
          </a:xfrm>
        </p:spPr>
        <p:txBody>
          <a:bodyPr vert="vert270" anchor="b"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160" y="769088"/>
            <a:ext cx="4572000" cy="4572000"/>
          </a:xfrm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7120" y="1254640"/>
            <a:ext cx="3200400" cy="40873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CBF9C26C-B23A-4F98-BB93-F8AFA99DD454}" type="datetimeFigureOut">
              <a:rPr lang="cs-CZ" smtClean="0"/>
              <a:pPr/>
              <a:t>5.4.2012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F1D7E68C-012A-4FE3-844A-99FD1F031A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7E5E6A-11E0-4BC4-882D-B0C9AE7252C3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5.4.2012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Od zadání k projektu výzkumu.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05E94-7D6A-4C22-B01C-E2FF95AF70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1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oweb.cz/index.php?disp=teorie&amp;shw=368&amp;lst=10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v.eu/workshop/krejci/krejci_prezentac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v.eu/workshop/krejci/krejci_prezentace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v.eu/workshop/krejci/krejci_prezentace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vv.eu/workshop/krejci/krejci_prezentace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kubholy.net/humanities/disman-soc_znalos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oweb.cz/index.php?disp=teorie&amp;shw=153&amp;lst=106" TargetMode="External"/><Relationship Id="rId2" Type="http://schemas.openxmlformats.org/officeDocument/2006/relationships/hyperlink" Target="http://www.jakubholy.net/humanities/disman-soc_znalost.html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statsoft.com/textbook/elementary-statistics-concepts/button/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.fi/~tero.mamia/opetus/luennot/lecture1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Kvalita a reliabilita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Radoslav </a:t>
            </a:r>
            <a:r>
              <a:rPr lang="cs-CZ" dirty="0" err="1" smtClean="0"/>
              <a:t>Škapa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7" y="692696"/>
            <a:ext cx="8645538" cy="593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6550223"/>
            <a:ext cx="5471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http://www.lsvv.eu/workshop/katrnak/katrnak_prezentace_1.pdf</a:t>
            </a:r>
          </a:p>
        </p:txBody>
      </p:sp>
    </p:spTree>
    <p:extLst>
      <p:ext uri="{BB962C8B-B14F-4D97-AF65-F5344CB8AC3E}">
        <p14:creationId xmlns:p14="http://schemas.microsoft.com/office/powerpoint/2010/main" val="3657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vzorku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5841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14" y="2230959"/>
            <a:ext cx="1743074" cy="17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38139"/>
            <a:ext cx="1735894" cy="17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22257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výzkumu: výběrový vzorek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Míra návratnosti (</a:t>
            </a:r>
            <a:r>
              <a:rPr lang="cs-CZ" dirty="0" err="1" smtClean="0"/>
              <a:t>final</a:t>
            </a:r>
            <a:r>
              <a:rPr lang="cs-CZ" dirty="0" smtClean="0"/>
              <a:t> sample)?</a:t>
            </a:r>
          </a:p>
          <a:p>
            <a:pPr lvl="1"/>
            <a:r>
              <a:rPr lang="cs-CZ" dirty="0" smtClean="0"/>
              <a:t>Při písemném dotazování či kontaktování vybraných osob (podniků) běžně 10%</a:t>
            </a:r>
          </a:p>
          <a:p>
            <a:pPr lvl="1"/>
            <a:r>
              <a:rPr lang="cs-CZ" dirty="0" smtClean="0"/>
              <a:t>Ideálně víc než 65%*</a:t>
            </a:r>
          </a:p>
          <a:p>
            <a:pPr lvl="1"/>
            <a:r>
              <a:rPr lang="cs-CZ" dirty="0" smtClean="0"/>
              <a:t>Nedošlo díky tomu k pokřivení výpovědí? (tzv. non-response </a:t>
            </a:r>
            <a:r>
              <a:rPr lang="cs-CZ" dirty="0" err="1" smtClean="0"/>
              <a:t>bias</a:t>
            </a:r>
            <a:r>
              <a:rPr lang="cs-CZ" dirty="0" smtClean="0"/>
              <a:t>) – porovnat se znaky základního souboru, které jsou známé + další postupy</a:t>
            </a:r>
          </a:p>
          <a:p>
            <a:endParaRPr lang="cs-CZ" dirty="0"/>
          </a:p>
          <a:p>
            <a:pPr marL="109728" indent="0">
              <a:buNone/>
            </a:pPr>
            <a:r>
              <a:rPr lang="cs-CZ" sz="1700" dirty="0"/>
              <a:t>Více: Jindřich Krejčí: Chyba plynoucí z výpadků návratnosti výběrových šetření a statistické dokazování </a:t>
            </a:r>
            <a:r>
              <a:rPr lang="cs-CZ" sz="1700" dirty="0">
                <a:hlinkClick r:id="rId2"/>
              </a:rPr>
              <a:t>http://</a:t>
            </a:r>
            <a:r>
              <a:rPr lang="cs-CZ" sz="1700" dirty="0" smtClean="0">
                <a:hlinkClick r:id="rId2"/>
              </a:rPr>
              <a:t>www.socioweb.cz/index.php?disp=teorie&amp;shw=368&amp;lst=105</a:t>
            </a:r>
            <a:endParaRPr lang="cs-CZ" sz="1700" dirty="0" smtClean="0"/>
          </a:p>
          <a:p>
            <a:pPr marL="109728" indent="0">
              <a:buNone/>
            </a:pP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Smith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Fletcher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The Art &amp; Science of Interpreting Market Research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Evidence</a:t>
            </a:r>
            <a:r>
              <a:rPr lang="cs-CZ" sz="15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1300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9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7403" y="6550223"/>
            <a:ext cx="493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3"/>
              </a:rPr>
              <a:t>http://www.lsvv.eu/workshop/krejci/krejci_prezentace.pdf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77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95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7403" y="6550223"/>
            <a:ext cx="493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3"/>
              </a:rPr>
              <a:t>http://www.lsvv.eu/workshop/krejci/krejci_prezentace.pdf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659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7" y="620688"/>
            <a:ext cx="7860824" cy="596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7403" y="6550223"/>
            <a:ext cx="493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3"/>
              </a:rPr>
              <a:t>http://www.lsvv.eu/workshop/krejci/krejci_prezentace.pdf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244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</a:t>
            </a:r>
            <a:r>
              <a:rPr lang="cs-CZ" dirty="0"/>
              <a:t>zvyšování návratnosti: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strategie </a:t>
            </a:r>
            <a:r>
              <a:rPr lang="cs-CZ" dirty="0"/>
              <a:t>vysvětlení účelu a prospěšnosti </a:t>
            </a:r>
            <a:r>
              <a:rPr lang="cs-CZ" dirty="0" smtClean="0"/>
              <a:t>výzkumu</a:t>
            </a:r>
            <a:endParaRPr lang="cs-CZ" dirty="0"/>
          </a:p>
          <a:p>
            <a:r>
              <a:rPr lang="cs-CZ" dirty="0"/>
              <a:t>rozesílání kontaktních dopisů </a:t>
            </a:r>
            <a:r>
              <a:rPr lang="cs-CZ" dirty="0" smtClean="0"/>
              <a:t>předem</a:t>
            </a:r>
          </a:p>
          <a:p>
            <a:r>
              <a:rPr lang="cs-CZ" dirty="0" smtClean="0"/>
              <a:t>zajištění </a:t>
            </a:r>
            <a:r>
              <a:rPr lang="cs-CZ" dirty="0"/>
              <a:t>maximální důvěryhodnosti výzkumné </a:t>
            </a:r>
            <a:r>
              <a:rPr lang="cs-CZ" dirty="0" smtClean="0"/>
              <a:t>agentury </a:t>
            </a:r>
            <a:r>
              <a:rPr lang="cs-CZ" dirty="0"/>
              <a:t>a jejích </a:t>
            </a:r>
            <a:r>
              <a:rPr lang="cs-CZ" dirty="0" smtClean="0"/>
              <a:t>tazatelů</a:t>
            </a:r>
          </a:p>
          <a:p>
            <a:r>
              <a:rPr lang="cs-CZ" dirty="0" smtClean="0"/>
              <a:t>techniky </a:t>
            </a:r>
            <a:r>
              <a:rPr lang="cs-CZ" dirty="0"/>
              <a:t>odvracení </a:t>
            </a:r>
            <a:r>
              <a:rPr lang="cs-CZ" dirty="0" smtClean="0"/>
              <a:t>odmítnutí</a:t>
            </a:r>
          </a:p>
          <a:p>
            <a:r>
              <a:rPr lang="cs-CZ" dirty="0" smtClean="0"/>
              <a:t>peněžní </a:t>
            </a:r>
            <a:r>
              <a:rPr lang="cs-CZ" dirty="0"/>
              <a:t>a nepeněžní odměny </a:t>
            </a:r>
            <a:r>
              <a:rPr lang="cs-CZ" dirty="0" smtClean="0"/>
              <a:t>respondentům </a:t>
            </a:r>
            <a:r>
              <a:rPr lang="cs-CZ" dirty="0"/>
              <a:t>(pobídky, </a:t>
            </a:r>
            <a:r>
              <a:rPr lang="cs-CZ" dirty="0" err="1" smtClean="0"/>
              <a:t>incentivy</a:t>
            </a:r>
            <a:r>
              <a:rPr lang="cs-CZ" dirty="0" smtClean="0"/>
              <a:t>)</a:t>
            </a:r>
          </a:p>
          <a:p>
            <a:r>
              <a:rPr lang="cs-CZ" dirty="0" smtClean="0"/>
              <a:t>vhodně </a:t>
            </a:r>
            <a:r>
              <a:rPr lang="cs-CZ" dirty="0"/>
              <a:t>zvolená náročnost tazatelských </a:t>
            </a:r>
            <a:r>
              <a:rPr lang="cs-CZ" dirty="0" smtClean="0"/>
              <a:t>úkolů</a:t>
            </a:r>
          </a:p>
          <a:p>
            <a:r>
              <a:rPr lang="cs-CZ" dirty="0" smtClean="0"/>
              <a:t>vyšší počet </a:t>
            </a:r>
            <a:r>
              <a:rPr lang="cs-CZ" dirty="0"/>
              <a:t>pokusů o </a:t>
            </a:r>
            <a:r>
              <a:rPr lang="cs-CZ" dirty="0" smtClean="0"/>
              <a:t>kontakt</a:t>
            </a:r>
          </a:p>
          <a:p>
            <a:r>
              <a:rPr lang="cs-CZ" dirty="0" smtClean="0"/>
              <a:t>strategie </a:t>
            </a:r>
            <a:r>
              <a:rPr lang="cs-CZ" dirty="0"/>
              <a:t>v načasování, sběru dat a pokusů o kontakt s ohledem na </a:t>
            </a:r>
            <a:r>
              <a:rPr lang="cs-CZ" dirty="0" smtClean="0"/>
              <a:t>životní </a:t>
            </a:r>
            <a:r>
              <a:rPr lang="cs-CZ" dirty="0"/>
              <a:t>styly potenciálních </a:t>
            </a:r>
            <a:r>
              <a:rPr lang="cs-CZ" dirty="0" smtClean="0"/>
              <a:t>respondentů</a:t>
            </a:r>
          </a:p>
          <a:p>
            <a:r>
              <a:rPr lang="cs-CZ" dirty="0" smtClean="0"/>
              <a:t>konstrukce </a:t>
            </a:r>
            <a:r>
              <a:rPr lang="cs-CZ" dirty="0"/>
              <a:t>dotazníků s ohledem na zatížení </a:t>
            </a:r>
            <a:r>
              <a:rPr lang="cs-CZ" dirty="0" smtClean="0"/>
              <a:t>respondentů </a:t>
            </a:r>
            <a:r>
              <a:rPr lang="cs-CZ" dirty="0"/>
              <a:t>a předpokládanou zajímavost jednotlivých témat </a:t>
            </a:r>
            <a:r>
              <a:rPr lang="cs-CZ" dirty="0" smtClean="0"/>
              <a:t>výzkumu</a:t>
            </a:r>
          </a:p>
          <a:p>
            <a:r>
              <a:rPr lang="cs-CZ" dirty="0" smtClean="0"/>
              <a:t>výběr </a:t>
            </a:r>
            <a:r>
              <a:rPr lang="cs-CZ" dirty="0"/>
              <a:t>tazatelů a </a:t>
            </a:r>
            <a:r>
              <a:rPr lang="cs-CZ" dirty="0" smtClean="0"/>
              <a:t>způsoby </a:t>
            </a:r>
            <a:r>
              <a:rPr lang="cs-CZ" dirty="0"/>
              <a:t>jejich </a:t>
            </a:r>
            <a:r>
              <a:rPr lang="cs-CZ" dirty="0" smtClean="0"/>
              <a:t>vyškolení</a:t>
            </a:r>
          </a:p>
          <a:p>
            <a:r>
              <a:rPr lang="cs-CZ" dirty="0" smtClean="0"/>
              <a:t>použití </a:t>
            </a:r>
            <a:r>
              <a:rPr lang="cs-CZ" dirty="0"/>
              <a:t>více modů </a:t>
            </a:r>
            <a:r>
              <a:rPr lang="cs-CZ" dirty="0" smtClean="0"/>
              <a:t>dotazování</a:t>
            </a:r>
          </a:p>
          <a:p>
            <a:r>
              <a:rPr lang="cs-CZ" dirty="0" smtClean="0"/>
              <a:t>vhodné </a:t>
            </a:r>
            <a:r>
              <a:rPr lang="cs-CZ" dirty="0"/>
              <a:t>strategie odměňování </a:t>
            </a:r>
            <a:r>
              <a:rPr lang="cs-CZ" dirty="0" smtClean="0"/>
              <a:t>tazatelů</a:t>
            </a:r>
          </a:p>
          <a:p>
            <a:r>
              <a:rPr lang="cs-CZ" dirty="0" smtClean="0"/>
              <a:t>průběžné </a:t>
            </a:r>
            <a:r>
              <a:rPr lang="cs-CZ" dirty="0"/>
              <a:t>vyhodnocování úspěšnosti sběru dat a následná opatření, jako je </a:t>
            </a:r>
            <a:r>
              <a:rPr lang="cs-CZ" dirty="0" smtClean="0"/>
              <a:t>zadávání </a:t>
            </a:r>
            <a:r>
              <a:rPr lang="cs-CZ" dirty="0"/>
              <a:t>méně striktních odmítnutí k dotazování jiným tazatelům, použití vhodných </a:t>
            </a:r>
            <a:r>
              <a:rPr lang="cs-CZ" dirty="0" smtClean="0"/>
              <a:t>metod sběru </a:t>
            </a:r>
            <a:r>
              <a:rPr lang="cs-CZ" dirty="0"/>
              <a:t>dat, případně jejich kombinací atp.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7403" y="6550223"/>
            <a:ext cx="4939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2"/>
              </a:rPr>
              <a:t>http://www.lsvv.eu/workshop/krejci/krejci_prezentace.pdf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523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chyb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Výzkumník:</a:t>
            </a:r>
          </a:p>
          <a:p>
            <a:pPr lvl="1"/>
            <a:r>
              <a:rPr lang="cs-CZ" dirty="0" smtClean="0"/>
              <a:t>Chybný či nedostatečný popis základního soboru</a:t>
            </a:r>
          </a:p>
          <a:p>
            <a:pPr lvl="1"/>
            <a:r>
              <a:rPr lang="cs-CZ" dirty="0" smtClean="0"/>
              <a:t>Chybný výběrový soubor (např. nereprezentativní vzorek, chybná metoda tvorby výběrového souboru).</a:t>
            </a:r>
          </a:p>
          <a:p>
            <a:pPr lvl="1"/>
            <a:r>
              <a:rPr lang="cs-CZ" dirty="0" smtClean="0"/>
              <a:t>Chybně formulované otázky, chybné pořadí otázek</a:t>
            </a:r>
          </a:p>
          <a:p>
            <a:r>
              <a:rPr lang="cs-CZ" dirty="0" smtClean="0"/>
              <a:t>Tazatel:</a:t>
            </a:r>
          </a:p>
          <a:p>
            <a:pPr lvl="1"/>
            <a:r>
              <a:rPr lang="cs-CZ" dirty="0" smtClean="0"/>
              <a:t>Chování vůči respondentům</a:t>
            </a:r>
          </a:p>
          <a:p>
            <a:pPr lvl="1"/>
            <a:r>
              <a:rPr lang="cs-CZ" dirty="0" smtClean="0"/>
              <a:t>Nedodržení postupu dotazování/podvody </a:t>
            </a:r>
          </a:p>
          <a:p>
            <a:pPr lvl="1"/>
            <a:r>
              <a:rPr lang="cs-CZ" dirty="0" smtClean="0"/>
              <a:t>Omyly</a:t>
            </a:r>
          </a:p>
          <a:p>
            <a:r>
              <a:rPr lang="cs-CZ" dirty="0" smtClean="0"/>
              <a:t>Respondenti:</a:t>
            </a:r>
          </a:p>
          <a:p>
            <a:pPr lvl="1"/>
            <a:r>
              <a:rPr lang="cs-CZ" dirty="0" smtClean="0"/>
              <a:t>Neschopnost odpovědět (neznalost, složitá formulace otázek</a:t>
            </a:r>
          </a:p>
          <a:p>
            <a:pPr lvl="1"/>
            <a:r>
              <a:rPr lang="cs-CZ" dirty="0" smtClean="0"/>
              <a:t>Neochota odpovědět</a:t>
            </a:r>
          </a:p>
          <a:p>
            <a:pPr lvl="1"/>
            <a:r>
              <a:rPr lang="cs-CZ" dirty="0" smtClean="0"/>
              <a:t>Neochota odpovědět správně</a:t>
            </a:r>
          </a:p>
          <a:p>
            <a:endParaRPr lang="cs-CZ" dirty="0" smtClean="0"/>
          </a:p>
          <a:p>
            <a:pPr marL="109728" indent="0">
              <a:buNone/>
            </a:pPr>
            <a:r>
              <a:rPr lang="cs-CZ" sz="2300" dirty="0"/>
              <a:t>Podrobněji např.: http://www.lsvv.eu/workshop/krejci/krejci_prezentace.pdf</a:t>
            </a:r>
            <a:endParaRPr lang="cs-CZ" dirty="0"/>
          </a:p>
        </p:txBody>
      </p:sp>
      <p:pic>
        <p:nvPicPr>
          <p:cNvPr id="4" name="Picture 3" descr="C:\Users\user_skapa\Pictures\Galerie médií\j04316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57364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Jedna z cest jak eliminovat rizika je triangulace</a:t>
            </a:r>
          </a:p>
          <a:p>
            <a:pPr lvl="1"/>
            <a:r>
              <a:rPr lang="cs-CZ" sz="2400" dirty="0" smtClean="0"/>
              <a:t>triangulace dat – použití více zdrojů dat</a:t>
            </a:r>
          </a:p>
          <a:p>
            <a:pPr lvl="1"/>
            <a:r>
              <a:rPr lang="cs-CZ" sz="2400" dirty="0" smtClean="0"/>
              <a:t>triangulace výzkumníků – zkušenosti, intersubjektivita</a:t>
            </a:r>
          </a:p>
          <a:p>
            <a:pPr lvl="1"/>
            <a:r>
              <a:rPr lang="cs-CZ" sz="2400" dirty="0" smtClean="0"/>
              <a:t>triangulace teorií – více způsobů jak data a jevy interpretovat</a:t>
            </a:r>
          </a:p>
          <a:p>
            <a:pPr lvl="1"/>
            <a:r>
              <a:rPr lang="cs-CZ" sz="2400" dirty="0" smtClean="0"/>
              <a:t>triangulace metod – více metod na zkoumání jednoho jevu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Editace a kódování</a:t>
            </a:r>
          </a:p>
          <a:p>
            <a:r>
              <a:rPr lang="cs-CZ" dirty="0" smtClean="0"/>
              <a:t>struktura datového souboru – značení proměnných, jejich charakter </a:t>
            </a:r>
          </a:p>
          <a:p>
            <a:r>
              <a:rPr lang="cs-CZ" dirty="0" smtClean="0"/>
              <a:t>i samotné dotazníky je třeba označit, aby byly </a:t>
            </a:r>
            <a:r>
              <a:rPr lang="cs-CZ" dirty="0" err="1" smtClean="0"/>
              <a:t>dohledatelné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Přepisování dat</a:t>
            </a:r>
          </a:p>
          <a:p>
            <a:r>
              <a:rPr lang="cs-CZ" dirty="0" smtClean="0"/>
              <a:t>patrně tabulkový procesor (většinou data ve sloupcích)</a:t>
            </a:r>
          </a:p>
          <a:p>
            <a:r>
              <a:rPr lang="cs-CZ" dirty="0" smtClean="0"/>
              <a:t>kontrola přepisovaných dat – podezřelé hodnoty, či celý dotazník</a:t>
            </a:r>
          </a:p>
          <a:p>
            <a:pPr>
              <a:buNone/>
            </a:pPr>
            <a:r>
              <a:rPr lang="cs-CZ" dirty="0" smtClean="0"/>
              <a:t>Kontrola dat</a:t>
            </a:r>
          </a:p>
          <a:p>
            <a:r>
              <a:rPr lang="cs-CZ" dirty="0" smtClean="0"/>
              <a:t>Jsou hodnoty jednotlivých proměnných smysluplné? Např. extrémní hodnoty, chybějící hodnoty, podezřelé hodnoty  (věk 15 let + stav: ženatý)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C:\Users\user_skapa\Pictures\Galerie médií\j04415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04"/>
            <a:ext cx="1725757" cy="170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jako redukovaná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Redukce počtu pozorovaných </a:t>
            </a:r>
            <a:r>
              <a:rPr lang="cs-CZ" i="1" dirty="0" smtClean="0"/>
              <a:t>proměnných</a:t>
            </a:r>
            <a:endParaRPr lang="cs-CZ" dirty="0"/>
          </a:p>
          <a:p>
            <a:r>
              <a:rPr lang="cs-CZ" dirty="0" smtClean="0"/>
              <a:t>Redukce </a:t>
            </a:r>
            <a:r>
              <a:rPr lang="cs-CZ" dirty="0"/>
              <a:t>počtu analyzovaných </a:t>
            </a:r>
            <a:r>
              <a:rPr lang="cs-CZ" i="1" dirty="0"/>
              <a:t>vztahů</a:t>
            </a:r>
            <a:r>
              <a:rPr lang="cs-CZ" dirty="0"/>
              <a:t> mezi </a:t>
            </a:r>
            <a:r>
              <a:rPr lang="cs-CZ" dirty="0" smtClean="0"/>
              <a:t>proměnnými.</a:t>
            </a:r>
          </a:p>
          <a:p>
            <a:r>
              <a:rPr lang="cs-CZ" dirty="0" smtClean="0"/>
              <a:t>Redukce </a:t>
            </a:r>
            <a:r>
              <a:rPr lang="cs-CZ" dirty="0"/>
              <a:t>populace na </a:t>
            </a:r>
            <a:r>
              <a:rPr lang="cs-CZ" i="1" dirty="0" smtClean="0"/>
              <a:t>vzorek</a:t>
            </a:r>
            <a:r>
              <a:rPr lang="cs-CZ" dirty="0" smtClean="0"/>
              <a:t>.</a:t>
            </a:r>
          </a:p>
          <a:p>
            <a:r>
              <a:rPr lang="cs-CZ" dirty="0" smtClean="0"/>
              <a:t>Redukce</a:t>
            </a:r>
            <a:r>
              <a:rPr lang="cs-CZ" dirty="0"/>
              <a:t> </a:t>
            </a:r>
            <a:r>
              <a:rPr lang="cs-CZ" i="1" dirty="0"/>
              <a:t>časového</a:t>
            </a:r>
            <a:r>
              <a:rPr lang="cs-CZ" dirty="0"/>
              <a:t> kontinua na jeden bod – naprostá většina sociálních jevů se mění s časem, což je zásadní, usilujeme-li o kauzální vysvětlení.</a:t>
            </a:r>
          </a:p>
          <a:p>
            <a:endParaRPr lang="cs-CZ" dirty="0"/>
          </a:p>
          <a:p>
            <a:pPr marL="109728" indent="0">
              <a:buNone/>
            </a:pPr>
            <a:r>
              <a:rPr lang="cs-CZ" sz="1600" dirty="0">
                <a:hlinkClick r:id="rId2"/>
              </a:rPr>
              <a:t>http://www.jakubholy.net/humanities/disman-soc_znalost.html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5087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143000" y="357188"/>
            <a:ext cx="7543800" cy="1143000"/>
          </a:xfrm>
        </p:spPr>
        <p:txBody>
          <a:bodyPr/>
          <a:lstStyle/>
          <a:p>
            <a:r>
              <a:rPr lang="cs-CZ" smtClean="0"/>
              <a:t>Procesy kontroly dat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357313"/>
            <a:ext cx="7543800" cy="4714875"/>
          </a:xfrm>
        </p:spPr>
        <p:txBody>
          <a:bodyPr/>
          <a:lstStyle/>
          <a:p>
            <a:r>
              <a:rPr lang="cs-CZ" b="1" dirty="0" smtClean="0"/>
              <a:t>KONTROLA DOTAZNÍKŮ:</a:t>
            </a:r>
          </a:p>
          <a:p>
            <a:pPr lvl="1"/>
            <a:r>
              <a:rPr lang="cs-CZ" b="1" dirty="0" smtClean="0"/>
              <a:t>Optická (formální) kontrola</a:t>
            </a:r>
          </a:p>
          <a:p>
            <a:pPr lvl="2"/>
            <a:r>
              <a:rPr lang="cs-CZ" dirty="0" smtClean="0"/>
              <a:t>Kontrola vyplněnosti dotazníků</a:t>
            </a:r>
            <a:endParaRPr lang="cs-CZ" dirty="0" smtClean="0">
              <a:latin typeface="Arial" charset="0"/>
            </a:endParaRPr>
          </a:p>
          <a:p>
            <a:pPr lvl="2"/>
            <a:r>
              <a:rPr lang="cs-CZ" dirty="0" smtClean="0"/>
              <a:t>Evidence průběžného stavu	</a:t>
            </a:r>
          </a:p>
          <a:p>
            <a:pPr lvl="3">
              <a:buFont typeface="Wingdings" pitchFamily="2" charset="2"/>
              <a:buChar char="ü"/>
            </a:pPr>
            <a:r>
              <a:rPr lang="cs-CZ" sz="1600" dirty="0" smtClean="0"/>
              <a:t>Počty dotazníků od jednotlivých tazatelů</a:t>
            </a:r>
          </a:p>
          <a:p>
            <a:pPr lvl="3">
              <a:buFont typeface="Wingdings" pitchFamily="2" charset="2"/>
              <a:buChar char="ü"/>
            </a:pPr>
            <a:r>
              <a:rPr lang="cs-CZ" sz="1600" dirty="0" smtClean="0"/>
              <a:t>Počty dotazníků v jednotlivých krajích, respektive výběrových jednotkách</a:t>
            </a:r>
          </a:p>
          <a:p>
            <a:pPr lvl="2"/>
            <a:r>
              <a:rPr lang="cs-CZ" dirty="0" smtClean="0"/>
              <a:t>Číslování dotazníků</a:t>
            </a:r>
          </a:p>
          <a:p>
            <a:pPr lvl="3">
              <a:buFont typeface="Wingdings" pitchFamily="2" charset="2"/>
              <a:buChar char="ü"/>
            </a:pPr>
            <a:r>
              <a:rPr lang="cs-CZ" sz="1600" dirty="0" smtClean="0"/>
              <a:t>Číslování je nutné v celém procesu od evidence dotazníků pro zpracování dat</a:t>
            </a:r>
          </a:p>
          <a:p>
            <a:pPr lvl="3">
              <a:buFont typeface="Wingdings" pitchFamily="2" charset="2"/>
              <a:buChar char="ü"/>
            </a:pPr>
            <a:r>
              <a:rPr lang="cs-CZ" sz="1600" dirty="0" smtClean="0"/>
              <a:t>Umožňuje zpětně dohledat papírový (zdrojový) dotazník, tazatele, který jej vyplňoval, i respondenta</a:t>
            </a:r>
          </a:p>
          <a:p>
            <a:pPr lvl="1"/>
            <a:r>
              <a:rPr lang="cs-CZ" b="1" dirty="0" smtClean="0"/>
              <a:t>Logická (obsahová) kontrola</a:t>
            </a:r>
          </a:p>
          <a:p>
            <a:pPr lvl="2"/>
            <a:r>
              <a:rPr lang="cs-CZ" dirty="0" smtClean="0"/>
              <a:t>V případě komplikovaných a dlouhých dotazníků, kde by bylo problematické a zdlouhavé kontrolovat data až po uložení a dohledávat zdrojové dotazníky</a:t>
            </a:r>
          </a:p>
          <a:p>
            <a:pPr lvl="2"/>
            <a:r>
              <a:rPr lang="cs-CZ" dirty="0" smtClean="0"/>
              <a:t>Kontrola logických souvislostí, součtů apod.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707904" y="6212051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www.lsvv.eu/workshop/focus/focus_2010_03_15.ppt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143000" y="571500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KONTROLA DATOVÉ MATICE</a:t>
            </a:r>
          </a:p>
        </p:txBody>
      </p:sp>
      <p:sp>
        <p:nvSpPr>
          <p:cNvPr id="9219" name="Zástupný symbol pro obsah 19"/>
          <p:cNvSpPr>
            <a:spLocks noGrp="1"/>
          </p:cNvSpPr>
          <p:nvPr>
            <p:ph idx="1"/>
          </p:nvPr>
        </p:nvSpPr>
        <p:spPr>
          <a:xfrm>
            <a:off x="1143000" y="1500188"/>
            <a:ext cx="7543800" cy="4411662"/>
          </a:xfrm>
        </p:spPr>
        <p:txBody>
          <a:bodyPr/>
          <a:lstStyle/>
          <a:p>
            <a:pPr lvl="1"/>
            <a:r>
              <a:rPr lang="cs-CZ" smtClean="0"/>
              <a:t>první pohled na data – třídění prvního stupně</a:t>
            </a:r>
          </a:p>
          <a:p>
            <a:pPr lvl="2"/>
            <a:r>
              <a:rPr lang="cs-CZ" smtClean="0"/>
              <a:t>pomocí frequencies si udělat základní přehled o proměnných a distribuci dat </a:t>
            </a:r>
          </a:p>
          <a:p>
            <a:pPr lvl="2"/>
            <a:r>
              <a:rPr lang="cs-CZ" smtClean="0"/>
              <a:t>zda nejsou v některých případech uváděny extrémní hodnoty (zejm. kardinální proměnné, např. cena/ks)</a:t>
            </a:r>
          </a:p>
          <a:p>
            <a:pPr lvl="2"/>
            <a:r>
              <a:rPr lang="cs-CZ" smtClean="0"/>
              <a:t>zda nejsou uváděny hodnoty mimo definovaný rámec („out of range“)</a:t>
            </a:r>
          </a:p>
          <a:p>
            <a:pPr lvl="2"/>
            <a:r>
              <a:rPr lang="cs-CZ" smtClean="0"/>
              <a:t>kontrola použitých jednotek - kódování času (roky, měsíce, hodiny, minuty)</a:t>
            </a:r>
          </a:p>
          <a:p>
            <a:pPr lvl="2"/>
            <a:endParaRPr lang="cs-CZ" smtClean="0"/>
          </a:p>
          <a:p>
            <a:pPr lvl="1"/>
            <a:r>
              <a:rPr lang="cs-CZ" smtClean="0"/>
              <a:t>kontrola vazeb mezi proměnnými – třídění druhého stupně</a:t>
            </a:r>
          </a:p>
          <a:p>
            <a:pPr lvl="2"/>
            <a:r>
              <a:rPr lang="cs-CZ" smtClean="0"/>
              <a:t>crosstabs – vazby mezi dvěma proměnnými; odhalení nelogických odpovědí (samostatná osoba v domácnosti x počet dětí v domácnosti 3; Zlín, kraj Karlovarský; Praha, velikost obce do 4999 ….) – odhalí často chyby v kódování i „nepoctivé tazatele“</a:t>
            </a:r>
          </a:p>
          <a:p>
            <a:pPr lvl="2"/>
            <a:r>
              <a:rPr lang="cs-CZ" smtClean="0"/>
              <a:t>první analytický pohled – můžeme při té příležitosti najít či ověřit korelace mezi proměnnými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4283968" y="6247184"/>
            <a:ext cx="408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www.lsvv.eu/workshop/focus/focus_2010_04_06.ppt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143000" y="714375"/>
            <a:ext cx="7543800" cy="1143000"/>
          </a:xfrm>
        </p:spPr>
        <p:txBody>
          <a:bodyPr/>
          <a:lstStyle/>
          <a:p>
            <a:pPr algn="l"/>
            <a:r>
              <a:rPr lang="cs-CZ" sz="3200" smtClean="0"/>
              <a:t>Procesy kontroly dat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4294967295"/>
          </p:nvPr>
        </p:nvSpPr>
        <p:spPr>
          <a:xfrm>
            <a:off x="1141413" y="1701800"/>
            <a:ext cx="7543800" cy="4411663"/>
          </a:xfrm>
        </p:spPr>
        <p:txBody>
          <a:bodyPr/>
          <a:lstStyle/>
          <a:p>
            <a:r>
              <a:rPr lang="cs-CZ" sz="2000" b="1" smtClean="0"/>
              <a:t>PŘÍKLAD LOGICKÉ KONTROLY DATOVÉ MATICE – Evropský průzkum pracovních podmínek (EWCS 2010)</a:t>
            </a:r>
            <a:endParaRPr lang="cs-CZ" sz="1800" b="1" smtClean="0"/>
          </a:p>
          <a:p>
            <a:pPr lvl="1">
              <a:buFont typeface="Wingdings" pitchFamily="2" charset="2"/>
              <a:buChar char="q"/>
            </a:pPr>
            <a:r>
              <a:rPr lang="cs-CZ" sz="1800" smtClean="0"/>
              <a:t>Kontrola souladu uvedeného počtu členů domácnosti se součtem výčtu jednotlivých osob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smtClean="0"/>
              <a:t>Kontrola věku ukončení studia s dosaženým vzděláním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smtClean="0"/>
              <a:t>Věk ukončení studia nesmí být vyšší než současný věk respondenta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smtClean="0"/>
              <a:t>Počet podřízených by neměl být vyšší než celkový počet spolupracovníků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smtClean="0"/>
              <a:t>Počet dní pracovní neschopnosti z důvodu pracovního úrazu nesmí být vyšší než celkový počet dní pracovní neschopnosti v daném časovém období 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smtClean="0"/>
              <a:t>apod.</a:t>
            </a:r>
          </a:p>
          <a:p>
            <a:pPr lvl="1">
              <a:buFont typeface="Wingdings" pitchFamily="2" charset="2"/>
              <a:buChar char="q"/>
            </a:pPr>
            <a:endParaRPr lang="cs-CZ" sz="1800" b="1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6212051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www.lsvv.eu/workshop/focus/focus_2010_03_15.ppt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143000" y="714375"/>
            <a:ext cx="7543800" cy="1143000"/>
          </a:xfrm>
        </p:spPr>
        <p:txBody>
          <a:bodyPr/>
          <a:lstStyle/>
          <a:p>
            <a:r>
              <a:rPr lang="cs-CZ" smtClean="0"/>
              <a:t>Procesy kontroly dat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143000" y="1714500"/>
            <a:ext cx="7543800" cy="4714875"/>
          </a:xfrm>
        </p:spPr>
        <p:txBody>
          <a:bodyPr/>
          <a:lstStyle/>
          <a:p>
            <a:pPr marL="342900" lvl="2" indent="-342900">
              <a:buFont typeface="Arial" charset="0"/>
              <a:buChar char="•"/>
              <a:defRPr/>
            </a:pPr>
            <a:r>
              <a:rPr lang="cs-CZ" sz="2000" b="1" dirty="0" smtClean="0"/>
              <a:t>ČIŠTĚNÍ DAT:</a:t>
            </a:r>
          </a:p>
          <a:p>
            <a:pPr lvl="1">
              <a:defRPr/>
            </a:pPr>
            <a:r>
              <a:rPr lang="cs-CZ" dirty="0" smtClean="0"/>
              <a:t>Během čištění se odstraňují či napravují nesrovnalosti a nekonzistence v datech (mezi proměnnými, které spolu souvisí)</a:t>
            </a:r>
          </a:p>
          <a:p>
            <a:pPr lvl="1">
              <a:defRPr/>
            </a:pPr>
            <a:r>
              <a:rPr lang="cs-CZ" dirty="0" smtClean="0"/>
              <a:t>Nejčastěji jde o:</a:t>
            </a:r>
          </a:p>
          <a:p>
            <a:pPr lvl="2">
              <a:defRPr/>
            </a:pPr>
            <a:r>
              <a:rPr lang="cs-CZ" b="1" dirty="0" smtClean="0"/>
              <a:t>Nedodržení filtrů a přeskoků</a:t>
            </a:r>
          </a:p>
          <a:p>
            <a:pPr lvl="3">
              <a:defRPr/>
            </a:pPr>
            <a:r>
              <a:rPr lang="cs-CZ" b="1" dirty="0" smtClean="0"/>
              <a:t>Řešení:</a:t>
            </a:r>
            <a:r>
              <a:rPr lang="cs-CZ" dirty="0" smtClean="0"/>
              <a:t> vymazání odpovědí v otázce, která měla být přeskočena</a:t>
            </a:r>
          </a:p>
          <a:p>
            <a:pPr lvl="2">
              <a:defRPr/>
            </a:pPr>
            <a:r>
              <a:rPr lang="cs-CZ" b="1" dirty="0" smtClean="0"/>
              <a:t>Rozpor v odpovědích</a:t>
            </a:r>
          </a:p>
          <a:p>
            <a:pPr lvl="3">
              <a:defRPr/>
            </a:pPr>
            <a:r>
              <a:rPr lang="cs-CZ" b="1" dirty="0" smtClean="0"/>
              <a:t>Řešení:</a:t>
            </a:r>
            <a:r>
              <a:rPr lang="cs-CZ" dirty="0" smtClean="0"/>
              <a:t> na základě kontextu ostatních odpovědí zvolíme nadřazenou proměnnou (odpověď), kterou považujeme za platnou; můžeme také kontaktovat tazatele a ověřit, zda správně zaznamenal respondentovu odpověď</a:t>
            </a:r>
          </a:p>
          <a:p>
            <a:pPr lvl="2">
              <a:defRPr/>
            </a:pPr>
            <a:r>
              <a:rPr lang="cs-CZ" b="1" dirty="0" smtClean="0"/>
              <a:t>Chybějící odpovědi</a:t>
            </a:r>
          </a:p>
          <a:p>
            <a:pPr lvl="3">
              <a:defRPr/>
            </a:pPr>
            <a:r>
              <a:rPr lang="cs-CZ" b="1" dirty="0" smtClean="0"/>
              <a:t>Řešení:</a:t>
            </a:r>
            <a:r>
              <a:rPr lang="cs-CZ" dirty="0" smtClean="0"/>
              <a:t> dohledání dotazníku na základě jeho ID, ověření, zda nedošlo ke ztrátě během ukládání; pokud ne, je nutné zpětně kontaktovat respondenta a doptat se na odpověď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07904" y="6212051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www.lsvv.eu/workshop/focus/focus_2010_03_15.ppt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143000" y="714375"/>
            <a:ext cx="7543800" cy="1143000"/>
          </a:xfrm>
        </p:spPr>
        <p:txBody>
          <a:bodyPr/>
          <a:lstStyle/>
          <a:p>
            <a:r>
              <a:rPr lang="cs-CZ" smtClean="0"/>
              <a:t>Procesy kontroly dat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143000" y="1714500"/>
            <a:ext cx="7543800" cy="4714875"/>
          </a:xfrm>
        </p:spPr>
        <p:txBody>
          <a:bodyPr/>
          <a:lstStyle/>
          <a:p>
            <a:pPr marL="342900" lvl="2" indent="-342900">
              <a:buFont typeface="Arial" charset="0"/>
              <a:buChar char="•"/>
              <a:defRPr/>
            </a:pPr>
            <a:r>
              <a:rPr lang="cs-CZ" sz="2000" b="1" dirty="0" smtClean="0"/>
              <a:t>NEJSOU-LI DATA SEBRÁNA SPRÁVNĚ… (aneb řešení problémů způsobených selháním lidského faktoru)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Nedůsledné/nekompletní vyplnění dotazníku</a:t>
            </a:r>
          </a:p>
          <a:p>
            <a:pPr lvl="2">
              <a:defRPr/>
            </a:pPr>
            <a:r>
              <a:rPr lang="cs-CZ" dirty="0" smtClean="0"/>
              <a:t>Řešení: </a:t>
            </a:r>
          </a:p>
          <a:p>
            <a:pPr lvl="3">
              <a:defRPr/>
            </a:pPr>
            <a:r>
              <a:rPr lang="cs-CZ" dirty="0" smtClean="0"/>
              <a:t>Preventivní 10% navýšení výběrového souboru</a:t>
            </a:r>
          </a:p>
          <a:p>
            <a:pPr lvl="3">
              <a:defRPr/>
            </a:pPr>
            <a:r>
              <a:rPr lang="cs-CZ" dirty="0" smtClean="0"/>
              <a:t>Opětovné kontaktování respondentů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Nedodržení kvóty, nedodržení zadaného počtu realizovaných rozhovorů, podvodně vyplněné dotazníky</a:t>
            </a:r>
          </a:p>
          <a:p>
            <a:pPr lvl="2">
              <a:defRPr/>
            </a:pPr>
            <a:r>
              <a:rPr lang="cs-CZ" dirty="0" smtClean="0"/>
              <a:t>Řešení: </a:t>
            </a:r>
          </a:p>
          <a:p>
            <a:pPr lvl="3">
              <a:defRPr/>
            </a:pPr>
            <a:r>
              <a:rPr lang="cs-CZ" dirty="0" smtClean="0"/>
              <a:t>Preventivní 10% navýšení výběrového souboru</a:t>
            </a:r>
          </a:p>
          <a:p>
            <a:pPr lvl="3">
              <a:defRPr/>
            </a:pPr>
            <a:r>
              <a:rPr lang="cs-CZ" dirty="0" err="1" smtClean="0"/>
              <a:t>Dosběr</a:t>
            </a:r>
            <a:r>
              <a:rPr lang="cs-CZ" dirty="0" smtClean="0"/>
              <a:t>, umožňuje-li to časový harmonogram projektu (je vždy lepší mít časovou rezervu v </a:t>
            </a:r>
            <a:r>
              <a:rPr lang="cs-CZ" dirty="0" err="1" smtClean="0"/>
              <a:t>timingu</a:t>
            </a:r>
            <a:r>
              <a:rPr lang="cs-CZ" dirty="0" smtClean="0"/>
              <a:t>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07904" y="6212051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www.lsvv.eu/workshop/focus/focus_2010_03_15.ppt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Miroslav </a:t>
            </a:r>
            <a:r>
              <a:rPr lang="cs-CZ" b="1" dirty="0" err="1" smtClean="0"/>
              <a:t>Disman</a:t>
            </a:r>
            <a:r>
              <a:rPr lang="cs-CZ" b="1" dirty="0" smtClean="0"/>
              <a:t>: Jak se vyrábí sociologická znalost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jakubholy.net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humanities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disman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soc</a:t>
            </a:r>
            <a:r>
              <a:rPr lang="cs-CZ" dirty="0" smtClean="0">
                <a:hlinkClick r:id="rId2"/>
              </a:rPr>
              <a:t>_znalost.</a:t>
            </a:r>
            <a:r>
              <a:rPr lang="cs-CZ" dirty="0" err="1" smtClean="0">
                <a:hlinkClick r:id="rId2"/>
              </a:rPr>
              <a:t>html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Martin </a:t>
            </a:r>
            <a:r>
              <a:rPr lang="cs-CZ" b="1" dirty="0" err="1" smtClean="0"/>
              <a:t>Kreidl</a:t>
            </a:r>
            <a:r>
              <a:rPr lang="cs-CZ" b="1" dirty="0" smtClean="0"/>
              <a:t>: Metody </a:t>
            </a:r>
            <a:r>
              <a:rPr lang="cs-CZ" b="1" dirty="0"/>
              <a:t>měření </a:t>
            </a:r>
            <a:r>
              <a:rPr lang="cs-CZ" b="1" dirty="0" err="1"/>
              <a:t>reliability</a:t>
            </a:r>
            <a:r>
              <a:rPr lang="cs-CZ" b="1" dirty="0"/>
              <a:t> a </a:t>
            </a:r>
            <a:r>
              <a:rPr lang="cs-CZ" b="1" dirty="0" smtClean="0"/>
              <a:t>validity.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socioweb.cz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php</a:t>
            </a:r>
            <a:r>
              <a:rPr lang="cs-CZ" dirty="0" smtClean="0">
                <a:hlinkClick r:id="rId3"/>
              </a:rPr>
              <a:t>?</a:t>
            </a:r>
            <a:r>
              <a:rPr lang="cs-CZ" dirty="0" err="1" smtClean="0">
                <a:hlinkClick r:id="rId3"/>
              </a:rPr>
              <a:t>disp</a:t>
            </a:r>
            <a:r>
              <a:rPr lang="cs-CZ" dirty="0" smtClean="0">
                <a:hlinkClick r:id="rId3"/>
              </a:rPr>
              <a:t>=teorie&amp;</a:t>
            </a:r>
            <a:r>
              <a:rPr lang="cs-CZ" dirty="0" err="1" smtClean="0">
                <a:hlinkClick r:id="rId3"/>
              </a:rPr>
              <a:t>shw</a:t>
            </a:r>
            <a:r>
              <a:rPr lang="cs-CZ" dirty="0" smtClean="0">
                <a:hlinkClick r:id="rId3"/>
              </a:rPr>
              <a:t>=153&amp;</a:t>
            </a:r>
            <a:r>
              <a:rPr lang="cs-CZ" dirty="0" err="1" smtClean="0">
                <a:hlinkClick r:id="rId3"/>
              </a:rPr>
              <a:t>lst</a:t>
            </a:r>
            <a:r>
              <a:rPr lang="cs-CZ" dirty="0" smtClean="0">
                <a:hlinkClick r:id="rId3"/>
              </a:rPr>
              <a:t>=106</a:t>
            </a:r>
            <a:endParaRPr lang="cs-CZ" dirty="0" smtClean="0"/>
          </a:p>
          <a:p>
            <a:pPr>
              <a:buNone/>
            </a:pPr>
            <a:r>
              <a:rPr lang="cs-CZ" b="1" dirty="0" err="1"/>
              <a:t>StatSoft</a:t>
            </a:r>
            <a:r>
              <a:rPr lang="cs-CZ" b="1" dirty="0"/>
              <a:t>, Inc. (2010). </a:t>
            </a:r>
            <a:r>
              <a:rPr lang="cs-CZ" b="1" dirty="0" err="1"/>
              <a:t>Elementary</a:t>
            </a:r>
            <a:r>
              <a:rPr lang="cs-CZ" b="1" dirty="0"/>
              <a:t> </a:t>
            </a:r>
            <a:r>
              <a:rPr lang="cs-CZ" b="1" dirty="0" err="1"/>
              <a:t>Statistics</a:t>
            </a:r>
            <a:r>
              <a:rPr lang="cs-CZ" b="1" dirty="0"/>
              <a:t> </a:t>
            </a:r>
            <a:r>
              <a:rPr lang="cs-CZ" b="1" dirty="0" err="1" smtClean="0"/>
              <a:t>Concepts</a:t>
            </a:r>
            <a:r>
              <a:rPr lang="cs-CZ" b="1" dirty="0" smtClean="0"/>
              <a:t>. </a:t>
            </a:r>
            <a:r>
              <a:rPr lang="cs-CZ" b="1" dirty="0" err="1" smtClean="0"/>
              <a:t>Electronic</a:t>
            </a:r>
            <a:r>
              <a:rPr lang="cs-CZ" b="1" dirty="0" smtClean="0"/>
              <a:t> </a:t>
            </a:r>
            <a:r>
              <a:rPr lang="cs-CZ" b="1" dirty="0" err="1"/>
              <a:t>Statistics</a:t>
            </a:r>
            <a:r>
              <a:rPr lang="cs-CZ" b="1" dirty="0"/>
              <a:t> </a:t>
            </a:r>
            <a:r>
              <a:rPr lang="cs-CZ" b="1" dirty="0" err="1"/>
              <a:t>Textbook</a:t>
            </a:r>
            <a:r>
              <a:rPr lang="cs-CZ" b="1" dirty="0"/>
              <a:t>.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://www.statsoft.com/textbook/elementary-statistics-concepts/button/1/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2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 výzkumu je vedle použitých metod vyhodnocení, jasné definice cíle, fundované interpretace odvislá zejména kvalitě dat, která má dvě klíčové složky:</a:t>
            </a:r>
          </a:p>
          <a:p>
            <a:pPr lvl="1"/>
            <a:r>
              <a:rPr lang="cs-CZ" dirty="0" err="1" smtClean="0"/>
              <a:t>reprezentativitu</a:t>
            </a:r>
            <a:r>
              <a:rPr lang="cs-CZ" dirty="0" smtClean="0"/>
              <a:t> (externí validita)</a:t>
            </a:r>
          </a:p>
          <a:p>
            <a:pPr lvl="1"/>
            <a:r>
              <a:rPr lang="cs-CZ" dirty="0" smtClean="0"/>
              <a:t>a kvalitu měření (interní validita)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výzkumu: kvalita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Validita (platnost) – zda test </a:t>
            </a:r>
            <a:r>
              <a:rPr lang="cs-CZ" dirty="0"/>
              <a:t>skutečně měří to, co </a:t>
            </a:r>
            <a:r>
              <a:rPr lang="cs-CZ" dirty="0" smtClean="0"/>
              <a:t>chceme měřit</a:t>
            </a:r>
          </a:p>
          <a:p>
            <a:r>
              <a:rPr lang="cs-CZ" dirty="0" err="1" smtClean="0"/>
              <a:t>Reliabilita</a:t>
            </a:r>
            <a:r>
              <a:rPr lang="cs-CZ" dirty="0" smtClean="0"/>
              <a:t> (spolehlivost)</a:t>
            </a:r>
          </a:p>
          <a:p>
            <a:pPr lvl="1"/>
            <a:r>
              <a:rPr lang="cs-CZ" dirty="0" err="1" smtClean="0"/>
              <a:t>Reliabilita</a:t>
            </a:r>
            <a:r>
              <a:rPr lang="cs-CZ" dirty="0" smtClean="0"/>
              <a:t> je předpokladem, aby byl test validní!</a:t>
            </a:r>
          </a:p>
          <a:p>
            <a:pPr lvl="1"/>
            <a:r>
              <a:rPr lang="cs-CZ" dirty="0" smtClean="0"/>
              <a:t>složky </a:t>
            </a:r>
            <a:r>
              <a:rPr lang="cs-CZ" dirty="0" err="1" smtClean="0"/>
              <a:t>reliablity</a:t>
            </a:r>
            <a:r>
              <a:rPr lang="cs-CZ" dirty="0" smtClean="0"/>
              <a:t>: stabilita </a:t>
            </a:r>
            <a:r>
              <a:rPr lang="cs-CZ" dirty="0"/>
              <a:t>v čase, </a:t>
            </a:r>
            <a:r>
              <a:rPr lang="cs-CZ" dirty="0" smtClean="0"/>
              <a:t>ekvivalenci (různý postup měření – stejný výsledek) </a:t>
            </a:r>
            <a:r>
              <a:rPr lang="cs-CZ" dirty="0"/>
              <a:t>a vnitřní </a:t>
            </a:r>
            <a:r>
              <a:rPr lang="cs-CZ" dirty="0" smtClean="0"/>
              <a:t>konzistenci (</a:t>
            </a:r>
            <a:r>
              <a:rPr lang="cs-CZ" dirty="0"/>
              <a:t>Split-Half </a:t>
            </a:r>
            <a:r>
              <a:rPr lang="cs-CZ" dirty="0" smtClean="0"/>
              <a:t>metoda)</a:t>
            </a:r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362575"/>
            <a:ext cx="4752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výzkumu: kvalita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Měření </a:t>
            </a:r>
            <a:r>
              <a:rPr lang="cs-CZ" dirty="0" err="1" smtClean="0"/>
              <a:t>reliablity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Měří se snadněji než validita</a:t>
            </a:r>
          </a:p>
          <a:p>
            <a:pPr lvl="1"/>
            <a:r>
              <a:rPr lang="cs-CZ" dirty="0" smtClean="0"/>
              <a:t>Opakované měření v čase (v krátkém čase se jev nemění)</a:t>
            </a:r>
          </a:p>
          <a:p>
            <a:pPr lvl="1"/>
            <a:r>
              <a:rPr lang="cs-CZ" dirty="0" smtClean="0"/>
              <a:t>mezi-položková </a:t>
            </a:r>
            <a:r>
              <a:rPr lang="cs-CZ" dirty="0" err="1" smtClean="0"/>
              <a:t>reliabilita</a:t>
            </a:r>
            <a:r>
              <a:rPr lang="cs-CZ" dirty="0" smtClean="0"/>
              <a:t> (</a:t>
            </a:r>
            <a:r>
              <a:rPr lang="pl-PL" dirty="0" smtClean="0"/>
              <a:t>konzistence v odpovědích na baterii otázek)</a:t>
            </a:r>
          </a:p>
          <a:p>
            <a:pPr lvl="1"/>
            <a:r>
              <a:rPr lang="cs-CZ" dirty="0" smtClean="0"/>
              <a:t>alternativní forma jedné otázky (např. různé pořadí nabízených odpovědí</a:t>
            </a:r>
          </a:p>
          <a:p>
            <a:pPr lvl="1"/>
            <a:r>
              <a:rPr lang="cs-CZ" dirty="0" smtClean="0"/>
              <a:t>Více hodnotitelů hodnotí jednu věc – zkoumá se shoda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výzkumu: kvalita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Kriteriální validita – výsledek se porovnává s </a:t>
            </a:r>
            <a:r>
              <a:rPr lang="cs-CZ" dirty="0" err="1"/>
              <a:t>validizovaným</a:t>
            </a:r>
            <a:r>
              <a:rPr lang="cs-CZ" dirty="0"/>
              <a:t> </a:t>
            </a:r>
            <a:r>
              <a:rPr lang="cs-CZ" dirty="0" smtClean="0"/>
              <a:t>kritériem (současně, retrospektivně). Kde takové kritéria vzít?</a:t>
            </a:r>
          </a:p>
          <a:p>
            <a:pPr lvl="1"/>
            <a:r>
              <a:rPr lang="cs-CZ" dirty="0" smtClean="0"/>
              <a:t>Příklad: prediktivní modely se porovnaní se skutečností, která nastane (retrospektivní hodnocení).</a:t>
            </a:r>
          </a:p>
          <a:p>
            <a:r>
              <a:rPr lang="cs-CZ" dirty="0" err="1" smtClean="0"/>
              <a:t>Konstruktová</a:t>
            </a:r>
            <a:r>
              <a:rPr lang="cs-CZ" dirty="0" smtClean="0"/>
              <a:t> validita – zjišťuje zvolený nástroj (ukazatel) to, co mě zajímá?</a:t>
            </a:r>
          </a:p>
          <a:p>
            <a:r>
              <a:rPr lang="cs-CZ" dirty="0" smtClean="0"/>
              <a:t>Obsahová validita – soulad mezi tím co jsme testovali a tím co jsme testovat měli. Např. Obsahuje zkouškový test otázky na podstatné znalosti z celého učiva? (předpokladem je existence teorie, průzkumu, názory expertů).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výzkumu: </a:t>
            </a:r>
            <a:r>
              <a:rPr lang="cs-CZ" dirty="0" err="1" smtClean="0"/>
              <a:t>reprezentativita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Míra shody mezi základním a výběrovým souborem z hlediska kvantity i kvality</a:t>
            </a:r>
          </a:p>
          <a:p>
            <a:r>
              <a:rPr lang="cs-CZ" dirty="0" smtClean="0"/>
              <a:t>Předpokladem </a:t>
            </a:r>
            <a:r>
              <a:rPr lang="cs-CZ" dirty="0" err="1" smtClean="0"/>
              <a:t>zobecnitelnosti</a:t>
            </a:r>
            <a:r>
              <a:rPr lang="cs-CZ" dirty="0" smtClean="0"/>
              <a:t> výsledků výzkumu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429388" y="4357694"/>
            <a:ext cx="863600" cy="857256"/>
            <a:chOff x="1248" y="240"/>
            <a:chExt cx="4176" cy="3600"/>
          </a:xfrm>
        </p:grpSpPr>
        <p:sp>
          <p:nvSpPr>
            <p:cNvPr id="5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FFD3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40238" y="4641861"/>
            <a:ext cx="1441450" cy="485775"/>
          </a:xfrm>
          <a:prstGeom prst="rightArrow">
            <a:avLst>
              <a:gd name="adj1" fmla="val 50000"/>
              <a:gd name="adj2" fmla="val 74183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389076" y="3560773"/>
            <a:ext cx="2593975" cy="2425700"/>
            <a:chOff x="1248" y="240"/>
            <a:chExt cx="4176" cy="3600"/>
          </a:xfrm>
        </p:grpSpPr>
        <p:sp>
          <p:nvSpPr>
            <p:cNvPr id="11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FFD3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výzkumu: výběrový vzorek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215106" cy="378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928794" y="6429396"/>
            <a:ext cx="652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Zdroj: http://www.</a:t>
            </a:r>
            <a:r>
              <a:rPr lang="cs-CZ" dirty="0" err="1" smtClean="0">
                <a:hlinkClick r:id="rId3"/>
              </a:rPr>
              <a:t>uta.fi</a:t>
            </a:r>
            <a:r>
              <a:rPr lang="cs-CZ" dirty="0" smtClean="0">
                <a:hlinkClick r:id="rId3"/>
              </a:rPr>
              <a:t>/~</a:t>
            </a:r>
            <a:r>
              <a:rPr lang="cs-CZ" dirty="0" err="1" smtClean="0">
                <a:hlinkClick r:id="rId3"/>
              </a:rPr>
              <a:t>tero.mamia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opetus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luennot</a:t>
            </a:r>
            <a:r>
              <a:rPr lang="cs-CZ" dirty="0" smtClean="0">
                <a:hlinkClick r:id="rId3"/>
              </a:rPr>
              <a:t>/lecture1.pdf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výzkumu: výběrový vzorek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Míra spolehlivosti zobecňování dána kvalitou výběrového vzorku.</a:t>
            </a:r>
          </a:p>
          <a:p>
            <a:r>
              <a:rPr lang="cs-CZ" dirty="0" smtClean="0"/>
              <a:t>Vždy ale existuje jistá chybovost!</a:t>
            </a:r>
          </a:p>
          <a:p>
            <a:r>
              <a:rPr lang="cs-CZ" dirty="0" smtClean="0"/>
              <a:t>Větší vzorek vždy lepší než menší (Kdo to zaplatí? Čas?)</a:t>
            </a:r>
          </a:p>
          <a:p>
            <a:r>
              <a:rPr lang="cs-CZ" dirty="0" smtClean="0"/>
              <a:t>Ideálně zkoumat celý základní soubor – pak netřeba provádět statistické testování  </a:t>
            </a:r>
            <a:r>
              <a:rPr lang="cs-CZ" dirty="0" err="1" smtClean="0"/>
              <a:t>testování</a:t>
            </a:r>
            <a:r>
              <a:rPr lang="cs-CZ" dirty="0" smtClean="0"/>
              <a:t> výsledků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B547B8"/>
      </a:hlink>
      <a:folHlink>
        <a:srgbClr val="438255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100000" r="280000" b="28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r="280000" b="280000"/>
          </a:path>
        </a:gradFill>
      </a:fillStyleLst>
      <a:lnStyleLst>
        <a:ln w="4444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  <a:satMod val="200000"/>
              </a:schemeClr>
            </a:gs>
            <a:gs pos="80000">
              <a:schemeClr val="phClr">
                <a:shade val="55000"/>
                <a:satMod val="175000"/>
              </a:schemeClr>
            </a:gs>
            <a:gs pos="100000">
              <a:schemeClr val="phClr">
                <a:shade val="37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</a:schemeClr>
              <a:schemeClr val="phClr">
                <a:tint val="80000"/>
                <a:satMod val="120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750</TotalTime>
  <Words>1162</Words>
  <Application>Microsoft Office PowerPoint</Application>
  <PresentationFormat>Předvádění na obrazovce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Urbanistický</vt:lpstr>
      <vt:lpstr>Motiv sady Office</vt:lpstr>
      <vt:lpstr>Kvalita a reliabilita výzkumu</vt:lpstr>
      <vt:lpstr>Výzkum jako redukovaná realita</vt:lpstr>
      <vt:lpstr>Kvalita výzkumu </vt:lpstr>
      <vt:lpstr>Kvalita výzkumu: kvalita měření</vt:lpstr>
      <vt:lpstr>Kvalita výzkumu: kvalita měření</vt:lpstr>
      <vt:lpstr>Kvalita výzkumu: kvalita měření</vt:lpstr>
      <vt:lpstr>Kvalita výzkumu: reprezentativita</vt:lpstr>
      <vt:lpstr>Kvalita výzkumu: výběrový vzorek</vt:lpstr>
      <vt:lpstr>Kvalita výzkumu: výběrový vzorek</vt:lpstr>
      <vt:lpstr>Prezentace aplikace PowerPoint</vt:lpstr>
      <vt:lpstr>Velikost vzorku</vt:lpstr>
      <vt:lpstr>Kvalita výzkumu: výběrový vzorek</vt:lpstr>
      <vt:lpstr>Prezentace aplikace PowerPoint</vt:lpstr>
      <vt:lpstr>Prezentace aplikace PowerPoint</vt:lpstr>
      <vt:lpstr>Prezentace aplikace PowerPoint</vt:lpstr>
      <vt:lpstr>Techniky zvyšování návratnosti:</vt:lpstr>
      <vt:lpstr>Zdroje chyb</vt:lpstr>
      <vt:lpstr>Kvalita výzkumu?</vt:lpstr>
      <vt:lpstr>Příprava dat</vt:lpstr>
      <vt:lpstr>Procesy kontroly dat</vt:lpstr>
      <vt:lpstr>KONTROLA DATOVÉ MATICE</vt:lpstr>
      <vt:lpstr>Procesy kontroly dat</vt:lpstr>
      <vt:lpstr>Procesy kontroly dat</vt:lpstr>
      <vt:lpstr>Procesy kontroly dat</vt:lpstr>
      <vt:lpstr>Literatura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user_skapa</dc:creator>
  <cp:lastModifiedBy>Skapa Radoslav</cp:lastModifiedBy>
  <cp:revision>98</cp:revision>
  <dcterms:created xsi:type="dcterms:W3CDTF">2010-03-06T15:19:54Z</dcterms:created>
  <dcterms:modified xsi:type="dcterms:W3CDTF">2012-04-05T14:04:40Z</dcterms:modified>
</cp:coreProperties>
</file>