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5859-B3F2-43F7-A67E-0F59869A4172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605F-61E1-4160-8C79-87A2AF2213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615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974DB-D0D5-4D1C-B2F1-9CB15BC96280}" type="slidenum">
              <a:rPr lang="cs-CZ"/>
              <a:pPr/>
              <a:t>2</a:t>
            </a:fld>
            <a:endParaRPr lang="cs-CZ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10638-DF90-4E10-85AE-68C4F26092C0}" type="slidenum">
              <a:rPr lang="cs-CZ"/>
              <a:pPr/>
              <a:t>13</a:t>
            </a:fld>
            <a:endParaRPr lang="cs-CZ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45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02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6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6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24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6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4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8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4D75-C2C1-4537-8840-07D8A2789BC3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BB714-6A01-4BF7-B542-1742197C2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3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Kvalita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4012215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Vnitřní evaluace vysokých škol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/>
              <a:t>Dlouhodobý záměr vysoké školy</a:t>
            </a:r>
          </a:p>
          <a:p>
            <a:pPr>
              <a:lnSpc>
                <a:spcPct val="80000"/>
              </a:lnSpc>
            </a:pPr>
            <a:r>
              <a:rPr lang="cs-CZ" sz="1800"/>
              <a:t>Výroční zpráva o činnosti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/>
              <a:t>Podle zákona o VŠ obsahuje:</a:t>
            </a:r>
          </a:p>
          <a:p>
            <a:pPr>
              <a:lnSpc>
                <a:spcPct val="80000"/>
              </a:lnSpc>
            </a:pPr>
            <a:r>
              <a:rPr lang="cs-CZ" sz="1800"/>
              <a:t>Přehled činnosti v kalendářním roce</a:t>
            </a:r>
          </a:p>
          <a:p>
            <a:pPr>
              <a:lnSpc>
                <a:spcPct val="80000"/>
              </a:lnSpc>
            </a:pPr>
            <a:r>
              <a:rPr lang="cs-CZ" sz="1800"/>
              <a:t>Výsledky hodnocení činnosti</a:t>
            </a:r>
          </a:p>
          <a:p>
            <a:pPr>
              <a:lnSpc>
                <a:spcPct val="80000"/>
              </a:lnSpc>
            </a:pPr>
            <a:r>
              <a:rPr lang="cs-CZ" sz="1800"/>
              <a:t>Změny vnitřních předpisů a změny v orgánech vysokých škol,</a:t>
            </a:r>
          </a:p>
          <a:p>
            <a:pPr>
              <a:lnSpc>
                <a:spcPct val="80000"/>
              </a:lnSpc>
            </a:pPr>
            <a:r>
              <a:rPr lang="cs-CZ" sz="1800"/>
              <a:t>Další údaje stanovené správní radou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/>
              <a:t>Výroční zpráva o hospodaření: </a:t>
            </a:r>
          </a:p>
          <a:p>
            <a:pPr>
              <a:lnSpc>
                <a:spcPct val="80000"/>
              </a:lnSpc>
            </a:pPr>
            <a:r>
              <a:rPr lang="cs-CZ" sz="1800"/>
              <a:t>Roční účetní závěrku a zhodnocení základních údajů v ní obsažených</a:t>
            </a:r>
          </a:p>
          <a:p>
            <a:pPr>
              <a:lnSpc>
                <a:spcPct val="80000"/>
              </a:lnSpc>
            </a:pPr>
            <a:r>
              <a:rPr lang="cs-CZ" sz="1800"/>
              <a:t>Výrok auditora k závěrce</a:t>
            </a:r>
          </a:p>
          <a:p>
            <a:pPr>
              <a:lnSpc>
                <a:spcPct val="80000"/>
              </a:lnSpc>
            </a:pPr>
            <a:r>
              <a:rPr lang="cs-CZ" sz="1800"/>
              <a:t>Přehled o peněžních příjmech a výdajích podle zdrojů,</a:t>
            </a:r>
          </a:p>
          <a:p>
            <a:pPr>
              <a:lnSpc>
                <a:spcPct val="80000"/>
              </a:lnSpc>
            </a:pPr>
            <a:r>
              <a:rPr lang="cs-CZ" sz="1800"/>
              <a:t>Vývoj a konečný stav fondů</a:t>
            </a:r>
          </a:p>
          <a:p>
            <a:pPr>
              <a:lnSpc>
                <a:spcPct val="80000"/>
              </a:lnSpc>
            </a:pPr>
            <a:r>
              <a:rPr lang="cs-CZ" sz="1800"/>
              <a:t>Stav a pohyb majetku a závazků</a:t>
            </a:r>
          </a:p>
          <a:p>
            <a:pPr>
              <a:lnSpc>
                <a:spcPct val="80000"/>
              </a:lnSpc>
            </a:pPr>
            <a:r>
              <a:rPr lang="cs-CZ" sz="1800"/>
              <a:t>Úplný objem nákladů v členění na náklady pro plnění činností doplňkových a ostatních. </a:t>
            </a:r>
          </a:p>
        </p:txBody>
      </p:sp>
    </p:spTree>
    <p:extLst>
      <p:ext uri="{BB962C8B-B14F-4D97-AF65-F5344CB8AC3E}">
        <p14:creationId xmlns:p14="http://schemas.microsoft.com/office/powerpoint/2010/main" val="2400648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Vnější hodnocení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/>
              <a:t>Oblasti: veřejnosprávní, pedagogické</a:t>
            </a:r>
          </a:p>
          <a:p>
            <a:pPr>
              <a:lnSpc>
                <a:spcPct val="90000"/>
              </a:lnSpc>
            </a:pPr>
            <a:r>
              <a:rPr lang="cs-CZ"/>
              <a:t>Česká školní inspekce (výroční zpráva), zřizovatel</a:t>
            </a:r>
          </a:p>
          <a:p>
            <a:pPr>
              <a:lnSpc>
                <a:spcPct val="90000"/>
              </a:lnSpc>
            </a:pPr>
            <a:r>
              <a:rPr lang="cs-CZ"/>
              <a:t>Akreditační komise, </a:t>
            </a:r>
          </a:p>
          <a:p>
            <a:pPr>
              <a:lnSpc>
                <a:spcPct val="90000"/>
              </a:lnSpc>
            </a:pPr>
            <a:r>
              <a:rPr lang="cs-CZ"/>
              <a:t>MŠMT – výroční zpráva o stavu a rozvoji  vzdělávací soustavy</a:t>
            </a:r>
          </a:p>
          <a:p>
            <a:pPr>
              <a:lnSpc>
                <a:spcPct val="90000"/>
              </a:lnSpc>
            </a:pPr>
            <a:r>
              <a:rPr lang="cs-CZ"/>
              <a:t>Krajský úřad – zpráva o stavu a rozvoji vzdělávací soustavy</a:t>
            </a:r>
          </a:p>
          <a:p>
            <a:pPr>
              <a:lnSpc>
                <a:spcPct val="90000"/>
              </a:lnSpc>
            </a:pPr>
            <a:r>
              <a:rPr lang="cs-CZ"/>
              <a:t>Mezinárodní evaluační aktivity</a:t>
            </a:r>
          </a:p>
        </p:txBody>
      </p:sp>
    </p:spTree>
    <p:extLst>
      <p:ext uri="{BB962C8B-B14F-4D97-AF65-F5344CB8AC3E}">
        <p14:creationId xmlns:p14="http://schemas.microsoft.com/office/powerpoint/2010/main" val="353884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Česká školní inspekce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Organizační složka státu</a:t>
            </a:r>
          </a:p>
          <a:p>
            <a:pPr>
              <a:lnSpc>
                <a:spcPct val="80000"/>
              </a:lnSpc>
            </a:pPr>
            <a:r>
              <a:rPr lang="cs-CZ" sz="2400"/>
              <a:t>Ústředí české školní inspekce, inspektoráty</a:t>
            </a:r>
          </a:p>
          <a:p>
            <a:pPr>
              <a:lnSpc>
                <a:spcPct val="80000"/>
              </a:lnSpc>
            </a:pPr>
            <a:r>
              <a:rPr lang="cs-CZ" sz="2400"/>
              <a:t>Výkon činnosti na základě hlavních úkolů, podnětů, stížností a petic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>
                <a:solidFill>
                  <a:srgbClr val="FF0000"/>
                </a:solidFill>
              </a:rPr>
              <a:t>Oblasti:</a:t>
            </a:r>
          </a:p>
          <a:p>
            <a:pPr>
              <a:lnSpc>
                <a:spcPct val="80000"/>
              </a:lnSpc>
            </a:pPr>
            <a:r>
              <a:rPr lang="cs-CZ" sz="2400"/>
              <a:t>Získává a analyzuje informace o vzdělávání</a:t>
            </a:r>
          </a:p>
          <a:p>
            <a:pPr>
              <a:lnSpc>
                <a:spcPct val="80000"/>
              </a:lnSpc>
            </a:pPr>
            <a:r>
              <a:rPr lang="cs-CZ" sz="2400"/>
              <a:t>Zjišťuje a hodnotí podmínky, průběh a výsledky vzdělávání</a:t>
            </a:r>
          </a:p>
          <a:p>
            <a:pPr>
              <a:lnSpc>
                <a:spcPct val="80000"/>
              </a:lnSpc>
            </a:pPr>
            <a:r>
              <a:rPr lang="cs-CZ" sz="2400"/>
              <a:t>Zjišťuje a hodnotí naplnění ŠVP</a:t>
            </a:r>
          </a:p>
          <a:p>
            <a:pPr>
              <a:lnSpc>
                <a:spcPct val="80000"/>
              </a:lnSpc>
            </a:pPr>
            <a:r>
              <a:rPr lang="cs-CZ" sz="2400"/>
              <a:t>Vykonává státní kontrolu dodržování právních předpisů</a:t>
            </a:r>
          </a:p>
          <a:p>
            <a:pPr>
              <a:lnSpc>
                <a:spcPct val="80000"/>
              </a:lnSpc>
            </a:pPr>
            <a:r>
              <a:rPr lang="cs-CZ" sz="2400"/>
              <a:t>Vykonává veřejnosprávní kontrolu – využívání finančních prostředků </a:t>
            </a:r>
          </a:p>
        </p:txBody>
      </p:sp>
    </p:spTree>
    <p:extLst>
      <p:ext uri="{BB962C8B-B14F-4D97-AF65-F5344CB8AC3E}">
        <p14:creationId xmlns:p14="http://schemas.microsoft.com/office/powerpoint/2010/main" val="2786636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Akreditace (zákon č. 111/1998 Sb.)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500"/>
              <a:t>udělení určitého statutu, schválení a uznání určitého postavení a někdy také oprávnění k určité činnosti</a:t>
            </a:r>
          </a:p>
          <a:p>
            <a:pPr>
              <a:lnSpc>
                <a:spcPct val="90000"/>
              </a:lnSpc>
            </a:pPr>
            <a:r>
              <a:rPr lang="cs-CZ" sz="2500"/>
              <a:t>Základem hodnocení jsou: 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struktura studijních plánů a požadované znalosti;  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personální zabezpečení studijních programů na standardní dobu studia;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vědecká a výzkumná, vývojová, umělecká nebo další tvůrčí činnost;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kvantitativní i kvalitativní úroveň podpůrných zdrojů studia (přístroje, knihovny, informační technologie).</a:t>
            </a:r>
          </a:p>
        </p:txBody>
      </p:sp>
    </p:spTree>
    <p:extLst>
      <p:ext uri="{BB962C8B-B14F-4D97-AF65-F5344CB8AC3E}">
        <p14:creationId xmlns:p14="http://schemas.microsoft.com/office/powerpoint/2010/main" val="4962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Akreditační komise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500">
                <a:cs typeface="Times New Roman" pitchFamily="18" charset="0"/>
              </a:rPr>
              <a:t>má 21 člen</a:t>
            </a:r>
            <a:r>
              <a:rPr lang="cs-CZ" sz="2500"/>
              <a:t>ů</a:t>
            </a:r>
          </a:p>
          <a:p>
            <a:pPr>
              <a:lnSpc>
                <a:spcPct val="90000"/>
              </a:lnSpc>
            </a:pPr>
            <a:r>
              <a:rPr lang="cs-CZ" sz="2500">
                <a:cs typeface="Times New Roman" pitchFamily="18" charset="0"/>
              </a:rPr>
              <a:t>p</a:t>
            </a:r>
            <a:r>
              <a:rPr lang="cs-CZ" sz="2500"/>
              <a:t>ř</a:t>
            </a:r>
            <a:r>
              <a:rPr lang="cs-CZ" sz="2500">
                <a:cs typeface="Times New Roman" pitchFamily="18" charset="0"/>
              </a:rPr>
              <a:t>edsedu, místop</a:t>
            </a:r>
            <a:r>
              <a:rPr lang="cs-CZ" sz="2500"/>
              <a:t>ř</a:t>
            </a:r>
            <a:r>
              <a:rPr lang="cs-CZ" sz="2500">
                <a:cs typeface="Times New Roman" pitchFamily="18" charset="0"/>
              </a:rPr>
              <a:t>edsedu a člen</a:t>
            </a:r>
            <a:r>
              <a:rPr lang="cs-CZ" sz="2500"/>
              <a:t>y</a:t>
            </a:r>
            <a:r>
              <a:rPr lang="cs-CZ" sz="2500">
                <a:cs typeface="Times New Roman" pitchFamily="18" charset="0"/>
              </a:rPr>
              <a:t> komise </a:t>
            </a:r>
            <a:r>
              <a:rPr lang="cs-CZ" sz="2500"/>
              <a:t>j</a:t>
            </a:r>
            <a:r>
              <a:rPr lang="cs-CZ" sz="2500">
                <a:cs typeface="Times New Roman" pitchFamily="18" charset="0"/>
              </a:rPr>
              <a:t>menuje vláda na návrh ministra na 6 </a:t>
            </a:r>
            <a:r>
              <a:rPr lang="cs-CZ" sz="2500"/>
              <a:t>let</a:t>
            </a:r>
            <a:r>
              <a:rPr lang="cs-CZ" sz="2500">
                <a:cs typeface="Times New Roman" pitchFamily="18" charset="0"/>
              </a:rPr>
              <a:t>, max. na 2 funkční </a:t>
            </a:r>
            <a:r>
              <a:rPr lang="cs-CZ" sz="2500"/>
              <a:t>období</a:t>
            </a:r>
          </a:p>
          <a:p>
            <a:pPr>
              <a:lnSpc>
                <a:spcPct val="90000"/>
              </a:lnSpc>
            </a:pPr>
            <a:r>
              <a:rPr lang="cs-CZ" sz="2500">
                <a:cs typeface="Times New Roman" pitchFamily="18" charset="0"/>
              </a:rPr>
              <a:t>zasedá n</a:t>
            </a:r>
            <a:r>
              <a:rPr lang="cs-CZ" sz="2500"/>
              <a:t>e</a:t>
            </a:r>
            <a:r>
              <a:rPr lang="cs-CZ" sz="2500">
                <a:cs typeface="Times New Roman" pitchFamily="18" charset="0"/>
              </a:rPr>
              <a:t>jm</a:t>
            </a:r>
            <a:r>
              <a:rPr lang="cs-CZ" sz="2500"/>
              <a:t>é</a:t>
            </a:r>
            <a:r>
              <a:rPr lang="cs-CZ" sz="2500">
                <a:cs typeface="Times New Roman" pitchFamily="18" charset="0"/>
              </a:rPr>
              <a:t>n</a:t>
            </a:r>
            <a:r>
              <a:rPr lang="cs-CZ" sz="2500"/>
              <a:t>ě</a:t>
            </a:r>
            <a:r>
              <a:rPr lang="cs-CZ" sz="2500">
                <a:cs typeface="Times New Roman" pitchFamily="18" charset="0"/>
              </a:rPr>
              <a:t> 3-krát ročn</a:t>
            </a:r>
            <a:r>
              <a:rPr lang="cs-CZ" sz="2500"/>
              <a:t>ě</a:t>
            </a:r>
          </a:p>
          <a:p>
            <a:pPr>
              <a:lnSpc>
                <a:spcPct val="90000"/>
              </a:lnSpc>
            </a:pPr>
            <a:r>
              <a:rPr lang="cs-CZ" sz="2500">
                <a:cs typeface="Times New Roman" pitchFamily="18" charset="0"/>
              </a:rPr>
              <a:t>pečuje o kvalitu VŠ vzdělávaní a všestranně posuzuje vzdělávací a v</a:t>
            </a:r>
            <a:r>
              <a:rPr lang="cs-CZ" sz="2500"/>
              <a:t>ě</a:t>
            </a:r>
            <a:r>
              <a:rPr lang="cs-CZ" sz="2500">
                <a:cs typeface="Times New Roman" pitchFamily="18" charset="0"/>
              </a:rPr>
              <a:t>deck</a:t>
            </a:r>
            <a:r>
              <a:rPr lang="cs-CZ" sz="2500"/>
              <a:t>ou</a:t>
            </a:r>
            <a:r>
              <a:rPr lang="cs-CZ" sz="2500">
                <a:cs typeface="Times New Roman" pitchFamily="18" charset="0"/>
              </a:rPr>
              <a:t>, výzkumnou, vývojov</a:t>
            </a:r>
            <a:r>
              <a:rPr lang="cs-CZ" sz="2500"/>
              <a:t>ou</a:t>
            </a:r>
            <a:r>
              <a:rPr lang="cs-CZ" sz="2500">
                <a:cs typeface="Times New Roman" pitchFamily="18" charset="0"/>
              </a:rPr>
              <a:t>, uměleckou a </a:t>
            </a:r>
            <a:r>
              <a:rPr lang="cs-CZ" sz="2500"/>
              <a:t>d</a:t>
            </a:r>
            <a:r>
              <a:rPr lang="cs-CZ" sz="2500">
                <a:cs typeface="Times New Roman" pitchFamily="18" charset="0"/>
              </a:rPr>
              <a:t>alš</a:t>
            </a:r>
            <a:r>
              <a:rPr lang="cs-CZ" sz="2500"/>
              <a:t>í</a:t>
            </a:r>
            <a:r>
              <a:rPr lang="cs-CZ" sz="2500">
                <a:cs typeface="Times New Roman" pitchFamily="18" charset="0"/>
              </a:rPr>
              <a:t> tvorč</a:t>
            </a:r>
            <a:r>
              <a:rPr lang="cs-CZ" sz="2500"/>
              <a:t>í</a:t>
            </a:r>
            <a:r>
              <a:rPr lang="cs-CZ" sz="2500">
                <a:cs typeface="Times New Roman" pitchFamily="18" charset="0"/>
              </a:rPr>
              <a:t> činnost VŠ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hodnotí činnost VŠ a kvalitu akreditovaných činností a zveřejňuje výsledky hodnocení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posuzuje a vydává stanovisko k dalším záležitostem   vysokého školstva, které ji předloží ministr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91231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43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to kvalita?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	</a:t>
            </a:r>
            <a:r>
              <a:rPr lang="cs-CZ">
                <a:solidFill>
                  <a:srgbClr val="FF0000"/>
                </a:solidFill>
              </a:rPr>
              <a:t>Kvalitou (vzdělávacích procesů, vzdělávacích institucí, vzdělávací soustavy) se rozumí žádoucí (optimální) úroveň fungování anebo produkce těchto procesů či institucí, která může být předepsána určitými požadavky (např. vzdělávacími standardy) a může být tudíž objektivně měřena a hodnocena </a:t>
            </a:r>
          </a:p>
        </p:txBody>
      </p:sp>
    </p:spTree>
    <p:extLst>
      <p:ext uri="{BB962C8B-B14F-4D97-AF65-F5344CB8AC3E}">
        <p14:creationId xmlns:p14="http://schemas.microsoft.com/office/powerpoint/2010/main" val="27921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 hodnocení kvality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Zdroj záruk pro stát (poskytovatele finančních prostředků) a pro další účastníky o tom, že s vynakládanými finančními prostředky je nakládáno co nejefektivněji a nejzodpovědněji.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Podklad pro akreditaci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Podklad pro financování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Prostředek stálého zdokonalování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Podklad pro zdokonalování managementu školy nebo její součástí.</a:t>
            </a:r>
          </a:p>
        </p:txBody>
      </p:sp>
    </p:spTree>
    <p:extLst>
      <p:ext uri="{BB962C8B-B14F-4D97-AF65-F5344CB8AC3E}">
        <p14:creationId xmlns:p14="http://schemas.microsoft.com/office/powerpoint/2010/main" val="300363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Mechanismy zabezpečování kvality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Hodnocení kvality – systematické posouzení </a:t>
            </a:r>
          </a:p>
          <a:p>
            <a:pPr>
              <a:buFontTx/>
              <a:buNone/>
            </a:pPr>
            <a:r>
              <a:rPr lang="cs-CZ"/>
              <a:t>Vnitřní (internal evaluation), vlastní (self evaluation)</a:t>
            </a:r>
          </a:p>
          <a:p>
            <a:pPr>
              <a:buFontTx/>
              <a:buNone/>
            </a:pPr>
            <a:r>
              <a:rPr lang="cs-CZ"/>
              <a:t>Vnější hodnocení (external evaluation)</a:t>
            </a:r>
          </a:p>
          <a:p>
            <a:r>
              <a:rPr lang="cs-CZ"/>
              <a:t>Akreditace (programová x institucionální)</a:t>
            </a:r>
          </a:p>
          <a:p>
            <a:pPr>
              <a:buFontTx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2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Nástroje hodnocení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Bench-marking</a:t>
            </a:r>
          </a:p>
          <a:p>
            <a:r>
              <a:rPr lang="cs-CZ"/>
              <a:t>TQM (total quality management)</a:t>
            </a:r>
          </a:p>
          <a:p>
            <a:r>
              <a:rPr lang="cs-CZ"/>
              <a:t>EFQM (European Foundation Quality Model) (předpoklady, výsledky, zpětná vazba, inovace a učení se)</a:t>
            </a:r>
          </a:p>
        </p:txBody>
      </p:sp>
    </p:spTree>
    <p:extLst>
      <p:ext uri="{BB962C8B-B14F-4D97-AF65-F5344CB8AC3E}">
        <p14:creationId xmlns:p14="http://schemas.microsoft.com/office/powerpoint/2010/main" val="64931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8925"/>
            <a:ext cx="8534400" cy="656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04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Problémy spojené s hodnocením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Nedostatečná informovanost pracovníků institucí, nepochopení účelu hodnocení kvality, nedůvěra k možnému přínosu jejich hodnocení.</a:t>
            </a:r>
          </a:p>
          <a:p>
            <a:pPr>
              <a:lnSpc>
                <a:spcPct val="90000"/>
              </a:lnSpc>
            </a:pPr>
            <a:r>
              <a:rPr lang="cs-CZ" sz="2800"/>
              <a:t>Malá nebo někdy dokonce žádná koordinace ve vyžadování různých podkladů pro každý účel hodnocení kvality zvlášť.</a:t>
            </a:r>
          </a:p>
          <a:p>
            <a:pPr>
              <a:lnSpc>
                <a:spcPct val="90000"/>
              </a:lnSpc>
            </a:pPr>
            <a:r>
              <a:rPr lang="cs-CZ" sz="2800"/>
              <a:t>Vyžadování příliš velkého dodatečného pracovního nasazení při hodnocení instituce.</a:t>
            </a:r>
          </a:p>
          <a:p>
            <a:pPr>
              <a:lnSpc>
                <a:spcPct val="90000"/>
              </a:lnSpc>
            </a:pPr>
            <a:r>
              <a:rPr lang="cs-CZ" sz="2800"/>
              <a:t>Neúměrná kárná opatření vedoucí k zakrývání chyb, případně různým podvodům.</a:t>
            </a:r>
          </a:p>
        </p:txBody>
      </p:sp>
    </p:spTree>
    <p:extLst>
      <p:ext uri="{BB962C8B-B14F-4D97-AF65-F5344CB8AC3E}">
        <p14:creationId xmlns:p14="http://schemas.microsoft.com/office/powerpoint/2010/main" val="1368837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Správní a legislativní rámec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Školský zákon (vnitřní i vnější)</a:t>
            </a:r>
          </a:p>
          <a:p>
            <a:pPr>
              <a:lnSpc>
                <a:spcPct val="80000"/>
              </a:lnSpc>
            </a:pPr>
            <a:r>
              <a:rPr lang="cs-CZ" sz="2800"/>
              <a:t>Zákon o státní kontrole (inspekční činnost)</a:t>
            </a:r>
          </a:p>
          <a:p>
            <a:pPr>
              <a:lnSpc>
                <a:spcPct val="80000"/>
              </a:lnSpc>
            </a:pPr>
            <a:r>
              <a:rPr lang="cs-CZ" sz="2800"/>
              <a:t>Vysokoškolský zákon (vnitřní i vnější)</a:t>
            </a:r>
          </a:p>
          <a:p>
            <a:pPr>
              <a:lnSpc>
                <a:spcPct val="80000"/>
              </a:lnSpc>
            </a:pPr>
            <a:r>
              <a:rPr lang="cs-CZ" sz="2800"/>
              <a:t>Vyhláška č. 15/2005 Sb., kterou se stanoví náležitosti dlouhodobých záměrů, výročních zpráv a vlastního hodnocení školy. </a:t>
            </a:r>
          </a:p>
          <a:p>
            <a:pPr>
              <a:lnSpc>
                <a:spcPct val="80000"/>
              </a:lnSpc>
            </a:pPr>
            <a:r>
              <a:rPr lang="cs-CZ" sz="2800"/>
              <a:t>Vyhláška č. 17/2005 o podrobnějších podmínkách České školní inspekce a výkonu inspekční činnosti</a:t>
            </a:r>
          </a:p>
          <a:p>
            <a:pPr>
              <a:lnSpc>
                <a:spcPct val="80000"/>
              </a:lnSpc>
            </a:pPr>
            <a:r>
              <a:rPr lang="cs-CZ" sz="2800"/>
              <a:t>Vyhláška č. 42/1999 Sb., o obsahu žádosti o akreditaci studijního programu</a:t>
            </a:r>
          </a:p>
        </p:txBody>
      </p:sp>
    </p:spTree>
    <p:extLst>
      <p:ext uri="{BB962C8B-B14F-4D97-AF65-F5344CB8AC3E}">
        <p14:creationId xmlns:p14="http://schemas.microsoft.com/office/powerpoint/2010/main" val="10900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Vlastní hodnocení školy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solidFill>
                  <a:srgbClr val="FF0000"/>
                </a:solidFill>
              </a:rPr>
              <a:t>Rámcová struktura vlastního hodnocení školy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a) cíle stanovené v koncepčním záměru, ŠVP, jejich reálnost a stupeň důležitosti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b) posouzení způsobu plnění cíle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c) prověření oblastí a návrh opatření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d) účinnost opatření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solidFill>
                  <a:srgbClr val="FF0000"/>
                </a:solidFill>
              </a:rPr>
              <a:t>Oblasti hodnocení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a) podmínky ke vzdělávání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b) průběh vzdělávání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c) podpora školy žákům a studentům, spolupráce s rodiči a dalšími aktéry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d) výsledky vzdělávání (uplatnitelnost absolventů)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e) řízení školy, kvalita personální práce, kvalita dalšího vzdělávání pedagogických pracovníků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f) úroveň výsledků (přidaná hodnota)</a:t>
            </a:r>
          </a:p>
        </p:txBody>
      </p:sp>
    </p:spTree>
    <p:extLst>
      <p:ext uri="{BB962C8B-B14F-4D97-AF65-F5344CB8AC3E}">
        <p14:creationId xmlns:p14="http://schemas.microsoft.com/office/powerpoint/2010/main" val="553831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643</Words>
  <Application>Microsoft Office PowerPoint</Application>
  <PresentationFormat>Předvádění na obrazovce (4:3)</PresentationFormat>
  <Paragraphs>93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Kvalita ve vzdělávání</vt:lpstr>
      <vt:lpstr>Co je to kvalita?</vt:lpstr>
      <vt:lpstr>Význam hodnocení kvality</vt:lpstr>
      <vt:lpstr>Mechanismy zabezpečování kvality</vt:lpstr>
      <vt:lpstr>Nástroje hodnocení</vt:lpstr>
      <vt:lpstr>Prezentace aplikace PowerPoint</vt:lpstr>
      <vt:lpstr>Problémy spojené s hodnocením</vt:lpstr>
      <vt:lpstr>Správní a legislativní rámec</vt:lpstr>
      <vt:lpstr>Vlastní hodnocení školy</vt:lpstr>
      <vt:lpstr>Vnitřní evaluace vysokých škol</vt:lpstr>
      <vt:lpstr>Vnější hodnocení</vt:lpstr>
      <vt:lpstr>Česká školní inspekce</vt:lpstr>
      <vt:lpstr>Akreditace (zákon č. 111/1998 Sb.)</vt:lpstr>
      <vt:lpstr>Akreditační komise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 ve vzdělávání</dc:title>
  <dc:creator>Palenikova Marketa</dc:creator>
  <cp:lastModifiedBy>Palenikova Marketa</cp:lastModifiedBy>
  <cp:revision>1</cp:revision>
  <dcterms:created xsi:type="dcterms:W3CDTF">2012-03-28T07:47:13Z</dcterms:created>
  <dcterms:modified xsi:type="dcterms:W3CDTF">2012-03-28T07:49:19Z</dcterms:modified>
</cp:coreProperties>
</file>