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41"/>
  </p:notesMasterIdLst>
  <p:sldIdLst>
    <p:sldId id="256" r:id="rId3"/>
    <p:sldId id="257" r:id="rId4"/>
    <p:sldId id="264" r:id="rId5"/>
    <p:sldId id="263" r:id="rId6"/>
    <p:sldId id="275" r:id="rId7"/>
    <p:sldId id="265" r:id="rId8"/>
    <p:sldId id="282" r:id="rId9"/>
    <p:sldId id="293" r:id="rId10"/>
    <p:sldId id="285" r:id="rId11"/>
    <p:sldId id="286" r:id="rId12"/>
    <p:sldId id="290" r:id="rId13"/>
    <p:sldId id="289" r:id="rId14"/>
    <p:sldId id="292" r:id="rId15"/>
    <p:sldId id="291" r:id="rId16"/>
    <p:sldId id="297" r:id="rId17"/>
    <p:sldId id="298" r:id="rId18"/>
    <p:sldId id="299" r:id="rId19"/>
    <p:sldId id="300" r:id="rId20"/>
    <p:sldId id="326" r:id="rId21"/>
    <p:sldId id="301" r:id="rId22"/>
    <p:sldId id="295" r:id="rId23"/>
    <p:sldId id="353" r:id="rId24"/>
    <p:sldId id="328" r:id="rId25"/>
    <p:sldId id="348" r:id="rId26"/>
    <p:sldId id="349" r:id="rId27"/>
    <p:sldId id="354" r:id="rId28"/>
    <p:sldId id="355" r:id="rId29"/>
    <p:sldId id="337" r:id="rId30"/>
    <p:sldId id="338" r:id="rId31"/>
    <p:sldId id="333" r:id="rId32"/>
    <p:sldId id="331" r:id="rId33"/>
    <p:sldId id="318" r:id="rId34"/>
    <p:sldId id="317" r:id="rId35"/>
    <p:sldId id="347" r:id="rId36"/>
    <p:sldId id="345" r:id="rId37"/>
    <p:sldId id="346" r:id="rId38"/>
    <p:sldId id="261" r:id="rId39"/>
    <p:sldId id="319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Střední styl 1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74879" autoAdjust="0"/>
  </p:normalViewPr>
  <p:slideViewPr>
    <p:cSldViewPr>
      <p:cViewPr>
        <p:scale>
          <a:sx n="70" d="100"/>
          <a:sy n="70" d="100"/>
        </p:scale>
        <p:origin x="-1152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kumenty%20Jitka\P&#345;edn&#225;&#353;ka\M&#237;ra%20nezam.pod%202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J:\P&#345;edn&#225;&#353;ka\Absolventi%20dle%20stupn&#283;%20vzd&#283;l&#225;n&#23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v>Česká republika</c:v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</c:spPr>
          <c:invertIfNegative val="0"/>
          <c:val>
            <c:numRef>
              <c:f>Data!$M$15:$X$15</c:f>
              <c:numCache>
                <c:formatCode>#,##0.0</c:formatCode>
                <c:ptCount val="12"/>
                <c:pt idx="0">
                  <c:v>17.8</c:v>
                </c:pt>
                <c:pt idx="1">
                  <c:v>17.3</c:v>
                </c:pt>
                <c:pt idx="2">
                  <c:v>16.899999999999999</c:v>
                </c:pt>
                <c:pt idx="3">
                  <c:v>18.600000000000001</c:v>
                </c:pt>
                <c:pt idx="4">
                  <c:v>21</c:v>
                </c:pt>
                <c:pt idx="5">
                  <c:v>19.2</c:v>
                </c:pt>
                <c:pt idx="6">
                  <c:v>17.5</c:v>
                </c:pt>
                <c:pt idx="7">
                  <c:v>10.7</c:v>
                </c:pt>
                <c:pt idx="8">
                  <c:v>9.9</c:v>
                </c:pt>
                <c:pt idx="9">
                  <c:v>16.600000000000001</c:v>
                </c:pt>
                <c:pt idx="10">
                  <c:v>18.3</c:v>
                </c:pt>
                <c:pt idx="11">
                  <c:v>18.2</c:v>
                </c:pt>
              </c:numCache>
            </c:numRef>
          </c:val>
        </c:ser>
        <c:ser>
          <c:idx val="1"/>
          <c:order val="2"/>
          <c:tx>
            <c:v>Španělsko</c:v>
          </c:tx>
          <c:spPr>
            <a:solidFill>
              <a:srgbClr val="00B050"/>
            </a:solidFill>
            <a:ln>
              <a:solidFill>
                <a:srgbClr val="00B050"/>
              </a:solidFill>
            </a:ln>
          </c:spPr>
          <c:invertIfNegative val="0"/>
          <c:val>
            <c:numRef>
              <c:f>Data!$M$21:$X$21</c:f>
              <c:numCache>
                <c:formatCode>#,##0.0</c:formatCode>
                <c:ptCount val="12"/>
                <c:pt idx="0">
                  <c:v>22.9</c:v>
                </c:pt>
                <c:pt idx="1">
                  <c:v>21</c:v>
                </c:pt>
                <c:pt idx="2">
                  <c:v>22.2</c:v>
                </c:pt>
                <c:pt idx="3">
                  <c:v>22.6</c:v>
                </c:pt>
                <c:pt idx="4">
                  <c:v>22</c:v>
                </c:pt>
                <c:pt idx="5">
                  <c:v>19.7</c:v>
                </c:pt>
                <c:pt idx="6">
                  <c:v>17.899999999999999</c:v>
                </c:pt>
                <c:pt idx="7">
                  <c:v>18.2</c:v>
                </c:pt>
                <c:pt idx="8">
                  <c:v>24.6</c:v>
                </c:pt>
                <c:pt idx="9">
                  <c:v>37.800000000000004</c:v>
                </c:pt>
                <c:pt idx="10">
                  <c:v>41.6</c:v>
                </c:pt>
                <c:pt idx="11">
                  <c:v>46.4</c:v>
                </c:pt>
              </c:numCache>
            </c:numRef>
          </c:val>
        </c:ser>
        <c:ser>
          <c:idx val="3"/>
          <c:order val="3"/>
          <c:tx>
            <c:v>Nizozemí</c:v>
          </c:tx>
          <c:spPr>
            <a:solidFill>
              <a:srgbClr val="993300"/>
            </a:solidFill>
            <a:ln>
              <a:solidFill>
                <a:srgbClr val="993300"/>
              </a:solidFill>
            </a:ln>
          </c:spPr>
          <c:invertIfNegative val="0"/>
          <c:val>
            <c:numRef>
              <c:f>Data!$M$30:$X$30</c:f>
              <c:numCache>
                <c:formatCode>#,##0.0</c:formatCode>
                <c:ptCount val="12"/>
                <c:pt idx="0">
                  <c:v>6.1</c:v>
                </c:pt>
                <c:pt idx="1">
                  <c:v>5</c:v>
                </c:pt>
                <c:pt idx="2">
                  <c:v>5.4</c:v>
                </c:pt>
                <c:pt idx="3">
                  <c:v>7.3</c:v>
                </c:pt>
                <c:pt idx="4">
                  <c:v>9</c:v>
                </c:pt>
                <c:pt idx="5">
                  <c:v>9.4</c:v>
                </c:pt>
                <c:pt idx="6">
                  <c:v>7.5</c:v>
                </c:pt>
                <c:pt idx="7">
                  <c:v>7</c:v>
                </c:pt>
                <c:pt idx="8">
                  <c:v>6.3</c:v>
                </c:pt>
                <c:pt idx="9">
                  <c:v>7.7</c:v>
                </c:pt>
                <c:pt idx="10">
                  <c:v>8.7000000000000011</c:v>
                </c:pt>
                <c:pt idx="11">
                  <c:v>7.6</c:v>
                </c:pt>
              </c:numCache>
            </c:numRef>
          </c:val>
        </c:ser>
        <c:ser>
          <c:idx val="4"/>
          <c:order val="4"/>
          <c:tx>
            <c:v>Slovensko</c:v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0"/>
          <c:val>
            <c:numRef>
              <c:f>Data!$M$36:$X$36</c:f>
              <c:numCache>
                <c:formatCode>#,##0.0</c:formatCode>
                <c:ptCount val="12"/>
                <c:pt idx="0">
                  <c:v>36.9</c:v>
                </c:pt>
                <c:pt idx="1">
                  <c:v>39.200000000000003</c:v>
                </c:pt>
                <c:pt idx="2">
                  <c:v>37.700000000000003</c:v>
                </c:pt>
                <c:pt idx="3">
                  <c:v>33.4</c:v>
                </c:pt>
                <c:pt idx="4">
                  <c:v>33.1</c:v>
                </c:pt>
                <c:pt idx="5">
                  <c:v>30.1</c:v>
                </c:pt>
                <c:pt idx="6">
                  <c:v>26.6</c:v>
                </c:pt>
                <c:pt idx="7">
                  <c:v>20.3</c:v>
                </c:pt>
                <c:pt idx="8">
                  <c:v>19</c:v>
                </c:pt>
                <c:pt idx="9">
                  <c:v>27.3</c:v>
                </c:pt>
                <c:pt idx="10">
                  <c:v>33.6</c:v>
                </c:pt>
                <c:pt idx="11">
                  <c:v>33.6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160192"/>
        <c:axId val="73161728"/>
      </c:barChart>
      <c:lineChart>
        <c:grouping val="standard"/>
        <c:varyColors val="0"/>
        <c:ser>
          <c:idx val="0"/>
          <c:order val="0"/>
          <c:tx>
            <c:v>EU - 27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Data!$M$11:$X$11</c:f>
              <c:strCache>
                <c:ptCount val="1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</c:strCache>
            </c:strRef>
          </c:cat>
          <c:val>
            <c:numRef>
              <c:f>Data!$M$12:$X$12</c:f>
              <c:numCache>
                <c:formatCode>#,##0.0</c:formatCode>
                <c:ptCount val="12"/>
                <c:pt idx="0">
                  <c:v>17.5</c:v>
                </c:pt>
                <c:pt idx="1">
                  <c:v>17.2</c:v>
                </c:pt>
                <c:pt idx="2">
                  <c:v>17.899999999999999</c:v>
                </c:pt>
                <c:pt idx="3">
                  <c:v>18.600000000000001</c:v>
                </c:pt>
                <c:pt idx="4">
                  <c:v>19</c:v>
                </c:pt>
                <c:pt idx="5">
                  <c:v>18.8</c:v>
                </c:pt>
                <c:pt idx="6">
                  <c:v>17.5</c:v>
                </c:pt>
                <c:pt idx="7">
                  <c:v>15.7</c:v>
                </c:pt>
                <c:pt idx="8">
                  <c:v>15.8</c:v>
                </c:pt>
                <c:pt idx="9">
                  <c:v>20.100000000000001</c:v>
                </c:pt>
                <c:pt idx="10">
                  <c:v>21.1</c:v>
                </c:pt>
                <c:pt idx="11">
                  <c:v>21.4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160192"/>
        <c:axId val="73161728"/>
      </c:lineChart>
      <c:catAx>
        <c:axId val="7316019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cs-CZ"/>
          </a:p>
        </c:txPr>
        <c:crossAx val="73161728"/>
        <c:crossesAt val="0"/>
        <c:auto val="1"/>
        <c:lblAlgn val="ctr"/>
        <c:lblOffset val="100"/>
        <c:noMultiLvlLbl val="0"/>
      </c:catAx>
      <c:valAx>
        <c:axId val="73161728"/>
        <c:scaling>
          <c:orientation val="minMax"/>
        </c:scaling>
        <c:delete val="0"/>
        <c:axPos val="l"/>
        <c:majorGridlines/>
        <c:numFmt formatCode="General\ \%" sourceLinked="0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cs-CZ"/>
          </a:p>
        </c:txPr>
        <c:crossAx val="7316019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v>1. pololetí 2010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List1!$B$2:$B$10</c:f>
              <c:strCache>
                <c:ptCount val="9"/>
                <c:pt idx="0">
                  <c:v>Nižší střední odborné</c:v>
                </c:pt>
                <c:pt idx="1">
                  <c:v>Střední odborné (vyučen)</c:v>
                </c:pt>
                <c:pt idx="2">
                  <c:v>Střední bez maturity a bez vyučení</c:v>
                </c:pt>
                <c:pt idx="3">
                  <c:v>ÚSO (vyučení s maturitou)</c:v>
                </c:pt>
                <c:pt idx="4">
                  <c:v>ÚSO (s maturitou, bez vyučení)</c:v>
                </c:pt>
                <c:pt idx="5">
                  <c:v>Vyšší odborné</c:v>
                </c:pt>
                <c:pt idx="6">
                  <c:v>Bakalářské</c:v>
                </c:pt>
                <c:pt idx="7">
                  <c:v>Vysokoškolské</c:v>
                </c:pt>
                <c:pt idx="8">
                  <c:v>Doktorské</c:v>
                </c:pt>
              </c:strCache>
            </c:strRef>
          </c:cat>
          <c:val>
            <c:numRef>
              <c:f>List1!$C$2:$C$10</c:f>
              <c:numCache>
                <c:formatCode>#,##0</c:formatCode>
                <c:ptCount val="9"/>
                <c:pt idx="0">
                  <c:v>1984</c:v>
                </c:pt>
                <c:pt idx="1">
                  <c:v>8099</c:v>
                </c:pt>
                <c:pt idx="2">
                  <c:v>12</c:v>
                </c:pt>
                <c:pt idx="3">
                  <c:v>4243</c:v>
                </c:pt>
                <c:pt idx="4">
                  <c:v>7622</c:v>
                </c:pt>
                <c:pt idx="5">
                  <c:v>695</c:v>
                </c:pt>
                <c:pt idx="6">
                  <c:v>1285</c:v>
                </c:pt>
                <c:pt idx="7">
                  <c:v>1832</c:v>
                </c:pt>
                <c:pt idx="8">
                  <c:v>64</c:v>
                </c:pt>
              </c:numCache>
            </c:numRef>
          </c:val>
        </c:ser>
        <c:ser>
          <c:idx val="1"/>
          <c:order val="1"/>
          <c:tx>
            <c:v>1. pololetí 2011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List1!$B$2:$B$10</c:f>
              <c:strCache>
                <c:ptCount val="9"/>
                <c:pt idx="0">
                  <c:v>Nižší střední odborné</c:v>
                </c:pt>
                <c:pt idx="1">
                  <c:v>Střední odborné (vyučen)</c:v>
                </c:pt>
                <c:pt idx="2">
                  <c:v>Střední bez maturity a bez vyučení</c:v>
                </c:pt>
                <c:pt idx="3">
                  <c:v>ÚSO (vyučení s maturitou)</c:v>
                </c:pt>
                <c:pt idx="4">
                  <c:v>ÚSO (s maturitou, bez vyučení)</c:v>
                </c:pt>
                <c:pt idx="5">
                  <c:v>Vyšší odborné</c:v>
                </c:pt>
                <c:pt idx="6">
                  <c:v>Bakalářské</c:v>
                </c:pt>
                <c:pt idx="7">
                  <c:v>Vysokoškolské</c:v>
                </c:pt>
                <c:pt idx="8">
                  <c:v>Doktorské</c:v>
                </c:pt>
              </c:strCache>
            </c:strRef>
          </c:cat>
          <c:val>
            <c:numRef>
              <c:f>List1!$E$2:$E$10</c:f>
              <c:numCache>
                <c:formatCode>#,##0</c:formatCode>
                <c:ptCount val="9"/>
                <c:pt idx="0">
                  <c:v>1778</c:v>
                </c:pt>
                <c:pt idx="1">
                  <c:v>7192</c:v>
                </c:pt>
                <c:pt idx="2">
                  <c:v>7</c:v>
                </c:pt>
                <c:pt idx="3">
                  <c:v>3944</c:v>
                </c:pt>
                <c:pt idx="4">
                  <c:v>7823</c:v>
                </c:pt>
                <c:pt idx="5">
                  <c:v>676</c:v>
                </c:pt>
                <c:pt idx="6">
                  <c:v>1617</c:v>
                </c:pt>
                <c:pt idx="7">
                  <c:v>2124</c:v>
                </c:pt>
                <c:pt idx="8">
                  <c:v>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237632"/>
        <c:axId val="9239168"/>
      </c:barChart>
      <c:catAx>
        <c:axId val="9237632"/>
        <c:scaling>
          <c:orientation val="minMax"/>
        </c:scaling>
        <c:delete val="0"/>
        <c:axPos val="l"/>
        <c:majorTickMark val="out"/>
        <c:minorTickMark val="none"/>
        <c:tickLblPos val="nextTo"/>
        <c:crossAx val="9239168"/>
        <c:crosses val="autoZero"/>
        <c:auto val="1"/>
        <c:lblAlgn val="ctr"/>
        <c:lblOffset val="100"/>
        <c:noMultiLvlLbl val="0"/>
      </c:catAx>
      <c:valAx>
        <c:axId val="9239168"/>
        <c:scaling>
          <c:orientation val="minMax"/>
        </c:scaling>
        <c:delete val="0"/>
        <c:axPos val="b"/>
        <c:majorGridlines/>
        <c:numFmt formatCode="#,##0" sourceLinked="1"/>
        <c:majorTickMark val="out"/>
        <c:minorTickMark val="none"/>
        <c:tickLblPos val="nextTo"/>
        <c:crossAx val="92376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A79290-E3D1-4423-B3FF-A3FA19463F0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38634-BDDE-4D1C-9662-99703C5296A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726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26</a:t>
            </a:fld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29</a:t>
            </a:fld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30</a:t>
            </a:fld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31</a:t>
            </a:fld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32</a:t>
            </a:fld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33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34</a:t>
            </a:fld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35</a:t>
            </a:fld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36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38634-BDDE-4D1C-9662-99703C5296A6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10060-7301-4BA0-A90B-40C507206989}" type="datetimeFigureOut">
              <a:rPr lang="cs-CZ" smtClean="0"/>
              <a:pPr/>
              <a:t>29.3.2012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3B859-D368-4E4C-B7DE-85D53117885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1052736"/>
            <a:ext cx="740664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Postavení mladých osob na trhu práce po ukončení 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645024"/>
            <a:ext cx="6912768" cy="864096"/>
          </a:xfrm>
        </p:spPr>
        <p:txBody>
          <a:bodyPr/>
          <a:lstStyle/>
          <a:p>
            <a:r>
              <a:rPr lang="cs-CZ" dirty="0" smtClean="0"/>
              <a:t>Předmět: Ekonomika vzdělávání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5589240"/>
            <a:ext cx="2808312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cs-CZ" sz="2000" b="1" dirty="0" smtClean="0"/>
              <a:t>Jitka Pleskačová</a:t>
            </a:r>
          </a:p>
          <a:p>
            <a:pPr algn="r">
              <a:lnSpc>
                <a:spcPct val="150000"/>
              </a:lnSpc>
            </a:pPr>
            <a:r>
              <a:rPr lang="cs-CZ" sz="2000" b="1" dirty="0" smtClean="0"/>
              <a:t>27. 3. 2012</a:t>
            </a:r>
            <a:endParaRPr lang="cs-CZ" sz="2000" b="1" dirty="0"/>
          </a:p>
        </p:txBody>
      </p:sp>
      <p:sp>
        <p:nvSpPr>
          <p:cNvPr id="5" name="Rectangle 20"/>
          <p:cNvSpPr>
            <a:spLocks noGrp="1" noChangeArrowheads="1"/>
          </p:cNvSpPr>
          <p:nvPr/>
        </p:nvSpPr>
        <p:spPr bwMode="auto">
          <a:xfrm>
            <a:off x="1835696" y="4221088"/>
            <a:ext cx="6113462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cs-CZ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rgbClr val="7D1E1E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400" kern="1200">
                <a:solidFill>
                  <a:srgbClr val="7D1E1E"/>
                </a:solidFill>
                <a:latin typeface="Trebuchet MS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400" kern="1200">
                <a:solidFill>
                  <a:srgbClr val="7D1E1E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400" kern="1200">
                <a:solidFill>
                  <a:srgbClr val="7D1E1E"/>
                </a:solidFill>
                <a:latin typeface="Trebuchet MS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400" kern="1200">
                <a:solidFill>
                  <a:srgbClr val="7D1E1E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400" kern="1200">
                <a:solidFill>
                  <a:srgbClr val="7D1E1E"/>
                </a:solidFill>
                <a:latin typeface="Trebuchet MS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400" kern="1200">
                <a:solidFill>
                  <a:srgbClr val="7D1E1E"/>
                </a:solidFill>
                <a:latin typeface="Trebuchet MS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400" kern="1200">
                <a:solidFill>
                  <a:srgbClr val="7D1E1E"/>
                </a:solidFill>
                <a:latin typeface="Trebuchet MS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400" kern="1200">
                <a:solidFill>
                  <a:srgbClr val="7D1E1E"/>
                </a:solidFill>
                <a:latin typeface="Trebuchet MS" pitchFamily="34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7D1E1E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Tento studijní materiál byl vytvořen jako výstup z projektu č. CZ.1.07/2.4.00/12.0055.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r>
              <a:rPr lang="cs-CZ" sz="2800" b="1" dirty="0" smtClean="0"/>
              <a:t>Ohrožení dlouhodobou nezaměstnaností</a:t>
            </a:r>
          </a:p>
          <a:p>
            <a:pPr lvl="1"/>
            <a:r>
              <a:rPr lang="cs-CZ" sz="2400" dirty="0" smtClean="0"/>
              <a:t>Zhoršená výchozí pozice na trhu práce</a:t>
            </a:r>
          </a:p>
          <a:p>
            <a:pPr lvl="1"/>
            <a:r>
              <a:rPr lang="cs-CZ" sz="2400" dirty="0" smtClean="0"/>
              <a:t>Negativně ovlivňuje motivaci při hledání prvního pracovního uplatnění</a:t>
            </a:r>
          </a:p>
          <a:p>
            <a:pPr lvl="1">
              <a:spcAft>
                <a:spcPts val="600"/>
              </a:spcAft>
            </a:pPr>
            <a:r>
              <a:rPr lang="cs-CZ" sz="2400" dirty="0" smtClean="0"/>
              <a:t>Riziko trvalejší marginalizace</a:t>
            </a:r>
          </a:p>
          <a:p>
            <a:r>
              <a:rPr lang="cs-CZ" sz="2800" b="1" dirty="0" smtClean="0"/>
              <a:t>Spíše nezájem o nekvalifikovanou pracovní sílu</a:t>
            </a:r>
            <a:r>
              <a:rPr lang="cs-CZ" sz="2800" dirty="0" smtClean="0"/>
              <a:t> z řad mladistvých UoZ (přednost dostává zpravidla zapracovaný UoZ)</a:t>
            </a:r>
            <a:endParaRPr lang="cs-CZ" sz="4000" dirty="0" smtClean="0"/>
          </a:p>
          <a:p>
            <a:endParaRPr lang="cs-CZ" sz="1800" b="1" dirty="0" smtClean="0"/>
          </a:p>
          <a:p>
            <a:pPr algn="ctr">
              <a:buNone/>
            </a:pPr>
            <a:r>
              <a:rPr lang="cs-CZ" sz="1800" b="1" cap="all" dirty="0" smtClean="0"/>
              <a:t>	</a:t>
            </a:r>
            <a:r>
              <a:rPr lang="cs-CZ" sz="2400" b="1" u="sng" cap="all" dirty="0" smtClean="0"/>
              <a:t>Zásadní problém = nedokončení přípravy na budoucí povolání</a:t>
            </a:r>
            <a:endParaRPr lang="cs-CZ" sz="1800" b="1" u="sng" cap="all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Nezaměstnaní mladiství (do 18 let)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Plynulost přechodu ze vzdělávání na trh práce ovlivněna </a:t>
            </a:r>
            <a:r>
              <a:rPr lang="cs-CZ" b="1" dirty="0" smtClean="0"/>
              <a:t>stupněm dosaženého vzdělání a absolvovaným oborem</a:t>
            </a:r>
          </a:p>
          <a:p>
            <a:pPr algn="just"/>
            <a:endParaRPr lang="cs-CZ" dirty="0" smtClean="0"/>
          </a:p>
          <a:p>
            <a:pPr algn="just">
              <a:spcAft>
                <a:spcPts val="600"/>
              </a:spcAft>
            </a:pPr>
            <a:r>
              <a:rPr lang="cs-CZ" b="1" u="sng" dirty="0" smtClean="0"/>
              <a:t>Statistiky</a:t>
            </a:r>
            <a:r>
              <a:rPr lang="cs-CZ" dirty="0" smtClean="0"/>
              <a:t> - klasifikace kmenových oborů vzdělávání (KKOV)</a:t>
            </a:r>
          </a:p>
          <a:p>
            <a:pPr marL="850392" lvl="1" indent="-457200" algn="just">
              <a:spcAft>
                <a:spcPts val="600"/>
              </a:spcAft>
              <a:buFont typeface="+mj-lt"/>
              <a:buAutoNum type="arabicParenR"/>
            </a:pPr>
            <a:r>
              <a:rPr lang="cs-CZ" dirty="0" smtClean="0"/>
              <a:t>Podle nejvyššího dosaženého stupně vzdělání </a:t>
            </a:r>
            <a:r>
              <a:rPr lang="cs-CZ" sz="1800" dirty="0" smtClean="0"/>
              <a:t>(největší problémy vyučení a SŠ s maturitou)</a:t>
            </a:r>
            <a:endParaRPr lang="cs-CZ" dirty="0" smtClean="0"/>
          </a:p>
          <a:p>
            <a:pPr marL="850392" lvl="1" indent="-457200" algn="just">
              <a:spcAft>
                <a:spcPts val="600"/>
              </a:spcAft>
              <a:buFont typeface="+mj-lt"/>
              <a:buAutoNum type="arabicParenR"/>
            </a:pPr>
            <a:r>
              <a:rPr lang="cs-CZ" dirty="0" smtClean="0"/>
              <a:t>Podle skupin oborů vzdělání</a:t>
            </a:r>
          </a:p>
          <a:p>
            <a:pPr lvl="1" algn="just">
              <a:buNone/>
            </a:pP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Nezaměstnaní absolventi škol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Nezaměstnaní absolventi škol podle stupně vzdělání </a:t>
            </a:r>
            <a:r>
              <a:rPr lang="cs-CZ" sz="1900" dirty="0" smtClean="0"/>
              <a:t>(ČR, 2010 – 2011, v celkových počtech)</a:t>
            </a:r>
            <a:endParaRPr lang="cs-CZ" sz="19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123728" y="6021288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Calibri" pitchFamily="34" charset="0"/>
                <a:cs typeface="Calibri" pitchFamily="34" charset="0"/>
              </a:rPr>
              <a:t>Zdroj: Kvalifikační struktura absolventů. </a:t>
            </a:r>
            <a:r>
              <a:rPr lang="cs-CZ" sz="1000" i="1" dirty="0" smtClean="0">
                <a:latin typeface="Calibri" pitchFamily="34" charset="0"/>
                <a:cs typeface="Calibri" pitchFamily="34" charset="0"/>
              </a:rPr>
              <a:t>Integrovaný portál MPSV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cs-CZ" sz="1000" i="1" dirty="0" smtClean="0">
                <a:latin typeface="Calibri" pitchFamily="34" charset="0"/>
                <a:cs typeface="Calibri" pitchFamily="34" charset="0"/>
              </a:rPr>
              <a:t>Zaměstnanost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 [online]. [cit. 2012-03-19]. Dostupné z: http://portal.mpsv.cz/sz/stat/abs/ksa </a:t>
            </a:r>
            <a:endParaRPr lang="cs-CZ" sz="1000" i="1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Graf 4"/>
          <p:cNvGraphicFramePr/>
          <p:nvPr/>
        </p:nvGraphicFramePr>
        <p:xfrm>
          <a:off x="575556" y="1268760"/>
          <a:ext cx="799288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cs-CZ" sz="2400" b="1" dirty="0" smtClean="0">
                <a:latin typeface="Lucida Sans Unicode" pitchFamily="34" charset="0"/>
                <a:cs typeface="Lucida Sans Unicode" pitchFamily="34" charset="0"/>
              </a:rPr>
              <a:t>Míra nezaměstnanosti čerstvých absolventů v ČR v letech 2008 – 2011 </a:t>
            </a:r>
            <a:r>
              <a:rPr lang="cs-CZ" sz="1800" dirty="0" smtClean="0">
                <a:latin typeface="Lucida Sans Unicode" pitchFamily="34" charset="0"/>
                <a:cs typeface="Lucida Sans Unicode" pitchFamily="34" charset="0"/>
              </a:rPr>
              <a:t>(</a:t>
            </a:r>
            <a:r>
              <a:rPr lang="cs-CZ" sz="1600" dirty="0" smtClean="0">
                <a:latin typeface="Lucida Sans Unicode" pitchFamily="34" charset="0"/>
                <a:cs typeface="Lucida Sans Unicode" pitchFamily="34" charset="0"/>
              </a:rPr>
              <a:t>dubnové hodnoty, podle stupně dosaženého vzdělání)</a:t>
            </a:r>
            <a:endParaRPr lang="cs-CZ" sz="2000" dirty="0">
              <a:latin typeface="Lucida Sans Unicode" pitchFamily="34" charset="0"/>
              <a:cs typeface="Lucida Sans Unicode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818584" y="1700808"/>
          <a:ext cx="7506832" cy="4656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900"/>
                <a:gridCol w="1430983"/>
                <a:gridCol w="1430983"/>
                <a:gridCol w="1430983"/>
                <a:gridCol w="1430983"/>
              </a:tblGrid>
              <a:tr h="59974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Kategorie vzdělání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2009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2010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2011</a:t>
                      </a:r>
                      <a:endParaRPr lang="cs-CZ" dirty="0"/>
                    </a:p>
                  </a:txBody>
                  <a:tcPr anchor="ctr"/>
                </a:tc>
              </a:tr>
              <a:tr h="636266">
                <a:tc>
                  <a:txBody>
                    <a:bodyPr/>
                    <a:lstStyle/>
                    <a:p>
                      <a:r>
                        <a:rPr lang="cs-CZ" dirty="0" smtClean="0"/>
                        <a:t>Nižší střední s VL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12,75 %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25,28 %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31,14 %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31,34 %</a:t>
                      </a:r>
                      <a:endParaRPr lang="cs-CZ" dirty="0"/>
                    </a:p>
                  </a:txBody>
                  <a:tcPr anchor="ctr"/>
                </a:tc>
              </a:tr>
              <a:tr h="636266"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 s VL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6,21 %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11,98 %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17,75 %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17,11 %</a:t>
                      </a:r>
                      <a:endParaRPr lang="cs-CZ" dirty="0"/>
                    </a:p>
                  </a:txBody>
                  <a:tcPr anchor="ctr"/>
                </a:tc>
              </a:tr>
              <a:tr h="827436"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 odborné s MZ a VL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7,79 %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11,81 %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19,35 %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18,17 %</a:t>
                      </a:r>
                      <a:endParaRPr lang="cs-CZ" dirty="0"/>
                    </a:p>
                  </a:txBody>
                  <a:tcPr anchor="ctr"/>
                </a:tc>
              </a:tr>
              <a:tr h="636266">
                <a:tc>
                  <a:txBody>
                    <a:bodyPr/>
                    <a:lstStyle/>
                    <a:p>
                      <a:r>
                        <a:rPr lang="cs-CZ" dirty="0" smtClean="0"/>
                        <a:t>Střední odborné s MZ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5,67 %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7,85 %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10,62 %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11,45 %</a:t>
                      </a:r>
                      <a:endParaRPr lang="cs-CZ" dirty="0"/>
                    </a:p>
                  </a:txBody>
                  <a:tcPr anchor="ctr"/>
                </a:tc>
              </a:tr>
              <a:tr h="636266">
                <a:tc>
                  <a:txBody>
                    <a:bodyPr/>
                    <a:lstStyle/>
                    <a:p>
                      <a:r>
                        <a:rPr lang="cs-CZ" dirty="0" smtClean="0"/>
                        <a:t>Vyšší odborné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5,52 %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6,79 %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8,91 %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9,39 %</a:t>
                      </a:r>
                      <a:endParaRPr lang="cs-CZ" dirty="0"/>
                    </a:p>
                  </a:txBody>
                  <a:tcPr anchor="ctr"/>
                </a:tc>
              </a:tr>
              <a:tr h="636266">
                <a:tc>
                  <a:txBody>
                    <a:bodyPr/>
                    <a:lstStyle/>
                    <a:p>
                      <a:r>
                        <a:rPr lang="cs-CZ" dirty="0" smtClean="0"/>
                        <a:t>Vysokoškolské magist.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3,60 %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4,29 %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6,42 %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7,11 %</a:t>
                      </a:r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467544" y="6442502"/>
            <a:ext cx="78488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Zdroj: Nezaměstnanost absolventů - skupiny oborů vzdělání. </a:t>
            </a:r>
            <a:r>
              <a:rPr lang="cs-CZ" sz="1000" i="1" dirty="0" smtClean="0"/>
              <a:t>Infoabsolvent.cz</a:t>
            </a:r>
            <a:r>
              <a:rPr lang="cs-CZ" sz="1000" dirty="0" smtClean="0"/>
              <a:t>: </a:t>
            </a:r>
            <a:r>
              <a:rPr lang="cs-CZ" sz="1000" i="1" dirty="0" smtClean="0"/>
              <a:t>Informační systém o uplatnění absolventů škol na trhu práce</a:t>
            </a:r>
            <a:r>
              <a:rPr lang="cs-CZ" sz="1000" dirty="0" smtClean="0"/>
              <a:t> [online]. [cit. 2012-03-19]. Dostupné z: http://www.</a:t>
            </a:r>
            <a:r>
              <a:rPr lang="cs-CZ" sz="1000" dirty="0" err="1" smtClean="0"/>
              <a:t>infoabsolvent.cz</a:t>
            </a:r>
            <a:r>
              <a:rPr lang="cs-CZ" sz="1000" dirty="0" smtClean="0"/>
              <a:t>/</a:t>
            </a:r>
            <a:r>
              <a:rPr lang="cs-CZ" sz="1000" dirty="0" err="1" smtClean="0"/>
              <a:t>TematickyKatalog</a:t>
            </a:r>
            <a:r>
              <a:rPr lang="cs-CZ" sz="1000" dirty="0" smtClean="0"/>
              <a:t>/</a:t>
            </a:r>
            <a:r>
              <a:rPr lang="cs-CZ" sz="1000" dirty="0" err="1" smtClean="0"/>
              <a:t>SStranka.aspx</a:t>
            </a:r>
            <a:r>
              <a:rPr lang="cs-CZ" sz="1000" dirty="0" smtClean="0"/>
              <a:t>?</a:t>
            </a:r>
            <a:r>
              <a:rPr lang="cs-CZ" sz="1000" dirty="0" err="1" smtClean="0"/>
              <a:t>KodStranky</a:t>
            </a:r>
            <a:r>
              <a:rPr lang="cs-CZ" sz="1000" dirty="0" smtClean="0"/>
              <a:t>=5.1.05 </a:t>
            </a:r>
            <a:endParaRPr lang="cs-CZ" sz="1000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1124744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Hodnoty míry nezaměstnanosti za rok 2011 vycházejí z počtu nezaměstnaných čerstvých absolventů, vykázaného jednotlivými úřady práce k 30. dubnu 2011, a počtu absolventů, kteří ukončili studium v roce 2010.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08512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2400" b="1" u="sng" cap="all" dirty="0" smtClean="0"/>
              <a:t>Střední vzdělání – s výučním listem</a:t>
            </a:r>
          </a:p>
          <a:p>
            <a:pPr>
              <a:spcAft>
                <a:spcPts val="1200"/>
              </a:spcAft>
            </a:pPr>
            <a:r>
              <a:rPr lang="cs-CZ" sz="2000" dirty="0" smtClean="0"/>
              <a:t>Míra nezaměstnanosti k 30.4.2011 – </a:t>
            </a:r>
            <a:r>
              <a:rPr lang="cs-CZ" sz="2000" b="1" dirty="0" smtClean="0">
                <a:solidFill>
                  <a:srgbClr val="FF0000"/>
                </a:solidFill>
              </a:rPr>
              <a:t>18,7 %</a:t>
            </a:r>
          </a:p>
          <a:p>
            <a:pPr lvl="1"/>
            <a:r>
              <a:rPr lang="cs-CZ" sz="1800" b="1" dirty="0" smtClean="0">
                <a:solidFill>
                  <a:srgbClr val="0070C0"/>
                </a:solidFill>
              </a:rPr>
              <a:t>Nejnižší míra nezaměstnanosti</a:t>
            </a:r>
          </a:p>
          <a:p>
            <a:pPr lvl="2">
              <a:spcAft>
                <a:spcPts val="600"/>
              </a:spcAft>
            </a:pPr>
            <a:r>
              <a:rPr lang="cs-CZ" sz="1900" dirty="0" smtClean="0">
                <a:solidFill>
                  <a:srgbClr val="0070C0"/>
                </a:solidFill>
              </a:rPr>
              <a:t>Technické obory – polygrafie, elektrotechnika, strojírenství</a:t>
            </a:r>
          </a:p>
          <a:p>
            <a:pPr lvl="1"/>
            <a:r>
              <a:rPr lang="cs-CZ" sz="1800" b="1" dirty="0" smtClean="0">
                <a:solidFill>
                  <a:srgbClr val="FF0000"/>
                </a:solidFill>
              </a:rPr>
              <a:t>Problémy s uplatněním mají absolventi oborů</a:t>
            </a:r>
          </a:p>
          <a:p>
            <a:pPr lvl="2"/>
            <a:r>
              <a:rPr lang="cs-CZ" sz="1900" dirty="0" smtClean="0">
                <a:solidFill>
                  <a:srgbClr val="FF0000"/>
                </a:solidFill>
              </a:rPr>
              <a:t>Stavebnictví, geodézie a kartografie</a:t>
            </a:r>
          </a:p>
          <a:p>
            <a:pPr lvl="2"/>
            <a:r>
              <a:rPr lang="cs-CZ" sz="1900" dirty="0" smtClean="0">
                <a:solidFill>
                  <a:srgbClr val="FF0000"/>
                </a:solidFill>
              </a:rPr>
              <a:t>Textilní výroba a oděvnictví</a:t>
            </a:r>
          </a:p>
          <a:p>
            <a:pPr lvl="2"/>
            <a:r>
              <a:rPr lang="cs-CZ" sz="1900" dirty="0" smtClean="0">
                <a:solidFill>
                  <a:srgbClr val="FF0000"/>
                </a:solidFill>
              </a:rPr>
              <a:t>Zpracování dřeva a výroba hudebních nástrojů</a:t>
            </a:r>
          </a:p>
          <a:p>
            <a:pPr lvl="2"/>
            <a:r>
              <a:rPr lang="cs-CZ" sz="1900" dirty="0" smtClean="0">
                <a:solidFill>
                  <a:srgbClr val="FF0000"/>
                </a:solidFill>
              </a:rPr>
              <a:t>Gastronomie, hotelnictví, turismus</a:t>
            </a:r>
          </a:p>
          <a:p>
            <a:pPr lvl="2"/>
            <a:r>
              <a:rPr lang="cs-CZ" sz="1900" dirty="0" smtClean="0">
                <a:solidFill>
                  <a:srgbClr val="FF0000"/>
                </a:solidFill>
              </a:rPr>
              <a:t>Potravinářství a potravinářská chemie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Nezaměstnaní absolventi škol podle oborů vzdělání (I)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800"/>
              </a:spcAft>
            </a:pPr>
            <a:r>
              <a:rPr lang="cs-CZ" sz="2800" b="1" u="sng" cap="all" dirty="0" smtClean="0"/>
              <a:t>Střední odborné vzdělání s maturitní zkouškou a odborným výcvikem</a:t>
            </a:r>
          </a:p>
          <a:p>
            <a:pPr>
              <a:spcAft>
                <a:spcPts val="1800"/>
              </a:spcAft>
            </a:pPr>
            <a:r>
              <a:rPr lang="cs-CZ" sz="2400" dirty="0" smtClean="0"/>
              <a:t>Míra nezaměstnanosti k 30.4.2011 – </a:t>
            </a:r>
            <a:r>
              <a:rPr lang="cs-CZ" sz="2400" b="1" dirty="0" smtClean="0">
                <a:solidFill>
                  <a:srgbClr val="FF0000"/>
                </a:solidFill>
              </a:rPr>
              <a:t>18,2 %</a:t>
            </a:r>
          </a:p>
          <a:p>
            <a:pPr lvl="1"/>
            <a:r>
              <a:rPr lang="cs-CZ" sz="2000" b="1" dirty="0" smtClean="0">
                <a:solidFill>
                  <a:srgbClr val="0070C0"/>
                </a:solidFill>
              </a:rPr>
              <a:t>Nejnižší míra nezaměstnanosti – obory 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Strojírenství a strojírenská výroba,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Doprava a spoje</a:t>
            </a:r>
          </a:p>
          <a:p>
            <a:pPr lvl="2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Hornictví, hutnictví a slévárenství 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Problémy s uplatněním mají absolventi oborů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Potravinářství a potravinářská chemie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Zpracování dřeva a výroba hudebních nástrojů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Zemědělství a lesnictví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Obchod 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Osobní a provozní služby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Podnikání v oborech (největší skupina nezaměstnaných v této kategorii!!!)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Nezaměstnaní absolventi škol podle oborů vzdělání (II)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1800"/>
              </a:spcAft>
            </a:pPr>
            <a:r>
              <a:rPr lang="cs-CZ" sz="2600" b="1" u="sng" cap="all" dirty="0" smtClean="0"/>
              <a:t>Střední odborné vzdělání s maturitní zkouškou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cs-CZ" sz="2200" dirty="0" smtClean="0"/>
              <a:t>Míra nezaměstnanosti k 30.4.2011 – </a:t>
            </a:r>
            <a:r>
              <a:rPr lang="cs-CZ" sz="2200" b="1" dirty="0" smtClean="0">
                <a:solidFill>
                  <a:srgbClr val="FF0000"/>
                </a:solidFill>
              </a:rPr>
              <a:t>11,4 %</a:t>
            </a:r>
          </a:p>
          <a:p>
            <a:pPr lvl="1"/>
            <a:endParaRPr lang="cs-CZ" sz="1200" dirty="0" smtClean="0"/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Nejnižší míra nezaměstnanosti 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Obecně odborná příprava (lycea)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Speciální a interdisciplinární technické obory </a:t>
            </a:r>
            <a:r>
              <a:rPr lang="cs-CZ" sz="1500" dirty="0" smtClean="0">
                <a:solidFill>
                  <a:srgbClr val="0070C0"/>
                </a:solidFill>
              </a:rPr>
              <a:t>(např. autotronik nebo mechanik instalatérských a elektrotechnických zařízení)</a:t>
            </a:r>
            <a:endParaRPr lang="cs-CZ" dirty="0" smtClean="0">
              <a:solidFill>
                <a:srgbClr val="0070C0"/>
              </a:solidFill>
            </a:endParaRPr>
          </a:p>
          <a:p>
            <a:pPr lvl="2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Zdravotnictví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Problémy s uplatněním mají absolventi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Kožedělná a obuvnická výroba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Zpracování dřeva a výroba hudebních nástrojů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Polygrafie, zpracování papíru, filmu, fotografie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Textilní výroba a oděvnictví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Ekologie a ochrana životního prostředí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Nezaměstnaní absolventi škol podle oborů vzdělání (III)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cs-CZ" sz="2400" b="1" u="sng" cap="all" dirty="0" smtClean="0"/>
              <a:t>Gymnázia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cs-CZ" sz="2000" dirty="0" smtClean="0"/>
              <a:t>Míra nezaměstnanosti k 30.4.2011 – </a:t>
            </a:r>
            <a:r>
              <a:rPr lang="cs-CZ" sz="2000" b="1" dirty="0" smtClean="0">
                <a:solidFill>
                  <a:srgbClr val="FF0000"/>
                </a:solidFill>
              </a:rPr>
              <a:t>3,2 %</a:t>
            </a:r>
          </a:p>
          <a:p>
            <a:pPr lvl="1"/>
            <a:endParaRPr lang="cs-CZ" sz="1200" dirty="0" smtClean="0"/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Míra nezaměstnanosti tradičně velmi nízká</a:t>
            </a:r>
            <a:endParaRPr lang="cs-CZ" dirty="0" smtClean="0"/>
          </a:p>
          <a:p>
            <a:pPr lvl="1"/>
            <a:r>
              <a:rPr lang="cs-CZ" dirty="0" smtClean="0"/>
              <a:t>Valná většina absolventů pokračuje ve studiu na vyšších odborných školách nebo vysokých školách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Nezaměstnaní absolventi škol podle oborů vzdělání (IV)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cs-CZ" sz="2400" b="1" u="sng" cap="all" dirty="0" smtClean="0"/>
              <a:t>Vyšší odborné vzdělání</a:t>
            </a:r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cs-CZ" sz="2000" dirty="0" smtClean="0"/>
              <a:t>Míra nezaměstnanosti k 30.4.2011 – </a:t>
            </a:r>
            <a:r>
              <a:rPr lang="cs-CZ" sz="2000" b="1" dirty="0" smtClean="0">
                <a:solidFill>
                  <a:srgbClr val="FF0000"/>
                </a:solidFill>
              </a:rPr>
              <a:t>9,4 %</a:t>
            </a:r>
          </a:p>
          <a:p>
            <a:pPr lvl="1"/>
            <a:endParaRPr lang="cs-CZ" sz="1200" dirty="0" smtClean="0"/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Nejnižší míra nezaměstnanosti 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Doprava a spoje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Zdravotnictví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Obchod</a:t>
            </a:r>
          </a:p>
          <a:p>
            <a:pPr lvl="2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Stavebnictví, geodézie a kartografie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Problémy s uplatněním mají absolventi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Textilní výroba a oděvnictví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Ekologie a ochrana životního prostředí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Technická chemie a chemie silikátů 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Potravinářství a potravinářská chemie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>
                <a:latin typeface="+mn-lt"/>
              </a:rPr>
              <a:t>Nezaměstnaní absolventi škol podle oborů vzdělání (V)</a:t>
            </a:r>
            <a:endParaRPr lang="cs-CZ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1800"/>
              </a:spcAft>
            </a:pPr>
            <a:r>
              <a:rPr lang="cs-CZ" sz="2400" b="1" u="sng" cap="all" dirty="0" smtClean="0"/>
              <a:t>Vysokoškolské vzdělání </a:t>
            </a:r>
            <a:r>
              <a:rPr lang="cs-CZ" sz="1700" b="1" u="sng" cap="all" dirty="0" smtClean="0"/>
              <a:t>– magisterské studium</a:t>
            </a:r>
            <a:endParaRPr lang="cs-CZ" sz="2400" b="1" u="sng" cap="all" dirty="0" smtClean="0"/>
          </a:p>
          <a:p>
            <a:pPr marL="3657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cs-CZ" sz="2000" dirty="0" smtClean="0"/>
              <a:t>Míra nezaměstnanosti k 30.4.2011 – </a:t>
            </a:r>
            <a:r>
              <a:rPr lang="cs-CZ" sz="2000" b="1" dirty="0" smtClean="0">
                <a:solidFill>
                  <a:srgbClr val="FF0000"/>
                </a:solidFill>
              </a:rPr>
              <a:t>7,1 %</a:t>
            </a:r>
          </a:p>
          <a:p>
            <a:pPr lvl="1"/>
            <a:endParaRPr lang="cs-CZ" sz="1200" dirty="0" smtClean="0"/>
          </a:p>
          <a:p>
            <a:pPr lvl="1"/>
            <a:r>
              <a:rPr lang="cs-CZ" b="1" dirty="0" smtClean="0">
                <a:solidFill>
                  <a:srgbClr val="0070C0"/>
                </a:solidFill>
              </a:rPr>
              <a:t>Nejnižší míra nezaměstnanosti  - absolventi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Lékařské obory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Právnické obory</a:t>
            </a:r>
          </a:p>
          <a:p>
            <a:pPr lvl="2"/>
            <a:r>
              <a:rPr lang="cs-CZ" dirty="0" smtClean="0">
                <a:solidFill>
                  <a:srgbClr val="0070C0"/>
                </a:solidFill>
              </a:rPr>
              <a:t>Pedagogické obory</a:t>
            </a:r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Problémy s uplatněním mají absolventi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Zemědělské, lesnické a veterinární vědy a nauky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Přírodní vědy a nauky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Technické vědy a nauky</a:t>
            </a:r>
          </a:p>
          <a:p>
            <a:pPr lvl="2"/>
            <a:r>
              <a:rPr lang="cs-CZ" dirty="0" smtClean="0">
                <a:solidFill>
                  <a:srgbClr val="FF0000"/>
                </a:solidFill>
              </a:rPr>
              <a:t>Vědy a nauky o kultuře a umění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Nezaměstnaní absolventi škol podle oborů vzdělání (VI)</a:t>
            </a:r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46795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Kdo je „mladá osoba“ na trhu práce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Míra nezaměstnanosti mladých osob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Postavení mladistvých do 18 let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Absolventi škol podle dosaženého stupně vzdělání a oboru vzdělání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Přednosti a nedostatky absolventů z pohledu zaměstnavatelů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Zkušenosti a doporučení zaměstnanců úřadů práce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Čemu se budeme věnovat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sz="2400" b="1" u="sng" cap="all" dirty="0" smtClean="0"/>
              <a:t>Vysokoškolské vzdělání </a:t>
            </a:r>
            <a:r>
              <a:rPr lang="cs-CZ" sz="1800" b="1" u="sng" cap="all" dirty="0" smtClean="0"/>
              <a:t>(magisterské studium)</a:t>
            </a:r>
            <a:endParaRPr lang="cs-CZ" sz="2400" b="1" u="sng" cap="all" dirty="0" smtClean="0"/>
          </a:p>
          <a:p>
            <a:pPr>
              <a:buNone/>
            </a:pPr>
            <a:endParaRPr lang="cs-CZ" sz="1200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2800" dirty="0" smtClean="0">
                <a:latin typeface="Lucida Sans Unicode" pitchFamily="34" charset="0"/>
                <a:cs typeface="Lucida Sans Unicode" pitchFamily="34" charset="0"/>
              </a:rPr>
              <a:t>Nezaměstnaní absolventi škol podle oborů vzdělání (VI)</a:t>
            </a:r>
            <a:endParaRPr lang="cs-CZ" sz="2800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2060848"/>
            <a:ext cx="820891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043608" y="5589240"/>
            <a:ext cx="77768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Calibri" pitchFamily="34" charset="0"/>
                <a:cs typeface="Calibri" pitchFamily="34" charset="0"/>
              </a:rPr>
              <a:t>Zdroj: </a:t>
            </a:r>
            <a:r>
              <a:rPr lang="cs-CZ" sz="1000" i="1" dirty="0" smtClean="0">
                <a:latin typeface="Calibri" pitchFamily="34" charset="0"/>
                <a:cs typeface="Calibri" pitchFamily="34" charset="0"/>
              </a:rPr>
              <a:t>Nezaměstnanost absolventů škol se středním a vyšším odborným vzděláním - 2011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 [online]. Praha: Národní ústav pro vzdělávání, školské poradenské zařízení a zařízení pro další vzdělávání pedagogických pracovníků, 2011 [cit. 2012-03-19]. 64 s. Projekt financovaný ESF a rozpočtem ČR. Dostupné z: http://www.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infoabsolvent.cz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TematickyKatalog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FStranka.aspx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?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OborMMP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=66&amp;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KodStranky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=9.0.60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683568" y="1340768"/>
            <a:ext cx="7620000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Míra nezaměstnanosti absolventů – vysokoškolské magisterské vzdělání </a:t>
            </a:r>
            <a:r>
              <a:rPr lang="cs-CZ" sz="1800" dirty="0" smtClean="0"/>
              <a:t>(duben 2009 – 2011, prezenční studium)</a:t>
            </a:r>
            <a:endParaRPr lang="cs-CZ" sz="24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91680" y="5733256"/>
            <a:ext cx="7200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Calibri" pitchFamily="34" charset="0"/>
                <a:cs typeface="Calibri" pitchFamily="34" charset="0"/>
              </a:rPr>
              <a:t>Zdroj: </a:t>
            </a:r>
            <a:r>
              <a:rPr lang="cs-CZ" sz="1000" i="1" dirty="0" smtClean="0">
                <a:latin typeface="Calibri" pitchFamily="34" charset="0"/>
                <a:cs typeface="Calibri" pitchFamily="34" charset="0"/>
              </a:rPr>
              <a:t>Nezaměstnanost absolventů škol se středním a vyšším odborným vzděláním - 2011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 [online]. Praha: Národní ústav pro vzdělávání, školské poradenské zařízení a zařízení pro další vzdělávání pedagogických pracovníků, 2011 [cit. 2012-03-19]. 64 s. Projekt financovaný ESF a rozpočtem ČR. Dostupné z: http://www.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infoabsolvent.cz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TematickyKatalog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FStranka.aspx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?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OborMMP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=66&amp;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KodStranky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=9.0.60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137020" y="404664"/>
            <a:ext cx="8869961" cy="564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ovéPole 2"/>
          <p:cNvSpPr txBox="1"/>
          <p:nvPr/>
        </p:nvSpPr>
        <p:spPr>
          <a:xfrm>
            <a:off x="395536" y="6165304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+mj-lt"/>
              </a:rPr>
              <a:t>Zdroj: </a:t>
            </a:r>
            <a:r>
              <a:rPr lang="cs-CZ" sz="1000" i="1" dirty="0" smtClean="0">
                <a:latin typeface="+mj-lt"/>
              </a:rPr>
              <a:t>Funkce a profily veřejných vysokých škol v ČR 2012</a:t>
            </a:r>
            <a:r>
              <a:rPr lang="cs-CZ" sz="1000" dirty="0" smtClean="0">
                <a:latin typeface="+mj-lt"/>
              </a:rPr>
              <a:t>: </a:t>
            </a:r>
            <a:r>
              <a:rPr lang="cs-CZ" sz="1000" i="1" dirty="0" smtClean="0">
                <a:latin typeface="+mj-lt"/>
              </a:rPr>
              <a:t>Expertizní studie</a:t>
            </a:r>
            <a:r>
              <a:rPr lang="cs-CZ" sz="1000" dirty="0" smtClean="0">
                <a:latin typeface="+mj-lt"/>
              </a:rPr>
              <a:t>. Praha: Univerzita Karlova v Praze, Pedagogická fakulta - Středisko vzdělávací politiky, 17.2.2012. [cit. 2012-03-19]. 34 s. Dostupné z: http://www.</a:t>
            </a:r>
            <a:r>
              <a:rPr lang="cs-CZ" sz="1000" dirty="0" err="1" smtClean="0">
                <a:latin typeface="+mj-lt"/>
              </a:rPr>
              <a:t>strediskovzdelavacipolitiky.info</a:t>
            </a:r>
            <a:r>
              <a:rPr lang="cs-CZ" sz="1000" dirty="0" smtClean="0">
                <a:latin typeface="+mj-lt"/>
              </a:rPr>
              <a:t>/ </a:t>
            </a:r>
            <a:endParaRPr lang="cs-CZ" sz="1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680520"/>
          </a:xfrm>
        </p:spPr>
        <p:txBody>
          <a:bodyPr>
            <a:normAutofit/>
          </a:bodyPr>
          <a:lstStyle/>
          <a:p>
            <a:pPr algn="just"/>
            <a:r>
              <a:rPr lang="cs-CZ" sz="2400" b="1" dirty="0" smtClean="0"/>
              <a:t>Zásadní změny v počtu absolventů VŠ </a:t>
            </a:r>
          </a:p>
          <a:p>
            <a:pPr lvl="1" algn="just"/>
            <a:r>
              <a:rPr lang="cs-CZ" sz="2000" dirty="0" smtClean="0"/>
              <a:t>Nárůst počtu absolventů během posledních 8 let (zhruba 2,5 krát více absolv.)</a:t>
            </a:r>
          </a:p>
          <a:p>
            <a:pPr lvl="1" algn="just">
              <a:spcAft>
                <a:spcPts val="1200"/>
              </a:spcAft>
            </a:pPr>
            <a:r>
              <a:rPr lang="cs-CZ" sz="2000" dirty="0" smtClean="0"/>
              <a:t>Počet absolventů, kteří vstupují na trh práce, roste pomaleji než celkový počet absolventů</a:t>
            </a:r>
          </a:p>
          <a:p>
            <a:pPr algn="just">
              <a:spcAft>
                <a:spcPts val="1200"/>
              </a:spcAft>
            </a:pPr>
            <a:r>
              <a:rPr lang="cs-CZ" sz="2400" b="1" dirty="0" smtClean="0"/>
              <a:t>Prognóza: </a:t>
            </a:r>
            <a:r>
              <a:rPr lang="cs-CZ" sz="2400" dirty="0" smtClean="0"/>
              <a:t>v roce 2013 budou absolventi VŠ představovat polovinu všech mladých osob vstupujících na trh práce po ukončení vzdělávání</a:t>
            </a:r>
          </a:p>
          <a:p>
            <a:pPr algn="just"/>
            <a:r>
              <a:rPr lang="cs-CZ" sz="2400" b="1" dirty="0" smtClean="0"/>
              <a:t>Trend posledních 3 let </a:t>
            </a:r>
            <a:r>
              <a:rPr lang="cs-CZ" sz="2400" dirty="0" smtClean="0"/>
              <a:t>=&gt; zhoršení možnosti uplatnění na trhu práce, a to i u absolventů  ekonomických oborů (dopady krize)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Nezaměstnanost absolventů vysokých škol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61196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cs-CZ" b="1" dirty="0" smtClean="0"/>
              <a:t>§ 33 zákona o zaměstnanosti</a:t>
            </a:r>
          </a:p>
          <a:p>
            <a:pPr lvl="1"/>
            <a:r>
              <a:rPr lang="cs-CZ" dirty="0" smtClean="0"/>
              <a:t>Zvýšená péče při zprostředkování zaměstnání 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Individuální akční plány</a:t>
            </a:r>
          </a:p>
          <a:p>
            <a:pPr>
              <a:spcAft>
                <a:spcPts val="600"/>
              </a:spcAft>
            </a:pPr>
            <a:r>
              <a:rPr lang="cs-CZ" b="1" dirty="0" smtClean="0"/>
              <a:t>Informační a poradenská střediska  (IPS)</a:t>
            </a:r>
          </a:p>
          <a:p>
            <a:pPr lvl="1">
              <a:spcAft>
                <a:spcPts val="600"/>
              </a:spcAft>
            </a:pPr>
            <a:r>
              <a:rPr lang="cs-CZ" dirty="0" smtClean="0"/>
              <a:t>Individuální přístup</a:t>
            </a:r>
          </a:p>
          <a:p>
            <a:pPr>
              <a:spcAft>
                <a:spcPts val="600"/>
              </a:spcAft>
            </a:pPr>
            <a:r>
              <a:rPr lang="cs-CZ" b="1" dirty="0" smtClean="0"/>
              <a:t>Aktivní politika zaměstnanosti (APZ)</a:t>
            </a:r>
          </a:p>
          <a:p>
            <a:pPr lvl="1"/>
            <a:r>
              <a:rPr lang="cs-CZ" dirty="0" smtClean="0"/>
              <a:t>Společensky účelná pracovní místa</a:t>
            </a:r>
          </a:p>
          <a:p>
            <a:pPr lvl="1"/>
            <a:r>
              <a:rPr lang="cs-CZ" dirty="0" smtClean="0"/>
              <a:t>Veřejně prospěšné práce</a:t>
            </a:r>
          </a:p>
          <a:p>
            <a:pPr lvl="1"/>
            <a:r>
              <a:rPr lang="cs-CZ" dirty="0" smtClean="0"/>
              <a:t>Veřejná služba</a:t>
            </a:r>
          </a:p>
          <a:p>
            <a:pPr lvl="1"/>
            <a:r>
              <a:rPr lang="cs-CZ" dirty="0" smtClean="0"/>
              <a:t>Rekvalifikace </a:t>
            </a:r>
          </a:p>
          <a:p>
            <a:pPr lvl="1"/>
            <a:r>
              <a:rPr lang="cs-CZ" dirty="0" smtClean="0"/>
              <a:t>Evropský sociální fond – OP LZZ, projekt Vzdělávejte se! a další…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Podpora plynulosti přechodu ze vzdělávání na trh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800"/>
              </a:spcAft>
            </a:pPr>
            <a:r>
              <a:rPr lang="cs-CZ" b="1" dirty="0" smtClean="0"/>
              <a:t>Národní dílčí cíl</a:t>
            </a:r>
            <a:r>
              <a:rPr lang="cs-CZ" dirty="0" smtClean="0"/>
              <a:t> </a:t>
            </a:r>
            <a:r>
              <a:rPr lang="cs-CZ" sz="2400" dirty="0" smtClean="0"/>
              <a:t>– zvýšení míry zaměstnanosti osob ve věku 15-24 let o třetinu oproti roku 2010</a:t>
            </a:r>
            <a:endParaRPr lang="cs-CZ" dirty="0" smtClean="0"/>
          </a:p>
          <a:p>
            <a:pPr algn="just">
              <a:spcAft>
                <a:spcPts val="1800"/>
              </a:spcAft>
            </a:pPr>
            <a:r>
              <a:rPr lang="cs-CZ" b="1" dirty="0" smtClean="0"/>
              <a:t> Jedna z cílových skupin </a:t>
            </a:r>
            <a:r>
              <a:rPr lang="cs-CZ" sz="2400" dirty="0" smtClean="0"/>
              <a:t>– uchazeči do 24 let věku včetně absolventů škol bez praxe</a:t>
            </a:r>
            <a:endParaRPr lang="cs-CZ" dirty="0" smtClean="0"/>
          </a:p>
          <a:p>
            <a:pPr algn="just">
              <a:spcAft>
                <a:spcPts val="1800"/>
              </a:spcAft>
            </a:pPr>
            <a:r>
              <a:rPr lang="cs-CZ" b="1" dirty="0" smtClean="0"/>
              <a:t>Mezi priority </a:t>
            </a:r>
            <a:r>
              <a:rPr lang="cs-CZ" sz="2400" dirty="0" smtClean="0"/>
              <a:t>zařazeno  posílení aktivní spolupráce se vzdělávacími institucemi (kladen důraz na celoživotní vzdělávání)</a:t>
            </a:r>
          </a:p>
          <a:p>
            <a:pPr algn="just"/>
            <a:endParaRPr lang="cs-CZ" sz="2000" dirty="0" smtClean="0"/>
          </a:p>
          <a:p>
            <a:pPr algn="just">
              <a:buNone/>
            </a:pPr>
            <a:r>
              <a:rPr lang="cs-CZ" sz="2000" dirty="0" smtClean="0"/>
              <a:t>	</a:t>
            </a:r>
            <a:r>
              <a:rPr lang="cs-CZ" sz="1600" dirty="0" smtClean="0"/>
              <a:t>Podrobné info: Portál MPSV: ÚP ČR – krajská pobočka Brno http://portal.mpsv.cz/upcr/kp/jhm/apz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64896" cy="1080120"/>
          </a:xfrm>
        </p:spPr>
        <p:txBody>
          <a:bodyPr>
            <a:normAutofit fontScale="90000"/>
          </a:bodyPr>
          <a:lstStyle/>
          <a:p>
            <a:r>
              <a:rPr lang="cs-CZ" sz="3100" dirty="0" smtClean="0"/>
              <a:t/>
            </a:r>
            <a:br>
              <a:rPr lang="cs-CZ" sz="3100" dirty="0" smtClean="0"/>
            </a:br>
            <a:r>
              <a:rPr lang="cs-CZ" sz="3600" dirty="0" smtClean="0"/>
              <a:t>Strategie a kritéria realizace APZ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83976"/>
          </a:xfrm>
        </p:spPr>
        <p:txBody>
          <a:bodyPr>
            <a:normAutofit fontScale="925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b="1" dirty="0" smtClean="0"/>
              <a:t>EUROSTAT – leden 2012</a:t>
            </a:r>
          </a:p>
          <a:p>
            <a:pPr lvl="1" algn="just"/>
            <a:r>
              <a:rPr lang="cs-CZ" dirty="0" smtClean="0"/>
              <a:t>EU 27 =&gt; 10,6 %</a:t>
            </a:r>
          </a:p>
          <a:p>
            <a:pPr lvl="1" algn="just"/>
            <a:r>
              <a:rPr lang="cs-CZ" dirty="0" smtClean="0"/>
              <a:t>ČR      =&gt; 7,2 %</a:t>
            </a:r>
          </a:p>
          <a:p>
            <a:pPr algn="just"/>
            <a:endParaRPr lang="cs-CZ" dirty="0" smtClean="0"/>
          </a:p>
          <a:p>
            <a:pPr algn="just">
              <a:spcAft>
                <a:spcPts val="600"/>
              </a:spcAft>
            </a:pPr>
            <a:r>
              <a:rPr lang="cs-CZ" b="1" dirty="0" smtClean="0"/>
              <a:t>MPSV – leden 2012 </a:t>
            </a:r>
            <a:r>
              <a:rPr lang="cs-CZ" sz="2200" dirty="0" smtClean="0"/>
              <a:t>(stav k 31.1.2012)</a:t>
            </a:r>
            <a:endParaRPr lang="cs-CZ" dirty="0" smtClean="0"/>
          </a:p>
          <a:p>
            <a:pPr lvl="1" algn="just"/>
            <a:r>
              <a:rPr lang="cs-CZ" dirty="0" smtClean="0"/>
              <a:t>ČR      =&gt; 7,2 %</a:t>
            </a:r>
          </a:p>
          <a:p>
            <a:pPr lvl="2" algn="just"/>
            <a:r>
              <a:rPr lang="cs-CZ" dirty="0" smtClean="0">
                <a:solidFill>
                  <a:srgbClr val="FF0000"/>
                </a:solidFill>
              </a:rPr>
              <a:t>z toho absolventi a mladiství </a:t>
            </a:r>
            <a:r>
              <a:rPr lang="cs-CZ" b="1" dirty="0" smtClean="0">
                <a:solidFill>
                  <a:srgbClr val="FF0000"/>
                </a:solidFill>
              </a:rPr>
              <a:t>5,9 %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sz="1600" dirty="0" smtClean="0"/>
              <a:t>(= podíl na celkové nezaměstnanosti)</a:t>
            </a:r>
          </a:p>
          <a:p>
            <a:pPr lvl="2" algn="just"/>
            <a:r>
              <a:rPr lang="cs-CZ" sz="1600" dirty="0" smtClean="0"/>
              <a:t>počet evidovaných abs. a mladistvých 31 480 </a:t>
            </a:r>
            <a:endParaRPr lang="cs-CZ" sz="1400" dirty="0" smtClean="0"/>
          </a:p>
          <a:p>
            <a:pPr algn="just"/>
            <a:endParaRPr lang="cs-CZ" dirty="0" smtClean="0"/>
          </a:p>
          <a:p>
            <a:pPr algn="just">
              <a:spcAft>
                <a:spcPts val="600"/>
              </a:spcAft>
            </a:pPr>
            <a:r>
              <a:rPr lang="cs-CZ" b="1" dirty="0" smtClean="0"/>
              <a:t>MPSV – únor 2012 </a:t>
            </a:r>
            <a:r>
              <a:rPr lang="cs-CZ" sz="2200" dirty="0" smtClean="0"/>
              <a:t>(stav k 29.2.2012)</a:t>
            </a:r>
            <a:endParaRPr lang="cs-CZ" dirty="0" smtClean="0"/>
          </a:p>
          <a:p>
            <a:pPr lvl="1" algn="just"/>
            <a:r>
              <a:rPr lang="cs-CZ" dirty="0" smtClean="0"/>
              <a:t>ČR      =&gt; 9,2 %</a:t>
            </a:r>
          </a:p>
          <a:p>
            <a:pPr lvl="2" algn="just"/>
            <a:r>
              <a:rPr lang="cs-CZ" dirty="0" smtClean="0">
                <a:solidFill>
                  <a:srgbClr val="FF0000"/>
                </a:solidFill>
              </a:rPr>
              <a:t>z toho absolventi a mladiství </a:t>
            </a:r>
            <a:r>
              <a:rPr lang="cs-CZ" b="1" dirty="0" smtClean="0">
                <a:solidFill>
                  <a:srgbClr val="FF0000"/>
                </a:solidFill>
              </a:rPr>
              <a:t>5,8 %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sz="1600" dirty="0" smtClean="0"/>
              <a:t>(= podíl na celkové nezaměstnanosti)</a:t>
            </a:r>
          </a:p>
          <a:p>
            <a:pPr lvl="2" algn="just"/>
            <a:r>
              <a:rPr lang="cs-CZ" sz="1600" dirty="0" smtClean="0"/>
              <a:t>počet evidovaných abs. a mladistvých 31 296 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Aktuální situace na trhu práce </a:t>
            </a:r>
            <a:r>
              <a:rPr lang="cs-CZ" sz="2200" dirty="0" smtClean="0"/>
              <a:t>(statistiky – míra nezaměstnanosti)</a:t>
            </a:r>
            <a:endParaRPr lang="cs-CZ" sz="2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03848" y="6237312"/>
            <a:ext cx="55446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>
                <a:latin typeface="Calibri" pitchFamily="34" charset="0"/>
                <a:cs typeface="Calibri" pitchFamily="34" charset="0"/>
              </a:rPr>
              <a:t>Zdroj: 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Tiskové zprávy (březen): Nezaměstnanost v ČR v únoru vzrostla na 9,2 procenta. </a:t>
            </a:r>
            <a:r>
              <a:rPr lang="cs-CZ" sz="1000" i="1" dirty="0" smtClean="0">
                <a:latin typeface="Calibri" pitchFamily="34" charset="0"/>
                <a:cs typeface="Calibri" pitchFamily="34" charset="0"/>
              </a:rPr>
              <a:t>Ministerstvo práce a sociálních věcí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 [online]. 8.3.2012 [cit. 2012-03-19]. Dostupné z: http://www.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mpsv.cz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cs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/12591 </a:t>
            </a:r>
            <a:endParaRPr lang="cs-CZ" sz="1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59533" y="188641"/>
          <a:ext cx="8424935" cy="626413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061966"/>
                <a:gridCol w="810241"/>
                <a:gridCol w="936104"/>
                <a:gridCol w="936104"/>
                <a:gridCol w="936104"/>
                <a:gridCol w="936104"/>
                <a:gridCol w="936104"/>
                <a:gridCol w="936104"/>
                <a:gridCol w="936104"/>
              </a:tblGrid>
              <a:tr h="551172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</a:rPr>
                        <a:t>Kraj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cs-CZ" sz="1600" u="none" strike="noStrike" dirty="0">
                          <a:solidFill>
                            <a:schemeClr val="tx1"/>
                          </a:solidFill>
                        </a:rPr>
                        <a:t>Počet všech UoZ</a:t>
                      </a:r>
                      <a:endParaRPr lang="cs-CZ" sz="16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1800" u="none" strike="noStrike" dirty="0">
                          <a:solidFill>
                            <a:schemeClr val="tx1"/>
                          </a:solidFill>
                        </a:rPr>
                        <a:t>Evidovaní absolventi škol a mladiství do 18 </a:t>
                      </a:r>
                      <a:r>
                        <a:rPr lang="pt-BR" sz="1800" u="none" strike="noStrike" dirty="0" smtClean="0">
                          <a:solidFill>
                            <a:schemeClr val="tx1"/>
                          </a:solidFill>
                        </a:rPr>
                        <a:t>let</a:t>
                      </a:r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</a:rPr>
                        <a:t> (k 29.2.2012)</a:t>
                      </a:r>
                      <a:endParaRPr lang="pt-BR" sz="1800" b="1" i="0" u="none" strike="noStrike" dirty="0">
                        <a:solidFill>
                          <a:schemeClr val="tx1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8580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/>
                        <a:t>celkový počet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100" b="1" u="none" strike="noStrike" dirty="0"/>
                        <a:t>podíl na </a:t>
                      </a:r>
                      <a:r>
                        <a:rPr lang="pl-PL" sz="1100" b="1" u="none" strike="noStrike" dirty="0" smtClean="0"/>
                        <a:t>všech UoZ v </a:t>
                      </a:r>
                      <a:r>
                        <a:rPr lang="pl-PL" sz="1100" b="1" u="none" strike="noStrike" dirty="0"/>
                        <a:t>kraji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/>
                        <a:t>podíl na  abs.+ml. </a:t>
                      </a:r>
                      <a:r>
                        <a:rPr lang="cs-CZ" sz="1100" b="1" u="none" strike="noStrike" dirty="0" smtClean="0"/>
                        <a:t>            </a:t>
                      </a:r>
                      <a:r>
                        <a:rPr lang="pt-BR" sz="1100" b="1" u="none" strike="noStrike" dirty="0" smtClean="0"/>
                        <a:t>v </a:t>
                      </a:r>
                      <a:r>
                        <a:rPr lang="pt-BR" sz="1100" b="1" u="none" strike="noStrike" dirty="0"/>
                        <a:t>ČR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cs-CZ" sz="1100" b="1" u="none" strike="noStrike" dirty="0"/>
                        <a:t>pouze absolventi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100" b="1" u="none" strike="noStrike" dirty="0"/>
                        <a:t>pouze mladiství do 18 let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99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u="none" strike="noStrike" dirty="0"/>
                        <a:t>počet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u="none" strike="noStrike" dirty="0"/>
                        <a:t>podíl na abs.+ml.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u="none" strike="noStrike" dirty="0"/>
                        <a:t>počet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100" b="0" u="none" strike="noStrike" dirty="0"/>
                        <a:t>podíl na abs.+ml.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5643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Moravskoslezský kraj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79 390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4 824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6,08%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15,41%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3 903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80,91%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930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19,28%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3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Jihomoravský kraj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66 201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4 483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6,77%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14,32%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3 966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88,47%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518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11,55%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Ústecký kraj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62 386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3 131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5,02%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10,00%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2 296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73,33%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841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26,86%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Středočeský kraj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54 257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2 816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5,19%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9,00%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2 271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80,65%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551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19,57%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Olomoucký kraj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40 946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2 325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5,68%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7,43%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2 043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87,87%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284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12,22%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Praha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34 101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1 476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4,33%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4,72%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1 171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79,34%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307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20,80%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Zlínský kraj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31 045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1 931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6,22%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6,17%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1 815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93,99%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116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6,01%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Jihočeský kraj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29 396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1 983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6,75%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6,34%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1 602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80,79%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384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19,36%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Vysočina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27 275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1 918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7,03%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6,13%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1 792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93,43%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128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6,67%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Pardubický kraj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25 348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1 572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6,20%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5,02%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1 358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86,39%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216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13,74%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Liberecký kraj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24 427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1 162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4,76%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3,71%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864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74,35%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301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25,90%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Plzeňský kraj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24 344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1 090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4,48%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3,48%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793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72,75%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297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27,25%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43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Královéhradecký kraj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23 974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1 539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6,42%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4,92%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1 314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85,38%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227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14,75%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Karlovarský kraj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18 595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1 046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5,63%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/>
                        <a:t>3,34%</a:t>
                      </a:r>
                      <a:endParaRPr lang="cs-CZ" sz="1200" b="0" i="0" u="none" strike="noStrike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761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72,75%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290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u="none" strike="noStrike" dirty="0"/>
                        <a:t>27,72%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708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Celkem ČR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541 685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31 296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/>
                        <a:t>5,78%</a:t>
                      </a:r>
                      <a:endParaRPr lang="cs-CZ" sz="1600" b="1" i="0" u="none" strike="noStrike" dirty="0">
                        <a:solidFill>
                          <a:schemeClr val="accent6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100,00%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25 949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/>
                        <a:t>82,91%</a:t>
                      </a:r>
                      <a:endParaRPr lang="cs-CZ" sz="1600" b="1" i="0" u="none" strike="noStrike" dirty="0">
                        <a:solidFill>
                          <a:schemeClr val="accent6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/>
                        <a:t>5 390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600" b="1" u="none" strike="noStrike" dirty="0"/>
                        <a:t>17,22%</a:t>
                      </a:r>
                      <a:endParaRPr lang="cs-CZ" sz="1600" b="1" i="0" u="none" strike="noStrike" dirty="0">
                        <a:solidFill>
                          <a:schemeClr val="accent6"/>
                        </a:solidFill>
                        <a:latin typeface="Arial Narrow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323528" y="6457890"/>
            <a:ext cx="84249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Zdroj: Tiskové zprávy (březen): Nezaměstnanost v ČR v únoru vzrostla na 9,2 procenta. </a:t>
            </a:r>
            <a:r>
              <a:rPr lang="cs-CZ" sz="1000" i="1" dirty="0" smtClean="0"/>
              <a:t>Ministerstvo práce a sociálních věcí</a:t>
            </a:r>
            <a:r>
              <a:rPr lang="cs-CZ" sz="1000" dirty="0" smtClean="0"/>
              <a:t> [online]. 8.3.2012 [cit. 2012-03-19]. Dostupné z: http://www.</a:t>
            </a:r>
            <a:r>
              <a:rPr lang="cs-CZ" sz="1000" dirty="0" err="1" smtClean="0"/>
              <a:t>mpsv.cz</a:t>
            </a:r>
            <a:r>
              <a:rPr lang="cs-CZ" sz="1000" dirty="0" smtClean="0"/>
              <a:t>/</a:t>
            </a:r>
            <a:r>
              <a:rPr lang="cs-CZ" sz="1000" dirty="0" err="1" smtClean="0"/>
              <a:t>cs</a:t>
            </a:r>
            <a:r>
              <a:rPr lang="cs-CZ" sz="1000" dirty="0" smtClean="0"/>
              <a:t>/12591 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Novější teoretické znalosti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Dobrá znalost práce s výpočetní technikou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Orientace v nových technologiích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Dobré jazykové vybavení 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Adaptabilita, flexibilita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Nezatíženost předchozími pracovními návyky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Ochota dále se vzdělávat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Ochota přijímat tzv. firemní filozofii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Vysoké pracovní nasazení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Menší nároky na finanční ohodnocení, příp. finanční stimuly (dotace ÚP)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0070C0"/>
                </a:solidFill>
              </a:rPr>
              <a:t>Omlazení pracovního kolektivu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Přednosti absolventů škol při hledání pracovního uplatnění 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Nedostatečné (nebo žádné) praktické zkušenosti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Minimální pracovní návyky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Malá ochota dále se vzdělávat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Neochota nést odpovědnost za výsledky své práce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Nereálné představy absolventů o náplni práce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Potřeba delší doby na zapracování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Obava z nízké pracovní morálky mladých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Obava z nepřizpůsobení se firemní filozofii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Neakceptovatelné finanční požadavky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Neochota pracovat ve vícesměnném provozu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Neochota cestovat za prací</a:t>
            </a:r>
          </a:p>
          <a:p>
            <a:pPr lvl="1">
              <a:spcAft>
                <a:spcPts val="600"/>
              </a:spcAft>
            </a:pPr>
            <a:r>
              <a:rPr lang="cs-CZ" dirty="0" smtClean="0">
                <a:solidFill>
                  <a:srgbClr val="FF0000"/>
                </a:solidFill>
              </a:rPr>
              <a:t>Obava z toho, že po zapracování a získání zkušeností si bude absolvent hledat jiné pracovní místo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Časté důvody nepřijímání absolventů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b="1" dirty="0" smtClean="0"/>
              <a:t>Neexistuje jednotné </a:t>
            </a:r>
            <a:r>
              <a:rPr lang="cs-CZ" sz="2400" dirty="0" smtClean="0"/>
              <a:t>(např. věkové) </a:t>
            </a:r>
            <a:r>
              <a:rPr lang="cs-CZ" b="1" dirty="0" smtClean="0"/>
              <a:t>vymezení</a:t>
            </a:r>
          </a:p>
          <a:p>
            <a:pPr algn="just">
              <a:spcAft>
                <a:spcPts val="600"/>
              </a:spcAft>
            </a:pPr>
            <a:r>
              <a:rPr lang="cs-CZ" b="1" dirty="0" smtClean="0"/>
              <a:t>Nezaměstnaný - registrovaný</a:t>
            </a:r>
            <a:r>
              <a:rPr lang="cs-CZ" dirty="0" smtClean="0"/>
              <a:t> </a:t>
            </a:r>
            <a:r>
              <a:rPr lang="cs-CZ" sz="2300" dirty="0" smtClean="0"/>
              <a:t>(v ČR = ÚP) uchazeč o zaměstnání = různé národní legislativy</a:t>
            </a:r>
          </a:p>
          <a:p>
            <a:pPr algn="just"/>
            <a:r>
              <a:rPr lang="cs-CZ" b="1" u="sng" dirty="0" smtClean="0"/>
              <a:t>Mezinárodní organizace práce (ILO)</a:t>
            </a:r>
          </a:p>
          <a:p>
            <a:pPr lvl="1" algn="just"/>
            <a:r>
              <a:rPr lang="cs-CZ" dirty="0" smtClean="0"/>
              <a:t>Nezaměstnaný = osoba starší 15 let, která v daném období nemá žádné zaměstnání, aktivně si je hledá a je připravena k nástupu do zaměstnání nejpozději do 14 dnů</a:t>
            </a:r>
          </a:p>
          <a:p>
            <a:pPr lvl="1" algn="just">
              <a:spcAft>
                <a:spcPts val="600"/>
              </a:spcAft>
            </a:pPr>
            <a:r>
              <a:rPr lang="cs-CZ" dirty="0" smtClean="0"/>
              <a:t>Mladé osoby: věková skupina15–24 let </a:t>
            </a:r>
          </a:p>
          <a:p>
            <a:pPr algn="just"/>
            <a:r>
              <a:rPr lang="cs-CZ" b="1" u="sng" dirty="0" smtClean="0"/>
              <a:t>EUROSTAT</a:t>
            </a:r>
          </a:p>
          <a:p>
            <a:pPr lvl="1" algn="just"/>
            <a:r>
              <a:rPr lang="cs-CZ" dirty="0" smtClean="0"/>
              <a:t>Věkové skupiny: např. 15-19 let, 15-24 let, 20-24 let, 25-29 let a další</a:t>
            </a:r>
          </a:p>
          <a:p>
            <a:pPr lvl="1" algn="just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Osoby vstupující na trh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spcAft>
                <a:spcPts val="1200"/>
              </a:spcAft>
            </a:pPr>
            <a:r>
              <a:rPr lang="cs-CZ" dirty="0" smtClean="0"/>
              <a:t>Otevřenější vůči absolventům jsou spíše </a:t>
            </a:r>
            <a:r>
              <a:rPr lang="cs-CZ" b="1" dirty="0" smtClean="0"/>
              <a:t>větší a velké organizace</a:t>
            </a:r>
          </a:p>
          <a:p>
            <a:pPr algn="just">
              <a:spcAft>
                <a:spcPts val="1200"/>
              </a:spcAft>
            </a:pPr>
            <a:r>
              <a:rPr lang="cs-CZ" dirty="0" smtClean="0"/>
              <a:t>Vedle odborných znalostí důležité i </a:t>
            </a:r>
            <a:r>
              <a:rPr lang="cs-CZ" b="1" dirty="0" smtClean="0"/>
              <a:t>obecně využitelné kompetence </a:t>
            </a:r>
            <a:r>
              <a:rPr lang="cs-CZ" sz="2400" dirty="0" smtClean="0"/>
              <a:t>(pružná reakce na potřeby zaměstnavatelů)</a:t>
            </a:r>
            <a:endParaRPr lang="cs-CZ" dirty="0" smtClean="0"/>
          </a:p>
          <a:p>
            <a:pPr algn="just"/>
            <a:r>
              <a:rPr lang="cs-CZ" b="1" dirty="0" smtClean="0"/>
              <a:t>Preference způsobu výběru zaměstnanců</a:t>
            </a:r>
          </a:p>
          <a:p>
            <a:pPr lvl="1" algn="just"/>
            <a:r>
              <a:rPr lang="cs-CZ" dirty="0" smtClean="0"/>
              <a:t>Nejčastěji výběr z těch zájemců o práci, kteří se hlásí sami</a:t>
            </a:r>
          </a:p>
          <a:p>
            <a:pPr lvl="1" algn="just"/>
            <a:r>
              <a:rPr lang="cs-CZ" dirty="0" smtClean="0"/>
              <a:t>Druhá nejvyužívanější možnost – doporučení stávajících zaměstnanců</a:t>
            </a:r>
          </a:p>
          <a:p>
            <a:pPr lvl="1" algn="just"/>
            <a:r>
              <a:rPr lang="cs-CZ" dirty="0" smtClean="0"/>
              <a:t>Třetí nejvyužívanější možnost – inzerce, internet, úřad práce</a:t>
            </a:r>
            <a:endParaRPr lang="cs-CZ" dirty="0"/>
          </a:p>
          <a:p>
            <a:pPr lvl="1" algn="just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mezi zaměstnavateli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755984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cs-CZ" dirty="0" smtClean="0"/>
              <a:t>Absolventa  VŠ s praxí </a:t>
            </a:r>
            <a:r>
              <a:rPr lang="cs-CZ" sz="2000" dirty="0" smtClean="0"/>
              <a:t>(vedle absolventa bez praxe)</a:t>
            </a:r>
            <a:r>
              <a:rPr lang="cs-CZ" dirty="0" smtClean="0"/>
              <a:t> preferuje zhruba </a:t>
            </a:r>
            <a:r>
              <a:rPr lang="cs-CZ" b="1" dirty="0" smtClean="0"/>
              <a:t>23 – 36 % </a:t>
            </a:r>
            <a:r>
              <a:rPr lang="cs-CZ" dirty="0" smtClean="0"/>
              <a:t>zaměstnavatelů </a:t>
            </a:r>
            <a:r>
              <a:rPr lang="cs-CZ" sz="2000" dirty="0" smtClean="0"/>
              <a:t>(dle konkrétního oboru)</a:t>
            </a:r>
            <a:endParaRPr lang="cs-CZ" dirty="0" smtClean="0"/>
          </a:p>
          <a:p>
            <a:pPr algn="just">
              <a:spcAft>
                <a:spcPts val="600"/>
              </a:spcAft>
            </a:pPr>
            <a:r>
              <a:rPr lang="cs-CZ" b="1" u="sng" dirty="0" smtClean="0"/>
              <a:t>Argumenty PRO:</a:t>
            </a:r>
          </a:p>
          <a:p>
            <a:pPr lvl="1" algn="just">
              <a:spcAft>
                <a:spcPts val="600"/>
              </a:spcAft>
            </a:pPr>
            <a:r>
              <a:rPr lang="cs-CZ" dirty="0" smtClean="0"/>
              <a:t>Předchozí pracovní aktivita vypovídá zejména          o samostatnosti, zájmu pracovat, zájmu poznat pracovní prostředí, snaze získat zkušenosti a praxi</a:t>
            </a:r>
          </a:p>
          <a:p>
            <a:pPr lvl="1" algn="just">
              <a:spcAft>
                <a:spcPts val="600"/>
              </a:spcAft>
            </a:pPr>
            <a:r>
              <a:rPr lang="cs-CZ" dirty="0" smtClean="0"/>
              <a:t>Absolventi s praxí mají reálnější představy, pracovní návyky, lépe se adaptují na pracovní režim, jsou zodpovědnější</a:t>
            </a:r>
          </a:p>
          <a:p>
            <a:pPr lvl="1" algn="just">
              <a:spcAft>
                <a:spcPts val="600"/>
              </a:spcAft>
            </a:pPr>
            <a:r>
              <a:rPr lang="cs-CZ" b="1" dirty="0" smtClean="0"/>
              <a:t>Ideální jsou zahraniční pracovní zkušenosti !!!</a:t>
            </a:r>
          </a:p>
          <a:p>
            <a:pPr lvl="1"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Zvýhodňují zaměstnavatelé absolventy s praxí?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1200"/>
              </a:spcAft>
            </a:pPr>
            <a:r>
              <a:rPr lang="cs-CZ" sz="2400" b="1" u="heavy" cap="all" dirty="0" smtClean="0"/>
              <a:t>Úspěšný přechod na trh práce = předchozí pracovní zkušenost !!!</a:t>
            </a:r>
          </a:p>
          <a:p>
            <a:pPr algn="just">
              <a:spcAft>
                <a:spcPts val="600"/>
              </a:spcAft>
            </a:pPr>
            <a:r>
              <a:rPr lang="cs-CZ" dirty="0" smtClean="0"/>
              <a:t>Správně zvolte strategii při hledání prvního zaměstnání </a:t>
            </a:r>
          </a:p>
          <a:p>
            <a:pPr algn="just">
              <a:spcAft>
                <a:spcPts val="600"/>
              </a:spcAft>
            </a:pPr>
            <a:r>
              <a:rPr lang="cs-CZ" dirty="0" smtClean="0"/>
              <a:t>Získejte dostatek relevantních informací </a:t>
            </a:r>
            <a:r>
              <a:rPr lang="cs-CZ" sz="2000" dirty="0" smtClean="0"/>
              <a:t>(využijte  formálních i neformálních kontaktů)</a:t>
            </a:r>
            <a:endParaRPr lang="cs-CZ" dirty="0" smtClean="0"/>
          </a:p>
          <a:p>
            <a:pPr algn="just">
              <a:spcAft>
                <a:spcPts val="600"/>
              </a:spcAft>
            </a:pPr>
            <a:r>
              <a:rPr lang="cs-CZ" dirty="0" smtClean="0"/>
              <a:t>Důležitá je aktivita a schopnost dobře se prezentovat </a:t>
            </a:r>
            <a:r>
              <a:rPr lang="cs-CZ" sz="2000" dirty="0" smtClean="0"/>
              <a:t>(pište i tam, kde právě nikoho nehledají, své znalosti podložte certifikáty, využijte sociální sítě – např. LinkedIn)</a:t>
            </a:r>
          </a:p>
          <a:p>
            <a:pPr algn="just">
              <a:spcAft>
                <a:spcPts val="600"/>
              </a:spcAft>
            </a:pPr>
            <a:r>
              <a:rPr lang="cs-CZ" dirty="0" smtClean="0"/>
              <a:t>Nechejte si poradit – zapracujte na svém sebevědomí</a:t>
            </a:r>
          </a:p>
          <a:p>
            <a:pPr algn="just"/>
            <a:endParaRPr lang="cs-CZ" dirty="0" smtClean="0"/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Zkušenosti pracovníků úřadů práce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dirty="0" smtClean="0"/>
              <a:t>Veškeré aktivity realizujte bezprostředně po ukončení studia </a:t>
            </a:r>
            <a:r>
              <a:rPr lang="cs-CZ" sz="2000" dirty="0" smtClean="0"/>
              <a:t>(pozor na negativní dopady dlouhodobé nezaměstnanosti)</a:t>
            </a:r>
            <a:endParaRPr lang="cs-CZ" dirty="0" smtClean="0"/>
          </a:p>
          <a:p>
            <a:pPr algn="just">
              <a:spcAft>
                <a:spcPts val="600"/>
              </a:spcAft>
            </a:pPr>
            <a:r>
              <a:rPr lang="cs-CZ" dirty="0" smtClean="0"/>
              <a:t>Využívejte nabídek úřadu práce a zapojujte se do aktivit </a:t>
            </a:r>
            <a:r>
              <a:rPr lang="cs-CZ" sz="2000" dirty="0" smtClean="0"/>
              <a:t>(IAP, JOB cluby, rekvalifikace, hromadné informační schůzky apod.)</a:t>
            </a:r>
            <a:endParaRPr lang="cs-CZ" dirty="0" smtClean="0"/>
          </a:p>
          <a:p>
            <a:pPr algn="just">
              <a:spcAft>
                <a:spcPts val="600"/>
              </a:spcAft>
            </a:pPr>
            <a:r>
              <a:rPr lang="cs-CZ" dirty="0" smtClean="0"/>
              <a:t>Snažte se pokud možno získat  praktické zkušenosti již během studia </a:t>
            </a:r>
            <a:r>
              <a:rPr lang="cs-CZ" sz="2000" dirty="0" smtClean="0"/>
              <a:t>(vhodná jsou výstupní hodnocení)</a:t>
            </a:r>
          </a:p>
          <a:p>
            <a:pPr algn="just">
              <a:spcAft>
                <a:spcPts val="600"/>
              </a:spcAft>
            </a:pPr>
            <a:r>
              <a:rPr lang="cs-CZ" dirty="0" smtClean="0"/>
              <a:t>Výhodou jsou zahraniční zkušenosti </a:t>
            </a:r>
            <a:r>
              <a:rPr lang="cs-CZ" sz="2000" dirty="0" smtClean="0"/>
              <a:t>(zejména          u absolventů VŠ)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4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Zkušenosti pracovníků úřadů práce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55984"/>
          </a:xfrm>
        </p:spPr>
        <p:txBody>
          <a:bodyPr>
            <a:normAutofit fontScale="92500"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dirty="0" smtClean="0"/>
              <a:t>Osvojte si základní pravidla při jednání se zaměstnavatelem =&gt; PRVNÍ DOJEM</a:t>
            </a:r>
          </a:p>
          <a:p>
            <a:pPr lvl="1" algn="just">
              <a:spcAft>
                <a:spcPts val="600"/>
              </a:spcAft>
            </a:pPr>
            <a:r>
              <a:rPr lang="cs-CZ" sz="2400" b="1" dirty="0" smtClean="0"/>
              <a:t>Životopis</a:t>
            </a:r>
            <a:r>
              <a:rPr lang="cs-CZ" sz="2400" dirty="0" smtClean="0"/>
              <a:t> upravte podle firmy - pište stručně, věcně, mělo by být patrné, že se o firmu zajímáte </a:t>
            </a:r>
          </a:p>
          <a:p>
            <a:pPr lvl="1" algn="just">
              <a:spcAft>
                <a:spcPts val="600"/>
              </a:spcAft>
            </a:pPr>
            <a:r>
              <a:rPr lang="cs-CZ" sz="2400" dirty="0" smtClean="0"/>
              <a:t>Využijte </a:t>
            </a:r>
            <a:r>
              <a:rPr lang="cs-CZ" sz="2400" b="1" dirty="0" smtClean="0"/>
              <a:t>motivační dopis</a:t>
            </a:r>
            <a:r>
              <a:rPr lang="cs-CZ" sz="2400" dirty="0" smtClean="0"/>
              <a:t>, </a:t>
            </a:r>
            <a:r>
              <a:rPr lang="cs-CZ" sz="2400" b="1" dirty="0" smtClean="0"/>
              <a:t>žádost o přijetí do pracovního poměru</a:t>
            </a:r>
            <a:r>
              <a:rPr lang="cs-CZ" sz="2400" dirty="0" smtClean="0"/>
              <a:t>, nezapomínejte na formáty!</a:t>
            </a:r>
          </a:p>
          <a:p>
            <a:pPr lvl="1" algn="just">
              <a:spcAft>
                <a:spcPts val="600"/>
              </a:spcAft>
            </a:pPr>
            <a:r>
              <a:rPr lang="cs-CZ" sz="2400" dirty="0" smtClean="0"/>
              <a:t>Před</a:t>
            </a:r>
            <a:r>
              <a:rPr lang="cs-CZ" sz="2400" b="1" dirty="0" smtClean="0"/>
              <a:t> přijímacím pohovorem </a:t>
            </a:r>
            <a:r>
              <a:rPr lang="cs-CZ" sz="2400" dirty="0" smtClean="0"/>
              <a:t>nastudujte dostupné materiály o firmě, na dotazy odpovídejte jasně, srozumitelně, nevymýšlejte si, připravte si odpověď na otázku - proč chcete pracovat pro danou firmu, dbejte na oděv a váš celkový vzhled, buďte dochvilní</a:t>
            </a:r>
          </a:p>
          <a:p>
            <a:pPr lvl="1" algn="just">
              <a:spcAft>
                <a:spcPts val="600"/>
              </a:spcAft>
            </a:pPr>
            <a:r>
              <a:rPr lang="cs-CZ" sz="2400" dirty="0" smtClean="0"/>
              <a:t>Nebojte se </a:t>
            </a:r>
            <a:r>
              <a:rPr lang="cs-CZ" sz="2400" b="1" dirty="0" smtClean="0"/>
              <a:t>zpětné vazby </a:t>
            </a:r>
            <a:r>
              <a:rPr lang="cs-CZ" sz="2400" dirty="0" smtClean="0"/>
              <a:t>– názory ostatních vás mohou posunout dále</a:t>
            </a:r>
            <a:endParaRPr lang="cs-CZ" dirty="0" smtClean="0"/>
          </a:p>
          <a:p>
            <a:pPr algn="just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Zkušenosti pracovníků úřadů práce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Dobře fungující ekonomika</a:t>
            </a:r>
          </a:p>
          <a:p>
            <a:r>
              <a:rPr lang="cs-CZ" dirty="0" smtClean="0"/>
              <a:t>Demografický vývoj </a:t>
            </a:r>
          </a:p>
          <a:p>
            <a:r>
              <a:rPr lang="cs-CZ" dirty="0" smtClean="0"/>
              <a:t>Obecná míra nezaměstnanosti</a:t>
            </a:r>
          </a:p>
          <a:p>
            <a:r>
              <a:rPr lang="cs-CZ" dirty="0" smtClean="0"/>
              <a:t>Počáteční vzdělávání (volba studijního oboru) a struktura vzdělávacího systému</a:t>
            </a:r>
          </a:p>
          <a:p>
            <a:r>
              <a:rPr lang="cs-CZ" dirty="0" smtClean="0"/>
              <a:t>Úroveň dosažené kvalifikace</a:t>
            </a:r>
          </a:p>
          <a:p>
            <a:r>
              <a:rPr lang="cs-CZ" dirty="0" smtClean="0"/>
              <a:t>Situace na trhu práce a zaměření politiky zaměstnanosti (regiony)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Shrnutí - faktory ovlivňující vstup mladých osob na trh práce - 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Osobní předpoklady mladých lidí</a:t>
            </a:r>
          </a:p>
          <a:p>
            <a:r>
              <a:rPr lang="cs-CZ" dirty="0" smtClean="0"/>
              <a:t>Chybějící praxe a nedostatečné pracovní návyky</a:t>
            </a:r>
          </a:p>
          <a:p>
            <a:r>
              <a:rPr lang="cs-CZ" dirty="0" smtClean="0"/>
              <a:t>Riziková skupina = mladí lidé ve věku 15-18 let, kteří nepracují ani nestudují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Shrnutí - faktory ovlivňující vstup mladých osob na trh práce - II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Zdroje </a:t>
            </a:r>
            <a:endParaRPr lang="cs-CZ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472608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500" dirty="0" smtClean="0">
                <a:cs typeface="Calibri" pitchFamily="34" charset="0"/>
              </a:rPr>
              <a:t>Statistics - employment, unemployment. </a:t>
            </a:r>
            <a:r>
              <a:rPr lang="cs-CZ" sz="1500" i="1" dirty="0" smtClean="0">
                <a:cs typeface="Calibri" pitchFamily="34" charset="0"/>
              </a:rPr>
              <a:t>Eurostat</a:t>
            </a:r>
            <a:r>
              <a:rPr lang="cs-CZ" sz="1500" dirty="0" smtClean="0">
                <a:cs typeface="Calibri" pitchFamily="34" charset="0"/>
              </a:rPr>
              <a:t>: </a:t>
            </a:r>
            <a:r>
              <a:rPr lang="cs-CZ" sz="1500" i="1" dirty="0" smtClean="0">
                <a:cs typeface="Calibri" pitchFamily="34" charset="0"/>
              </a:rPr>
              <a:t>Statistics</a:t>
            </a:r>
            <a:r>
              <a:rPr lang="cs-CZ" sz="1500" dirty="0" smtClean="0">
                <a:cs typeface="Calibri" pitchFamily="34" charset="0"/>
              </a:rPr>
              <a:t> [online]. [cit. 2012-03-19]. Dostupné z: http://epp.eurostat.ec.europa.eu/portal/page/portal/employment_unemployment_lfs/data/database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500" i="1" dirty="0" smtClean="0"/>
              <a:t>International Labour Organization</a:t>
            </a:r>
            <a:r>
              <a:rPr lang="cs-CZ" sz="1500" dirty="0" smtClean="0"/>
              <a:t> [online]. [cit. 2010-12-04]. Main statistics (annual) - Unemployment. Dostupné z WWW: &lt;http://laborsta.ilo.org/applv8/data/c3e.html&gt;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500" dirty="0" smtClean="0"/>
              <a:t>Nezaměstnanost absolventů - skupiny oborů vzdělání. </a:t>
            </a:r>
            <a:r>
              <a:rPr lang="cs-CZ" sz="1500" i="1" dirty="0" err="1" smtClean="0"/>
              <a:t>Infoabsolvent.cz</a:t>
            </a:r>
            <a:r>
              <a:rPr lang="cs-CZ" sz="1500" dirty="0" smtClean="0"/>
              <a:t>: </a:t>
            </a:r>
            <a:r>
              <a:rPr lang="cs-CZ" sz="1500" i="1" dirty="0" smtClean="0"/>
              <a:t>Informační systém o uplatnění absolventů škol na trhu práce</a:t>
            </a:r>
            <a:r>
              <a:rPr lang="cs-CZ" sz="1500" dirty="0" smtClean="0"/>
              <a:t> [online]. [cit. 2012-03-19]. Dostupné z: http://www.</a:t>
            </a:r>
            <a:r>
              <a:rPr lang="cs-CZ" sz="1500" dirty="0" err="1" smtClean="0"/>
              <a:t>infoabsolvent.cz</a:t>
            </a:r>
            <a:r>
              <a:rPr lang="cs-CZ" sz="1500" dirty="0" smtClean="0"/>
              <a:t>/</a:t>
            </a:r>
            <a:r>
              <a:rPr lang="cs-CZ" sz="1500" dirty="0" err="1" smtClean="0"/>
              <a:t>TematickyKatalog</a:t>
            </a:r>
            <a:r>
              <a:rPr lang="cs-CZ" sz="1500" dirty="0" smtClean="0"/>
              <a:t>/</a:t>
            </a:r>
            <a:r>
              <a:rPr lang="cs-CZ" sz="1500" dirty="0" err="1" smtClean="0"/>
              <a:t>SStranka.aspx</a:t>
            </a:r>
            <a:r>
              <a:rPr lang="cs-CZ" sz="1500" dirty="0" smtClean="0"/>
              <a:t>?</a:t>
            </a:r>
            <a:r>
              <a:rPr lang="cs-CZ" sz="1500" dirty="0" err="1" smtClean="0"/>
              <a:t>KodStranky</a:t>
            </a:r>
            <a:r>
              <a:rPr lang="cs-CZ" sz="1500" dirty="0" smtClean="0"/>
              <a:t>=5.1.05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500" i="1" dirty="0" smtClean="0"/>
              <a:t>Portál MPSV</a:t>
            </a:r>
            <a:r>
              <a:rPr lang="cs-CZ" sz="1500" dirty="0" smtClean="0"/>
              <a:t> [online]. 10.11.2011 [cit. 2012-03-07]. Statistická ročenka trhu práce v České republice 2010. Dostupné z WWW: &lt;http://portal.mpsv.cz/sz/stat/stro&gt;.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500" dirty="0" smtClean="0"/>
              <a:t>Analýza vývoje zaměstnanosti a nezaměstnanosti v 1. pololetí 2011. MINISTERSTVO PRÁCE A SOCIÁLNÍCH VĚCÍ ČR. </a:t>
            </a:r>
            <a:r>
              <a:rPr lang="cs-CZ" sz="1500" i="1" dirty="0" smtClean="0"/>
              <a:t>Integrovaný portál MPSV</a:t>
            </a:r>
            <a:r>
              <a:rPr lang="cs-CZ" sz="1500" dirty="0" smtClean="0"/>
              <a:t> [online]. uveřejněno pod č.j. 2011/76129-411. [cit. 2012-03-19]. Dostupné z: http://portal.mpsv.cz/sz/politikazamest/trh_prace/rok2011p1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500" i="1" dirty="0" smtClean="0"/>
              <a:t>Nezaměstnanost absolventů škol se středním a vyšším odborným vzděláním - 2011</a:t>
            </a:r>
            <a:r>
              <a:rPr lang="cs-CZ" sz="1500" dirty="0" smtClean="0"/>
              <a:t> [online]. Praha: Národní ústav pro vzdělávání, školské </a:t>
            </a:r>
            <a:r>
              <a:rPr lang="cs-CZ" sz="1500" dirty="0" err="1" smtClean="0"/>
              <a:t>poradenstvé</a:t>
            </a:r>
            <a:r>
              <a:rPr lang="cs-CZ" sz="1500" dirty="0" smtClean="0"/>
              <a:t> zařízení a zařízení pro další vzdělávání pedagogických pracovníků, 2011 [cit. 2012-03-19]. 64 s. Projekt financovaný ESF a rozpočtem ČR. Dostupné z: http://www.</a:t>
            </a:r>
            <a:r>
              <a:rPr lang="cs-CZ" sz="1500" dirty="0" err="1" smtClean="0"/>
              <a:t>infoabsolvent.cz</a:t>
            </a:r>
            <a:r>
              <a:rPr lang="cs-CZ" sz="1500" dirty="0" smtClean="0"/>
              <a:t>/</a:t>
            </a:r>
            <a:r>
              <a:rPr lang="cs-CZ" sz="1500" dirty="0" err="1" smtClean="0"/>
              <a:t>TematickyKatalog</a:t>
            </a:r>
            <a:r>
              <a:rPr lang="cs-CZ" sz="1500" dirty="0" smtClean="0"/>
              <a:t>/</a:t>
            </a:r>
            <a:r>
              <a:rPr lang="cs-CZ" sz="1500" dirty="0" err="1" smtClean="0"/>
              <a:t>FStranka.aspx</a:t>
            </a:r>
            <a:r>
              <a:rPr lang="cs-CZ" sz="1500" dirty="0" smtClean="0"/>
              <a:t>?</a:t>
            </a:r>
            <a:r>
              <a:rPr lang="cs-CZ" sz="1500" dirty="0" err="1" smtClean="0"/>
              <a:t>OborMMP</a:t>
            </a:r>
            <a:r>
              <a:rPr lang="cs-CZ" sz="1500" dirty="0" smtClean="0"/>
              <a:t>=66&amp;</a:t>
            </a:r>
            <a:r>
              <a:rPr lang="cs-CZ" sz="1500" dirty="0" err="1" smtClean="0"/>
              <a:t>KodStranky</a:t>
            </a:r>
            <a:r>
              <a:rPr lang="cs-CZ" sz="1500" dirty="0" smtClean="0"/>
              <a:t>=9.0.60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500" dirty="0" smtClean="0"/>
              <a:t>Kvalifikační struktura absolventů. </a:t>
            </a:r>
            <a:r>
              <a:rPr lang="cs-CZ" sz="1500" i="1" dirty="0" smtClean="0"/>
              <a:t>Integrovaný portál MPSV</a:t>
            </a:r>
            <a:r>
              <a:rPr lang="cs-CZ" sz="1500" dirty="0" smtClean="0"/>
              <a:t>: </a:t>
            </a:r>
            <a:r>
              <a:rPr lang="cs-CZ" sz="1500" i="1" dirty="0" smtClean="0"/>
              <a:t>Zaměstnanost</a:t>
            </a:r>
            <a:r>
              <a:rPr lang="cs-CZ" sz="1500" dirty="0" smtClean="0"/>
              <a:t> [online]. [cit. 2012-03-19]. Dostupné z: http://portal.mpsv.cz/sz/stat/abs/ksa </a:t>
            </a:r>
            <a:r>
              <a:rPr lang="cs-CZ" sz="1500" i="1" dirty="0" smtClean="0"/>
              <a:t>http://www.</a:t>
            </a:r>
            <a:r>
              <a:rPr lang="cs-CZ" sz="1500" i="1" dirty="0" err="1" smtClean="0"/>
              <a:t>infoabsolvent.cz</a:t>
            </a:r>
            <a:r>
              <a:rPr lang="cs-CZ" sz="1500" i="1" dirty="0" smtClean="0"/>
              <a:t>/</a:t>
            </a:r>
            <a:r>
              <a:rPr lang="cs-CZ" sz="1500" i="1" dirty="0" err="1" smtClean="0"/>
              <a:t>TematickyKatalog</a:t>
            </a:r>
            <a:r>
              <a:rPr lang="cs-CZ" sz="1500" i="1" dirty="0" smtClean="0"/>
              <a:t>/</a:t>
            </a:r>
            <a:r>
              <a:rPr lang="cs-CZ" sz="1500" i="1" dirty="0" err="1" smtClean="0"/>
              <a:t>FStranka.aspx</a:t>
            </a:r>
            <a:r>
              <a:rPr lang="cs-CZ" sz="1500" i="1" dirty="0" smtClean="0"/>
              <a:t>?</a:t>
            </a:r>
            <a:r>
              <a:rPr lang="cs-CZ" sz="1500" i="1" dirty="0" err="1" smtClean="0"/>
              <a:t>CiloveSkupiny</a:t>
            </a:r>
            <a:r>
              <a:rPr lang="cs-CZ" sz="1500" i="1" dirty="0" smtClean="0"/>
              <a:t>=1,2,3,4,5,6&amp;</a:t>
            </a:r>
            <a:r>
              <a:rPr lang="cs-CZ" sz="1500" i="1" dirty="0" err="1" smtClean="0"/>
              <a:t>KodStranky</a:t>
            </a:r>
            <a:r>
              <a:rPr lang="cs-CZ" sz="1500" i="1" dirty="0" smtClean="0"/>
              <a:t>=9.0.60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600" i="1" dirty="0" smtClean="0"/>
              <a:t>Funkce a profily veřejných vysokých škol v ČR 2012</a:t>
            </a:r>
            <a:r>
              <a:rPr lang="cs-CZ" sz="1600" dirty="0" smtClean="0"/>
              <a:t>: </a:t>
            </a:r>
            <a:r>
              <a:rPr lang="cs-CZ" sz="1600" i="1" dirty="0" smtClean="0"/>
              <a:t>Expertizní studie</a:t>
            </a:r>
            <a:r>
              <a:rPr lang="cs-CZ" sz="1600" dirty="0" smtClean="0"/>
              <a:t>. Praha: Univerzita Karlova v Praze, Pedagogická fakulta - Středisko vzdělávací politiky, 17.2.2012. [cit. 2012-03-19]. 34 s. Dostupné z: http://www.</a:t>
            </a:r>
            <a:r>
              <a:rPr lang="cs-CZ" sz="1600" dirty="0" err="1" smtClean="0"/>
              <a:t>strediskovzdelavacipolitiky.info</a:t>
            </a:r>
            <a:r>
              <a:rPr lang="cs-CZ" sz="1600" dirty="0" smtClean="0"/>
              <a:t>/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1600" dirty="0" smtClean="0"/>
              <a:t>Tiskové zprávy (březen): Nezaměstnanost v ČR v únoru vzrostla na 9,2 procenta. </a:t>
            </a:r>
            <a:r>
              <a:rPr lang="cs-CZ" sz="1600" i="1" dirty="0" smtClean="0"/>
              <a:t>Ministerstvo práce a sociálních věcí</a:t>
            </a:r>
            <a:r>
              <a:rPr lang="cs-CZ" sz="1600" dirty="0" smtClean="0"/>
              <a:t> [online]. 8.3.2012 [cit. 2012-03-19]. Dostupné z: http://www.</a:t>
            </a:r>
            <a:r>
              <a:rPr lang="cs-CZ" sz="1600" dirty="0" err="1" smtClean="0"/>
              <a:t>mpsv.cz</a:t>
            </a:r>
            <a:r>
              <a:rPr lang="cs-CZ" sz="1600" dirty="0" smtClean="0"/>
              <a:t>/</a:t>
            </a:r>
            <a:r>
              <a:rPr lang="cs-CZ" sz="1600" dirty="0" err="1" smtClean="0"/>
              <a:t>cs</a:t>
            </a:r>
            <a:r>
              <a:rPr lang="cs-CZ" sz="1600" dirty="0" smtClean="0"/>
              <a:t>/12591</a:t>
            </a: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endParaRPr lang="cs-CZ" sz="1500" i="1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150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	Děkuji za pozornost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cs-CZ" b="1" u="sng" dirty="0" smtClean="0"/>
              <a:t>ČSÚ: </a:t>
            </a:r>
          </a:p>
          <a:p>
            <a:pPr lvl="1" algn="just">
              <a:spcAft>
                <a:spcPts val="1200"/>
              </a:spcAft>
            </a:pPr>
            <a:r>
              <a:rPr lang="cs-CZ" b="1" dirty="0" smtClean="0"/>
              <a:t>metodika EUROSTATu - </a:t>
            </a:r>
            <a:r>
              <a:rPr lang="cs-CZ" dirty="0" smtClean="0"/>
              <a:t>věkové kategorie (15-19 let, 20–24 let, 25–29 let)</a:t>
            </a:r>
          </a:p>
          <a:p>
            <a:pPr algn="just">
              <a:spcAft>
                <a:spcPts val="600"/>
              </a:spcAft>
            </a:pPr>
            <a:r>
              <a:rPr lang="cs-CZ" b="1" u="sng" dirty="0" smtClean="0"/>
              <a:t>MPSV: </a:t>
            </a:r>
          </a:p>
          <a:p>
            <a:pPr lvl="1" algn="just">
              <a:spcAft>
                <a:spcPts val="600"/>
              </a:spcAft>
            </a:pPr>
            <a:r>
              <a:rPr lang="cs-CZ" b="1" dirty="0" smtClean="0"/>
              <a:t>absolvent</a:t>
            </a:r>
            <a:r>
              <a:rPr lang="cs-CZ" dirty="0" smtClean="0"/>
              <a:t> = uchazeč o zaměstnání (UoZ) evidovaný na ÚP k určitému datu, u kterého doba od úspěšného ukončení studia nepřekročila 2 roky</a:t>
            </a:r>
          </a:p>
          <a:p>
            <a:pPr lvl="1" algn="just">
              <a:spcAft>
                <a:spcPts val="600"/>
              </a:spcAft>
            </a:pPr>
            <a:r>
              <a:rPr lang="cs-CZ" b="1" dirty="0" smtClean="0"/>
              <a:t>mladistvý</a:t>
            </a:r>
            <a:r>
              <a:rPr lang="cs-CZ" dirty="0" smtClean="0"/>
              <a:t> = UoZ evidovaný na ÚP do 18 let věku </a:t>
            </a:r>
            <a:r>
              <a:rPr lang="cs-CZ" sz="1800" dirty="0" smtClean="0"/>
              <a:t>(převážně UoZ, kteří úspěšně nedokončili přípravu na budoucí povolání)</a:t>
            </a:r>
            <a:endParaRPr lang="cs-CZ" dirty="0" smtClean="0"/>
          </a:p>
          <a:p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Osoby vstupující na trh práce - 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/>
          </a:bodyPr>
          <a:lstStyle/>
          <a:p>
            <a:pPr algn="just"/>
            <a:r>
              <a:rPr lang="cs-CZ" b="1" u="sng" dirty="0" smtClean="0"/>
              <a:t>Míra ekonomické aktivity mladých osob</a:t>
            </a:r>
          </a:p>
          <a:p>
            <a:pPr lvl="1" algn="just"/>
            <a:r>
              <a:rPr lang="cs-CZ" dirty="0" smtClean="0"/>
              <a:t>Podíl ekonomicky aktivních osob určité věkové skupiny (např. do 24 let) v celkové populaci</a:t>
            </a:r>
          </a:p>
          <a:p>
            <a:pPr lvl="2" algn="just"/>
            <a:r>
              <a:rPr lang="cs-CZ" dirty="0" smtClean="0"/>
              <a:t>Průměr EU – zhruba 44 %</a:t>
            </a:r>
          </a:p>
          <a:p>
            <a:pPr lvl="2" algn="just"/>
            <a:r>
              <a:rPr lang="cs-CZ" dirty="0" smtClean="0">
                <a:solidFill>
                  <a:srgbClr val="FF0000"/>
                </a:solidFill>
              </a:rPr>
              <a:t>ČR – zhruba 32 %</a:t>
            </a:r>
          </a:p>
          <a:p>
            <a:pPr lvl="2" algn="just">
              <a:spcAft>
                <a:spcPts val="600"/>
              </a:spcAft>
            </a:pPr>
            <a:r>
              <a:rPr lang="cs-CZ" sz="1600" i="1" dirty="0" smtClean="0"/>
              <a:t>Pouze orientační – hodnotí se země s různým vzdělávacím systémem</a:t>
            </a:r>
          </a:p>
          <a:p>
            <a:pPr algn="just"/>
            <a:r>
              <a:rPr lang="cs-CZ" b="1" u="sng" dirty="0" smtClean="0"/>
              <a:t>Specifická míra nezaměstnanosti</a:t>
            </a:r>
          </a:p>
          <a:p>
            <a:pPr lvl="1" algn="just"/>
            <a:r>
              <a:rPr lang="cs-CZ" dirty="0" smtClean="0"/>
              <a:t>Podíl počtu určité skupiny nezaměstnaných na shodně vymezené pracovní síle (např. ve věkové kategorii 15-24 let)</a:t>
            </a:r>
          </a:p>
          <a:p>
            <a:pPr lvl="1" algn="just"/>
            <a:r>
              <a:rPr lang="cs-CZ" dirty="0" smtClean="0"/>
              <a:t>Zpravidla vyšší než celková</a:t>
            </a:r>
          </a:p>
          <a:p>
            <a:pPr lvl="1" algn="just"/>
            <a:r>
              <a:rPr lang="cs-CZ" sz="1600" i="1" dirty="0" smtClean="0"/>
              <a:t>POZOR =&gt; registrovaná vs. obecná míra nezaměstnanosti</a:t>
            </a:r>
          </a:p>
          <a:p>
            <a:pPr lvl="1" algn="just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/>
              <a:t>Hlavní ukazatele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sz="3100" dirty="0" smtClean="0"/>
              <a:t>Míra nezaměstnanosti mladých do 24 let        v letech 2000 - 2011 </a:t>
            </a:r>
            <a:r>
              <a:rPr lang="cs-CZ" sz="2200" dirty="0" smtClean="0"/>
              <a:t>(v %, EUROSTAT, vybrané země) 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95736" y="5949280"/>
            <a:ext cx="61571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Calibri" pitchFamily="34" charset="0"/>
                <a:cs typeface="Calibri" pitchFamily="34" charset="0"/>
              </a:rPr>
              <a:t>Zdroj: Statistics - employment, unemployment. </a:t>
            </a:r>
            <a:r>
              <a:rPr lang="cs-CZ" sz="1000" i="1" dirty="0" smtClean="0">
                <a:latin typeface="Calibri" pitchFamily="34" charset="0"/>
                <a:cs typeface="Calibri" pitchFamily="34" charset="0"/>
              </a:rPr>
              <a:t>Eurostat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: </a:t>
            </a:r>
            <a:r>
              <a:rPr lang="cs-CZ" sz="1000" i="1" dirty="0" smtClean="0">
                <a:latin typeface="Calibri" pitchFamily="34" charset="0"/>
                <a:cs typeface="Calibri" pitchFamily="34" charset="0"/>
              </a:rPr>
              <a:t>Statistics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 [online]. [cit. 2012-03-19]. Dostupné z: http://epp.eurostat.ec.europa.eu/portal/page/portal/employment_unemployment_lfs/data/database </a:t>
            </a:r>
            <a:endParaRPr lang="cs-CZ" sz="10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</p:nvPr>
        </p:nvGraphicFramePr>
        <p:xfrm>
          <a:off x="395536" y="134076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>
              <a:spcAft>
                <a:spcPts val="600"/>
              </a:spcAft>
            </a:pPr>
            <a:r>
              <a:rPr lang="cs-CZ" dirty="0" smtClean="0"/>
              <a:t>Výrazné regionální rozdíly</a:t>
            </a:r>
          </a:p>
          <a:p>
            <a:pPr algn="just">
              <a:spcAft>
                <a:spcPts val="600"/>
              </a:spcAft>
            </a:pPr>
            <a:r>
              <a:rPr lang="cs-CZ" dirty="0" smtClean="0"/>
              <a:t>S růstem obecné míry roste i specifická míra nezaměstnanosti</a:t>
            </a:r>
          </a:p>
          <a:p>
            <a:pPr algn="just">
              <a:spcAft>
                <a:spcPts val="600"/>
              </a:spcAft>
            </a:pPr>
            <a:r>
              <a:rPr lang="cs-CZ" dirty="0" smtClean="0"/>
              <a:t>Negativní demografický vývoj</a:t>
            </a:r>
          </a:p>
          <a:p>
            <a:pPr algn="just">
              <a:spcAft>
                <a:spcPts val="1200"/>
              </a:spcAft>
            </a:pPr>
            <a:r>
              <a:rPr lang="cs-CZ" dirty="0" smtClean="0"/>
              <a:t>Růst podílu absolventů vyššího sekundárního a terciárního vzdělávání</a:t>
            </a:r>
          </a:p>
          <a:p>
            <a:pPr algn="just">
              <a:spcAft>
                <a:spcPts val="600"/>
              </a:spcAft>
            </a:pPr>
            <a:r>
              <a:rPr lang="cs-CZ" b="1" u="sng" dirty="0" smtClean="0"/>
              <a:t>Charakteristické roční intervaly – dvě období:</a:t>
            </a:r>
          </a:p>
          <a:p>
            <a:pPr lvl="1" algn="just">
              <a:spcAft>
                <a:spcPts val="600"/>
              </a:spcAft>
            </a:pPr>
            <a:r>
              <a:rPr lang="cs-CZ" b="1" dirty="0" smtClean="0"/>
              <a:t>červen až září </a:t>
            </a:r>
            <a:r>
              <a:rPr lang="cs-CZ" dirty="0" smtClean="0"/>
              <a:t>= nárůst počtu nezaměstnaných absolventů (ukončení přípravy na budoucí povolání)</a:t>
            </a:r>
          </a:p>
          <a:p>
            <a:pPr lvl="1" algn="just">
              <a:spcAft>
                <a:spcPts val="600"/>
              </a:spcAft>
            </a:pPr>
            <a:r>
              <a:rPr lang="cs-CZ" b="1" dirty="0" smtClean="0"/>
              <a:t>říjen až květen </a:t>
            </a:r>
            <a:r>
              <a:rPr lang="cs-CZ" dirty="0" smtClean="0"/>
              <a:t>= snižování počtu nezaměstnaných absolventů a mladistvých </a:t>
            </a:r>
          </a:p>
          <a:p>
            <a:pPr lvl="1" algn="just">
              <a:buNone/>
            </a:pPr>
            <a:r>
              <a:rPr lang="cs-CZ" dirty="0" smtClean="0"/>
              <a:t>	</a:t>
            </a:r>
            <a:r>
              <a:rPr lang="cs-CZ" sz="1900" dirty="0" smtClean="0"/>
              <a:t>Proto se při analýzách postavení mladých osob na trhu práce vychází zejména ze statistik k 30.9. a 30.4</a:t>
            </a:r>
            <a:r>
              <a:rPr lang="cs-CZ" dirty="0" smtClean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Mladé osoby na trhu práce - 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Vývoj počtu nezaměstnaných absolventů škol a mladistvých (říjen 2000 – červenec 2011)</a:t>
            </a:r>
            <a:endParaRPr lang="cs-CZ" sz="24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0557" y="1412776"/>
            <a:ext cx="8282886" cy="4126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331640" y="5733256"/>
            <a:ext cx="76328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latin typeface="Calibri" pitchFamily="34" charset="0"/>
                <a:cs typeface="Calibri" pitchFamily="34" charset="0"/>
              </a:rPr>
              <a:t>Zdroj: </a:t>
            </a:r>
            <a:r>
              <a:rPr lang="cs-CZ" sz="1000" i="1" dirty="0" smtClean="0">
                <a:latin typeface="Calibri" pitchFamily="34" charset="0"/>
                <a:cs typeface="Calibri" pitchFamily="34" charset="0"/>
              </a:rPr>
              <a:t>Nezaměstnanost absolventů škol se středním a vyšším odborným vzděláním - 2011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 [online]. Praha: Národní ústav pro vzdělávání, školské poradenství zařízení a zařízení pro další vzdělávání pedagogických pracovníků, 2011 [cit. 2012-03-19]. 64 s. Projekt financovaný ESF a rozpočtem ČR. Dostupné z: http://www.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infoabsolvent.cz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TematickyKatalog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FStranka.aspx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?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OborMMP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=66&amp;</a:t>
            </a:r>
            <a:r>
              <a:rPr lang="cs-CZ" sz="1000" dirty="0" err="1" smtClean="0">
                <a:latin typeface="Calibri" pitchFamily="34" charset="0"/>
                <a:cs typeface="Calibri" pitchFamily="34" charset="0"/>
              </a:rPr>
              <a:t>KodStranky</a:t>
            </a:r>
            <a:r>
              <a:rPr lang="cs-CZ" sz="1000" dirty="0" smtClean="0">
                <a:latin typeface="Calibri" pitchFamily="34" charset="0"/>
                <a:cs typeface="Calibri" pitchFamily="34" charset="0"/>
              </a:rPr>
              <a:t>=9.0.60 </a:t>
            </a:r>
            <a:endParaRPr lang="cs-CZ" sz="1000" i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16632"/>
            <a:ext cx="6630255" cy="61926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ovéPole 2"/>
          <p:cNvSpPr txBox="1"/>
          <p:nvPr/>
        </p:nvSpPr>
        <p:spPr>
          <a:xfrm>
            <a:off x="323528" y="6457890"/>
            <a:ext cx="82089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Zdroj:</a:t>
            </a:r>
            <a:r>
              <a:rPr lang="cs-CZ" sz="1000" i="1" dirty="0" smtClean="0"/>
              <a:t> </a:t>
            </a:r>
            <a:r>
              <a:rPr lang="cs-CZ" sz="1000" dirty="0" smtClean="0"/>
              <a:t>Analýza vývoje zaměstnanosti a nezaměstnanosti v 1. pololetí 2011. MINISTERSTVO PRÁCE A SOCIÁLNÍCH VĚCÍ ČR. </a:t>
            </a:r>
            <a:r>
              <a:rPr lang="cs-CZ" sz="1000" i="1" dirty="0" smtClean="0"/>
              <a:t>Integrovaný portál MPSV</a:t>
            </a:r>
            <a:r>
              <a:rPr lang="cs-CZ" sz="1000" dirty="0" smtClean="0"/>
              <a:t> [online]. uveřejněno pod č.j. 2011/76129-411. [cit. 2012-03-19]. Dostupné z: http://portal.mpsv.cz/sz/politikazamest/trh_prace/rok2011p1 </a:t>
            </a:r>
            <a:endParaRPr lang="cs-CZ" sz="1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2057</TotalTime>
  <Words>2914</Words>
  <Application>Microsoft Office PowerPoint</Application>
  <PresentationFormat>Předvádění na obrazovce (4:3)</PresentationFormat>
  <Paragraphs>486</Paragraphs>
  <Slides>38</Slides>
  <Notes>32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38</vt:i4>
      </vt:variant>
    </vt:vector>
  </HeadingPairs>
  <TitlesOfParts>
    <vt:vector size="40" baseType="lpstr">
      <vt:lpstr>Shluk</vt:lpstr>
      <vt:lpstr>Motiv sady Office</vt:lpstr>
      <vt:lpstr>Postavení mladých osob na trhu práce po ukončení vzdělávání</vt:lpstr>
      <vt:lpstr>Čemu se budeme věnovat</vt:lpstr>
      <vt:lpstr>Osoby vstupující na trh práce</vt:lpstr>
      <vt:lpstr>Osoby vstupující na trh práce - ČR</vt:lpstr>
      <vt:lpstr>Hlavní ukazatele</vt:lpstr>
      <vt:lpstr> Míra nezaměstnanosti mladých do 24 let        v letech 2000 - 2011 (v %, EUROSTAT, vybrané země)   </vt:lpstr>
      <vt:lpstr>Mladé osoby na trhu práce - ČR</vt:lpstr>
      <vt:lpstr>Vývoj počtu nezaměstnaných absolventů škol a mladistvých (říjen 2000 – červenec 2011)</vt:lpstr>
      <vt:lpstr>Prezentace aplikace PowerPoint</vt:lpstr>
      <vt:lpstr>Nezaměstnaní mladiství (do 18 let)</vt:lpstr>
      <vt:lpstr>Nezaměstnaní absolventi škol</vt:lpstr>
      <vt:lpstr>Nezaměstnaní absolventi škol podle stupně vzdělání (ČR, 2010 – 2011, v celkových počtech)</vt:lpstr>
      <vt:lpstr>Míra nezaměstnanosti čerstvých absolventů v ČR v letech 2008 – 2011 (dubnové hodnoty, podle stupně dosaženého vzdělání)</vt:lpstr>
      <vt:lpstr>Nezaměstnaní absolventi škol podle oborů vzdělání (I)</vt:lpstr>
      <vt:lpstr>Nezaměstnaní absolventi škol podle oborů vzdělání (II)</vt:lpstr>
      <vt:lpstr>Nezaměstnaní absolventi škol podle oborů vzdělání (III)</vt:lpstr>
      <vt:lpstr>Nezaměstnaní absolventi škol podle oborů vzdělání (IV)</vt:lpstr>
      <vt:lpstr>Nezaměstnaní absolventi škol podle oborů vzdělání (V)</vt:lpstr>
      <vt:lpstr>Nezaměstnaní absolventi škol podle oborů vzdělání (VI)</vt:lpstr>
      <vt:lpstr>Nezaměstnaní absolventi škol podle oborů vzdělání (VI)</vt:lpstr>
      <vt:lpstr>Míra nezaměstnanosti absolventů – vysokoškolské magisterské vzdělání (duben 2009 – 2011, prezenční studium)</vt:lpstr>
      <vt:lpstr>Prezentace aplikace PowerPoint</vt:lpstr>
      <vt:lpstr>Nezaměstnanost absolventů vysokých škol</vt:lpstr>
      <vt:lpstr>Podpora plynulosti přechodu ze vzdělávání na trh práce</vt:lpstr>
      <vt:lpstr> Strategie a kritéria realizace APZ  </vt:lpstr>
      <vt:lpstr>Aktuální situace na trhu práce (statistiky – míra nezaměstnanosti)</vt:lpstr>
      <vt:lpstr>Prezentace aplikace PowerPoint</vt:lpstr>
      <vt:lpstr>Přednosti absolventů škol při hledání pracovního uplatnění </vt:lpstr>
      <vt:lpstr>Časté důvody nepřijímání absolventů</vt:lpstr>
      <vt:lpstr>Výzkum mezi zaměstnavateli</vt:lpstr>
      <vt:lpstr>Zvýhodňují zaměstnavatelé absolventy s praxí?</vt:lpstr>
      <vt:lpstr>Zkušenosti pracovníků úřadů práce </vt:lpstr>
      <vt:lpstr>Zkušenosti pracovníků úřadů práce </vt:lpstr>
      <vt:lpstr>Zkušenosti pracovníků úřadů práce</vt:lpstr>
      <vt:lpstr>Shrnutí - faktory ovlivňující vstup mladých osob na trh práce - I</vt:lpstr>
      <vt:lpstr>Shrnutí - faktory ovlivňující vstup mladých osob na trh práce - II</vt:lpstr>
      <vt:lpstr>Zdroje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Absolventi na trhu práce a krajská vzdělávací politika</dc:title>
  <dc:creator>Jitka</dc:creator>
  <cp:lastModifiedBy>Palenikova Marketa</cp:lastModifiedBy>
  <cp:revision>274</cp:revision>
  <dcterms:created xsi:type="dcterms:W3CDTF">2012-03-05T16:32:09Z</dcterms:created>
  <dcterms:modified xsi:type="dcterms:W3CDTF">2012-03-29T07:03:16Z</dcterms:modified>
</cp:coreProperties>
</file>