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99549-3D0F-444A-8225-854033A314C3}" type="datetimeFigureOut">
              <a:rPr lang="cs-CZ" smtClean="0"/>
              <a:t>29.2.2012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EB7B7-D6A1-419F-9C1B-DDDFA76A12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80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075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2EF9F6-2438-4636-AB66-1CCBFB4FD94B}" type="slidenum">
              <a:rPr lang="cs-CZ" smtClean="0">
                <a:latin typeface="Times New Roman" pitchFamily="18" charset="0"/>
              </a:rPr>
              <a:pPr eaLnBrk="1" hangingPunct="1"/>
              <a:t>3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167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B90AED-8086-4892-8C14-A5CA8E91CE9D}" type="slidenum">
              <a:rPr lang="cs-CZ" smtClean="0">
                <a:latin typeface="Times New Roman" pitchFamily="18" charset="0"/>
              </a:rPr>
              <a:pPr eaLnBrk="1" hangingPunct="1"/>
              <a:t>12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177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50B325-0330-40F1-8C3C-967F94BCF793}" type="slidenum">
              <a:rPr lang="cs-CZ" smtClean="0">
                <a:latin typeface="Times New Roman" pitchFamily="18" charset="0"/>
              </a:rPr>
              <a:pPr eaLnBrk="1" hangingPunct="1"/>
              <a:t>13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187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0394F4-1CFA-43B1-B0B3-C6DC1928D875}" type="slidenum">
              <a:rPr lang="cs-CZ" smtClean="0">
                <a:latin typeface="Times New Roman" pitchFamily="18" charset="0"/>
              </a:rPr>
              <a:pPr eaLnBrk="1" hangingPunct="1"/>
              <a:t>14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198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98E5E2-CC8E-4C56-944F-7C32B6511E07}" type="slidenum">
              <a:rPr lang="cs-CZ" smtClean="0">
                <a:latin typeface="Times New Roman" pitchFamily="18" charset="0"/>
              </a:rPr>
              <a:pPr eaLnBrk="1" hangingPunct="1"/>
              <a:t>15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208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849B54-C0C0-46C1-9067-ECA3899D21F1}" type="slidenum">
              <a:rPr lang="cs-CZ" smtClean="0">
                <a:latin typeface="Times New Roman" pitchFamily="18" charset="0"/>
              </a:rPr>
              <a:pPr eaLnBrk="1" hangingPunct="1"/>
              <a:t>16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218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C64214-2458-44E5-825B-5CF967D5D222}" type="slidenum">
              <a:rPr lang="cs-CZ" smtClean="0">
                <a:latin typeface="Times New Roman" pitchFamily="18" charset="0"/>
              </a:rPr>
              <a:pPr eaLnBrk="1" hangingPunct="1"/>
              <a:t>17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228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3891E52-E114-4711-87FA-B553284E6498}" type="slidenum">
              <a:rPr lang="cs-CZ" smtClean="0">
                <a:latin typeface="Times New Roman" pitchFamily="18" charset="0"/>
              </a:rPr>
              <a:pPr eaLnBrk="1" hangingPunct="1"/>
              <a:t>18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78C622-3CF8-4F31-8CAF-D178BF7C8AA8}" type="slidenum">
              <a:rPr lang="cs-CZ" smtClean="0">
                <a:latin typeface="Times New Roman" pitchFamily="18" charset="0"/>
              </a:rPr>
              <a:pPr eaLnBrk="1" hangingPunct="1"/>
              <a:t>4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1085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095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F242200-A5D7-49FE-AF34-700E6DC0FA2A}" type="slidenum">
              <a:rPr lang="cs-CZ" smtClean="0">
                <a:latin typeface="Times New Roman" pitchFamily="18" charset="0"/>
              </a:rPr>
              <a:pPr eaLnBrk="1" hangingPunct="1"/>
              <a:t>5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105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B1C64B0-E312-41F7-A4A9-B95F4BA1718A}" type="slidenum">
              <a:rPr lang="cs-CZ" smtClean="0">
                <a:latin typeface="Times New Roman" pitchFamily="18" charset="0"/>
              </a:rPr>
              <a:pPr eaLnBrk="1" hangingPunct="1"/>
              <a:t>6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DB7AA1-41A7-487D-B62D-ADCFEC1ADDE8}" type="slidenum">
              <a:rPr lang="cs-CZ" smtClean="0">
                <a:latin typeface="Times New Roman" pitchFamily="18" charset="0"/>
              </a:rPr>
              <a:pPr eaLnBrk="1" hangingPunct="1"/>
              <a:t>7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1116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96ABD1-F3A2-46DA-BBB7-12AEBB37A270}" type="slidenum">
              <a:rPr lang="cs-CZ" smtClean="0">
                <a:latin typeface="Times New Roman" pitchFamily="18" charset="0"/>
              </a:rPr>
              <a:pPr eaLnBrk="1" hangingPunct="1"/>
              <a:t>8</a:t>
            </a:fld>
            <a:endParaRPr lang="cs-CZ" smtClean="0">
              <a:latin typeface="Times New Roman" pitchFamily="18" charset="0"/>
            </a:endParaRPr>
          </a:p>
        </p:txBody>
      </p:sp>
      <p:sp>
        <p:nvSpPr>
          <p:cNvPr id="1126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136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0A3C22-1C88-4157-9FF1-1F7E8F590775}" type="slidenum">
              <a:rPr lang="cs-CZ" smtClean="0">
                <a:latin typeface="Times New Roman" pitchFamily="18" charset="0"/>
              </a:rPr>
              <a:pPr eaLnBrk="1" hangingPunct="1"/>
              <a:t>9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146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E59C3F-314E-4EF6-8474-B62780275290}" type="slidenum">
              <a:rPr lang="cs-CZ" smtClean="0">
                <a:latin typeface="Times New Roman" pitchFamily="18" charset="0"/>
              </a:rPr>
              <a:pPr eaLnBrk="1" hangingPunct="1"/>
              <a:t>10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157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BF19B4D-250D-4341-B16D-0F9F44CFA6E6}" type="slidenum">
              <a:rPr lang="cs-CZ" smtClean="0">
                <a:latin typeface="Times New Roman" pitchFamily="18" charset="0"/>
              </a:rPr>
              <a:pPr eaLnBrk="1" hangingPunct="1"/>
              <a:t>11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693F-A858-4DDA-A520-3D0C2ECA112E}" type="datetimeFigureOut">
              <a:rPr lang="cs-CZ" smtClean="0"/>
              <a:t>29.2.2012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EE86-E639-4A74-9CE4-C349A47379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911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693F-A858-4DDA-A520-3D0C2ECA112E}" type="datetimeFigureOut">
              <a:rPr lang="cs-CZ" smtClean="0"/>
              <a:t>29.2.2012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EE86-E639-4A74-9CE4-C349A47379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702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693F-A858-4DDA-A520-3D0C2ECA112E}" type="datetimeFigureOut">
              <a:rPr lang="cs-CZ" smtClean="0"/>
              <a:t>29.2.2012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EE86-E639-4A74-9CE4-C349A47379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91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693F-A858-4DDA-A520-3D0C2ECA112E}" type="datetimeFigureOut">
              <a:rPr lang="cs-CZ" smtClean="0"/>
              <a:t>29.2.2012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EE86-E639-4A74-9CE4-C349A47379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03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693F-A858-4DDA-A520-3D0C2ECA112E}" type="datetimeFigureOut">
              <a:rPr lang="cs-CZ" smtClean="0"/>
              <a:t>29.2.2012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EE86-E639-4A74-9CE4-C349A47379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762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693F-A858-4DDA-A520-3D0C2ECA112E}" type="datetimeFigureOut">
              <a:rPr lang="cs-CZ" smtClean="0"/>
              <a:t>29.2.2012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EE86-E639-4A74-9CE4-C349A47379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17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693F-A858-4DDA-A520-3D0C2ECA112E}" type="datetimeFigureOut">
              <a:rPr lang="cs-CZ" smtClean="0"/>
              <a:t>29.2.2012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EE86-E639-4A74-9CE4-C349A47379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38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693F-A858-4DDA-A520-3D0C2ECA112E}" type="datetimeFigureOut">
              <a:rPr lang="cs-CZ" smtClean="0"/>
              <a:t>29.2.2012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EE86-E639-4A74-9CE4-C349A47379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74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693F-A858-4DDA-A520-3D0C2ECA112E}" type="datetimeFigureOut">
              <a:rPr lang="cs-CZ" smtClean="0"/>
              <a:t>29.2.2012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EE86-E639-4A74-9CE4-C349A47379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374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693F-A858-4DDA-A520-3D0C2ECA112E}" type="datetimeFigureOut">
              <a:rPr lang="cs-CZ" smtClean="0"/>
              <a:t>29.2.2012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EE86-E639-4A74-9CE4-C349A47379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94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693F-A858-4DDA-A520-3D0C2ECA112E}" type="datetimeFigureOut">
              <a:rPr lang="cs-CZ" smtClean="0"/>
              <a:t>29.2.2012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EE86-E639-4A74-9CE4-C349A47379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003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B693F-A858-4DDA-A520-3D0C2ECA112E}" type="datetimeFigureOut">
              <a:rPr lang="cs-CZ" smtClean="0"/>
              <a:t>29.2.2012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0EE86-E639-4A74-9CE4-C349A47379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298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Vzdělávání jako veřejně poskytovaný statek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					seminář 1</a:t>
            </a:r>
          </a:p>
          <a:p>
            <a:r>
              <a:rPr lang="cs-CZ" dirty="0"/>
              <a:t>	</a:t>
            </a:r>
            <a:r>
              <a:rPr lang="cs-CZ" dirty="0" smtClean="0"/>
              <a:t>				</a:t>
            </a:r>
            <a:r>
              <a:rPr lang="cs-CZ" sz="2000" dirty="0" smtClean="0"/>
              <a:t>1.3.2012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7482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692150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i="1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i="1" smtClean="0">
                <a:solidFill>
                  <a:srgbClr val="FF0000"/>
                </a:solidFill>
              </a:rPr>
              <a:t>     Neplatí přímá úměra: čím více distribuční spravedlnosti, tím méně ekonomické efektivnosti.</a:t>
            </a:r>
            <a:r>
              <a:rPr lang="cs-CZ" sz="2000" i="1" smtClean="0"/>
              <a:t> Vtip je v tom, že dovednou, technologicky poučenou kombinací trhu a správy </a:t>
            </a:r>
            <a:r>
              <a:rPr lang="cs-CZ" sz="2000" i="1" smtClean="0">
                <a:solidFill>
                  <a:srgbClr val="FF0000"/>
                </a:solidFill>
              </a:rPr>
              <a:t>lze dosáhnout maxima možné ekonomické efektivnosti – a přitom dodržet stanovené podmínky distribuční spravedlnosti</a:t>
            </a:r>
            <a:r>
              <a:rPr lang="cs-CZ" sz="2000" i="1" smtClean="0"/>
              <a:t>. Taková ekonomická efektivnost nebude nikdy tak vysoká jako efektivnost v Paretově smyslu, bude však eticky a sociálně přijatelná a (v demokratických poměrech tedy i) politicky průchodná</a:t>
            </a:r>
            <a:r>
              <a:rPr lang="cs-CZ" sz="2000" smtClean="0"/>
              <a:t>..(Potůček, 1997)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/>
              <a:t>….Nelze se tedy soustředit pouze na efektivnost (=</a:t>
            </a:r>
            <a:r>
              <a:rPr lang="en-US" sz="2000" smtClean="0"/>
              <a:t>&gt; </a:t>
            </a:r>
            <a:r>
              <a:rPr lang="cs-CZ" sz="2000" smtClean="0"/>
              <a:t>velká distribuční nespravedlnost) nebo spravedlnost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smtClean="0"/>
              <a:t>(=</a:t>
            </a:r>
            <a:r>
              <a:rPr lang="en-US" sz="2000" smtClean="0"/>
              <a:t>&gt; </a:t>
            </a:r>
            <a:r>
              <a:rPr lang="cs-CZ" sz="2000" smtClean="0"/>
              <a:t>ekonomický kolaps)…..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i="1" smtClean="0"/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i="1" smtClean="0"/>
              <a:t>    Rovný přístup k vyšším formám vzdělání – sociálně spravedlivý – cesta ke zvyšování ekonomické efektivnosti</a:t>
            </a:r>
            <a:r>
              <a:rPr lang="cs-CZ" sz="2000" smtClean="0"/>
              <a:t>..(teorie lidského kapitálu, míra návratnosti investic do vzdělávání)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smtClean="0"/>
          </a:p>
        </p:txBody>
      </p:sp>
    </p:spTree>
    <p:extLst>
      <p:ext uri="{BB962C8B-B14F-4D97-AF65-F5344CB8AC3E}">
        <p14:creationId xmlns:p14="http://schemas.microsoft.com/office/powerpoint/2010/main" val="175464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Dvě strany mince…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i="1" smtClean="0"/>
              <a:t>Zajištění skutečně spravedlivého přístupu ke vzdělávacím příležitostem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i="1" smtClean="0"/>
              <a:t>Maximální rozvíjení potenciálu každého jedince……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smtClean="0"/>
              <a:t>(Bílá kniha)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b="1" smtClean="0">
                <a:solidFill>
                  <a:srgbClr val="FF0000"/>
                </a:solidFill>
              </a:rPr>
              <a:t>ALE také…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i="1" smtClean="0"/>
              <a:t>„každý platí v rámci daňového systému bez ohledu na to, zda vzdělání dostal či nikoli,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i="1" smtClean="0"/>
              <a:t>každý platí bez ohledu na to, jak kvalitní služby mu byly poskytnuty,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i="1" smtClean="0"/>
              <a:t>poskytovatel vzdělávacích služeb dostává prostředky od těch, co platí prostřednictvím daňového systému bez ohledu na to, jak kvalitní služby poskytl“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smtClean="0"/>
              <a:t>(Valenčík, online)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smtClean="0"/>
              <a:t>A také….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smtClean="0">
                <a:solidFill>
                  <a:srgbClr val="FF0000"/>
                </a:solidFill>
              </a:rPr>
              <a:t>Rozdíly v míře návratnosti investic do vzdělávání…..(vysokoškolák versus středoškolák)</a:t>
            </a:r>
          </a:p>
        </p:txBody>
      </p:sp>
    </p:spTree>
    <p:extLst>
      <p:ext uri="{BB962C8B-B14F-4D97-AF65-F5344CB8AC3E}">
        <p14:creationId xmlns:p14="http://schemas.microsoft.com/office/powerpoint/2010/main" val="246156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Jak statky poskytovat?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„</a:t>
            </a:r>
            <a:r>
              <a:rPr lang="cs-CZ" sz="2800" i="1" smtClean="0"/>
              <a:t>Pokud odhlédneme od skupiny čistých kolektivních statků, které jsou vzhledem ke svému specifickému charakteru (nedělitelnost a nevyloučitelnost ze spotřeby) předmětem veřejného financování, produkce vzhledem na jejich ekonomický charakter už tak jednoznačně nenáleží veřejnému sektoru.“</a:t>
            </a:r>
            <a:r>
              <a:rPr lang="cs-CZ" sz="2800" smtClean="0"/>
              <a:t> (Medveď, Nemec, Orviská, Zimková, 2005, str. 54)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i="1" smtClean="0"/>
              <a:t>Oprávněnost veřejného poskytování nevyplývá vždy z jeho povahy</a:t>
            </a:r>
            <a:r>
              <a:rPr lang="cs-CZ" sz="2800" smtClean="0"/>
              <a:t> (Špalek, 2011)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>
                <a:solidFill>
                  <a:srgbClr val="FF0000"/>
                </a:solidFill>
              </a:rPr>
              <a:t>GARANCE X PRODUKCE</a:t>
            </a:r>
          </a:p>
        </p:txBody>
      </p:sp>
    </p:spTree>
    <p:extLst>
      <p:ext uri="{BB962C8B-B14F-4D97-AF65-F5344CB8AC3E}">
        <p14:creationId xmlns:p14="http://schemas.microsoft.com/office/powerpoint/2010/main" val="399715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GARANCE X PRODUKCE!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b="1" smtClean="0"/>
              <a:t>Zabezpečení veřejných služeb je širší význam podpory  ve smyslu </a:t>
            </a:r>
            <a:r>
              <a:rPr lang="cs-CZ" sz="2400" b="1" smtClean="0">
                <a:solidFill>
                  <a:srgbClr val="FF0000"/>
                </a:solidFill>
              </a:rPr>
              <a:t>garantování</a:t>
            </a:r>
            <a:r>
              <a:rPr lang="cs-CZ" sz="2400" b="1" smtClean="0"/>
              <a:t>, organizování, regulování, kontrolování a financování veřejné služby - převážně mluvíme o zabezpečování veřejných služeb státem a jeho institucemi (organizační složky státu, kraje, obce).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b="1" smtClean="0"/>
          </a:p>
          <a:p>
            <a:pPr eaLnBrk="1" hangingPunct="1">
              <a:lnSpc>
                <a:spcPct val="90000"/>
              </a:lnSpc>
            </a:pPr>
            <a:r>
              <a:rPr lang="cs-CZ" sz="2400" b="1" smtClean="0"/>
              <a:t>Poskytování veřejné služby: jde </a:t>
            </a:r>
            <a:r>
              <a:rPr lang="cs-CZ" sz="2400" b="1" smtClean="0">
                <a:solidFill>
                  <a:srgbClr val="FF0000"/>
                </a:solidFill>
              </a:rPr>
              <a:t>o faktickou produkci veřejných služeb</a:t>
            </a:r>
            <a:r>
              <a:rPr lang="cs-CZ" sz="2400" b="1" smtClean="0"/>
              <a:t>. Poskytovateli mohou být ziskové soukromé firmy, neziskové veřejné organizace, neziskové soukromé organizace, ale také sektor domácností. </a:t>
            </a:r>
          </a:p>
        </p:txBody>
      </p:sp>
    </p:spTree>
    <p:extLst>
      <p:ext uri="{BB962C8B-B14F-4D97-AF65-F5344CB8AC3E}">
        <p14:creationId xmlns:p14="http://schemas.microsoft.com/office/powerpoint/2010/main" val="230173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Způsoby poskytování</a:t>
            </a:r>
          </a:p>
        </p:txBody>
      </p:sp>
      <p:pic>
        <p:nvPicPr>
          <p:cNvPr id="39939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168400"/>
            <a:ext cx="7056437" cy="5502275"/>
          </a:xfrm>
          <a:noFill/>
        </p:spPr>
      </p:pic>
    </p:spTree>
    <p:extLst>
      <p:ext uri="{BB962C8B-B14F-4D97-AF65-F5344CB8AC3E}">
        <p14:creationId xmlns:p14="http://schemas.microsoft.com/office/powerpoint/2010/main" val="215711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966788"/>
            <a:ext cx="8067675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968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Ekonomická efektivnost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dirty="0" smtClean="0">
                <a:solidFill>
                  <a:srgbClr val="FF0000"/>
                </a:solidFill>
              </a:rPr>
              <a:t>	„…na efektivní poskytování veřejných služeb nahlížet jako na takové poskytování, kdy za předpokladu limitovaných veřejných zdrojů lze dosáhnout na realizaci co největšího rozsahu veřejných služeb v co nejvyšší kvalitě“….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sz="1800" dirty="0" smtClean="0"/>
              <a:t>Jsou veřejné prostředky využity k zajištění stanovených úkolů s co </a:t>
            </a:r>
            <a:r>
              <a:rPr lang="cs-CZ" sz="1800" dirty="0" smtClean="0">
                <a:solidFill>
                  <a:srgbClr val="FF0000"/>
                </a:solidFill>
              </a:rPr>
              <a:t>nejnižším vynaložením těchto prostředků</a:t>
            </a:r>
            <a:r>
              <a:rPr lang="cs-CZ" sz="1800" dirty="0" smtClean="0"/>
              <a:t>, a to při dodržení odpovídající kvality plněných úkolů. </a:t>
            </a:r>
            <a:r>
              <a:rPr lang="cs-CZ" sz="1800" b="1" dirty="0" smtClean="0"/>
              <a:t>(princip hospodárnosti)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sz="1800" dirty="0" smtClean="0"/>
              <a:t>Veřejné prostředky jsou využity takovým způsobem, </a:t>
            </a:r>
            <a:r>
              <a:rPr lang="cs-CZ" sz="1800" dirty="0" smtClean="0">
                <a:solidFill>
                  <a:srgbClr val="FF0000"/>
                </a:solidFill>
              </a:rPr>
              <a:t>kterým se dosáhne nejvýše možného rozsahu, kvality a přínosu plněných úkolů ve srovnání s objemem prostředků vynaložených na jejich plnění</a:t>
            </a:r>
            <a:r>
              <a:rPr lang="cs-CZ" sz="1800" dirty="0" smtClean="0"/>
              <a:t>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sz="1800" b="1" dirty="0" smtClean="0"/>
              <a:t>         (princip efektivnosti)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sz="1800" dirty="0" smtClean="0"/>
              <a:t>Použití veřejných prostředků je takové, </a:t>
            </a:r>
            <a:r>
              <a:rPr lang="cs-CZ" sz="1800" dirty="0" smtClean="0">
                <a:solidFill>
                  <a:srgbClr val="FF0000"/>
                </a:solidFill>
              </a:rPr>
              <a:t>které zajistí optimální míru dosažení cílů při plnění stanovených úkolů</a:t>
            </a:r>
            <a:r>
              <a:rPr lang="cs-CZ" sz="1800" dirty="0" smtClean="0"/>
              <a:t>. </a:t>
            </a:r>
            <a:r>
              <a:rPr lang="cs-CZ" sz="1800" b="1" dirty="0" smtClean="0"/>
              <a:t>(princip účelnosti) </a:t>
            </a:r>
          </a:p>
        </p:txBody>
      </p:sp>
    </p:spTree>
    <p:extLst>
      <p:ext uri="{BB962C8B-B14F-4D97-AF65-F5344CB8AC3E}">
        <p14:creationId xmlns:p14="http://schemas.microsoft.com/office/powerpoint/2010/main" val="90880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765175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 smtClean="0">
                <a:solidFill>
                  <a:srgbClr val="FF0000"/>
                </a:solidFill>
              </a:rPr>
              <a:t>Analogicky  lze stanovit případy, kdy je zvolená forma produkce (některá z forem interní či externí) veřejných služeb neefektivní. </a:t>
            </a:r>
          </a:p>
          <a:p>
            <a:pPr eaLnBrk="1" hangingPunct="1">
              <a:lnSpc>
                <a:spcPct val="80000"/>
              </a:lnSpc>
            </a:pPr>
            <a:endParaRPr lang="cs-CZ" sz="28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smtClean="0"/>
              <a:t>Jedná se o situace, kdy: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Je zvolená forma produkce nákladnější (z hlediska použitých vstupů) ve srovnání s jinými alternativami poskytování.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Veřejnou službu lze prostřednictvím jiné z možných forem zajistit ve větším rozsahu a vyšší kvalitě, nebo poskytovaná úroveň služby je nedostatečná z hlediska plnění cíle (účelu).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Náklady na jednotku výstupu jsou vyšší než by byly při využití jiné z forem z produkce. </a:t>
            </a:r>
          </a:p>
        </p:txBody>
      </p:sp>
    </p:spTree>
    <p:extLst>
      <p:ext uri="{BB962C8B-B14F-4D97-AF65-F5344CB8AC3E}">
        <p14:creationId xmlns:p14="http://schemas.microsoft.com/office/powerpoint/2010/main" val="363401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>
                <a:solidFill>
                  <a:srgbClr val="FF0000"/>
                </a:solidFill>
              </a:rPr>
              <a:t>Jak docílit efektivní produkce…..?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Systémovým přístupem</a:t>
            </a:r>
          </a:p>
          <a:p>
            <a:pPr eaLnBrk="1" hangingPunct="1"/>
            <a:r>
              <a:rPr lang="cs-CZ" smtClean="0"/>
              <a:t>Posouzením „better value money“</a:t>
            </a:r>
          </a:p>
          <a:p>
            <a:pPr eaLnBrk="1" hangingPunct="1"/>
            <a:r>
              <a:rPr lang="cs-CZ" smtClean="0"/>
              <a:t>Monitorováním a kontrolou</a:t>
            </a:r>
          </a:p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EVALUACE</a:t>
            </a:r>
          </a:p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POPTÁVKOVĚ ORIENTOVANÝ PŘÍSTUP</a:t>
            </a:r>
          </a:p>
        </p:txBody>
      </p:sp>
    </p:spTree>
    <p:extLst>
      <p:ext uri="{BB962C8B-B14F-4D97-AF65-F5344CB8AC3E}">
        <p14:creationId xmlns:p14="http://schemas.microsoft.com/office/powerpoint/2010/main" val="92036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Děkuji za pozornost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4473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Alokace zdrojů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Politický problém</a:t>
            </a:r>
          </a:p>
          <a:p>
            <a:pPr eaLnBrk="1" hangingPunct="1"/>
            <a:r>
              <a:rPr lang="cs-CZ" sz="2000" smtClean="0"/>
              <a:t>Rozvíjet více veřejné nebo soukromé školství? </a:t>
            </a:r>
          </a:p>
          <a:p>
            <a:pPr eaLnBrk="1" hangingPunct="1"/>
            <a:r>
              <a:rPr lang="cs-CZ" sz="2000" smtClean="0"/>
              <a:t>Měla by existovat veřejná podpora pro soukromé školy?</a:t>
            </a:r>
          </a:p>
          <a:p>
            <a:pPr eaLnBrk="1" hangingPunct="1"/>
            <a:r>
              <a:rPr lang="cs-CZ" sz="2000" smtClean="0"/>
              <a:t>Jaký je nejefektivnější způsob poskytování vzdělávání? </a:t>
            </a:r>
          </a:p>
          <a:p>
            <a:pPr eaLnBrk="1" hangingPunct="1"/>
            <a:r>
              <a:rPr lang="cs-CZ" sz="2000" smtClean="0"/>
              <a:t>V jakém vztahu by měla být úloha státu a soukromého sektoru při financování vzdělání?</a:t>
            </a:r>
          </a:p>
          <a:p>
            <a:pPr eaLnBrk="1" hangingPunct="1"/>
            <a:r>
              <a:rPr lang="cs-CZ" sz="2000" smtClean="0"/>
              <a:t>Jaké jsou problémy substitučního vztahu mezi rovností a efektivností? </a:t>
            </a:r>
          </a:p>
          <a:p>
            <a:pPr eaLnBrk="1" hangingPunct="1"/>
            <a:r>
              <a:rPr lang="cs-CZ" sz="2000" smtClean="0"/>
              <a:t>Vydáváme dostatek prostředků na vzdělávání a využíváme jich dobře? </a:t>
            </a:r>
          </a:p>
          <a:p>
            <a:pPr eaLnBrk="1" hangingPunct="1"/>
            <a:r>
              <a:rPr lang="cs-CZ" sz="2000" smtClean="0"/>
              <a:t>Mělo by se na veřejných školách platit školné a v jaké výši? ….</a:t>
            </a:r>
          </a:p>
          <a:p>
            <a:pPr eaLnBrk="1" hangingPunct="1"/>
            <a:r>
              <a:rPr lang="cs-CZ" sz="2000" smtClean="0">
                <a:solidFill>
                  <a:srgbClr val="FF0000"/>
                </a:solidFill>
              </a:rPr>
              <a:t>PROČ MÁ BÝT VZDĚLÁVÁNÍ POSKYTOVANÉ A FINANCOVÉ VEŘEJNĚ??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2664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Domácí vzdělávání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Od. 1.ledna 2005 uzákoněno individuální vzdělávání pro žáky I. stupně ZŠ</a:t>
            </a:r>
          </a:p>
          <a:p>
            <a:r>
              <a:rPr lang="cs-CZ"/>
              <a:t>Asociace pro domácí vzdělávání (dobrovolné sdružení)</a:t>
            </a:r>
          </a:p>
          <a:p>
            <a:r>
              <a:rPr lang="cs-CZ"/>
              <a:t>§ 41 školského zákona</a:t>
            </a:r>
          </a:p>
          <a:p>
            <a:pPr>
              <a:buFontTx/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1668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DV - statistika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341438"/>
            <a:ext cx="7667625" cy="209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708275"/>
            <a:ext cx="7710488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4445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 a proti DV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/>
              <a:t>+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000" b="1"/>
              <a:t>   „Masa, kterou škola představuje, může působit na dítě nejen blahodárně, ale také zle. Kamarád působí na kamaráda nejen svými dobrými, ale i špatnými vlastnostmi. Dítě se chytá stejně špatného jako dobrého. Nepozoruje-li to učitel, často ani neví, jak zhoubný vliv má škola, tím zhoubnější, že je tu vliv masy.“</a:t>
            </a:r>
            <a:r>
              <a:rPr lang="cs-CZ" sz="2000"/>
              <a:t> 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/>
              <a:t>-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000"/>
              <a:t>    „Rozdíl školy a vyučování soukromého dávno byl předmětem úvah. Brzy se pozná, že soukromé vyučování osamostatňuje dítě. Dítě musí být s dětmi sobě rovnými. Při soukromém vyučování snadno vypozorujeme, že dítě jaksi předčasně stárne a v tom je chyba - dětský duch nejlépe se udržuje mezi dětmi, proto děti tak rády do školy chodí“. 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68313" y="6021388"/>
            <a:ext cx="53990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T. G. Masaryk </a:t>
            </a:r>
          </a:p>
        </p:txBody>
      </p:sp>
    </p:spTree>
    <p:extLst>
      <p:ext uri="{BB962C8B-B14F-4D97-AF65-F5344CB8AC3E}">
        <p14:creationId xmlns:p14="http://schemas.microsoft.com/office/powerpoint/2010/main" val="3297890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„absolventi domácí vzdělávání“ </a:t>
            </a:r>
            <a:r>
              <a:rPr lang="cs-CZ" sz="4000">
                <a:sym typeface="Wingdings" pitchFamily="2" charset="2"/>
              </a:rPr>
              <a:t></a:t>
            </a:r>
            <a:endParaRPr lang="cs-CZ" sz="40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Magdalena Dobromila Rettigová</a:t>
            </a:r>
          </a:p>
          <a:p>
            <a:r>
              <a:rPr lang="cs-CZ"/>
              <a:t>Karolína Světlá</a:t>
            </a:r>
          </a:p>
          <a:p>
            <a:r>
              <a:rPr lang="cs-CZ"/>
              <a:t>Zdeněk Fibich</a:t>
            </a:r>
          </a:p>
          <a:p>
            <a:r>
              <a:rPr lang="cs-CZ"/>
              <a:t>Tomáš Garrigue Masaryk</a:t>
            </a:r>
          </a:p>
          <a:p>
            <a:r>
              <a:rPr lang="cs-CZ"/>
              <a:t>Jaroslav Hašek</a:t>
            </a:r>
          </a:p>
          <a:p>
            <a:r>
              <a:rPr lang="cs-CZ"/>
              <a:t>Vladislav Vančura</a:t>
            </a:r>
          </a:p>
          <a:p>
            <a:r>
              <a:rPr lang="cs-CZ"/>
              <a:t>Vladimír Neff</a:t>
            </a:r>
          </a:p>
        </p:txBody>
      </p:sp>
    </p:spTree>
    <p:extLst>
      <p:ext uri="{BB962C8B-B14F-4D97-AF65-F5344CB8AC3E}">
        <p14:creationId xmlns:p14="http://schemas.microsoft.com/office/powerpoint/2010/main" val="24313205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„Poukázky na vzdělávání“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Explicitní forma a implicitní forma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/>
              <a:t>1) Uživateli je přidělena poukázka v hodnotě odpovídající určité výši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/>
              <a:t>2) poukázka může být využita pouze držitelem a jen na daný účel nebo určenou komoditu</a:t>
            </a:r>
          </a:p>
          <a:p>
            <a:pPr>
              <a:lnSpc>
                <a:spcPct val="90000"/>
              </a:lnSpc>
            </a:pPr>
            <a:r>
              <a:rPr lang="cs-CZ" sz="2400"/>
              <a:t>„veřejně řízená spotřeba s individualizovaným výběrem produkce a platby“ (Bailey, 2000)</a:t>
            </a:r>
          </a:p>
          <a:p>
            <a:pPr>
              <a:lnSpc>
                <a:spcPct val="90000"/>
              </a:lnSpc>
            </a:pPr>
            <a:r>
              <a:rPr lang="cs-CZ" sz="2400"/>
              <a:t>Konkurence mezi poskytovateli =</a:t>
            </a:r>
            <a:r>
              <a:rPr lang="en-US" sz="2400"/>
              <a:t>&gt; v</a:t>
            </a:r>
            <a:r>
              <a:rPr lang="cs-CZ" sz="2400"/>
              <a:t>ýběr vhodného poskytovatele…</a:t>
            </a:r>
          </a:p>
          <a:p>
            <a:pPr>
              <a:lnSpc>
                <a:spcPct val="90000"/>
              </a:lnSpc>
            </a:pPr>
            <a:r>
              <a:rPr lang="cs-CZ" sz="2400"/>
              <a:t>Poskytovatel: soukromá firma, nezisková organizace (s i v)</a:t>
            </a:r>
          </a:p>
          <a:p>
            <a:pPr>
              <a:lnSpc>
                <a:spcPct val="90000"/>
              </a:lnSpc>
            </a:pPr>
            <a:r>
              <a:rPr lang="cs-CZ" sz="2400"/>
              <a:t>Ve školství prozatím v implicitní formě – dotace na žáka</a:t>
            </a:r>
          </a:p>
        </p:txBody>
      </p:sp>
    </p:spTree>
    <p:extLst>
      <p:ext uri="{BB962C8B-B14F-4D97-AF65-F5344CB8AC3E}">
        <p14:creationId xmlns:p14="http://schemas.microsoft.com/office/powerpoint/2010/main" val="2676217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smtClean="0"/>
              <a:t>ČISTÝ TRH VE VZDĚLÁVÁNÍ NENÍ MOŽNÝ…?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endParaRPr lang="cs-CZ" dirty="0" smtClean="0"/>
          </a:p>
          <a:p>
            <a:pPr marL="609600" indent="-609600" eaLnBrk="1" hangingPunct="1">
              <a:defRPr/>
            </a:pPr>
            <a:r>
              <a:rPr lang="cs-CZ" dirty="0" smtClean="0"/>
              <a:t>Nedokonalá konkurence (monopolní síla) </a:t>
            </a:r>
          </a:p>
          <a:p>
            <a:pPr marL="609600" indent="-609600" eaLnBrk="1" hangingPunct="1">
              <a:defRPr/>
            </a:pPr>
            <a:r>
              <a:rPr lang="cs-CZ" dirty="0" smtClean="0"/>
              <a:t>Externality </a:t>
            </a:r>
          </a:p>
          <a:p>
            <a:pPr marL="609600" indent="-609600" eaLnBrk="1" hangingPunct="1">
              <a:defRPr/>
            </a:pPr>
            <a:r>
              <a:rPr lang="cs-CZ" dirty="0" smtClean="0">
                <a:solidFill>
                  <a:srgbClr val="FF0000"/>
                </a:solidFill>
              </a:rPr>
              <a:t>Veřejné statky </a:t>
            </a:r>
          </a:p>
          <a:p>
            <a:pPr marL="609600" indent="-609600" eaLnBrk="1" hangingPunct="1">
              <a:defRPr/>
            </a:pPr>
            <a:r>
              <a:rPr lang="cs-CZ" dirty="0" smtClean="0"/>
              <a:t>Asymetrické informace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1328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Veřejné služby ve vzdělávání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2046288"/>
            <a:ext cx="8110537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>
                <a:solidFill>
                  <a:srgbClr val="FF0000"/>
                </a:solidFill>
              </a:rPr>
              <a:t>	Služby vytvořené, organizované nebo regulované orgánem veřejné správy k zajištění, aby byla služba poskytována způsobem, který lze považovat za nezbytný pro uspokojení společenských potřeb při respektování principu subsidiarity (Vláda ČR).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Základní služby – (základní, střední, vysokoškolské)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Vědecko-výzkumné služby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Doplňkové služby (stravování, ubytování, mimoškolních aktivit) (Benčo, 2005)</a:t>
            </a:r>
          </a:p>
        </p:txBody>
      </p:sp>
    </p:spTree>
    <p:extLst>
      <p:ext uri="{BB962C8B-B14F-4D97-AF65-F5344CB8AC3E}">
        <p14:creationId xmlns:p14="http://schemas.microsoft.com/office/powerpoint/2010/main" val="197817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Vzdělávání – veřejný statek?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Teorie veřejných statků</a:t>
            </a:r>
          </a:p>
          <a:p>
            <a:pPr eaLnBrk="1" hangingPunct="1"/>
            <a:r>
              <a:rPr lang="cs-CZ" smtClean="0"/>
              <a:t>Veřejný statek (public good) respektive kolektivní statek</a:t>
            </a:r>
          </a:p>
          <a:p>
            <a:pPr eaLnBrk="1" hangingPunct="1"/>
            <a:r>
              <a:rPr lang="cs-CZ" smtClean="0"/>
              <a:t>„extrémní příklad veřejného statku, který splňuje požadované charakteristiky, se v realitě prakticky nenachází“ </a:t>
            </a:r>
          </a:p>
        </p:txBody>
      </p:sp>
    </p:spTree>
    <p:extLst>
      <p:ext uri="{BB962C8B-B14F-4D97-AF65-F5344CB8AC3E}">
        <p14:creationId xmlns:p14="http://schemas.microsoft.com/office/powerpoint/2010/main" val="185119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Teorie veřejných statků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Veřejný statek – „statek specifické povahy, která jej předurčuje pro veřejné poskytování“. </a:t>
            </a:r>
            <a:r>
              <a:rPr lang="cs-CZ" sz="2800" smtClean="0">
                <a:solidFill>
                  <a:srgbClr val="FF0000"/>
                </a:solidFill>
              </a:rPr>
              <a:t>příklad obrana, vzdělávání (Musgrave)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Veřejné poskytování vzdělávání je tak ztotožněno s jeho veřejným poskytováním, ačkoli </a:t>
            </a:r>
            <a:r>
              <a:rPr lang="cs-CZ" sz="2800" smtClean="0">
                <a:solidFill>
                  <a:srgbClr val="FF0000"/>
                </a:solidFill>
              </a:rPr>
              <a:t>přinejmenším vyloučení je v případě vzdělávání možné (a dokonce snadné).</a:t>
            </a:r>
            <a:r>
              <a:rPr lang="cs-CZ" sz="2800" smtClean="0"/>
              <a:t> Špalek 2010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>
                <a:sym typeface="Wingdings" pitchFamily="2" charset="2"/>
              </a:rPr>
              <a:t> public goods x publicly provided good (worthy goods)</a:t>
            </a:r>
          </a:p>
        </p:txBody>
      </p:sp>
    </p:spTree>
    <p:extLst>
      <p:ext uri="{BB962C8B-B14F-4D97-AF65-F5344CB8AC3E}">
        <p14:creationId xmlns:p14="http://schemas.microsoft.com/office/powerpoint/2010/main" val="327489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55675"/>
            <a:ext cx="8229600" cy="4619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200" smtClean="0"/>
              <a:t>Důvody pro veřejné zabezpečení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cs-CZ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smtClean="0"/>
              <a:t>Společenské užitky (externality) (individuální versus společenské) – teorie LK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smtClean="0"/>
              <a:t>Asymetrické informace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smtClean="0"/>
              <a:t>Možnost vzniku monopolu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smtClean="0">
                <a:solidFill>
                  <a:srgbClr val="FF0000"/>
                </a:solidFill>
              </a:rPr>
              <a:t>Právo na vzdělání – spravedlnost při poskytování vzdělávání, rovnost v příležitosti na dosažení určitého druhu a stupně vzdělání =</a:t>
            </a:r>
            <a:r>
              <a:rPr lang="en-US" sz="2400" smtClean="0">
                <a:solidFill>
                  <a:srgbClr val="FF0000"/>
                </a:solidFill>
              </a:rPr>
              <a:t>&gt;</a:t>
            </a:r>
            <a:r>
              <a:rPr lang="cs-CZ" sz="2400" smtClean="0">
                <a:solidFill>
                  <a:srgbClr val="FF0000"/>
                </a:solidFill>
              </a:rPr>
              <a:t> přístup k minimálnímu množství vzdělání (listina základních lidských práv a svobod, povinná školní docházka)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smtClean="0"/>
              <a:t>Primární, sekundární, terciární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cs-CZ" sz="24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smtClean="0"/>
          </a:p>
        </p:txBody>
      </p:sp>
    </p:spTree>
    <p:extLst>
      <p:ext uri="{BB962C8B-B14F-4D97-AF65-F5344CB8AC3E}">
        <p14:creationId xmlns:p14="http://schemas.microsoft.com/office/powerpoint/2010/main" val="124026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Listina základních lidských práv a svobod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3400" smtClean="0"/>
              <a:t>Čl. 33: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arenBoth"/>
            </a:pPr>
            <a:r>
              <a:rPr lang="cs-CZ" sz="2400" smtClean="0">
                <a:solidFill>
                  <a:srgbClr val="FF0000"/>
                </a:solidFill>
              </a:rPr>
              <a:t>Každý má právo na vzdělání.</a:t>
            </a:r>
            <a:r>
              <a:rPr lang="cs-CZ" sz="2400" smtClean="0"/>
              <a:t> Školní docházka je povinná po dobu, kterou stanoví zákon.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arenBoth"/>
            </a:pPr>
            <a:r>
              <a:rPr lang="cs-CZ" sz="2400" smtClean="0"/>
              <a:t>Občané mají právo </a:t>
            </a:r>
            <a:r>
              <a:rPr lang="cs-CZ" sz="2400" smtClean="0">
                <a:solidFill>
                  <a:srgbClr val="FF0000"/>
                </a:solidFill>
              </a:rPr>
              <a:t>na bezplatné vzdělání v základních a středních školách, podle schopnosti občana a možnosti společnosti též na vysokých školách</a:t>
            </a:r>
            <a:r>
              <a:rPr lang="cs-CZ" sz="2400" smtClean="0"/>
              <a:t>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arenBoth"/>
            </a:pPr>
            <a:r>
              <a:rPr lang="cs-CZ" sz="2400" smtClean="0"/>
              <a:t>Zřizovat jiné školy státní a vyučovat na nich lze jen za podmínek stanovených zákonem, na takových školách se může vzdělání poskytovat za úhradu.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arenBoth"/>
            </a:pPr>
            <a:r>
              <a:rPr lang="cs-CZ" sz="2400" smtClean="0"/>
              <a:t>Zákon stanoví, za jakých podmínek mají občané při studiu právo na pomoc státu.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cs-CZ" sz="2400" smtClean="0"/>
          </a:p>
        </p:txBody>
      </p:sp>
    </p:spTree>
    <p:extLst>
      <p:ext uri="{BB962C8B-B14F-4D97-AF65-F5344CB8AC3E}">
        <p14:creationId xmlns:p14="http://schemas.microsoft.com/office/powerpoint/2010/main" val="201433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Efektivnost versus rovnost</a:t>
            </a:r>
          </a:p>
        </p:txBody>
      </p:sp>
      <p:pic>
        <p:nvPicPr>
          <p:cNvPr id="3481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13" y="2090738"/>
            <a:ext cx="6989762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755650" y="5445125"/>
            <a:ext cx="4895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000"/>
              <a:t>Valenčík, online</a:t>
            </a:r>
          </a:p>
        </p:txBody>
      </p:sp>
    </p:spTree>
    <p:extLst>
      <p:ext uri="{BB962C8B-B14F-4D97-AF65-F5344CB8AC3E}">
        <p14:creationId xmlns:p14="http://schemas.microsoft.com/office/powerpoint/2010/main" val="78830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950</Words>
  <Application>Microsoft Office PowerPoint</Application>
  <PresentationFormat>Předvádění na obrazovce (4:3)</PresentationFormat>
  <Paragraphs>140</Paragraphs>
  <Slides>24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systému Office</vt:lpstr>
      <vt:lpstr>Vzdělávání jako veřejně poskytovaný statek</vt:lpstr>
      <vt:lpstr>Alokace zdrojů</vt:lpstr>
      <vt:lpstr>ČISTÝ TRH VE VZDĚLÁVÁNÍ NENÍ MOŽNÝ…?</vt:lpstr>
      <vt:lpstr>Veřejné služby ve vzdělávání </vt:lpstr>
      <vt:lpstr>Vzdělávání – veřejný statek? </vt:lpstr>
      <vt:lpstr>Teorie veřejných statků</vt:lpstr>
      <vt:lpstr>Důvody pro veřejné zabezpečení</vt:lpstr>
      <vt:lpstr>Listina základních lidských práv a svobod</vt:lpstr>
      <vt:lpstr>Efektivnost versus rovnost</vt:lpstr>
      <vt:lpstr>Prezentace aplikace PowerPoint</vt:lpstr>
      <vt:lpstr>Dvě strany mince…</vt:lpstr>
      <vt:lpstr>Jak statky poskytovat? </vt:lpstr>
      <vt:lpstr>GARANCE X PRODUKCE!</vt:lpstr>
      <vt:lpstr>Způsoby poskytování</vt:lpstr>
      <vt:lpstr>Prezentace aplikace PowerPoint</vt:lpstr>
      <vt:lpstr>Ekonomická efektivnost</vt:lpstr>
      <vt:lpstr>Prezentace aplikace PowerPoint</vt:lpstr>
      <vt:lpstr>Jak docílit efektivní produkce…..?</vt:lpstr>
      <vt:lpstr>Prezentace aplikace PowerPoint</vt:lpstr>
      <vt:lpstr>Domácí vzdělávání</vt:lpstr>
      <vt:lpstr>DV - statistika</vt:lpstr>
      <vt:lpstr>Pro a proti DV</vt:lpstr>
      <vt:lpstr>„absolventi domácí vzdělávání“ </vt:lpstr>
      <vt:lpstr>„Poukázky na vzdělávání“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Palenikova Marketa</dc:creator>
  <cp:lastModifiedBy>Palenikova Marketa</cp:lastModifiedBy>
  <cp:revision>3</cp:revision>
  <dcterms:created xsi:type="dcterms:W3CDTF">2012-02-29T09:21:26Z</dcterms:created>
  <dcterms:modified xsi:type="dcterms:W3CDTF">2012-02-29T09:25:57Z</dcterms:modified>
</cp:coreProperties>
</file>