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6C507-9AF7-4BFD-AC67-0563ABF23F0D}" type="datetimeFigureOut">
              <a:rPr lang="cs-CZ" smtClean="0"/>
              <a:t>25.4.2012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5E07D-104C-4F9D-8609-83D3EF355B8B}" type="slidenum">
              <a:rPr lang="cs-CZ" smtClean="0"/>
              <a:t>‹#›</a:t>
            </a:fld>
            <a:endParaRPr lang="cs-CZ"/>
          </a:p>
        </p:txBody>
      </p:sp>
    </p:spTree>
    <p:extLst>
      <p:ext uri="{BB962C8B-B14F-4D97-AF65-F5344CB8AC3E}">
        <p14:creationId xmlns:p14="http://schemas.microsoft.com/office/powerpoint/2010/main" val="36052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435E07D-104C-4F9D-8609-83D3EF355B8B}" type="slidenum">
              <a:rPr lang="cs-CZ" smtClean="0"/>
              <a:t>7</a:t>
            </a:fld>
            <a:endParaRPr lang="cs-CZ"/>
          </a:p>
        </p:txBody>
      </p:sp>
    </p:spTree>
    <p:extLst>
      <p:ext uri="{BB962C8B-B14F-4D97-AF65-F5344CB8AC3E}">
        <p14:creationId xmlns:p14="http://schemas.microsoft.com/office/powerpoint/2010/main" val="3965646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763D408-D46E-4766-9634-237996AA963A}"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373975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63D408-D46E-4766-9634-237996AA963A}"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198565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63D408-D46E-4766-9634-237996AA963A}"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74025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63D408-D46E-4766-9634-237996AA963A}"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305149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763D408-D46E-4766-9634-237996AA963A}"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118029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63D408-D46E-4766-9634-237996AA963A}" type="datetimeFigureOut">
              <a:rPr lang="cs-CZ" smtClean="0"/>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73709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63D408-D46E-4766-9634-237996AA963A}" type="datetimeFigureOut">
              <a:rPr lang="cs-CZ" smtClean="0"/>
              <a:t>25.4.2012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378834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63D408-D46E-4766-9634-237996AA963A}" type="datetimeFigureOut">
              <a:rPr lang="cs-CZ" smtClean="0"/>
              <a:t>25.4.2012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164305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63D408-D46E-4766-9634-237996AA963A}" type="datetimeFigureOut">
              <a:rPr lang="cs-CZ" smtClean="0"/>
              <a:t>25.4.2012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341163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63D408-D46E-4766-9634-237996AA963A}" type="datetimeFigureOut">
              <a:rPr lang="cs-CZ" smtClean="0"/>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392800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63D408-D46E-4766-9634-237996AA963A}" type="datetimeFigureOut">
              <a:rPr lang="cs-CZ" smtClean="0"/>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7F2CE6-1120-4192-B6A8-7AD4497F1CA9}" type="slidenum">
              <a:rPr lang="cs-CZ" smtClean="0"/>
              <a:t>‹#›</a:t>
            </a:fld>
            <a:endParaRPr lang="cs-CZ"/>
          </a:p>
        </p:txBody>
      </p:sp>
    </p:spTree>
    <p:extLst>
      <p:ext uri="{BB962C8B-B14F-4D97-AF65-F5344CB8AC3E}">
        <p14:creationId xmlns:p14="http://schemas.microsoft.com/office/powerpoint/2010/main" val="207952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D408-D46E-4766-9634-237996AA963A}" type="datetimeFigureOut">
              <a:rPr lang="cs-CZ" smtClean="0"/>
              <a:t>25.4.2012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F2CE6-1120-4192-B6A8-7AD4497F1CA9}" type="slidenum">
              <a:rPr lang="cs-CZ" smtClean="0"/>
              <a:t>‹#›</a:t>
            </a:fld>
            <a:endParaRPr lang="cs-CZ"/>
          </a:p>
        </p:txBody>
      </p:sp>
    </p:spTree>
    <p:extLst>
      <p:ext uri="{BB962C8B-B14F-4D97-AF65-F5344CB8AC3E}">
        <p14:creationId xmlns:p14="http://schemas.microsoft.com/office/powerpoint/2010/main" val="232296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Faktory ovlivňující způsob poskytování VS </a:t>
            </a:r>
            <a:br>
              <a:rPr lang="cs-CZ" dirty="0" smtClean="0"/>
            </a:br>
            <a:r>
              <a:rPr lang="cs-CZ" dirty="0" smtClean="0"/>
              <a:t>- hodnocení veřejných zakázek</a:t>
            </a:r>
            <a:endParaRPr lang="cs-CZ" dirty="0"/>
          </a:p>
        </p:txBody>
      </p:sp>
    </p:spTree>
    <p:extLst>
      <p:ext uri="{BB962C8B-B14F-4D97-AF65-F5344CB8AC3E}">
        <p14:creationId xmlns:p14="http://schemas.microsoft.com/office/powerpoint/2010/main" val="358014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na poskytování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Transakční (ex ante, </a:t>
            </a:r>
            <a:r>
              <a:rPr lang="cs-CZ" dirty="0" err="1" smtClean="0"/>
              <a:t>ext</a:t>
            </a:r>
            <a:r>
              <a:rPr lang="cs-CZ" dirty="0" smtClean="0"/>
              <a:t> post)</a:t>
            </a:r>
          </a:p>
          <a:p>
            <a:r>
              <a:rPr lang="cs-CZ" dirty="0" smtClean="0"/>
              <a:t>Byrokratické</a:t>
            </a:r>
          </a:p>
          <a:p>
            <a:r>
              <a:rPr lang="cs-CZ" dirty="0"/>
              <a:t>Kritériem pro vyhodnocení optimální formy poskytovaní je výše nákladů na službu. Pro vyhodnocení nejvhodnější varianty se využívá celá řada metod hodnocení veřejných projektů, od metody CMA (minimalizace nákladů), CBA (analýza nákladů a přínosů), CEA (analýza efektivnosti nákladů), CUA (analýza nákladů a užitků) až po další, jedno i vícekriteriální metody</a:t>
            </a:r>
            <a:endParaRPr lang="cs-CZ" dirty="0" smtClean="0"/>
          </a:p>
          <a:p>
            <a:pPr marL="0" indent="0">
              <a:buNone/>
            </a:pPr>
            <a:endParaRPr lang="cs-CZ" dirty="0"/>
          </a:p>
        </p:txBody>
      </p:sp>
    </p:spTree>
    <p:extLst>
      <p:ext uri="{BB962C8B-B14F-4D97-AF65-F5344CB8AC3E}">
        <p14:creationId xmlns:p14="http://schemas.microsoft.com/office/powerpoint/2010/main" val="22446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Kvalita služby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Standardy</a:t>
            </a:r>
          </a:p>
          <a:p>
            <a:r>
              <a:rPr lang="cs-CZ" i="1" dirty="0"/>
              <a:t>K hodnocení kvality veřejných služeb tak mnohdy nelze využít stejných kritérií jako v případě služeb nabízených tržně. Při hodnocení kvality veřejných služeb je doporučováno zaměřit se na kvalitu komunikace s uživatelem služby, kvalitu specifikace a vymezení služby (standardu, definované priority), kvalitu poskytování a kvalitu personálu a systému.</a:t>
            </a:r>
            <a:r>
              <a:rPr lang="cs-CZ" dirty="0"/>
              <a:t> (například </a:t>
            </a:r>
            <a:r>
              <a:rPr lang="cs-CZ" dirty="0" err="1"/>
              <a:t>Halásek</a:t>
            </a:r>
            <a:r>
              <a:rPr lang="cs-CZ" dirty="0"/>
              <a:t>, 2004, Provazníková, 2007</a:t>
            </a:r>
            <a:r>
              <a:rPr lang="cs-CZ" dirty="0" smtClean="0"/>
              <a:t>)</a:t>
            </a:r>
          </a:p>
          <a:p>
            <a:r>
              <a:rPr lang="cs-CZ" dirty="0" err="1">
                <a:solidFill>
                  <a:srgbClr val="FF0000"/>
                </a:solidFill>
              </a:rPr>
              <a:t>Benchmarking</a:t>
            </a:r>
            <a:r>
              <a:rPr lang="cs-CZ" dirty="0"/>
              <a:t> je pouze jednou z mnoha využívaných metod dosahování kvality. Mezi další metody, které lze do systému veřejné správy aplikovat, patří tzv. celkové řízení kvality (</a:t>
            </a:r>
            <a:r>
              <a:rPr lang="cs-CZ" dirty="0" err="1"/>
              <a:t>Total</a:t>
            </a:r>
            <a:r>
              <a:rPr lang="cs-CZ" dirty="0"/>
              <a:t> Management </a:t>
            </a:r>
            <a:r>
              <a:rPr lang="cs-CZ" dirty="0" err="1"/>
              <a:t>Quality</a:t>
            </a:r>
            <a:r>
              <a:rPr lang="cs-CZ" dirty="0"/>
              <a:t> – TQM), model dokonalosti Evropské nadace pro řízení kvality (Excellence Model – </a:t>
            </a:r>
            <a:r>
              <a:rPr lang="cs-CZ" dirty="0" err="1"/>
              <a:t>European</a:t>
            </a:r>
            <a:r>
              <a:rPr lang="cs-CZ" dirty="0"/>
              <a:t> </a:t>
            </a:r>
            <a:r>
              <a:rPr lang="cs-CZ" dirty="0" err="1"/>
              <a:t>Foundation</a:t>
            </a:r>
            <a:r>
              <a:rPr lang="cs-CZ" dirty="0"/>
              <a:t> </a:t>
            </a:r>
            <a:r>
              <a:rPr lang="cs-CZ" dirty="0" err="1"/>
              <a:t>for</a:t>
            </a:r>
            <a:r>
              <a:rPr lang="cs-CZ" dirty="0"/>
              <a:t> </a:t>
            </a:r>
            <a:r>
              <a:rPr lang="cs-CZ" dirty="0" err="1"/>
              <a:t>Quality</a:t>
            </a:r>
            <a:r>
              <a:rPr lang="cs-CZ" dirty="0"/>
              <a:t> Management Excellence Model – EFQM), certifikační systémy ISO, společný hodnotící rámec (</a:t>
            </a:r>
            <a:r>
              <a:rPr lang="cs-CZ" dirty="0" err="1"/>
              <a:t>Common</a:t>
            </a:r>
            <a:r>
              <a:rPr lang="cs-CZ" dirty="0"/>
              <a:t> </a:t>
            </a:r>
            <a:r>
              <a:rPr lang="cs-CZ" dirty="0" err="1"/>
              <a:t>Assessment</a:t>
            </a:r>
            <a:r>
              <a:rPr lang="cs-CZ" dirty="0"/>
              <a:t> Framework – CAF), metoda vyvážených ukazatelů (</a:t>
            </a:r>
            <a:r>
              <a:rPr lang="cs-CZ" dirty="0" err="1"/>
              <a:t>Balanced</a:t>
            </a:r>
            <a:r>
              <a:rPr lang="cs-CZ" dirty="0"/>
              <a:t> </a:t>
            </a:r>
            <a:r>
              <a:rPr lang="cs-CZ" dirty="0" err="1"/>
              <a:t>ScoreCard</a:t>
            </a:r>
            <a:r>
              <a:rPr lang="cs-CZ" dirty="0"/>
              <a:t> – BSC), </a:t>
            </a:r>
            <a:r>
              <a:rPr lang="cs-CZ" dirty="0" err="1"/>
              <a:t>apod</a:t>
            </a:r>
            <a:endParaRPr lang="cs-CZ" dirty="0"/>
          </a:p>
          <a:p>
            <a:endParaRPr lang="cs-CZ" dirty="0"/>
          </a:p>
        </p:txBody>
      </p:sp>
    </p:spTree>
    <p:extLst>
      <p:ext uri="{BB962C8B-B14F-4D97-AF65-F5344CB8AC3E}">
        <p14:creationId xmlns:p14="http://schemas.microsoft.com/office/powerpoint/2010/main" val="2632599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Navrhovaný model</a:t>
            </a:r>
            <a:endParaRPr lang="cs-CZ"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29378"/>
            <a:ext cx="6336704" cy="5867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467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smtClean="0"/>
              <a:t>Děkuji za pozornost </a:t>
            </a:r>
            <a:r>
              <a:rPr lang="cs-CZ" dirty="0" smtClean="0">
                <a:sym typeface="Wingdings" pitchFamily="2" charset="2"/>
              </a:rPr>
              <a:t></a:t>
            </a:r>
            <a:endParaRPr lang="cs-CZ" dirty="0"/>
          </a:p>
        </p:txBody>
      </p:sp>
    </p:spTree>
    <p:extLst>
      <p:ext uri="{BB962C8B-B14F-4D97-AF65-F5344CB8AC3E}">
        <p14:creationId xmlns:p14="http://schemas.microsoft.com/office/powerpoint/2010/main" val="100013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ekonomická</a:t>
            </a:r>
            <a:endParaRPr lang="cs-CZ" dirty="0"/>
          </a:p>
        </p:txBody>
      </p:sp>
      <p:sp>
        <p:nvSpPr>
          <p:cNvPr id="3" name="Zástupný symbol pro obsah 2"/>
          <p:cNvSpPr>
            <a:spLocks noGrp="1"/>
          </p:cNvSpPr>
          <p:nvPr>
            <p:ph idx="1"/>
          </p:nvPr>
        </p:nvSpPr>
        <p:spPr/>
        <p:txBody>
          <a:bodyPr>
            <a:normAutofit lnSpcReduction="10000"/>
          </a:bodyPr>
          <a:lstStyle/>
          <a:p>
            <a:pPr lvl="0"/>
            <a:r>
              <a:rPr lang="cs-CZ" dirty="0" smtClean="0">
                <a:solidFill>
                  <a:srgbClr val="FF0000"/>
                </a:solidFill>
              </a:rPr>
              <a:t>Ekonomická</a:t>
            </a:r>
            <a:r>
              <a:rPr lang="cs-CZ" dirty="0" smtClean="0"/>
              <a:t> - </a:t>
            </a:r>
            <a:r>
              <a:rPr lang="cs-CZ" dirty="0"/>
              <a:t>dostupné zdroje, kterými obec disponuje v rámci svého rozpočtu (tedy rozpočtové omezení obce, kraje, státu), kvalita poskytované služby, efektivní alokace zdrojů, tedy náklady na produkci služby. Mezi ekonomická kritéria, která ovlivňují způsob poskytování, řadí Ochrana (2007) také charakter služby, která má být poskytována. Tedy zda se jedná o kolektivní, smíšený či individuální statek. </a:t>
            </a:r>
          </a:p>
        </p:txBody>
      </p:sp>
    </p:spTree>
    <p:extLst>
      <p:ext uri="{BB962C8B-B14F-4D97-AF65-F5344CB8AC3E}">
        <p14:creationId xmlns:p14="http://schemas.microsoft.com/office/powerpoint/2010/main" val="388114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politická</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v transparentním a efektivním způsobu poskytování sehrávají spíše negativní roli vedoucí k netransparentnímu a neefektivnímu vynakládání zdrojů. </a:t>
            </a:r>
            <a:endParaRPr lang="cs-CZ" dirty="0" smtClean="0"/>
          </a:p>
          <a:p>
            <a:r>
              <a:rPr lang="cs-CZ" dirty="0" smtClean="0"/>
              <a:t>Motivem </a:t>
            </a:r>
            <a:r>
              <a:rPr lang="cs-CZ" dirty="0"/>
              <a:t>pro takové jednání je vidina většinové podpory voličů nebo korupční jednání. </a:t>
            </a:r>
            <a:endParaRPr lang="cs-CZ" dirty="0" smtClean="0"/>
          </a:p>
          <a:p>
            <a:r>
              <a:rPr lang="cs-CZ" dirty="0" smtClean="0"/>
              <a:t>Tzv</a:t>
            </a:r>
            <a:r>
              <a:rPr lang="cs-CZ" dirty="0"/>
              <a:t>. politická rizika jsou významná zejména při realizaci dlouhodobých PPP projektů, jelikož ti, kteří o jejich realizaci rozhodují, zpravidla nezůstávají u moci po celou dobu trvání projektu. Změna vlády a neochota nových politiků v již započatých projektech pokračovat může být příčinnou ukončení projektu, jehož důsledkem jsou finanční ztráty pro soukromý i veřejný sektor. </a:t>
            </a:r>
            <a:endParaRPr lang="cs-CZ" dirty="0"/>
          </a:p>
        </p:txBody>
      </p:sp>
    </p:spTree>
    <p:extLst>
      <p:ext uri="{BB962C8B-B14F-4D97-AF65-F5344CB8AC3E}">
        <p14:creationId xmlns:p14="http://schemas.microsoft.com/office/powerpoint/2010/main" val="406223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ostatní</a:t>
            </a:r>
            <a:endParaRPr lang="cs-CZ" dirty="0"/>
          </a:p>
        </p:txBody>
      </p:sp>
      <p:sp>
        <p:nvSpPr>
          <p:cNvPr id="3" name="Zástupný symbol pro obsah 2"/>
          <p:cNvSpPr>
            <a:spLocks noGrp="1"/>
          </p:cNvSpPr>
          <p:nvPr>
            <p:ph idx="1"/>
          </p:nvPr>
        </p:nvSpPr>
        <p:spPr/>
        <p:txBody>
          <a:bodyPr/>
          <a:lstStyle/>
          <a:p>
            <a:pPr lvl="0"/>
            <a:r>
              <a:rPr lang="cs-CZ" dirty="0"/>
              <a:t>Mezi tzv. </a:t>
            </a:r>
            <a:r>
              <a:rPr lang="cs-CZ" b="1" dirty="0">
                <a:solidFill>
                  <a:srgbClr val="FF0000"/>
                </a:solidFill>
              </a:rPr>
              <a:t>ostatní faktory</a:t>
            </a:r>
            <a:r>
              <a:rPr lang="cs-CZ" dirty="0"/>
              <a:t> řadí </a:t>
            </a:r>
            <a:r>
              <a:rPr lang="cs-CZ" dirty="0" err="1"/>
              <a:t>Beblavý</a:t>
            </a:r>
            <a:r>
              <a:rPr lang="cs-CZ" dirty="0"/>
              <a:t>, </a:t>
            </a:r>
            <a:r>
              <a:rPr lang="cs-CZ" dirty="0" err="1"/>
              <a:t>Beblavá-Sičáková</a:t>
            </a:r>
            <a:r>
              <a:rPr lang="cs-CZ" dirty="0"/>
              <a:t> (2007) například vznik a šíření inovací, vliv institucionálního prostředí, ve kterém aktéři rozhodující o způsobu produkce působí. Takové prostředí je motivuje přijímat opatření vedoucí k udržení legitimity v rámci oblasti svého působení. </a:t>
            </a:r>
          </a:p>
        </p:txBody>
      </p:sp>
    </p:spTree>
    <p:extLst>
      <p:ext uri="{BB962C8B-B14F-4D97-AF65-F5344CB8AC3E}">
        <p14:creationId xmlns:p14="http://schemas.microsoft.com/office/powerpoint/2010/main" val="303927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 služby</a:t>
            </a:r>
            <a:endParaRPr lang="cs-CZ" dirty="0"/>
          </a:p>
        </p:txBody>
      </p:sp>
      <p:sp>
        <p:nvSpPr>
          <p:cNvPr id="3" name="Zástupný symbol pro obsah 2"/>
          <p:cNvSpPr>
            <a:spLocks noGrp="1"/>
          </p:cNvSpPr>
          <p:nvPr>
            <p:ph idx="1"/>
          </p:nvPr>
        </p:nvSpPr>
        <p:spPr/>
        <p:txBody>
          <a:bodyPr/>
          <a:lstStyle/>
          <a:p>
            <a:pPr lvl="0"/>
            <a:r>
              <a:rPr lang="cs-CZ" b="1" dirty="0"/>
              <a:t>Měřitelnost výstupu/kvality poskytované služby </a:t>
            </a:r>
            <a:endParaRPr lang="cs-CZ" dirty="0"/>
          </a:p>
          <a:p>
            <a:pPr lvl="0"/>
            <a:r>
              <a:rPr lang="cs-CZ" b="1" dirty="0"/>
              <a:t>Měřitelnost výstupu/specifičnost aktiv/transakční </a:t>
            </a:r>
            <a:r>
              <a:rPr lang="cs-CZ" b="1" dirty="0" smtClean="0"/>
              <a:t>náklady</a:t>
            </a:r>
          </a:p>
          <a:p>
            <a:pPr lvl="0"/>
            <a:r>
              <a:rPr lang="cs-CZ" b="1" dirty="0" smtClean="0">
                <a:solidFill>
                  <a:srgbClr val="FF0000"/>
                </a:solidFill>
              </a:rPr>
              <a:t>Brown/</a:t>
            </a:r>
            <a:r>
              <a:rPr lang="cs-CZ" b="1" dirty="0" err="1" smtClean="0">
                <a:solidFill>
                  <a:srgbClr val="FF0000"/>
                </a:solidFill>
              </a:rPr>
              <a:t>Potoski</a:t>
            </a:r>
            <a:r>
              <a:rPr lang="cs-CZ" b="1" dirty="0" smtClean="0">
                <a:solidFill>
                  <a:srgbClr val="FF0000"/>
                </a:solidFill>
              </a:rPr>
              <a:t> model</a:t>
            </a:r>
            <a:endParaRPr lang="cs-CZ" dirty="0">
              <a:solidFill>
                <a:srgbClr val="FF0000"/>
              </a:solidFill>
            </a:endParaRPr>
          </a:p>
          <a:p>
            <a:endParaRPr lang="cs-CZ" dirty="0"/>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509120"/>
            <a:ext cx="5902325"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6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Poptávka po službě</a:t>
            </a:r>
            <a:endParaRPr lang="cs-CZ" dirty="0"/>
          </a:p>
        </p:txBody>
      </p:sp>
      <p:sp>
        <p:nvSpPr>
          <p:cNvPr id="3" name="Zástupný symbol pro obsah 2"/>
          <p:cNvSpPr>
            <a:spLocks noGrp="1"/>
          </p:cNvSpPr>
          <p:nvPr>
            <p:ph idx="1"/>
          </p:nvPr>
        </p:nvSpPr>
        <p:spPr/>
        <p:txBody>
          <a:bodyPr/>
          <a:lstStyle/>
          <a:p>
            <a:r>
              <a:rPr lang="cs-CZ" dirty="0" smtClean="0"/>
              <a:t>Elasticita poptávky</a:t>
            </a:r>
          </a:p>
          <a:p>
            <a:r>
              <a:rPr lang="cs-CZ" dirty="0" smtClean="0"/>
              <a:t>Možnost doplňkových/komerčních aktivit</a:t>
            </a:r>
            <a:endParaRPr lang="cs-CZ" dirty="0"/>
          </a:p>
        </p:txBody>
      </p:sp>
    </p:spTree>
    <p:extLst>
      <p:ext uri="{BB962C8B-B14F-4D97-AF65-F5344CB8AC3E}">
        <p14:creationId xmlns:p14="http://schemas.microsoft.com/office/powerpoint/2010/main" val="232463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i="1" dirty="0"/>
              <a:t>Vliv elasticity poptávky a možnosti realizovat doplňkové služby na způsob poskytování zpoplatněných služeb</a:t>
            </a:r>
            <a:endParaRPr lang="cs-CZ" sz="2800" dirty="0"/>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690922" y="2033755"/>
            <a:ext cx="5762156" cy="3658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08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i="1" dirty="0"/>
              <a:t>Vliv elasticity poptávky a možnosti realizovat doplňkové služby na způsob poskytování nezpoplatněných služeb</a:t>
            </a:r>
            <a:endParaRPr lang="cs-CZ" sz="2800" b="1"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0922" y="2033755"/>
            <a:ext cx="5762156" cy="3658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999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Konkurence mezi poskytovateli</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Neefektivní působení komunálních organizací, časté i v českých reáliích, není způsobeno tím, že jejich vlastníkem je veřejný subjekt (obec), ale faktem, že se mnohdy o poskytování služby neuchází v soutěži, kde by konkurovaly subjektům soukromého sektoru, které mají větší předpoklady pro efektivní chování. To dokládá tvrzení (Pavel, 2006, 29): </a:t>
            </a:r>
            <a:r>
              <a:rPr lang="cs-CZ" i="1" dirty="0"/>
              <a:t>„…obecní obchodní společnosti nemusí plýtvat finančními prostředky. V případě, že je připuštěna konkurence a obecní firma získá zakázku v rámci regulérního výběrového řízení, její náklady jsou srovnatelné s externími dodavateli, dokonce v některých případech jsou nižší.“</a:t>
            </a:r>
            <a:endParaRPr lang="cs-CZ" dirty="0"/>
          </a:p>
          <a:p>
            <a:r>
              <a:rPr lang="cs-CZ" dirty="0" smtClean="0"/>
              <a:t>Británie zavedla </a:t>
            </a:r>
            <a:r>
              <a:rPr lang="cs-CZ" dirty="0"/>
              <a:t>systém </a:t>
            </a:r>
            <a:r>
              <a:rPr lang="cs-CZ" dirty="0" err="1">
                <a:solidFill>
                  <a:srgbClr val="FF0000"/>
                </a:solidFill>
              </a:rPr>
              <a:t>compulsory</a:t>
            </a:r>
            <a:r>
              <a:rPr lang="cs-CZ" dirty="0">
                <a:solidFill>
                  <a:srgbClr val="FF0000"/>
                </a:solidFill>
              </a:rPr>
              <a:t> </a:t>
            </a:r>
            <a:r>
              <a:rPr lang="cs-CZ" dirty="0" err="1">
                <a:solidFill>
                  <a:srgbClr val="FF0000"/>
                </a:solidFill>
              </a:rPr>
              <a:t>competitive</a:t>
            </a:r>
            <a:r>
              <a:rPr lang="cs-CZ" dirty="0">
                <a:solidFill>
                  <a:srgbClr val="FF0000"/>
                </a:solidFill>
              </a:rPr>
              <a:t> </a:t>
            </a:r>
            <a:r>
              <a:rPr lang="cs-CZ" dirty="0" err="1">
                <a:solidFill>
                  <a:srgbClr val="FF0000"/>
                </a:solidFill>
              </a:rPr>
              <a:t>tendering</a:t>
            </a:r>
            <a:r>
              <a:rPr lang="cs-CZ" dirty="0">
                <a:solidFill>
                  <a:srgbClr val="FF0000"/>
                </a:solidFill>
              </a:rPr>
              <a:t> </a:t>
            </a:r>
            <a:r>
              <a:rPr lang="cs-CZ" dirty="0"/>
              <a:t>(CCT). </a:t>
            </a:r>
            <a:r>
              <a:rPr lang="cs-CZ" i="1" dirty="0"/>
              <a:t>Prostřednictvím CCT byl uzákoněn požadavek, že určité služby ve vymezených oblastech mohou být poskytovány přímo (interně) pouze tehdy, pokud se i tyto veřejné organizace zúčastní nabídkového řízení, tedy soutěže a jejich nabídka poskytovat službu zvítězí nad nabídkami soukromých poskytovatelů, tedy nabídne lepší hodnotu za peníze. Cílem této regulace bylo, aby soukromé firmy získaly významný podíl na trhu místních služeb, kde do té doby vévodil v podstatě výhradně veřejný sektor. </a:t>
            </a:r>
            <a:endParaRPr lang="cs-CZ" dirty="0"/>
          </a:p>
          <a:p>
            <a:pPr marL="0" indent="0">
              <a:buNone/>
            </a:pPr>
            <a:endParaRPr lang="cs-CZ" dirty="0"/>
          </a:p>
        </p:txBody>
      </p:sp>
    </p:spTree>
    <p:extLst>
      <p:ext uri="{BB962C8B-B14F-4D97-AF65-F5344CB8AC3E}">
        <p14:creationId xmlns:p14="http://schemas.microsoft.com/office/powerpoint/2010/main" val="349997615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215</Words>
  <Application>Microsoft Office PowerPoint</Application>
  <PresentationFormat>Předvádění na obrazovce (4:3)</PresentationFormat>
  <Paragraphs>32</Paragraphs>
  <Slides>13</Slides>
  <Notes>1</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systému Office</vt:lpstr>
      <vt:lpstr>Faktory ovlivňující způsob poskytování VS  - hodnocení veřejných zakázek</vt:lpstr>
      <vt:lpstr>Kritéria ekonomická</vt:lpstr>
      <vt:lpstr>Kritéria politická</vt:lpstr>
      <vt:lpstr>Kritéria ostatní</vt:lpstr>
      <vt:lpstr>Charakter služby</vt:lpstr>
      <vt:lpstr>Poptávka po službě</vt:lpstr>
      <vt:lpstr>Vliv elasticity poptávky a možnosti realizovat doplňkové služby na způsob poskytování zpoplatněných služeb</vt:lpstr>
      <vt:lpstr>Vliv elasticity poptávky a možnosti realizovat doplňkové služby na způsob poskytování nezpoplatněných služeb</vt:lpstr>
      <vt:lpstr>Konkurence mezi poskytovateli</vt:lpstr>
      <vt:lpstr>Náklady na poskytování</vt:lpstr>
      <vt:lpstr>Kvalita služby</vt:lpstr>
      <vt:lpstr>Navrhovaný model</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Palenikova Marketa</dc:creator>
  <cp:lastModifiedBy>Palenikova Marketa</cp:lastModifiedBy>
  <cp:revision>15</cp:revision>
  <dcterms:created xsi:type="dcterms:W3CDTF">2012-04-18T10:55:41Z</dcterms:created>
  <dcterms:modified xsi:type="dcterms:W3CDTF">2012-04-25T10:51:30Z</dcterms:modified>
</cp:coreProperties>
</file>