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527206-D89D-401E-9374-30AE76B81736}" type="datetimeFigureOut">
              <a:rPr lang="cs-CZ" smtClean="0"/>
              <a:t>5.4.2012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43172-70B9-4C92-A04E-B4B34E79585C}" type="slidenum">
              <a:rPr lang="cs-CZ" smtClean="0"/>
              <a:t>‹#›</a:t>
            </a:fld>
            <a:endParaRPr lang="cs-CZ"/>
          </a:p>
        </p:txBody>
      </p:sp>
    </p:spTree>
    <p:extLst>
      <p:ext uri="{BB962C8B-B14F-4D97-AF65-F5344CB8AC3E}">
        <p14:creationId xmlns:p14="http://schemas.microsoft.com/office/powerpoint/2010/main" val="8497297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C4366A9-DAED-4A5C-B07A-E98E20DD3130}" type="datetimeFigureOut">
              <a:rPr lang="cs-CZ" smtClean="0"/>
              <a:t>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154709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C4366A9-DAED-4A5C-B07A-E98E20DD3130}" type="datetimeFigureOut">
              <a:rPr lang="cs-CZ" smtClean="0"/>
              <a:t>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311213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C4366A9-DAED-4A5C-B07A-E98E20DD3130}" type="datetimeFigureOut">
              <a:rPr lang="cs-CZ" smtClean="0"/>
              <a:t>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107231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C4366A9-DAED-4A5C-B07A-E98E20DD3130}" type="datetimeFigureOut">
              <a:rPr lang="cs-CZ" smtClean="0"/>
              <a:t>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358116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C4366A9-DAED-4A5C-B07A-E98E20DD3130}" type="datetimeFigureOut">
              <a:rPr lang="cs-CZ" smtClean="0"/>
              <a:t>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352221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C4366A9-DAED-4A5C-B07A-E98E20DD3130}" type="datetimeFigureOut">
              <a:rPr lang="cs-CZ" smtClean="0"/>
              <a:t>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193298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C4366A9-DAED-4A5C-B07A-E98E20DD3130}" type="datetimeFigureOut">
              <a:rPr lang="cs-CZ" smtClean="0"/>
              <a:t>5.4.2012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50186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C4366A9-DAED-4A5C-B07A-E98E20DD3130}" type="datetimeFigureOut">
              <a:rPr lang="cs-CZ" smtClean="0"/>
              <a:t>5.4.2012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279072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C4366A9-DAED-4A5C-B07A-E98E20DD3130}" type="datetimeFigureOut">
              <a:rPr lang="cs-CZ" smtClean="0"/>
              <a:t>5.4.2012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1065737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C4366A9-DAED-4A5C-B07A-E98E20DD3130}" type="datetimeFigureOut">
              <a:rPr lang="cs-CZ" smtClean="0"/>
              <a:t>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220646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C4366A9-DAED-4A5C-B07A-E98E20DD3130}" type="datetimeFigureOut">
              <a:rPr lang="cs-CZ" smtClean="0"/>
              <a:t>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BC03BA0-4F21-4EF4-9F50-05B040182FDC}" type="slidenum">
              <a:rPr lang="cs-CZ" smtClean="0"/>
              <a:t>‹#›</a:t>
            </a:fld>
            <a:endParaRPr lang="cs-CZ"/>
          </a:p>
        </p:txBody>
      </p:sp>
    </p:spTree>
    <p:extLst>
      <p:ext uri="{BB962C8B-B14F-4D97-AF65-F5344CB8AC3E}">
        <p14:creationId xmlns:p14="http://schemas.microsoft.com/office/powerpoint/2010/main" val="276209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366A9-DAED-4A5C-B07A-E98E20DD3130}" type="datetimeFigureOut">
              <a:rPr lang="cs-CZ" smtClean="0"/>
              <a:t>5.4.2012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03BA0-4F21-4EF4-9F50-05B040182FDC}" type="slidenum">
              <a:rPr lang="cs-CZ" smtClean="0"/>
              <a:t>‹#›</a:t>
            </a:fld>
            <a:endParaRPr lang="cs-CZ"/>
          </a:p>
        </p:txBody>
      </p:sp>
    </p:spTree>
    <p:extLst>
      <p:ext uri="{BB962C8B-B14F-4D97-AF65-F5344CB8AC3E}">
        <p14:creationId xmlns:p14="http://schemas.microsoft.com/office/powerpoint/2010/main" val="665650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MHVP – poskytování veřejných služeb - cvičení</a:t>
            </a:r>
            <a:endParaRPr lang="cs-CZ" dirty="0"/>
          </a:p>
        </p:txBody>
      </p:sp>
      <p:sp>
        <p:nvSpPr>
          <p:cNvPr id="3" name="Podnadpis 2"/>
          <p:cNvSpPr>
            <a:spLocks noGrp="1"/>
          </p:cNvSpPr>
          <p:nvPr>
            <p:ph type="subTitle" idx="1"/>
          </p:nvPr>
        </p:nvSpPr>
        <p:spPr>
          <a:xfrm>
            <a:off x="1115616" y="3861048"/>
            <a:ext cx="6400800" cy="1752600"/>
          </a:xfrm>
        </p:spPr>
        <p:txBody>
          <a:bodyPr/>
          <a:lstStyle/>
          <a:p>
            <a:r>
              <a:rPr lang="cs-CZ" dirty="0" smtClean="0"/>
              <a:t>				6. dubna 2012</a:t>
            </a:r>
            <a:endParaRPr lang="cs-CZ" dirty="0"/>
          </a:p>
        </p:txBody>
      </p:sp>
    </p:spTree>
    <p:extLst>
      <p:ext uri="{BB962C8B-B14F-4D97-AF65-F5344CB8AC3E}">
        <p14:creationId xmlns:p14="http://schemas.microsoft.com/office/powerpoint/2010/main" val="179424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 - Ochrana</a:t>
            </a:r>
            <a:endParaRPr lang="cs-CZ" dirty="0"/>
          </a:p>
        </p:txBody>
      </p:sp>
      <p:sp>
        <p:nvSpPr>
          <p:cNvPr id="3" name="Zástupný symbol pro obsah 2"/>
          <p:cNvSpPr>
            <a:spLocks noGrp="1"/>
          </p:cNvSpPr>
          <p:nvPr>
            <p:ph idx="1"/>
          </p:nvPr>
        </p:nvSpPr>
        <p:spPr/>
        <p:txBody>
          <a:bodyPr>
            <a:normAutofit/>
          </a:bodyPr>
          <a:lstStyle/>
          <a:p>
            <a:pPr lvl="0"/>
            <a:r>
              <a:rPr lang="cs-CZ" sz="1400" i="1" dirty="0"/>
              <a:t>Většina prověřovaných veřejných služeb je poskytována soukromým sektorem. </a:t>
            </a:r>
            <a:r>
              <a:rPr lang="cs-CZ" sz="1400" i="1" dirty="0">
                <a:solidFill>
                  <a:srgbClr val="FF0000"/>
                </a:solidFill>
              </a:rPr>
              <a:t>Konkrétně 90 % výdajů směřujících na zajištění služeb: veřejné osvětlení, údržba komunikací a nakládání s odpadem, je alokováno prostřednictvím smluvního zajištění, tedy externím dodavatelem nebo obecní společností</a:t>
            </a:r>
            <a:r>
              <a:rPr lang="cs-CZ" sz="1400" i="1" dirty="0"/>
              <a:t> (ty obsluhují cca jednu čtvrtinu trhu). </a:t>
            </a:r>
            <a:endParaRPr lang="cs-CZ" sz="1400" dirty="0"/>
          </a:p>
          <a:p>
            <a:pPr lvl="0"/>
            <a:r>
              <a:rPr lang="cs-CZ" sz="1400" i="1" dirty="0"/>
              <a:t>Smluvní zajištění má zpravidla charakter </a:t>
            </a:r>
            <a:r>
              <a:rPr lang="cs-CZ" sz="1400" i="1" dirty="0">
                <a:solidFill>
                  <a:srgbClr val="FF0000"/>
                </a:solidFill>
              </a:rPr>
              <a:t>smlouvy na dobu neurčitou  </a:t>
            </a:r>
            <a:r>
              <a:rPr lang="cs-CZ" sz="1400" i="1" dirty="0"/>
              <a:t>(90 % u pohřebnictví, 60 – 75 % u ostatních služeb). </a:t>
            </a:r>
            <a:r>
              <a:rPr lang="cs-CZ" sz="1400" i="1" dirty="0">
                <a:solidFill>
                  <a:srgbClr val="FF0000"/>
                </a:solidFill>
              </a:rPr>
              <a:t>Měřitelné ukazatele jsou ve smlouvách zakotveny u cca 50 % výdajů</a:t>
            </a:r>
            <a:r>
              <a:rPr lang="cs-CZ" sz="1400" i="1" dirty="0"/>
              <a:t>. K využití smluvního zajištění dochází především </a:t>
            </a:r>
            <a:r>
              <a:rPr lang="cs-CZ" sz="1400" i="1" dirty="0">
                <a:solidFill>
                  <a:srgbClr val="FF0000"/>
                </a:solidFill>
              </a:rPr>
              <a:t>přímým nákupem u dodavatele</a:t>
            </a:r>
            <a:r>
              <a:rPr lang="cs-CZ" sz="1400" i="1" dirty="0"/>
              <a:t>. Dále je využíváno otevřené a užší řízení, které má většího významu u služeb, které jsou charakteristické vyšší nákladovostí a potřebou vyšších počátečních investic, a to například v případě čištění odpadních vod. </a:t>
            </a:r>
            <a:endParaRPr lang="cs-CZ" sz="1400" dirty="0"/>
          </a:p>
          <a:p>
            <a:pPr lvl="0"/>
            <a:r>
              <a:rPr lang="cs-CZ" sz="1400" i="1" dirty="0">
                <a:solidFill>
                  <a:srgbClr val="FF0000"/>
                </a:solidFill>
              </a:rPr>
              <a:t>U způsobu výběru dodavatele byla prokázána závislost mezi velikostí obce a způsobem výběru dodavatele: čím vyšší velikost obce, tím větší využití otevřeného řízení a využití přímého nákupu se snižuje</a:t>
            </a:r>
            <a:r>
              <a:rPr lang="cs-CZ" sz="1400" i="1" dirty="0"/>
              <a:t>. To znamená, s růstem velikosti obce lze předpokládat transparentnější chování pokud jde o výběr konečného producenta služby. </a:t>
            </a:r>
            <a:endParaRPr lang="cs-CZ" sz="1400" dirty="0"/>
          </a:p>
          <a:p>
            <a:pPr lvl="0"/>
            <a:r>
              <a:rPr lang="cs-CZ" sz="1400" i="1" dirty="0"/>
              <a:t>Výzkumy upozorňují na zjevné „neefektivní chování obcí - veřejných zadavatelů“ v procesu rozhodování o způsobu poskytování veřejných služeb. </a:t>
            </a:r>
            <a:r>
              <a:rPr lang="cs-CZ" sz="1400" i="1" dirty="0">
                <a:solidFill>
                  <a:srgbClr val="FF0000"/>
                </a:solidFill>
              </a:rPr>
              <a:t>Při výběru formy produkce služby obce nejčastěji postupují podle „ekonomického a jiného kritéria“ (60% obcí), </a:t>
            </a:r>
            <a:r>
              <a:rPr lang="cs-CZ" sz="1400" i="1" dirty="0"/>
              <a:t>pouze podle „ekonomického kritéria (30 % obcí) a „jiné kritérium“ posuzuje 15 % obcí, toto kritérium je nejvýznamnější u čištění odpadních vod a pohřebnictví. </a:t>
            </a:r>
            <a:endParaRPr lang="cs-CZ" sz="1400" dirty="0"/>
          </a:p>
          <a:p>
            <a:r>
              <a:rPr lang="cs-CZ" sz="1400" i="1" dirty="0">
                <a:solidFill>
                  <a:srgbClr val="FF0000"/>
                </a:solidFill>
              </a:rPr>
              <a:t>„Ze získaných dat však nelze zjistit, co přesně obce používají jako ekonomické kritérium a jak jej konstruují a vyhodnocují.“</a:t>
            </a:r>
            <a:r>
              <a:rPr lang="cs-CZ" sz="1400" dirty="0">
                <a:solidFill>
                  <a:srgbClr val="FF0000"/>
                </a:solidFill>
              </a:rPr>
              <a:t> </a:t>
            </a:r>
            <a:r>
              <a:rPr lang="cs-CZ" sz="1400" dirty="0"/>
              <a:t>(Ochrana, </a:t>
            </a:r>
            <a:r>
              <a:rPr lang="cs-CZ" sz="1400" dirty="0" err="1"/>
              <a:t>Šumpíková</a:t>
            </a:r>
            <a:r>
              <a:rPr lang="cs-CZ" sz="1400" dirty="0"/>
              <a:t>, Pavel, </a:t>
            </a:r>
            <a:r>
              <a:rPr lang="cs-CZ" sz="1400" dirty="0" err="1"/>
              <a:t>Nemec</a:t>
            </a:r>
            <a:r>
              <a:rPr lang="cs-CZ" sz="1400" dirty="0"/>
              <a:t>,  2007,  67</a:t>
            </a:r>
            <a:r>
              <a:rPr lang="cs-CZ" sz="1400" dirty="0" smtClean="0"/>
              <a:t>).</a:t>
            </a:r>
            <a:endParaRPr lang="cs-CZ" sz="1400" dirty="0"/>
          </a:p>
        </p:txBody>
      </p:sp>
    </p:spTree>
    <p:extLst>
      <p:ext uri="{BB962C8B-B14F-4D97-AF65-F5344CB8AC3E}">
        <p14:creationId xmlns:p14="http://schemas.microsoft.com/office/powerpoint/2010/main" val="3453719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t>K obdobným výsledkům dochází výzkumy realizované na úrovni obcí v SR, Pavel (2006), </a:t>
            </a:r>
            <a:r>
              <a:rPr lang="cs-CZ" dirty="0" err="1"/>
              <a:t>Nemec</a:t>
            </a:r>
            <a:r>
              <a:rPr lang="cs-CZ" dirty="0"/>
              <a:t>, </a:t>
            </a:r>
            <a:r>
              <a:rPr lang="cs-CZ" dirty="0" err="1"/>
              <a:t>Meričková</a:t>
            </a:r>
            <a:r>
              <a:rPr lang="cs-CZ" dirty="0"/>
              <a:t> (2007):</a:t>
            </a:r>
          </a:p>
          <a:p>
            <a:pPr lvl="0"/>
            <a:r>
              <a:rPr lang="cs-CZ" i="1" dirty="0"/>
              <a:t>Na zkoumaném vzorku obcí se </a:t>
            </a:r>
            <a:r>
              <a:rPr lang="cs-CZ" i="1" dirty="0">
                <a:solidFill>
                  <a:srgbClr val="FF0000"/>
                </a:solidFill>
              </a:rPr>
              <a:t>projevily nedostatky co se týče metod zadávání zakázky.</a:t>
            </a:r>
            <a:r>
              <a:rPr lang="cs-CZ" i="1" dirty="0"/>
              <a:t> Převažují metody bez vyhlášení veřejné soutěže a vybrané služby jsou tak většinou zabezpečovány na základě přímého vyhlášení či výběrového řízení bez uveřejnění (především oblast odpadového hospodářství). </a:t>
            </a:r>
            <a:endParaRPr lang="cs-CZ" dirty="0"/>
          </a:p>
          <a:p>
            <a:pPr lvl="0"/>
            <a:r>
              <a:rPr lang="cs-CZ" i="1" dirty="0"/>
              <a:t>Relativně v malé míře jsou zastoupeny obchodní společnosti, které navíc téměř výhradně získaly zakázku bez výběrového řízení a jejich kapacit využívají převážně obce střední velikostní kategorie (5-20 tisíc obyvatel) (Pavel, 2006). </a:t>
            </a:r>
            <a:endParaRPr lang="cs-CZ" dirty="0"/>
          </a:p>
          <a:p>
            <a:endParaRPr lang="cs-CZ" dirty="0"/>
          </a:p>
        </p:txBody>
      </p:sp>
    </p:spTree>
    <p:extLst>
      <p:ext uri="{BB962C8B-B14F-4D97-AF65-F5344CB8AC3E}">
        <p14:creationId xmlns:p14="http://schemas.microsoft.com/office/powerpoint/2010/main" val="258015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p:txBody>
          <a:bodyPr/>
          <a:lstStyle/>
          <a:p>
            <a:r>
              <a:rPr lang="cs-CZ" dirty="0" smtClean="0"/>
              <a:t>Děkuji za pozornost </a:t>
            </a:r>
            <a:r>
              <a:rPr lang="cs-CZ" dirty="0" smtClean="0">
                <a:sym typeface="Wingdings" pitchFamily="2" charset="2"/>
              </a:rPr>
              <a:t></a:t>
            </a:r>
            <a:endParaRPr lang="cs-CZ" dirty="0"/>
          </a:p>
        </p:txBody>
      </p:sp>
    </p:spTree>
    <p:extLst>
      <p:ext uri="{BB962C8B-B14F-4D97-AF65-F5344CB8AC3E}">
        <p14:creationId xmlns:p14="http://schemas.microsoft.com/office/powerpoint/2010/main" val="287834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Vyhodnocení interního a externího poskytování </a:t>
            </a:r>
            <a:endParaRPr lang="cs-CZ"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3838" y="1439863"/>
            <a:ext cx="6154737" cy="398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3838" y="5799214"/>
            <a:ext cx="5757863"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388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Způsoby poskytování veřejných služeb</a:t>
            </a:r>
            <a:endParaRPr lang="cs-CZ"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628800"/>
            <a:ext cx="7159376" cy="4263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769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Interní poskytování</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solidFill>
                  <a:srgbClr val="FF0000"/>
                </a:solidFill>
              </a:rPr>
              <a:t>Obce i kraje zajišťují vybrané veřejné služby v rámci své samostatné působnosti, kterou upravuje příslušná legislativa (zákon 128/2000 Sb., o obcích (obecní zřízení) a 129/2000 S., o krajích (krajské zřízení)). Obec nebo kraj má několik možností, jak konkrétní veřejnou službu s pomocí vlastních (interních) zdrojů poskytovat:</a:t>
            </a:r>
          </a:p>
          <a:p>
            <a:r>
              <a:rPr lang="cs-CZ" dirty="0" smtClean="0"/>
              <a:t>Použije svých vlastních zdrojů (finančních i personálních);</a:t>
            </a:r>
          </a:p>
          <a:p>
            <a:r>
              <a:rPr lang="cs-CZ" dirty="0" smtClean="0"/>
              <a:t>zřídí za tímto účelem organizaci (organizační složku státu, příspěvkovou organizaci, obchodní společnost);</a:t>
            </a:r>
          </a:p>
          <a:p>
            <a:r>
              <a:rPr lang="cs-CZ" dirty="0" smtClean="0"/>
              <a:t>využije některou z možných forem spolupráce  (tato možnost se vztahuje pouze k obcím, které mohou zakládat svazky obcí).</a:t>
            </a:r>
          </a:p>
          <a:p>
            <a:endParaRPr lang="cs-CZ" dirty="0"/>
          </a:p>
        </p:txBody>
      </p:sp>
    </p:spTree>
    <p:extLst>
      <p:ext uri="{BB962C8B-B14F-4D97-AF65-F5344CB8AC3E}">
        <p14:creationId xmlns:p14="http://schemas.microsoft.com/office/powerpoint/2010/main" val="296663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složky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Organizační složky nemají právní subjektivitu, jsou závislé na rozpočtu zřizovatele, který jejich činnost financuje a z tohoto důvodu nemusí být motivovány k efektivnímu vynakládání veřejných zdrojů. Jsou využívány zpravidla pro poskytování veřejných služeb v oblasti školství, zdravotnictví, kultury a sociálních služeb. Zůstávají závislé na svém zřizovateli co se týče nakládání s jeho majetkem. Výnos rovněž směřuje do rozpočtu zřizovatele. (Provazníková, 2007) </a:t>
            </a:r>
          </a:p>
          <a:p>
            <a:r>
              <a:rPr lang="cs-CZ" dirty="0" smtClean="0"/>
              <a:t>Zákon č. 250/2000 Sb., o rozpočtových pravidlech územních rozpočtů předpokládá, že organizační složky bude územní samosprávný celek (obec nebo kraj) zřizovat tehdy, pokud zajišťované činnosti nebudou vyžadovat velký počet zaměstnanců, nebudou potřebovat složité a rozsáhlé strojní nebo technické vybavení, nebudou vnitřně či jinak organizačně členěné a jejich zajištění nevyžaduje vstup do složitých ekonomických nebo právních vztahů.</a:t>
            </a:r>
          </a:p>
          <a:p>
            <a:endParaRPr lang="cs-CZ" dirty="0"/>
          </a:p>
        </p:txBody>
      </p:sp>
    </p:spTree>
    <p:extLst>
      <p:ext uri="{BB962C8B-B14F-4D97-AF65-F5344CB8AC3E}">
        <p14:creationId xmlns:p14="http://schemas.microsoft.com/office/powerpoint/2010/main" val="130053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Příspěvková organizace</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Příspěvkové organizace mají právní subjektivitu. Jsou zřizovány na základě zákona č. 250/2000 Sb., o rozpočtových pravidlech územních rozpočtů a zapisují se na návrh zřizovatele do obchodního rejstříku. </a:t>
            </a:r>
            <a:endParaRPr lang="cs-CZ" dirty="0" smtClean="0"/>
          </a:p>
          <a:p>
            <a:r>
              <a:rPr lang="cs-CZ" dirty="0" smtClean="0"/>
              <a:t>Tyto </a:t>
            </a:r>
            <a:r>
              <a:rPr lang="cs-CZ" dirty="0"/>
              <a:t>organizace mohou kromě hlavní činnosti, jejímž cílem je zajištění konkrétní služby, provozovat také doplňkovou činnost, kterou si mohou vylepšovat rozpočet hlavní činnosti. </a:t>
            </a:r>
            <a:endParaRPr lang="cs-CZ" dirty="0" smtClean="0"/>
          </a:p>
          <a:p>
            <a:r>
              <a:rPr lang="cs-CZ" dirty="0" smtClean="0"/>
              <a:t>Příspěvkové </a:t>
            </a:r>
            <a:r>
              <a:rPr lang="cs-CZ" dirty="0"/>
              <a:t>organizace hospodaří se svým a svěřeným majetkem a financování má formu příspěvku od zřizovatele na investice nebo provoz, jehož výši stanovuje zřizovatel na základě kritérií. Přestože mají tyto organizace větší volnost co se týče hospodaření se svěřenými finančními prostředky, jsou na svém zřizovateli závislé a jejich činnost je zřizovatelem kontrolována a regulována. Jsou v porovnání s odbory nebo organizačními složkami motivovány k efektivnějšímu vynakládání disponibilních prostředků. </a:t>
            </a:r>
          </a:p>
          <a:p>
            <a:r>
              <a:rPr lang="cs-CZ" dirty="0"/>
              <a:t>„</a:t>
            </a:r>
            <a:r>
              <a:rPr lang="cs-CZ" i="1" dirty="0"/>
              <a:t>Mají větší volnost při odměňování a mohou si bez omezení ponechat případný nerozpočtovaný provozní přebytek (nad rámec stanovené výše příspěvku odváděné do rozpočtu zřizovatele)</a:t>
            </a:r>
            <a:r>
              <a:rPr lang="cs-CZ" dirty="0"/>
              <a:t>.“ (Provazníková, 2007, str. 218</a:t>
            </a:r>
            <a:r>
              <a:rPr lang="cs-CZ" dirty="0" smtClean="0"/>
              <a:t>)</a:t>
            </a:r>
            <a:endParaRPr lang="cs-CZ" dirty="0"/>
          </a:p>
        </p:txBody>
      </p:sp>
    </p:spTree>
    <p:extLst>
      <p:ext uri="{BB962C8B-B14F-4D97-AF65-F5344CB8AC3E}">
        <p14:creationId xmlns:p14="http://schemas.microsoft.com/office/powerpoint/2010/main" val="197789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Zisková interní produkce</a:t>
            </a:r>
            <a:endParaRPr lang="cs-CZ" dirty="0"/>
          </a:p>
        </p:txBody>
      </p:sp>
      <p:sp>
        <p:nvSpPr>
          <p:cNvPr id="3" name="Zástupný symbol pro obsah 2"/>
          <p:cNvSpPr>
            <a:spLocks noGrp="1"/>
          </p:cNvSpPr>
          <p:nvPr>
            <p:ph idx="1"/>
          </p:nvPr>
        </p:nvSpPr>
        <p:spPr/>
        <p:txBody>
          <a:bodyPr/>
          <a:lstStyle/>
          <a:p>
            <a:r>
              <a:rPr lang="cs-CZ" dirty="0"/>
              <a:t>Dle zákona o obcích (o krajích), může obec (kraj) zakládat a zřizovat právnické osoby, které slouží pro výkon její samostatné působnosti. Územní samosprávné celky mohou dle zákona 250/2000 Sb., o rozpočtových pravidlech územních rozpočtů zakládat obchodní společnosti pouze však ve formě společnosti s ručením omezeným nebo akciové společnosti. </a:t>
            </a:r>
          </a:p>
          <a:p>
            <a:pPr marL="0" indent="0">
              <a:buNone/>
            </a:pPr>
            <a:endParaRPr lang="cs-CZ" dirty="0"/>
          </a:p>
        </p:txBody>
      </p:sp>
    </p:spTree>
    <p:extLst>
      <p:ext uri="{BB962C8B-B14F-4D97-AF65-F5344CB8AC3E}">
        <p14:creationId xmlns:p14="http://schemas.microsoft.com/office/powerpoint/2010/main" val="255203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Externí produkce</a:t>
            </a:r>
            <a:endParaRPr lang="cs-CZ" dirty="0"/>
          </a:p>
        </p:txBody>
      </p:sp>
      <p:sp>
        <p:nvSpPr>
          <p:cNvPr id="5" name="Zástupný symbol pro obsah 4"/>
          <p:cNvSpPr>
            <a:spLocks noGrp="1"/>
          </p:cNvSpPr>
          <p:nvPr>
            <p:ph idx="1"/>
          </p:nvPr>
        </p:nvSpPr>
        <p:spPr/>
        <p:txBody>
          <a:bodyPr/>
          <a:lstStyle/>
          <a:p>
            <a:r>
              <a:rPr lang="cs-CZ" dirty="0" smtClean="0"/>
              <a:t>Veřejné zakázky</a:t>
            </a:r>
          </a:p>
          <a:p>
            <a:r>
              <a:rPr lang="cs-CZ" dirty="0" smtClean="0"/>
              <a:t>Dlouhodobé kontrakty veřejně financované</a:t>
            </a:r>
          </a:p>
          <a:p>
            <a:r>
              <a:rPr lang="cs-CZ" dirty="0" smtClean="0"/>
              <a:t>PFI projekty </a:t>
            </a:r>
          </a:p>
          <a:p>
            <a:pPr marL="0" indent="0">
              <a:buNone/>
            </a:pPr>
            <a:r>
              <a:rPr lang="cs-CZ" dirty="0" smtClean="0"/>
              <a:t>---------------------------------------</a:t>
            </a:r>
          </a:p>
          <a:p>
            <a:pPr marL="0" indent="0">
              <a:buNone/>
            </a:pPr>
            <a:r>
              <a:rPr lang="cs-CZ" dirty="0" smtClean="0">
                <a:solidFill>
                  <a:srgbClr val="FF0000"/>
                </a:solidFill>
              </a:rPr>
              <a:t>Joint venture</a:t>
            </a:r>
            <a:endParaRPr lang="cs-CZ" dirty="0">
              <a:solidFill>
                <a:srgbClr val="FF0000"/>
              </a:solidFill>
            </a:endParaRPr>
          </a:p>
        </p:txBody>
      </p:sp>
    </p:spTree>
    <p:extLst>
      <p:ext uri="{BB962C8B-B14F-4D97-AF65-F5344CB8AC3E}">
        <p14:creationId xmlns:p14="http://schemas.microsoft.com/office/powerpoint/2010/main" val="154872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Výhody a nevýhody </a:t>
            </a:r>
            <a:endParaRPr lang="cs-CZ" dirty="0"/>
          </a:p>
        </p:txBody>
      </p:sp>
      <p:sp>
        <p:nvSpPr>
          <p:cNvPr id="3" name="Zástupný symbol pro obsah 2"/>
          <p:cNvSpPr>
            <a:spLocks noGrp="1"/>
          </p:cNvSpPr>
          <p:nvPr>
            <p:ph sz="half" idx="1"/>
          </p:nvPr>
        </p:nvSpPr>
        <p:spPr/>
        <p:txBody>
          <a:bodyPr/>
          <a:lstStyle/>
          <a:p>
            <a:r>
              <a:rPr lang="cs-CZ" dirty="0" smtClean="0">
                <a:solidFill>
                  <a:srgbClr val="FF0000"/>
                </a:solidFill>
              </a:rPr>
              <a:t>externí</a:t>
            </a:r>
            <a:endParaRPr lang="cs-CZ" dirty="0">
              <a:solidFill>
                <a:srgbClr val="FF0000"/>
              </a:solidFill>
            </a:endParaRPr>
          </a:p>
        </p:txBody>
      </p:sp>
      <p:sp>
        <p:nvSpPr>
          <p:cNvPr id="4" name="Zástupný symbol pro obsah 3"/>
          <p:cNvSpPr>
            <a:spLocks noGrp="1"/>
          </p:cNvSpPr>
          <p:nvPr>
            <p:ph sz="half" idx="2"/>
          </p:nvPr>
        </p:nvSpPr>
        <p:spPr/>
        <p:txBody>
          <a:bodyPr/>
          <a:lstStyle/>
          <a:p>
            <a:r>
              <a:rPr lang="cs-CZ" dirty="0" smtClean="0">
                <a:solidFill>
                  <a:srgbClr val="FF0000"/>
                </a:solidFill>
              </a:rPr>
              <a:t>Interní produkce</a:t>
            </a:r>
            <a:endParaRPr lang="cs-CZ" dirty="0">
              <a:solidFill>
                <a:srgbClr val="FF0000"/>
              </a:solidFill>
            </a:endParaRPr>
          </a:p>
        </p:txBody>
      </p:sp>
    </p:spTree>
    <p:extLst>
      <p:ext uri="{BB962C8B-B14F-4D97-AF65-F5344CB8AC3E}">
        <p14:creationId xmlns:p14="http://schemas.microsoft.com/office/powerpoint/2010/main" val="2859483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Poskytování služeb obcemi</a:t>
            </a:r>
            <a:endParaRPr lang="cs-CZ" dirty="0"/>
          </a:p>
        </p:txBody>
      </p:sp>
      <p:sp>
        <p:nvSpPr>
          <p:cNvPr id="5" name="Zástupný symbol pro obsah 4"/>
          <p:cNvSpPr>
            <a:spLocks noGrp="1"/>
          </p:cNvSpPr>
          <p:nvPr>
            <p:ph idx="1"/>
          </p:nvPr>
        </p:nvSpPr>
        <p:spPr/>
        <p:txBody>
          <a:bodyPr>
            <a:normAutofit fontScale="47500" lnSpcReduction="20000"/>
          </a:bodyPr>
          <a:lstStyle/>
          <a:p>
            <a:r>
              <a:rPr lang="cs-CZ" dirty="0" smtClean="0"/>
              <a:t>Výzkumy: </a:t>
            </a:r>
            <a:r>
              <a:rPr lang="cs-CZ" dirty="0"/>
              <a:t>například Ochrana, </a:t>
            </a:r>
            <a:r>
              <a:rPr lang="cs-CZ" dirty="0" err="1"/>
              <a:t>Šumpíková</a:t>
            </a:r>
            <a:r>
              <a:rPr lang="cs-CZ" dirty="0"/>
              <a:t>, Pavel, </a:t>
            </a:r>
            <a:r>
              <a:rPr lang="cs-CZ" dirty="0" err="1"/>
              <a:t>Nemec</a:t>
            </a:r>
            <a:r>
              <a:rPr lang="cs-CZ" dirty="0"/>
              <a:t> (2007),  Pavel (2006, 2008) </a:t>
            </a:r>
            <a:r>
              <a:rPr lang="cs-CZ" dirty="0" err="1"/>
              <a:t>Nemec</a:t>
            </a:r>
            <a:r>
              <a:rPr lang="cs-CZ" dirty="0"/>
              <a:t>, </a:t>
            </a:r>
            <a:r>
              <a:rPr lang="cs-CZ" dirty="0" err="1"/>
              <a:t>Meričková</a:t>
            </a:r>
            <a:r>
              <a:rPr lang="cs-CZ" dirty="0"/>
              <a:t> (2007).</a:t>
            </a:r>
            <a:r>
              <a:rPr lang="cs-CZ" dirty="0" smtClean="0">
                <a:effectLst/>
              </a:rPr>
              <a:t> </a:t>
            </a:r>
            <a:r>
              <a:rPr lang="cs-CZ" dirty="0"/>
              <a:t>Analýza způsobů zabezpečování veřejných služeb a zkoumání jejich dopadu na efektivnost veřejných výdajů (komparační analýza ČR a SR). </a:t>
            </a:r>
            <a:endParaRPr lang="cs-CZ" dirty="0" smtClean="0"/>
          </a:p>
          <a:p>
            <a:endParaRPr lang="cs-CZ" dirty="0" smtClean="0"/>
          </a:p>
          <a:p>
            <a:endParaRPr lang="cs-CZ" dirty="0"/>
          </a:p>
          <a:p>
            <a:endParaRPr lang="cs-CZ" dirty="0" smtClean="0"/>
          </a:p>
          <a:p>
            <a:r>
              <a:rPr lang="cs-CZ" dirty="0" smtClean="0"/>
              <a:t>Autoři </a:t>
            </a:r>
            <a:r>
              <a:rPr lang="cs-CZ" dirty="0"/>
              <a:t>výzkumu: Ochrana, F., </a:t>
            </a:r>
            <a:r>
              <a:rPr lang="cs-CZ" dirty="0" err="1"/>
              <a:t>Šumpíková</a:t>
            </a:r>
            <a:r>
              <a:rPr lang="cs-CZ" dirty="0"/>
              <a:t>, M., Pavel, J., </a:t>
            </a:r>
            <a:r>
              <a:rPr lang="cs-CZ" dirty="0" err="1"/>
              <a:t>Nemec</a:t>
            </a:r>
            <a:r>
              <a:rPr lang="cs-CZ" dirty="0"/>
              <a:t>, J. a kol. Cílem tohoto výzkumného projektu bylo analyzovat, jak ovlivňuje organizační forma efektivnost zabezpečování veřejných služeb. Zkoumání byly podrobeny některé, vybrané veřejné služby. Celkově se jednalo o 6 typů služeb, které jsou zabezpečovány na místní úrovni: komunální odpad, pohřebnictví, veřejná zeleň, udržování místních komunikací, veřejné osvětlení, čištění odpadních vod. Údaje vychází z Ochrana, </a:t>
            </a:r>
            <a:r>
              <a:rPr lang="cs-CZ" dirty="0" err="1"/>
              <a:t>Šumpíková</a:t>
            </a:r>
            <a:r>
              <a:rPr lang="cs-CZ" dirty="0"/>
              <a:t>, Pavel, </a:t>
            </a:r>
            <a:r>
              <a:rPr lang="cs-CZ" dirty="0" err="1"/>
              <a:t>Nemec</a:t>
            </a:r>
            <a:r>
              <a:rPr lang="cs-CZ" dirty="0"/>
              <a:t> (2007).</a:t>
            </a:r>
          </a:p>
          <a:p>
            <a:r>
              <a:rPr lang="cs-CZ" dirty="0"/>
              <a:t>Výzkum týkající se metod zabezpečování vybraného okruhu veřejných služeb</a:t>
            </a:r>
            <a:r>
              <a:rPr lang="cs-CZ" dirty="0" smtClean="0"/>
              <a:t>. Výběrové </a:t>
            </a:r>
            <a:r>
              <a:rPr lang="cs-CZ" dirty="0"/>
              <a:t>šetření bylo uskutečněno na vzorku 100 obcí na Slovensku. Průzkum se týkal vybraných služeb a sice: údržba místních komunikací (čištění a péče o komunikace), odpadové hospodářství, údržba a provoz veřejného osvětlení, údržba zeleně a správy hřbitova.</a:t>
            </a:r>
          </a:p>
          <a:p>
            <a:r>
              <a:rPr lang="cs-CZ" dirty="0"/>
              <a:t>V letech 2006 - 2007 byl realizován primární výzkum na vzorku 40 slovenských obcí různých velikostních kategorií. Autoři výzkumu testovali způsoby poskytování u vybraných veřejných služeb (a sice: sběr a odvoz tuhého komunálního odpadu, údržba místních komunikací, údržba veřejného osvětlení, údržba zeleně a pohřebnictví.</a:t>
            </a:r>
          </a:p>
          <a:p>
            <a:endParaRPr lang="cs-CZ" dirty="0"/>
          </a:p>
        </p:txBody>
      </p:sp>
    </p:spTree>
    <p:extLst>
      <p:ext uri="{BB962C8B-B14F-4D97-AF65-F5344CB8AC3E}">
        <p14:creationId xmlns:p14="http://schemas.microsoft.com/office/powerpoint/2010/main" val="36359872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692</Words>
  <Application>Microsoft Office PowerPoint</Application>
  <PresentationFormat>Předvádění na obrazovce (4:3)</PresentationFormat>
  <Paragraphs>46</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systému Office</vt:lpstr>
      <vt:lpstr>MHVP – poskytování veřejných služeb - cvičení</vt:lpstr>
      <vt:lpstr>Způsoby poskytování veřejných služeb</vt:lpstr>
      <vt:lpstr>Interní poskytování</vt:lpstr>
      <vt:lpstr>Organizační složky</vt:lpstr>
      <vt:lpstr>Příspěvková organizace</vt:lpstr>
      <vt:lpstr>Zisková interní produkce</vt:lpstr>
      <vt:lpstr>Externí produkce</vt:lpstr>
      <vt:lpstr>Výhody a nevýhody </vt:lpstr>
      <vt:lpstr>Poskytování služeb obcemi</vt:lpstr>
      <vt:lpstr>Výsledky - Ochrana</vt:lpstr>
      <vt:lpstr>Prezentace aplikace PowerPoint</vt:lpstr>
      <vt:lpstr>Prezentace aplikace PowerPoint</vt:lpstr>
      <vt:lpstr>Vyhodnocení interního a externího poskytování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MHVP – poskytování veřejných služeb - cvičení</dc:title>
  <dc:creator>Palenikova Marketa</dc:creator>
  <cp:lastModifiedBy>Palenikova Marketa</cp:lastModifiedBy>
  <cp:revision>17</cp:revision>
  <cp:lastPrinted>2012-04-05T10:44:51Z</cp:lastPrinted>
  <dcterms:created xsi:type="dcterms:W3CDTF">2012-04-05T10:17:50Z</dcterms:created>
  <dcterms:modified xsi:type="dcterms:W3CDTF">2012-04-05T12:13:33Z</dcterms:modified>
</cp:coreProperties>
</file>